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9"/>
  </p:notesMasterIdLst>
  <p:sldIdLst>
    <p:sldId id="340" r:id="rId2"/>
    <p:sldId id="385" r:id="rId3"/>
    <p:sldId id="375" r:id="rId4"/>
    <p:sldId id="347" r:id="rId5"/>
    <p:sldId id="349" r:id="rId6"/>
    <p:sldId id="348" r:id="rId7"/>
    <p:sldId id="350" r:id="rId8"/>
    <p:sldId id="351" r:id="rId9"/>
    <p:sldId id="352" r:id="rId10"/>
    <p:sldId id="353" r:id="rId11"/>
    <p:sldId id="354" r:id="rId12"/>
    <p:sldId id="355" r:id="rId13"/>
    <p:sldId id="376" r:id="rId14"/>
    <p:sldId id="356" r:id="rId15"/>
    <p:sldId id="360" r:id="rId16"/>
    <p:sldId id="357" r:id="rId17"/>
    <p:sldId id="377" r:id="rId18"/>
    <p:sldId id="358" r:id="rId19"/>
    <p:sldId id="362" r:id="rId20"/>
    <p:sldId id="363" r:id="rId21"/>
    <p:sldId id="364" r:id="rId22"/>
    <p:sldId id="365" r:id="rId23"/>
    <p:sldId id="366" r:id="rId24"/>
    <p:sldId id="378" r:id="rId25"/>
    <p:sldId id="379" r:id="rId26"/>
    <p:sldId id="367" r:id="rId27"/>
    <p:sldId id="368" r:id="rId28"/>
    <p:sldId id="369" r:id="rId29"/>
    <p:sldId id="380" r:id="rId30"/>
    <p:sldId id="381" r:id="rId31"/>
    <p:sldId id="370" r:id="rId32"/>
    <p:sldId id="371" r:id="rId33"/>
    <p:sldId id="372" r:id="rId34"/>
    <p:sldId id="382" r:id="rId35"/>
    <p:sldId id="373" r:id="rId36"/>
    <p:sldId id="383" r:id="rId37"/>
    <p:sldId id="386" r:id="rId38"/>
    <p:sldId id="387" r:id="rId39"/>
    <p:sldId id="388" r:id="rId40"/>
    <p:sldId id="413" r:id="rId41"/>
    <p:sldId id="411" r:id="rId42"/>
    <p:sldId id="389" r:id="rId43"/>
    <p:sldId id="390" r:id="rId44"/>
    <p:sldId id="391" r:id="rId45"/>
    <p:sldId id="414" r:id="rId46"/>
    <p:sldId id="415" r:id="rId47"/>
    <p:sldId id="416" r:id="rId48"/>
    <p:sldId id="393" r:id="rId49"/>
    <p:sldId id="394" r:id="rId50"/>
    <p:sldId id="417" r:id="rId51"/>
    <p:sldId id="418" r:id="rId52"/>
    <p:sldId id="419" r:id="rId53"/>
    <p:sldId id="420" r:id="rId54"/>
    <p:sldId id="396" r:id="rId55"/>
    <p:sldId id="397" r:id="rId56"/>
    <p:sldId id="421" r:id="rId57"/>
    <p:sldId id="422" r:id="rId58"/>
    <p:sldId id="423" r:id="rId59"/>
    <p:sldId id="399" r:id="rId60"/>
    <p:sldId id="400" r:id="rId61"/>
    <p:sldId id="424" r:id="rId62"/>
    <p:sldId id="425" r:id="rId63"/>
    <p:sldId id="426" r:id="rId64"/>
    <p:sldId id="427" r:id="rId65"/>
    <p:sldId id="428" r:id="rId66"/>
    <p:sldId id="429" r:id="rId67"/>
    <p:sldId id="430" r:id="rId68"/>
    <p:sldId id="431" r:id="rId69"/>
    <p:sldId id="401" r:id="rId70"/>
    <p:sldId id="402" r:id="rId71"/>
    <p:sldId id="432" r:id="rId72"/>
    <p:sldId id="404" r:id="rId73"/>
    <p:sldId id="405" r:id="rId74"/>
    <p:sldId id="434" r:id="rId75"/>
    <p:sldId id="435" r:id="rId76"/>
    <p:sldId id="436" r:id="rId77"/>
    <p:sldId id="437" r:id="rId78"/>
    <p:sldId id="438" r:id="rId79"/>
    <p:sldId id="439" r:id="rId80"/>
    <p:sldId id="441" r:id="rId81"/>
    <p:sldId id="442" r:id="rId82"/>
    <p:sldId id="406" r:id="rId83"/>
    <p:sldId id="443" r:id="rId84"/>
    <p:sldId id="444" r:id="rId85"/>
    <p:sldId id="408" r:id="rId86"/>
    <p:sldId id="409" r:id="rId87"/>
    <p:sldId id="410" r:id="rId8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2" autoAdjust="0"/>
  </p:normalViewPr>
  <p:slideViewPr>
    <p:cSldViewPr>
      <p:cViewPr varScale="1">
        <p:scale>
          <a:sx n="87" d="100"/>
          <a:sy n="87" d="100"/>
        </p:scale>
        <p:origin x="-6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72657-3733-42E9-8DFA-8C050A80FD1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C7483-35E0-405F-9FFE-A536F294205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736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34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35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36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14-3</a:t>
            </a:r>
            <a:br>
              <a:rPr lang="en-US" altLang="ja-JP" dirty="0" smtClean="0"/>
            </a:br>
            <a:r>
              <a:rPr lang="ja-JP" altLang="en-US" dirty="0" smtClean="0"/>
              <a:t>「オープンアドレッシング法」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000232" y="785794"/>
            <a:ext cx="22300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hash(“Kanagawa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Hanako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4</a:t>
            </a:r>
          </a:p>
        </p:txBody>
      </p:sp>
      <p:grpSp>
        <p:nvGrpSpPr>
          <p:cNvPr id="41" name="グループ化 40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42" name="正方形/長方形 41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神奈川花子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Kanagawa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横浜市</a:t>
              </a:r>
              <a:r>
                <a:rPr kumimoji="1" lang="ja-JP" altLang="en-US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神奈川区三ッ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沢上町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90" name="グループ化 89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91" name="正方形/長方形 90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2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94" name="正方形/長方形 9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6" name="正方形/長方形 9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3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7" name="グループ化 96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98" name="正方形/長方形 9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9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01" name="正方形/長方形 10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2" name="正方形/長方形 10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0" name="正方形/長方形 99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Kanagawa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hash: 4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3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鳩三郎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kumimoji="1"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鎌倉市小町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62" name="グループ化 6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63" name="正方形/長方形 62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4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66" name="正方形/長方形 6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8" name="正方形/長方形 6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69" name="グループ化 6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70" name="正方形/長方形 6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1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73" name="正方形/長方形 7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5" name="正方形/長方形 7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2" name="正方形/長方形 7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3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0639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58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59" name="正方形/長方形 58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鳩三郎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鎌倉市小町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54" name="正方形/長方形 53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72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73" name="正方形/長方形 72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74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76" name="正方形/長方形 7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8" name="正方形/長方形 7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0" name="正方形/長方形 7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1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3" name="正方形/長方形 8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4" name="正方形/長方形 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2" name="正方形/長方形 8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3</a:t>
            </a:r>
            <a:r>
              <a:rPr lang="ja-JP" altLang="en-US" sz="2800" dirty="0" smtClean="0"/>
              <a:t>件目ハッシュ関数再計算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0639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9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59" name="正方形/長方形 58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鳩三郎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鎌倉市小町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54" name="正方形/長方形 53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73" name="正方形/長方形 72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76" name="正方形/長方形 7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8" name="正方形/長方形 7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0" name="正方形/長方形 7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3" name="正方形/長方形 8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4" name="正方形/長方形 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2" name="正方形/長方形 8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3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6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57" name="正方形/長方形 56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鳩三郎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59" name="正方形/長方形 58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鎌倉市小町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77" name="正方形/長方形 7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91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92" name="正方形/長方形 9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3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95" name="正方形/長方形 9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6" name="正方形/長方形 9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7" name="正方形/長方形 9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4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8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99" name="正方形/長方形 98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0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02" name="正方形/長方形 10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4" name="正方形/長方形 10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1" name="正方形/長方形 100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05" name="テキスト ボックス 104"/>
          <p:cNvSpPr txBox="1"/>
          <p:nvPr/>
        </p:nvSpPr>
        <p:spPr>
          <a:xfrm>
            <a:off x="2000232" y="785794"/>
            <a:ext cx="23711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9</a:t>
            </a:r>
          </a:p>
        </p:txBody>
      </p:sp>
      <p:grpSp>
        <p:nvGrpSpPr>
          <p:cNvPr id="106" name="グループ化 105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07" name="正方形/長方形 106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8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10" name="正方形/長方形 10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1" name="正方形/長方形 11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9" name="正方形/長方形 108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北条梅子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kumimoji="1"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小田原市城山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87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88" name="正方形/長方形 87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9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91" name="正方形/長方形 9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0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4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95" name="正方形/長方形 94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98" name="正方形/長方形 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9" name="正方形/長方形 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7" name="正方形/長方形 96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1" name="グループ化 100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3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0639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Hojo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Umeko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9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8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84" name="正方形/長方形 83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北条梅子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小田原市城山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57" name="正方形/長方形 5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92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93" name="正方形/長方形 92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4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96" name="正方形/長方形 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7" name="正方形/長方形 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9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00" name="正方形/長方形 9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1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03" name="正方形/長方形 10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4" name="正方形/長方形 10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2" name="正方形/長方形 10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07" name="正方形/長方形 106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8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10" name="正方形/長方形 10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1" name="正方形/長方形 11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9" name="正方形/長方形 108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件目ハッシュ関数再計算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39934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Hojo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Umeko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Hojo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Umeko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10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84" name="正方形/長方形 83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北条梅子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86" name="正方形/長方形 85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小田原市城山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57" name="正方形/長方形 5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93" name="正方形/長方形 92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96" name="正方形/長方形 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7" name="正方形/長方形 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00" name="正方形/長方形 9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03" name="正方形/長方形 10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4" name="正方形/長方形 10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2" name="正方形/長方形 10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05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07" name="正方形/長方形 106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10" name="正方形/長方形 10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1" name="正方形/長方形 11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9" name="正方形/長方形 108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2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93" name="正方形/長方形 9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北条梅子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5" name="正方形/長方形 9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小田原市城山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69" name="テキスト ボックス 68"/>
          <p:cNvSpPr txBox="1"/>
          <p:nvPr/>
        </p:nvSpPr>
        <p:spPr>
          <a:xfrm>
            <a:off x="2000232" y="785794"/>
            <a:ext cx="39934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Hojo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Umeko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Hojo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Umeko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10</a:t>
            </a:r>
          </a:p>
        </p:txBody>
      </p:sp>
      <p:sp>
        <p:nvSpPr>
          <p:cNvPr id="71" name="正方形/長方形 70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0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6" name="正方形/長方形 105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7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9" name="正方形/長方形 10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0" name="正方形/長方形 10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1" name="正方形/長方形 11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8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2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3" name="正方形/長方形 112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4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7" name="正方形/長方形 11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8" name="正方形/長方形 11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9" name="正方形/長方形 11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6" name="正方形/長方形 115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0" name="グループ化 105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21" name="正方形/長方形 120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2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24" name="正方形/長方形 12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5" name="正方形/長方形 12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6" name="正方形/長方形 12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3" name="正方形/長方形 122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7" name="グループ化 126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28" name="正方形/長方形 12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9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31" name="正方形/長方形 13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2" name="正方形/長方形 13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3" name="正方形/長方形 13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0" name="正方形/長方形 12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5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足柄金太郎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南足柄市金時山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92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93" name="正方形/長方形 92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4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96" name="正方形/長方形 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7" name="正方形/長方形 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8" name="正方形/長方形 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9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00" name="正方形/長方形 9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1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03" name="正方形/長方形 10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4" name="正方形/長方形 10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2" name="正方形/長方形 10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6" name="グループ化 105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07" name="正方形/長方形 106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8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10" name="正方形/長方形 10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1" name="正方形/長方形 11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9" name="正方形/長方形 108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1" name="グループ化 120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22" name="正方形/長方形 121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3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5" name="正方形/長方形 12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6" name="正方形/長方形 12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7" name="正方形/長方形 12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4" name="正方形/長方形 123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内部</a:t>
            </a:r>
            <a:r>
              <a:rPr kumimoji="1" lang="ja-JP" altLang="en-US" dirty="0" smtClean="0"/>
              <a:t>ハッシュ法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ja-JP" altLang="en-US" dirty="0" smtClean="0"/>
              <a:t>サンプルプログラム：</a:t>
            </a:r>
            <a:r>
              <a:rPr lang="en-US" altLang="ja-JP" dirty="0" err="1" smtClean="0"/>
              <a:t>openaddressing.c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lang="ja-JP" altLang="en-US" dirty="0" smtClean="0">
                <a:solidFill>
                  <a:srgbClr val="FF0000"/>
                </a:solidFill>
              </a:rPr>
              <a:t>オープンアドレッシング法</a:t>
            </a:r>
            <a:r>
              <a:rPr lang="ja-JP" altLang="en-US" dirty="0" smtClean="0"/>
              <a:t>／内部ハッシュ法</a:t>
            </a:r>
            <a:endParaRPr lang="en-US" altLang="ja-JP" dirty="0" smtClean="0"/>
          </a:p>
          <a:p>
            <a:r>
              <a:rPr lang="ja-JP" altLang="en-US" dirty="0" smtClean="0"/>
              <a:t>指定された</a:t>
            </a:r>
            <a:r>
              <a:rPr lang="en-US" altLang="ja-JP" dirty="0" smtClean="0"/>
              <a:t>ID</a:t>
            </a:r>
            <a:r>
              <a:rPr lang="ja-JP" altLang="en-US" dirty="0" smtClean="0"/>
              <a:t>に対してハッシュ値を作成</a:t>
            </a:r>
            <a:endParaRPr lang="en-US" altLang="ja-JP" dirty="0" smtClean="0"/>
          </a:p>
          <a:p>
            <a:pPr>
              <a:buNone/>
            </a:pPr>
            <a:endParaRPr lang="ja-JP" altLang="en-US" dirty="0" smtClean="0"/>
          </a:p>
          <a:p>
            <a:r>
              <a:rPr lang="ja-JP" altLang="en-US" dirty="0" smtClean="0"/>
              <a:t>アイテムはハッシュ表内に格納される（表の大きさに制限がある）</a:t>
            </a:r>
            <a:endParaRPr lang="en-US" altLang="ja-JP" dirty="0" smtClean="0"/>
          </a:p>
          <a:p>
            <a:r>
              <a:rPr lang="ja-JP" altLang="en-US" dirty="0" smtClean="0"/>
              <a:t>ハッシュ値から、ハッシュ表の格納位置（アドレス）を特定する</a:t>
            </a:r>
            <a:endParaRPr lang="en-US" altLang="ja-JP" dirty="0" smtClean="0"/>
          </a:p>
          <a:p>
            <a:r>
              <a:rPr lang="ja-JP" altLang="en-US" dirty="0" smtClean="0">
                <a:solidFill>
                  <a:srgbClr val="FF0000"/>
                </a:solidFill>
              </a:rPr>
              <a:t>記録できる量に制限があるときに有効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ja-JP" altLang="en-US" dirty="0" smtClean="0"/>
          </a:p>
          <a:p>
            <a:r>
              <a:rPr lang="ja-JP" altLang="en-US" dirty="0" smtClean="0"/>
              <a:t>挿入：ハッシュ値衝突の際は</a:t>
            </a:r>
            <a:r>
              <a:rPr lang="ja-JP" altLang="en-US" dirty="0" smtClean="0">
                <a:solidFill>
                  <a:srgbClr val="FF0000"/>
                </a:solidFill>
              </a:rPr>
              <a:t>再ハッシュ</a:t>
            </a:r>
            <a:r>
              <a:rPr lang="ja-JP" altLang="en-US" dirty="0" smtClean="0"/>
              <a:t>によって別の位置を探す</a:t>
            </a:r>
            <a:endParaRPr lang="en-US" altLang="ja-JP" dirty="0" smtClean="0"/>
          </a:p>
          <a:p>
            <a:r>
              <a:rPr lang="ja-JP" altLang="en-US" dirty="0" smtClean="0"/>
              <a:t>削除：ハッシュ値、再ハッシュ値からハッシュ表のアドレスを特定し削除する→次回の探索のために</a:t>
            </a:r>
            <a:r>
              <a:rPr lang="ja-JP" altLang="en-US" dirty="0" smtClean="0">
                <a:solidFill>
                  <a:srgbClr val="FF0000"/>
                </a:solidFill>
              </a:rPr>
              <a:t>「未使用」と「削除済」の区別がある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/>
              <a:t>探索：ハッシュ値の特定は</a:t>
            </a:r>
            <a:r>
              <a:rPr lang="en-US" altLang="ja-JP" dirty="0" smtClean="0"/>
              <a:t>O(1)</a:t>
            </a:r>
            <a:r>
              <a:rPr lang="ja-JP" altLang="en-US" dirty="0" smtClean="0"/>
              <a:t>だが、再ハッシュのため最悪時</a:t>
            </a:r>
            <a:r>
              <a:rPr lang="en-US" altLang="ja-JP" dirty="0" smtClean="0"/>
              <a:t>O(N)</a:t>
            </a:r>
            <a:r>
              <a:rPr lang="ja-JP" altLang="en-US" dirty="0" smtClean="0"/>
              <a:t>（全バケットを探索）を要する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表の埋まり具合にゆとりを持たせると、</a:t>
            </a:r>
            <a:r>
              <a:rPr lang="en-US" altLang="ja-JP" dirty="0" smtClean="0">
                <a:solidFill>
                  <a:srgbClr val="FF0000"/>
                </a:solidFill>
              </a:rPr>
              <a:t>O(1)</a:t>
            </a:r>
            <a:r>
              <a:rPr lang="ja-JP" altLang="en-US" dirty="0" smtClean="0">
                <a:solidFill>
                  <a:srgbClr val="FF0000"/>
                </a:solidFill>
              </a:rPr>
              <a:t>に近くなる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endParaRPr lang="ja-JP" altLang="en-US" dirty="0" smtClean="0"/>
          </a:p>
          <a:p>
            <a:endParaRPr lang="en-US" altLang="ja-JP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5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23006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Ashigara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Kintaro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0</a:t>
            </a:r>
          </a:p>
        </p:txBody>
      </p:sp>
      <p:grpSp>
        <p:nvGrpSpPr>
          <p:cNvPr id="66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68" name="正方形/長方形 6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足柄金太郎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4" name="正方形/長方形 7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南足柄市金時山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83" name="正方形/長方形 82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97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98" name="正方形/長方形 97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9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1" name="正方形/長方形 10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2" name="正方形/長方形 10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3" name="正方形/長方形 1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0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4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05" name="正方形/長方形 104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08" name="正方形/長方形 10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9" name="正方形/長方形 10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0" name="正方形/長方形 10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7" name="正方形/長方形 106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1" name="グループ化 110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12" name="正方形/長方形 111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3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16" name="正方形/長方形 11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8" name="正方形/長方形 11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4" name="正方形/長方形 113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9" name="グループ化 118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20" name="正方形/長方形 11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1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3" name="正方形/長方形 12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5" name="正方形/長方形 12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2" name="正方形/長方形 121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5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000232" y="785794"/>
            <a:ext cx="23006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Ashigara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Kintaro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0</a:t>
            </a:r>
          </a:p>
        </p:txBody>
      </p:sp>
      <p:grpSp>
        <p:nvGrpSpPr>
          <p:cNvPr id="92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96" name="正方形/長方形 95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足柄金太郎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8" name="正方形/長方形 97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南足柄市金時山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83" name="正方形/長方形 82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12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3" name="正方形/長方形 112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4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17" name="正方形/長方形 11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8" name="正方形/長方形 11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9" name="正方形/長方形 11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6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0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21" name="正方形/長方形 120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2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24" name="正方形/長方形 12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5" name="正方形/長方形 12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6" name="正方形/長方形 12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3" name="正方形/長方形 122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7" name="グループ化 126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28" name="正方形/長方形 127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9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31" name="正方形/長方形 13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2" name="正方形/長方形 13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3" name="正方形/長方形 13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0" name="正方形/長方形 129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4" name="グループ化 133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35" name="正方形/長方形 134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6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38" name="正方形/長方形 13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9" name="正方形/長方形 13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7" name="正方形/長方形 136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42" name="正方形/長方形 14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3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5" name="正方形/長方形 14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6" name="正方形/長方形 14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4" name="正方形/長方形 14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6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上野蘭々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Ueno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台東区上野公園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00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2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4" name="正方形/長方形 10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3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08" name="正方形/長方形 10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9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1" name="正方形/長方形 11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0" name="正方形/長方形 109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4" name="グループ化 113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16" name="正方形/長方形 115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7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19" name="正方形/長方形 11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0" name="正方形/長方形 11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8" name="正方形/長方形 117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2" name="グループ化 121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23" name="正方形/長方形 122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4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6" name="正方形/長方形 12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7" name="正方形/長方形 12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8" name="正方形/長方形 12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5" name="正方形/長方形 124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9" name="グループ化 128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0" name="正方形/長方形 129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1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33" name="正方形/長方形 13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4" name="正方形/長方形 13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2" name="正方形/長方形 131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6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0639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9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9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92" name="正方形/長方形 91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上野蘭々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3" name="正方形/長方形 92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Ueno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台東区上野公園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08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0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6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3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5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27" name="正方形/長方形 12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8" name="正方形/長方形 12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9" name="正方形/長方形 12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6" name="正方形/長方形 125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0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31" name="正方形/長方形 130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6" name="正方形/長方形 13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3" name="正方形/長方形 132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7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8" name="正方形/長方形 137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9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6</a:t>
            </a:r>
            <a:r>
              <a:rPr lang="ja-JP" altLang="en-US" sz="2800" dirty="0" smtClean="0"/>
              <a:t>件目ハッシュ関数再計算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4871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rehash(“Ueno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10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→ すでに埋まっている（衝突）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92" name="正方形/長方形 91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上野蘭々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3" name="正方形/長方形 92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Ueno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台東区上野公園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27" name="正方形/長方形 12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8" name="正方形/長方形 12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9" name="正方形/長方形 12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6" name="正方形/長方形 125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31" name="正方形/長方形 130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6" name="正方形/長方形 13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3" name="正方形/長方形 132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8" name="正方形/長方形 137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6</a:t>
            </a:r>
            <a:r>
              <a:rPr lang="ja-JP" altLang="en-US" sz="2800" dirty="0" smtClean="0"/>
              <a:t>件目ハッシュ関数再々計算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48712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10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 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rehash(“Ueno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2) = 11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92" name="正方形/長方形 91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上野蘭々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3" name="正方形/長方形 92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Ueno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台東区上野公園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27" name="正方形/長方形 12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8" name="正方形/長方形 12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9" name="正方形/長方形 12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6" name="正方形/長方形 125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31" name="正方形/長方形 130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6" name="正方形/長方形 13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3" name="正方形/長方形 132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8" name="正方形/長方形 137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6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95" name="正方形/長方形 94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上野蘭々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99" name="正方形/長方形 9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Ueno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台東区上野公園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84" name="正方形/長方形 83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30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31" name="正方形/長方形 130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2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6" name="正方形/長方形 13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3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38" name="正方形/長方形 13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9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4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6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9" name="正方形/長方形 14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52" name="正方形/長方形 151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3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55" name="正方形/長方形 15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4" name="正方形/長方形 153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8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59" name="正方形/長方形 158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62" name="正方形/長方形 16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4" name="正方形/長方形 16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61" name="正方形/長方形 160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65" name="テキスト ボックス 164"/>
          <p:cNvSpPr txBox="1"/>
          <p:nvPr/>
        </p:nvSpPr>
        <p:spPr>
          <a:xfrm>
            <a:off x="2000232" y="785794"/>
            <a:ext cx="448712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10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 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2) = 11</a:t>
            </a:r>
          </a:p>
        </p:txBody>
      </p:sp>
      <p:grpSp>
        <p:nvGrpSpPr>
          <p:cNvPr id="166" name="グループ化 165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68" name="正方形/長方形 167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1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83" name="正方形/長方形 18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5" name="正方形/長方形 1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2" name="正方形/長方形 181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Ueno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9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7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三月磨臼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浦安市舞浜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正方形/長方形 100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16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8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3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5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27" name="正方形/長方形 12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8" name="正方形/長方形 12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9" name="正方形/長方形 12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6" name="正方形/長方形 125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0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31" name="正方形/長方形 130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2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6" name="正方形/長方形 13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3" name="正方形/長方形 132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38" name="正方形/長方形 13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9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4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6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9" name="正方形/長方形 14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1" name="グループ化 150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52" name="正方形/長方形 151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3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55" name="正方形/長方形 15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4" name="正方形/長方形 153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7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4165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10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108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09" name="正方形/長方形 108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三月磨臼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浦安市舞浜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92" name="正方形/長方形 91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7" name="正方形/長方形 11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24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25" name="正方形/長方形 124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28" name="正方形/長方形 12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9" name="正方形/長方形 12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1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3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35" name="正方形/長方形 13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6" name="正方形/長方形 13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7" name="正方形/長方形 13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4" name="正方形/長方形 13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8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39" name="正方形/長方形 138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42" name="正方形/長方形 14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4" name="正方形/長方形 14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1" name="正方形/長方形 140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5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46" name="正方形/長方形 145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7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49" name="正方形/長方形 14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1" name="正方形/長方形 15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8" name="正方形/長方形 147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2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53" name="正方形/長方形 152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56" name="正方形/長方形 15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5" name="正方形/長方形 154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9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60" name="正方形/長方形 159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1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63" name="正方形/長方形 16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4" name="正方形/長方形 16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5" name="正方形/長方形 16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62" name="正方形/長方形 161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7</a:t>
            </a:r>
            <a:r>
              <a:rPr lang="ja-JP" altLang="en-US" sz="2800" dirty="0" smtClean="0"/>
              <a:t>件目ハッシュ関数再計算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69872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11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→ すでに埋まっている（衝突）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09" name="正方形/長方形 108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三月磨臼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浦安市舞浜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92" name="正方形/長方形 91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7" name="正方形/長方形 11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25" name="正方形/長方形 124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28" name="正方形/長方形 12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9" name="正方形/長方形 12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35" name="正方形/長方形 13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6" name="正方形/長方形 13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7" name="正方形/長方形 13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4" name="正方形/長方形 13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39" name="正方形/長方形 138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42" name="正方形/長方形 14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4" name="正方形/長方形 14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1" name="正方形/長方形 140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46" name="正方形/長方形 145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49" name="正方形/長方形 14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1" name="正方形/長方形 15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8" name="正方形/長方形 147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53" name="正方形/長方形 152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56" name="正方形/長方形 15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5" name="正方形/長方形 154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60" name="正方形/長方形 159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63" name="正方形/長方形 16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4" name="正方形/長方形 16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5" name="正方形/長方形 16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62" name="正方形/長方形 161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開始前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3286116" y="5929330"/>
            <a:ext cx="33057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↑ハッシュ表： アイテム</a:t>
            </a:r>
            <a:r>
              <a:rPr lang="ja-JP" altLang="en-US" dirty="0" smtClean="0">
                <a:solidFill>
                  <a:srgbClr val="FF0000"/>
                </a:solidFill>
              </a:rPr>
              <a:t>の実体を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　　　　　　　　　</a:t>
            </a:r>
            <a:r>
              <a:rPr lang="en-US" altLang="ja-JP" dirty="0" smtClean="0">
                <a:solidFill>
                  <a:srgbClr val="FF0000"/>
                </a:solidFill>
              </a:rPr>
              <a:t>B</a:t>
            </a:r>
            <a:r>
              <a:rPr lang="ja-JP" altLang="en-US" dirty="0" smtClean="0">
                <a:solidFill>
                  <a:srgbClr val="FF0000"/>
                </a:solidFill>
              </a:rPr>
              <a:t>個格納可能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1928794" y="785794"/>
            <a:ext cx="46025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←</a:t>
            </a:r>
            <a:r>
              <a:rPr kumimoji="1" lang="en-US" altLang="ja-JP" dirty="0" smtClean="0">
                <a:solidFill>
                  <a:srgbClr val="FF0000"/>
                </a:solidFill>
              </a:rPr>
              <a:t>x: </a:t>
            </a:r>
            <a:r>
              <a:rPr kumimoji="1" lang="ja-JP" altLang="en-US" dirty="0" smtClean="0">
                <a:solidFill>
                  <a:srgbClr val="FF0000"/>
                </a:solidFill>
              </a:rPr>
              <a:t>ファイルから取り出したレコード</a:t>
            </a:r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dirty="0" smtClean="0">
                <a:solidFill>
                  <a:srgbClr val="FF0000"/>
                </a:solidFill>
              </a:rPr>
              <a:t>件を保持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←</a:t>
            </a:r>
            <a:r>
              <a:rPr lang="en-US" altLang="ja-JP" dirty="0" smtClean="0">
                <a:solidFill>
                  <a:srgbClr val="FF0000"/>
                </a:solidFill>
              </a:rPr>
              <a:t>dummy: </a:t>
            </a:r>
            <a:r>
              <a:rPr lang="ja-JP" altLang="en-US" dirty="0" smtClean="0">
                <a:solidFill>
                  <a:srgbClr val="FF0000"/>
                </a:solidFill>
              </a:rPr>
              <a:t>ダミーのデータ（重複キーを持つ）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7</a:t>
            </a:r>
            <a:r>
              <a:rPr lang="ja-JP" altLang="en-US" sz="2800" dirty="0" smtClean="0"/>
              <a:t>件目ハッシュ関数再々計算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62819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11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 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2) = 12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09" name="正方形/長方形 108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三月磨臼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浦安市舞浜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92" name="正方形/長方形 91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7" name="正方形/長方形 11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25" name="正方形/長方形 124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28" name="正方形/長方形 12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9" name="正方形/長方形 12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7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35" name="正方形/長方形 13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6" name="正方形/長方形 13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7" name="正方形/長方形 13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4" name="正方形/長方形 13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39" name="正方形/長方形 138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42" name="正方形/長方形 14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4" name="正方形/長方形 14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1" name="正方形/長方形 140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46" name="正方形/長方形 145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49" name="正方形/長方形 14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1" name="正方形/長方形 15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8" name="正方形/長方形 147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53" name="正方形/長方形 152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56" name="正方形/長方形 15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5" name="正方形/長方形 154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60" name="正方形/長方形 159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63" name="正方形/長方形 16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4" name="正方形/長方形 16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5" name="正方形/長方形 16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62" name="正方形/長方形 161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7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5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06" name="正方形/長方形 105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三月磨臼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08" name="正方形/長方形 107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浦安市舞浜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93" name="テキスト ボックス 92"/>
          <p:cNvSpPr txBox="1"/>
          <p:nvPr/>
        </p:nvSpPr>
        <p:spPr>
          <a:xfrm>
            <a:off x="2000232" y="785794"/>
            <a:ext cx="462819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11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 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Mitsuki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Mausu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2) = 12</a:t>
            </a:r>
          </a:p>
        </p:txBody>
      </p:sp>
      <p:sp>
        <p:nvSpPr>
          <p:cNvPr id="95" name="正方形/長方形 9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3" name="正方形/長方形 122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5" name="正方形/長方形 124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5" name="正方形/長方形 13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37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38" name="正方形/長方形 137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9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4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9" name="正方形/長方形 14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1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52" name="正方形/長方形 151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3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55" name="正方形/長方形 15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4" name="正方形/長方形 153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8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59" name="正方形/長方形 15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62" name="正方形/長方形 16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4" name="正方形/長方形 16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61" name="正方形/長方形 16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65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66" name="正方形/長方形 165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8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82" name="正方形/長方形 18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3" name="正方形/長方形 18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1" name="正方形/長方形 180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86" name="正方形/長方形 185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7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89" name="正方形/長方形 18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1" name="正方形/長方形 19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8" name="正方形/長方形 187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2" name="グループ化 191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93" name="正方形/長方形 192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96" name="正方形/長方形 1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7" name="正方形/長方形 1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8" name="正方形/長方形 1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5" name="正方形/長方形 194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10</a:t>
              </a:r>
              <a:endPara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8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野比寅右衛門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横須賀市野比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6" name="正方形/長方形 115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7" name="正方形/長方形 116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22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23" name="正方形/長方形 122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4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26" name="正方形/長方形 12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7" name="正方形/長方形 12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8" name="正方形/長方形 12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9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30" name="正方形/長方形 12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1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33" name="正方形/長方形 13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4" name="正方形/長方形 13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2" name="正方形/長方形 13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6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37" name="正方形/長方形 136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8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40" name="正方形/長方形 1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1" name="正方形/長方形 1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9" name="正方形/長方形 138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3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44" name="正方形/長方形 143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5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47" name="正方形/長方形 14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9" name="正方形/長方形 14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6" name="正方形/長方形 145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0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51" name="正方形/長方形 150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54" name="正方形/長方形 15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5" name="正方形/長方形 15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3" name="正方形/長方形 152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7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58" name="正方形/長方形 157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9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61" name="正方形/長方形 16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2" name="正方形/長方形 16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60" name="正方形/長方形 159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64" name="グループ化 163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65" name="正方形/長方形 16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6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81" name="正方形/長方形 18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2" name="正方形/長方形 18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3" name="正方形/長方形 18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68" name="正方形/長方形 167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8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3460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0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grpSp>
        <p:nvGrpSpPr>
          <p:cNvPr id="11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16" name="正方形/長方形 115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野比寅右衛門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7" name="正方形/長方形 116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横須賀市野比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09" name="正方形/長方形 108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3" name="正方形/長方形 122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5" name="正方形/長方形 124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30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31" name="正方形/長方形 130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2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6" name="正方形/長方形 13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3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38" name="正方形/長方形 13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9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4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6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9" name="正方形/長方形 14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52" name="正方形/長方形 151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3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55" name="正方形/長方形 15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4" name="正方形/長方形 153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8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59" name="正方形/長方形 158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62" name="正方形/長方形 16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4" name="正方形/長方形 16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61" name="正方形/長方形 160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6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66" name="正方形/長方形 165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8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82" name="正方形/長方形 18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3" name="正方形/長方形 18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1" name="正方形/長方形 180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5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86" name="正方形/長方形 185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7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89" name="正方形/長方形 18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1" name="正方形/長方形 19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8" name="正方形/長方形 187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8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43460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1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16" name="正方形/長方形 115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野比寅右衛門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7" name="正方形/長方形 116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横須賀市野比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09" name="正方形/長方形 108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0" name="正方形/長方形 119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1" name="正方形/長方形 120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3" name="正方形/長方形 122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5" name="正方形/長方形 124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テキスト ボックス 128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31" name="正方形/長方形 130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6" name="正方形/長方形 13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3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38" name="正方形/長方形 13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9" name="正方形/長方形 14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52" name="正方形/長方形 151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55" name="正方形/長方形 15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4" name="正方形/長方形 153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59" name="正方形/長方形 158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62" name="正方形/長方形 16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3" name="正方形/長方形 16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4" name="正方形/長方形 16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61" name="正方形/長方形 160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66" name="正方形/長方形 165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82" name="正方形/長方形 18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3" name="正方形/長方形 18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1" name="正方形/長方形 180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86" name="正方形/長方形 185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89" name="正方形/長方形 18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1" name="正方形/長方形 19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8" name="正方形/長方形 187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8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2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23" name="正方形/長方形 12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野比寅右衛門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4" name="正方形/長方形 12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横須賀市野比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04" name="テキスト ボックス 103"/>
          <p:cNvSpPr txBox="1"/>
          <p:nvPr/>
        </p:nvSpPr>
        <p:spPr>
          <a:xfrm>
            <a:off x="2000232" y="785794"/>
            <a:ext cx="43460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すでに埋まっている（衝突）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1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0" name="正方形/長方形 129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36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37" name="正方形/長方形 136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8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40" name="正方形/長方形 1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1" name="正方形/長方形 1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9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3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44" name="正方形/長方形 143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5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47" name="正方形/長方形 14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5" name="正方形/長方形 16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6" name="正方形/長方形 16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6" name="正方形/長方形 145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68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81" name="正方形/長方形 180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2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84" name="正方形/長方形 18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5" name="正方形/長方形 18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6" name="正方形/長方形 18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3" name="正方形/長方形 182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88" name="正方形/長方形 18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9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91" name="正方形/長方形 19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2" name="正方形/長方形 19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3" name="正方形/長方形 19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0" name="正方形/長方形 18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4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95" name="正方形/長方形 19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6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98" name="正方形/長方形 1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9" name="正方形/長方形 1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0" name="正方形/長方形 19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7" name="正方形/長方形 19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1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02" name="正方形/長方形 201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3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05" name="正方形/長方形 2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6" name="正方形/長方形 2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7" name="正方形/長方形 2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4" name="正方形/長方形 203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8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09" name="正方形/長方形 2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10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12" name="正方形/長方形 2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3" name="正方形/長方形 2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4" name="正方形/長方形 2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11" name="正方形/長方形 2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15" name="グループ化 214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17" name="正方形/長方形 216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23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25" name="正方形/長方形 22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6" name="正方形/長方形 22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7" name="正方形/長方形 22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4" name="正方形/長方形 223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0</a:t>
              </a:r>
              <a:endPara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登録後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92893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123" name="正方形/長方形 12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4" name="正方形/長方形 12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125" name="正方形/長方形 12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06" name="正方形/長方形 10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9" name="正方形/長方形 118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7" name="正方形/長方形 126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8" name="正方形/長方形 127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9" name="正方形/長方形 128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0" name="正方形/長方形 129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5" name="テキスト ボックス 134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37" name="正方形/長方形 136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40" name="正方形/長方形 1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1" name="正方形/長方形 1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9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44" name="正方形/長方形 143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47" name="正方形/長方形 14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5" name="正方形/長方形 16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6" name="正方形/長方形 16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6" name="正方形/長方形 145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81" name="正方形/長方形 180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84" name="正方形/長方形 18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5" name="正方形/長方形 18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6" name="正方形/長方形 18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3" name="正方形/長方形 182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88" name="正方形/長方形 18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91" name="正方形/長方形 19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2" name="正方形/長方形 19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3" name="正方形/長方形 19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0" name="正方形/長方形 18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95" name="正方形/長方形 19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98" name="正方形/長方形 1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9" name="正方形/長方形 1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0" name="正方形/長方形 19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7" name="正方形/長方形 19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02" name="正方形/長方形 201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05" name="正方形/長方形 2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6" name="正方形/長方形 2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7" name="正方形/長方形 2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4" name="正方形/長方形 203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09" name="正方形/長方形 2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12" name="正方形/長方形 2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3" name="正方形/長方形 2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4" name="正方形/長方形 2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11" name="正方形/長方形 2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6" name="グループ化 85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87" name="正方形/長方形 86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8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90" name="正方形/長方形 8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9" name="正方形/長方形 88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00" name="テキスト ボックス 99"/>
          <p:cNvSpPr txBox="1"/>
          <p:nvPr/>
        </p:nvSpPr>
        <p:spPr>
          <a:xfrm>
            <a:off x="2786050" y="6072206"/>
            <a:ext cx="3409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↑ハッシュ表の状態が印刷される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重複データ登録の試み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335756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24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26" name="正方形/長方形 125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2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40" name="正方形/長方形 1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4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0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56" name="正方形/長方形 155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5" name="正方形/長方形 1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6" name="正方形/長方形 1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7" name="正方形/長方形 1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4" name="正方形/長方形 1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8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89" name="正方形/長方形 188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92" name="正方形/長方形 1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3" name="正方形/長方形 1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4" name="正方形/長方形 19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1" name="正方形/長方形 190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6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97" name="正方形/長方形 196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0" name="正方形/長方形 19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1" name="正方形/長方形 20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2" name="正方形/長方形 20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9" name="正方形/長方形 198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4" name="正方形/長方形 203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5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07" name="正方形/長方形 20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8" name="正方形/長方形 20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9" name="正方形/長方形 20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6" name="正方形/長方形 205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10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11" name="正方形/長方形 210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12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3" name="正方形/長方形 22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4" name="正方形/長方形 22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5" name="正方形/長方形 22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17" name="正方形/長方形 216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26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27" name="正方形/長方形 226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28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0" name="正方形/長方形 22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1" name="正方形/長方形 23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2" name="正方形/長方形 23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9" name="正方形/長方形 228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33" name="グループ化 232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4" name="正方形/長方形 233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35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37" name="正方形/長方形 2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8" name="正方形/長方形 2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9" name="正方形/長方形 2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6" name="正方形/長方形 235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重複データ登録の試み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335756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2714612" y="6143644"/>
            <a:ext cx="36888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“Yokohama </a:t>
            </a:r>
            <a:r>
              <a:rPr lang="en-US" altLang="ja-JP" dirty="0" err="1" smtClean="0">
                <a:solidFill>
                  <a:srgbClr val="FF0000"/>
                </a:solidFill>
              </a:rPr>
              <a:t>Kunihiro</a:t>
            </a:r>
            <a:r>
              <a:rPr lang="en-US" altLang="ja-JP" dirty="0" smtClean="0">
                <a:solidFill>
                  <a:srgbClr val="FF0000"/>
                </a:solidFill>
              </a:rPr>
              <a:t>”</a:t>
            </a:r>
            <a:r>
              <a:rPr lang="ja-JP" altLang="en-US" dirty="0" smtClean="0">
                <a:solidFill>
                  <a:srgbClr val="FF0000"/>
                </a:solidFill>
              </a:rPr>
              <a:t> は、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すでに登録されているので登録拒否</a:t>
            </a:r>
            <a:endParaRPr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34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40" name="正方形/長方形 13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2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50" name="正方形/長方形 1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8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4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85" name="正方形/長方形 184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8" name="正方形/長方形 18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9" name="正方形/長方形 18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7" name="正方形/長方形 186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1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92" name="正方形/長方形 191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3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96" name="正方形/長方形 1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7" name="正方形/長方形 1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8" name="正方形/長方形 1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4" name="正方形/長方形 193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200" name="正方形/長方形 19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1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3" name="正方形/長方形 20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4" name="正方形/長方形 20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5" name="正方形/長方形 20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2" name="正方形/長方形 201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6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7" name="正方形/長方形 206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8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10" name="正方形/長方形 20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1" name="正方形/長方形 21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2" name="正方形/長方形 2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9" name="正方形/長方形 208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17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23" name="正方形/長方形 222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24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6" name="正方形/長方形 22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7" name="正方形/長方形 22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8" name="正方形/長方形 22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5" name="正方形/長方形 224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29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30" name="正方形/長方形 229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31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3" name="正方形/長方形 23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4" name="正方形/長方形 23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5" name="正方形/長方形 23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2" name="正方形/長方形 231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36" name="グループ化 235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7" name="正方形/長方形 236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38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40" name="正方形/長方形 2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1" name="正方形/長方形 2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2" name="正方形/長方形 2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9" name="正方形/長方形 238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r>
              <a:rPr lang="en-US" altLang="ja-JP" sz="2800" dirty="0" smtClean="0"/>
              <a:t>1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378619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000232" y="785794"/>
            <a:ext cx="29354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34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40" name="正方形/長方形 13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2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50" name="正方形/長方形 1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8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4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85" name="正方形/長方形 184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8" name="正方形/長方形 18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9" name="正方形/長方形 18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7" name="正方形/長方形 186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1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92" name="正方形/長方形 191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3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96" name="正方形/長方形 1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7" name="正方形/長方形 1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8" name="正方形/長方形 1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4" name="正方形/長方形 193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200" name="正方形/長方形 19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1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3" name="正方形/長方形 20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4" name="正方形/長方形 20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5" name="正方形/長方形 20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2" name="正方形/長方形 201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6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7" name="正方形/長方形 206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8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10" name="正方形/長方形 20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1" name="正方形/長方形 21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2" name="正方形/長方形 2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9" name="正方形/長方形 208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17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23" name="正方形/長方形 222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24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6" name="正方形/長方形 22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7" name="正方形/長方形 22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8" name="正方形/長方形 22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5" name="正方形/長方形 224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29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30" name="正方形/長方形 229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31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3" name="正方形/長方形 23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4" name="正方形/長方形 23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5" name="正方形/長方形 23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2" name="正方形/長方形 231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36" name="グループ化 235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7" name="正方形/長方形 236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38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40" name="正方形/長方形 2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1" name="正方形/長方形 2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2" name="正方形/長方形 2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9" name="正方形/長方形 238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ハッシュ表初期化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makenull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14311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lang="ja-JP" altLang="en-US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r>
              <a:rPr lang="en-US" altLang="ja-JP" sz="2800" dirty="0" smtClean="0"/>
              <a:t>1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378619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000232" y="785794"/>
            <a:ext cx="56861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40" name="正方形/長方形 13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50" name="正方形/長方形 1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8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85" name="正方形/長方形 184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8" name="正方形/長方形 18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9" name="正方形/長方形 18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7" name="正方形/長方形 186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92" name="正方形/長方形 191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96" name="正方形/長方形 1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7" name="正方形/長方形 1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8" name="正方形/長方形 1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4" name="正方形/長方形 193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200" name="正方形/長方形 19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3" name="正方形/長方形 20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4" name="正方形/長方形 20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5" name="正方形/長方形 20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2" name="正方形/長方形 201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7" name="正方形/長方形 206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10" name="正方形/長方形 20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1" name="正方形/長方形 21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2" name="正方形/長方形 2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9" name="正方形/長方形 208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23" name="正方形/長方形 222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6" name="正方形/長方形 22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7" name="正方形/長方形 22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8" name="正方形/長方形 22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5" name="正方形/長方形 224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30" name="正方形/長方形 229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3" name="正方形/長方形 23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4" name="正方形/長方形 23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5" name="正方形/長方形 23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2" name="正方形/長方形 231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" name="グループ化 235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7" name="正方形/長方形 236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40" name="正方形/長方形 2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1" name="正方形/長方形 2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2" name="正方形/長方形 2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9" name="正方形/長方形 238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r>
              <a:rPr lang="en-US" altLang="ja-JP" sz="2800" dirty="0" smtClean="0"/>
              <a:t>1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378619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000232" y="785794"/>
            <a:ext cx="568617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9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発見！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40" name="正方形/長方形 13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50" name="正方形/長方形 1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8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85" name="正方形/長方形 184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8" name="正方形/長方形 18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9" name="正方形/長方形 18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7" name="正方形/長方形 186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92" name="正方形/長方形 191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96" name="正方形/長方形 1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7" name="正方形/長方形 1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8" name="正方形/長方形 1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4" name="正方形/長方形 193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200" name="正方形/長方形 19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3" name="正方形/長方形 20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4" name="正方形/長方形 20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5" name="正方形/長方形 20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2" name="正方形/長方形 201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7" name="正方形/長方形 206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10" name="正方形/長方形 20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1" name="正方形/長方形 21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2" name="正方形/長方形 2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9" name="正方形/長方形 208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23" name="正方形/長方形 222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6" name="正方形/長方形 22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7" name="正方形/長方形 22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8" name="正方形/長方形 22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5" name="正方形/長方形 224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30" name="正方形/長方形 229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3" name="正方形/長方形 23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4" name="正方形/長方形 23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5" name="正方形/長方形 23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2" name="正方形/長方形 231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" name="グループ化 235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7" name="正方形/長方形 236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40" name="正方形/長方形 2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1" name="正方形/長方形 2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2" name="正方形/長方形 2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9" name="正方形/長方形 238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87" name="テキスト ボックス 86"/>
          <p:cNvSpPr txBox="1"/>
          <p:nvPr/>
        </p:nvSpPr>
        <p:spPr>
          <a:xfrm>
            <a:off x="2786050" y="6357958"/>
            <a:ext cx="3019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found &lt;(8)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ja-JP" altLang="en-US" sz="1200" dirty="0" smtClean="0">
                <a:solidFill>
                  <a:srgbClr val="FF0000"/>
                </a:solidFill>
              </a:rPr>
              <a:t>鳩三郎 鎌倉市小町</a:t>
            </a:r>
            <a:r>
              <a:rPr lang="en-US" altLang="ja-JP" sz="1200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再ハッシュにより発見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r>
              <a:rPr lang="en-US" altLang="ja-JP" sz="2800" dirty="0" smtClean="0"/>
              <a:t>2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392906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2000232" y="785794"/>
            <a:ext cx="29354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→ 発見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正方形/長方形 12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34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40" name="正方形/長方形 13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2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50" name="正方形/長方形 14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8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4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85" name="正方形/長方形 184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8" name="正方形/長方形 18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9" name="正方形/長方形 18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7" name="正方形/長方形 186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1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92" name="正方形/長方形 191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3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96" name="正方形/長方形 19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7" name="正方形/長方形 19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8" name="正方形/長方形 19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4" name="正方形/長方形 193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200" name="正方形/長方形 19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1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3" name="正方形/長方形 20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4" name="正方形/長方形 20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5" name="正方形/長方形 20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2" name="正方形/長方形 201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6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7" name="正方形/長方形 206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8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10" name="正方形/長方形 20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1" name="正方形/長方形 21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2" name="正方形/長方形 2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9" name="正方形/長方形 208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17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23" name="正方形/長方形 222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24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6" name="正方形/長方形 22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7" name="正方形/長方形 22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8" name="正方形/長方形 22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5" name="正方形/長方形 224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29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30" name="正方形/長方形 229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31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3" name="正方形/長方形 23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4" name="正方形/長方形 23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5" name="正方形/長方形 23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2" name="正方形/長方形 231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36" name="グループ化 235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7" name="正方形/長方形 236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38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40" name="正方形/長方形 2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1" name="正方形/長方形 2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2" name="正方形/長方形 2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9" name="正方形/長方形 238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02" name="テキスト ボックス 101"/>
          <p:cNvSpPr txBox="1"/>
          <p:nvPr/>
        </p:nvSpPr>
        <p:spPr>
          <a:xfrm>
            <a:off x="2786050" y="6357958"/>
            <a:ext cx="4491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found &lt;(8) Yokohama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Kunihiro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ja-JP" altLang="en-US" sz="1200" dirty="0" smtClean="0">
                <a:solidFill>
                  <a:srgbClr val="FF0000"/>
                </a:solidFill>
              </a:rPr>
              <a:t>横浜国大 横浜市保土ヶ谷区常盤台</a:t>
            </a:r>
            <a:r>
              <a:rPr lang="en-US" altLang="ja-JP" sz="1200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ja-JP" altLang="en-US" sz="1200" dirty="0" smtClean="0">
                <a:solidFill>
                  <a:srgbClr val="FF0000"/>
                </a:solidFill>
              </a:rPr>
              <a:t>度の探索で発見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1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24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26" name="正方形/長方形 125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2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40" name="正方形/長方形 1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4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0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56" name="正方形/長方形 155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5" name="正方形/長方形 1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6" name="正方形/長方形 1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7" name="正方形/長方形 1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4" name="正方形/長方形 1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8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89" name="正方形/長方形 188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92" name="正方形/長方形 1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3" name="正方形/長方形 1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4" name="正方形/長方形 19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1" name="正方形/長方形 190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6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97" name="正方形/長方形 196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0" name="正方形/長方形 19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1" name="正方形/長方形 20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2" name="正方形/長方形 20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9" name="正方形/長方形 198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4" name="正方形/長方形 203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5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07" name="正方形/長方形 20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8" name="正方形/長方形 20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9" name="正方形/長方形 20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6" name="正方形/長方形 205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10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11" name="正方形/長方形 210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12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3" name="正方形/長方形 22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4" name="正方形/長方形 22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5" name="正方形/長方形 22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17" name="正方形/長方形 216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26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27" name="正方形/長方形 226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28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0" name="正方形/長方形 22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1" name="正方形/長方形 23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2" name="正方形/長方形 23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9" name="正方形/長方形 228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33" name="グループ化 232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4" name="正方形/長方形 233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35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37" name="正方形/長方形 23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8" name="正方形/長方形 23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9" name="正方形/長方形 23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6" name="正方形/長方形 235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1: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2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2000232" y="785794"/>
            <a:ext cx="293541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26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4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42" name="正方形/長方形 14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6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58" name="正方形/長方形 15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4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6" name="正方形/長方形 18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7" name="正方形/長方形 18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8" name="正方形/長方形 18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5" name="正方形/長方形 184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90" name="正方形/長方形 189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1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93" name="正方形/長方形 19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4" name="正方形/長方形 19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6" name="正方形/長方形 19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2" name="正方形/長方形 191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98" name="正方形/長方形 19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9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1" name="正方形/長方形 20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2" name="正方形/長方形 20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3" name="正方形/長方形 2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0" name="正方形/長方形 19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4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5" name="正方形/長方形 20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6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08" name="正方形/長方形 20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9" name="正方形/長方形 20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0" name="正方形/長方形 20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7" name="正方形/長方形 20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11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12" name="正方形/長方形 211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17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4" name="正方形/長方形 22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5" name="正方形/長方形 22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6" name="正方形/長方形 22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3" name="正方形/長方形 222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27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28" name="正方形/長方形 227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29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1" name="正方形/長方形 23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2" name="正方形/長方形 23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3" name="正方形/長方形 23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0" name="正方形/長方形 229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34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5" name="正方形/長方形 234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36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38" name="正方形/長方形 23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9" name="正方形/長方形 23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0" name="正方形/長方形 23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7" name="正方形/長方形 236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1: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42" name="正方形/長方形 14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58" name="正方形/長方形 15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6" name="正方形/長方形 18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7" name="正方形/長方形 18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8" name="正方形/長方形 18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5" name="正方形/長方形 184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90" name="正方形/長方形 189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93" name="正方形/長方形 19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4" name="正方形/長方形 19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6" name="正方形/長方形 19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2" name="正方形/長方形 191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98" name="正方形/長方形 19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1" name="正方形/長方形 20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2" name="正方形/長方形 20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3" name="正方形/長方形 2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0" name="正方形/長方形 19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5" name="正方形/長方形 20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08" name="正方形/長方形 20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9" name="正方形/長方形 20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0" name="正方形/長方形 20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7" name="正方形/長方形 20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12" name="正方形/長方形 211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4" name="正方形/長方形 22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5" name="正方形/長方形 22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6" name="正方形/長方形 22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3" name="正方形/長方形 222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28" name="正方形/長方形 227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1" name="正方形/長方形 23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2" name="正方形/長方形 23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3" name="正方形/長方形 23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0" name="正方形/長方形 229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5" name="正方形/長方形 234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38" name="正方形/長方形 23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9" name="正方形/長方形 23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0" name="正方形/長方形 23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7" name="正方形/長方形 236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86" name="テキスト ボックス 85"/>
          <p:cNvSpPr txBox="1"/>
          <p:nvPr/>
        </p:nvSpPr>
        <p:spPr>
          <a:xfrm>
            <a:off x="2000232" y="785794"/>
            <a:ext cx="56861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1: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42" name="正方形/長方形 14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58" name="正方形/長方形 15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6" name="正方形/長方形 18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7" name="正方形/長方形 18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8" name="正方形/長方形 18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5" name="正方形/長方形 184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2"/>
          <p:cNvGrpSpPr/>
          <p:nvPr/>
        </p:nvGrpSpPr>
        <p:grpSpPr>
          <a:xfrm>
            <a:off x="7072330" y="2857496"/>
            <a:ext cx="1857388" cy="785818"/>
            <a:chOff x="3143240" y="3214686"/>
            <a:chExt cx="1857388" cy="785818"/>
          </a:xfrm>
        </p:grpSpPr>
        <p:sp>
          <p:nvSpPr>
            <p:cNvPr id="190" name="正方形/長方形 189"/>
            <p:cNvSpPr/>
            <p:nvPr/>
          </p:nvSpPr>
          <p:spPr>
            <a:xfrm>
              <a:off x="3143240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43"/>
            <p:cNvGrpSpPr/>
            <p:nvPr/>
          </p:nvGrpSpPr>
          <p:grpSpPr>
            <a:xfrm>
              <a:off x="3214678" y="3500438"/>
              <a:ext cx="1714512" cy="428628"/>
              <a:chOff x="1857356" y="5286388"/>
              <a:chExt cx="1714512" cy="428628"/>
            </a:xfrm>
          </p:grpSpPr>
          <p:sp>
            <p:nvSpPr>
              <p:cNvPr id="193" name="正方形/長方形 19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鳩三郎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4" name="正方形/長方形 19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Hato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Saburo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6" name="正方形/長方形 19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鎌倉市小町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2" name="正方形/長方形 191"/>
            <p:cNvSpPr/>
            <p:nvPr/>
          </p:nvSpPr>
          <p:spPr>
            <a:xfrm>
              <a:off x="3143240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Hato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Saburo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98" name="正方形/長方形 19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1" name="正方形/長方形 20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2" name="正方形/長方形 20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3" name="正方形/長方形 2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0" name="正方形/長方形 19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5" name="正方形/長方形 20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08" name="正方形/長方形 20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9" name="正方形/長方形 20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0" name="正方形/長方形 20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7" name="正方形/長方形 20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12" name="正方形/長方形 211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4" name="正方形/長方形 22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5" name="正方形/長方形 22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6" name="正方形/長方形 22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3" name="正方形/長方形 222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28" name="正方形/長方形 227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1" name="正方形/長方形 23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2" name="正方形/長方形 23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3" name="正方形/長方形 23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0" name="正方形/長方形 229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5" name="正方形/長方形 234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38" name="正方形/長方形 23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9" name="正方形/長方形 23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0" name="正方形/長方形 23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7" name="正方形/長方形 236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87" name="テキスト ボックス 86"/>
          <p:cNvSpPr txBox="1"/>
          <p:nvPr/>
        </p:nvSpPr>
        <p:spPr>
          <a:xfrm>
            <a:off x="2000232" y="785794"/>
            <a:ext cx="568617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発見！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1: id</a:t>
            </a:r>
            <a:r>
              <a:rPr lang="ja-JP" altLang="en-US" sz="2800" dirty="0" smtClean="0"/>
              <a:t>に「削除済」を記録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4" name="正方形/長方形 11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42" name="正方形/長方形 14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58" name="正方形/長方形 15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6" name="正方形/長方形 18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7" name="正方形/長方形 18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8" name="正方形/長方形 18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5" name="正方形/長方形 184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98" name="正方形/長方形 19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201" name="正方形/長方形 20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2" name="正方形/長方形 20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3" name="正方形/長方形 20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0" name="正方形/長方形 19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205" name="正方形/長方形 20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08" name="正方形/長方形 20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9" name="正方形/長方形 20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0" name="正方形/長方形 20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7" name="正方形/長方形 20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212" name="正方形/長方形 211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224" name="正方形/長方形 22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5" name="正方形/長方形 22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6" name="正方形/長方形 22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3" name="正方形/長方形 222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28" name="正方形/長方形 227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31" name="正方形/長方形 23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2" name="正方形/長方形 23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3" name="正方形/長方形 23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0" name="正方形/長方形 229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35" name="正方形/長方形 234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38" name="正方形/長方形 23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39" name="正方形/長方形 23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40" name="正方形/長方形 23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37" name="正方形/長方形 236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87" name="テキスト ボックス 86"/>
          <p:cNvSpPr txBox="1"/>
          <p:nvPr/>
        </p:nvSpPr>
        <p:spPr>
          <a:xfrm>
            <a:off x="2000232" y="785794"/>
            <a:ext cx="568617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発見！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643174" y="5842337"/>
            <a:ext cx="4507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ja-JP" sz="1200" dirty="0" smtClean="0">
                <a:solidFill>
                  <a:srgbClr val="FF0000"/>
                </a:solidFill>
              </a:rPr>
              <a:t>EMPTY</a:t>
            </a:r>
            <a:r>
              <a:rPr lang="ja-JP" altLang="en-US" sz="1200" dirty="0" smtClean="0">
                <a:solidFill>
                  <a:srgbClr val="FF0000"/>
                </a:solidFill>
              </a:rPr>
              <a:t>（空）ではなく</a:t>
            </a:r>
            <a:r>
              <a:rPr lang="en-US" altLang="ja-JP" sz="1200" dirty="0" smtClean="0">
                <a:solidFill>
                  <a:srgbClr val="FF0000"/>
                </a:solidFill>
              </a:rPr>
              <a:t>DELETED</a:t>
            </a:r>
            <a:r>
              <a:rPr lang="ja-JP" altLang="en-US" sz="1200" dirty="0" smtClean="0">
                <a:solidFill>
                  <a:srgbClr val="FF0000"/>
                </a:solidFill>
              </a:rPr>
              <a:t>（削除済）と記録するのは、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　別の探索の際に、</a:t>
            </a:r>
            <a:r>
              <a:rPr lang="en-US" altLang="ja-JP" sz="1200" dirty="0" smtClean="0">
                <a:solidFill>
                  <a:srgbClr val="FF0000"/>
                </a:solidFill>
              </a:rPr>
              <a:t>rehash</a:t>
            </a:r>
            <a:r>
              <a:rPr lang="ja-JP" altLang="en-US" sz="1200" dirty="0" smtClean="0">
                <a:solidFill>
                  <a:srgbClr val="FF0000"/>
                </a:solidFill>
              </a:rPr>
              <a:t>する必要があるから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altLang="ja-JP" sz="1200" dirty="0" smtClean="0">
                <a:solidFill>
                  <a:srgbClr val="FF0000"/>
                </a:solidFill>
              </a:rPr>
              <a:t>DELETED</a:t>
            </a:r>
            <a:r>
              <a:rPr lang="ja-JP" altLang="en-US" sz="1200" dirty="0" smtClean="0">
                <a:solidFill>
                  <a:srgbClr val="FF0000"/>
                </a:solidFill>
              </a:rPr>
              <a:t>の箇所の扱いは次のとおり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ja-JP" altLang="en-US" sz="1200" dirty="0" smtClean="0">
                <a:solidFill>
                  <a:srgbClr val="FF0000"/>
                </a:solidFill>
              </a:rPr>
              <a:t>探索時： 再ハッシュして続きを探索すべき（</a:t>
            </a:r>
            <a:r>
              <a:rPr lang="en-US" altLang="ja-JP" sz="1200" dirty="0" smtClean="0">
                <a:solidFill>
                  <a:srgbClr val="FF0000"/>
                </a:solidFill>
              </a:rPr>
              <a:t>EMPTY</a:t>
            </a:r>
            <a:r>
              <a:rPr lang="ja-JP" altLang="en-US" sz="1200" dirty="0" smtClean="0">
                <a:solidFill>
                  <a:srgbClr val="FF0000"/>
                </a:solidFill>
              </a:rPr>
              <a:t>と異なる）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ja-JP" altLang="en-US" sz="1200" dirty="0" smtClean="0">
                <a:solidFill>
                  <a:srgbClr val="FF0000"/>
                </a:solidFill>
              </a:rPr>
              <a:t>挿入時： 挿入可能（</a:t>
            </a:r>
            <a:r>
              <a:rPr lang="en-US" altLang="ja-JP" sz="1200" dirty="0" smtClean="0">
                <a:solidFill>
                  <a:srgbClr val="FF0000"/>
                </a:solidFill>
              </a:rPr>
              <a:t>EMPTY</a:t>
            </a:r>
            <a:r>
              <a:rPr lang="ja-JP" altLang="en-US" sz="1200" dirty="0" smtClean="0">
                <a:solidFill>
                  <a:srgbClr val="FF0000"/>
                </a:solidFill>
              </a:rPr>
              <a:t>と同じ扱い）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2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delete("Ueno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Ranran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42913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8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93" name="正方形/長方形 92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13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4" name="正方形/長方形 113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7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19" name="正方形/長方形 11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0" name="正方形/長方形 11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8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2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23" name="正方形/長方形 122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4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32" name="正方形/長方形 13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4" name="正方形/長方形 13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6" name="正方形/長方形 125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2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48" name="正方形/長方形 14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58" name="正方形/長方形 15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65" name="正方形/長方形 16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6" name="正方形/長方形 155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5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86" name="正方形/長方形 185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7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89" name="正方形/長方形 18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0" name="正方形/長方形 18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1" name="正方形/長方形 19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8" name="正方形/長方形 187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2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93" name="正方形/長方形 192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4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97" name="正方形/長方形 19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8" name="正方形/長方形 19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9" name="正方形/長方形 19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6" name="正方形/長方形 195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0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01" name="正方形/長方形 200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04" name="正方形/長方形 20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5" name="正方形/長方形 20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6" name="正方形/長方形 20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3" name="正方形/長方形 202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7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08" name="正方形/長方形 207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9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11" name="正方形/長方形 21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2" name="正方形/長方形 21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7" name="正方形/長方形 2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10" name="正方形/長方形 209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2:</a:t>
            </a:r>
            <a:r>
              <a:rPr lang="ja-JP" altLang="en-US" sz="2800" dirty="0" smtClean="0"/>
              <a:t> 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delete("Ueno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Ranran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42913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8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000232" y="785794"/>
            <a:ext cx="575670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9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→ ここは「削除済」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: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該当せず、かつ、続きにある可能性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14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8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3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2" name="正方形/長方形 13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8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50" name="正方形/長方形 14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6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65" name="正方形/長方形 1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5" name="正方形/長方形 1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8" name="正方形/長方形 157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6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87" name="正方形/長方形 186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8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90" name="正方形/長方形 18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1" name="正方形/長方形 1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2" name="正方形/長方形 1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9" name="正方形/長方形 188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3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94" name="正方形/長方形 193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6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98" name="正方形/長方形 1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9" name="正方形/長方形 1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0" name="正方形/長方形 19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7" name="正方形/長方形 196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02" name="正方形/長方形 201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3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05" name="正方形/長方形 2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6" name="正方形/長方形 2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7" name="正方形/長方形 2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4" name="正方形/長方形 203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8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09" name="正方形/長方形 208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10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12" name="正方形/長方形 2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7" name="正方形/長方形 21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3" name="正方形/長方形 2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11" name="正方形/長方形 210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横浜国大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横浜市保土ヶ谷区常盤台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2:</a:t>
            </a:r>
            <a:r>
              <a:rPr lang="ja-JP" altLang="en-US" sz="2800" dirty="0" smtClean="0"/>
              <a:t> 探索（再ハッシュ）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delete("Ueno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Ranran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42913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000232" y="785794"/>
            <a:ext cx="575670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 → ここは「削除済」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: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該当せず、かつ、続きにある可能性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2" name="正方形/長方形 13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50" name="正方形/長方形 14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65" name="正方形/長方形 1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5" name="正方形/長方形 1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8" name="正方形/長方形 157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87" name="正方形/長方形 186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90" name="正方形/長方形 18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1" name="正方形/長方形 1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2" name="正方形/長方形 1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9" name="正方形/長方形 188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94" name="正方形/長方形 193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98" name="正方形/長方形 1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9" name="正方形/長方形 1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0" name="正方形/長方形 19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7" name="正方形/長方形 196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02" name="正方形/長方形 201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05" name="正方形/長方形 2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6" name="正方形/長方形 2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7" name="正方形/長方形 2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4" name="正方形/長方形 203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09" name="正方形/長方形 208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12" name="正方形/長方形 2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7" name="正方形/長方形 21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3" name="正方形/長方形 2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11" name="正方形/長方形 210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2:</a:t>
            </a:r>
            <a:r>
              <a:rPr lang="ja-JP" altLang="en-US" sz="2800" dirty="0" smtClean="0"/>
              <a:t> 探索（再ハッシュ）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delete("Ueno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Ranran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42913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000232" y="785794"/>
            <a:ext cx="575670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 → ここは「削除済」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: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該当せず、かつ、続きにある可能性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rehash(“Ueno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10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2" name="正方形/長方形 13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50" name="正方形/長方形 14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65" name="正方形/長方形 1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5" name="正方形/長方形 1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8" name="正方形/長方形 157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87" name="正方形/長方形 186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90" name="正方形/長方形 18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1" name="正方形/長方形 1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2" name="正方形/長方形 1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9" name="正方形/長方形 188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94" name="正方形/長方形 193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98" name="正方形/長方形 1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9" name="正方形/長方形 1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0" name="正方形/長方形 19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7" name="正方形/長方形 196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Ueno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02" name="正方形/長方形 201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05" name="正方形/長方形 2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6" name="正方形/長方形 2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7" name="正方形/長方形 2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4" name="正方形/長方形 203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09" name="正方形/長方形 208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12" name="正方形/長方形 2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7" name="正方形/長方形 21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3" name="正方形/長方形 2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11" name="正方形/長方形 210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2:</a:t>
            </a:r>
            <a:r>
              <a:rPr lang="ja-JP" altLang="en-US" sz="2800" dirty="0" smtClean="0"/>
              <a:t> 探索（再ハッシュ）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delete("Ueno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Ranran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42913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000232" y="785794"/>
            <a:ext cx="57567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 → ここは「削除済」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: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該当せず、かつ、続きにある可能性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rehash(“Ueno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2) = 11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発見！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2" name="正方形/長方形 13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50" name="正方形/長方形 14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65" name="正方形/長方形 1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5" name="正方形/長方形 1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8" name="正方形/長方形 157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87" name="正方形/長方形 186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90" name="正方形/長方形 18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1" name="正方形/長方形 1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2" name="正方形/長方形 1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9" name="正方形/長方形 188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58"/>
          <p:cNvGrpSpPr/>
          <p:nvPr/>
        </p:nvGrpSpPr>
        <p:grpSpPr>
          <a:xfrm>
            <a:off x="7072330" y="4857760"/>
            <a:ext cx="1857388" cy="785818"/>
            <a:chOff x="3143240" y="4286256"/>
            <a:chExt cx="1857388" cy="785818"/>
          </a:xfrm>
        </p:grpSpPr>
        <p:sp>
          <p:nvSpPr>
            <p:cNvPr id="194" name="正方形/長方形 193"/>
            <p:cNvSpPr/>
            <p:nvPr/>
          </p:nvSpPr>
          <p:spPr>
            <a:xfrm>
              <a:off x="3143240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68"/>
            <p:cNvGrpSpPr/>
            <p:nvPr/>
          </p:nvGrpSpPr>
          <p:grpSpPr>
            <a:xfrm>
              <a:off x="3214678" y="4572008"/>
              <a:ext cx="1714512" cy="428628"/>
              <a:chOff x="1857356" y="5286388"/>
              <a:chExt cx="1714512" cy="428628"/>
            </a:xfrm>
          </p:grpSpPr>
          <p:sp>
            <p:nvSpPr>
              <p:cNvPr id="198" name="正方形/長方形 19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上野蘭々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9" name="正方形/長方形 19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Ueno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Ranran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0" name="正方形/長方形 19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台東区上野公園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7" name="正方形/長方形 196"/>
            <p:cNvSpPr/>
            <p:nvPr/>
          </p:nvSpPr>
          <p:spPr>
            <a:xfrm>
              <a:off x="3143240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Ueno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Ranran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02" name="正方形/長方形 201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05" name="正方形/長方形 2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6" name="正方形/長方形 2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7" name="正方形/長方形 2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4" name="正方形/長方形 203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09" name="正方形/長方形 208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12" name="正方形/長方形 2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7" name="正方形/長方形 21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3" name="正方形/長方形 2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11" name="正方形/長方形 210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2:</a:t>
            </a:r>
            <a:r>
              <a:rPr lang="ja-JP" altLang="en-US" sz="2800" dirty="0" smtClean="0"/>
              <a:t> </a:t>
            </a:r>
            <a:r>
              <a:rPr lang="en-US" altLang="ja-JP" sz="2800" dirty="0" smtClean="0"/>
              <a:t>id</a:t>
            </a:r>
            <a:r>
              <a:rPr lang="ja-JP" altLang="en-US" sz="2800" dirty="0" smtClean="0"/>
              <a:t>に「削除済」を記録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delete("Ueno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Ranran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42913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000232" y="785794"/>
            <a:ext cx="57567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9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 → ここは「削除済」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: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該当せず、かつ、続きにある可能性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rehash(“Ueno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Ranran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2) = 11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発見！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1" name="正方形/長方形 110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2" name="正方形/長方形 111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2" name="正方形/長方形 13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50" name="正方形/長方形 14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65" name="正方形/長方形 16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5" name="正方形/長方形 1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8" name="正方形/長方形 157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87" name="正方形/長方形 186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90" name="正方形/長方形 18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1" name="正方形/長方形 1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2" name="正方形/長方形 1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9" name="正方形/長方形 188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02" name="正方形/長方形 201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05" name="正方形/長方形 2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6" name="正方形/長方形 2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7" name="正方形/長方形 2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4" name="正方形/長方形 203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7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209" name="正方形/長方形 208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212" name="正方形/長方形 2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7" name="正方形/長方形 21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3" name="正方形/長方形 2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11" name="正方形/長方形 210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3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Nobi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Toraemon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57200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6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84" name="正方形/長方形 83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08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0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8" name="正方形/長方形 11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9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21" name="正方形/長方形 12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0" name="正方形/長方形 119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4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26" name="正方形/長方形 125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40" name="正方形/長方形 1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1" name="正方形/長方形 1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4" name="正方形/長方形 133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44" name="正方形/長方形 143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5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7" name="正方形/長方形 14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6" name="正方形/長方形 145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6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58" name="正方形/長方形 157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5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84" name="正方形/長方形 18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5" name="正方形/長方形 18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6" name="正方形/長方形 18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66" name="正方形/長方形 165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7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188" name="正方形/長方形 187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9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191" name="正方形/長方形 19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2" name="正方形/長方形 19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3" name="正方形/長方形 19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0" name="正方形/長方形 189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3: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Nobi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Toraemon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57200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5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6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000232" y="785794"/>
            <a:ext cx="30764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0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09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1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8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0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6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4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4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6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8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65" name="正方形/長方形 16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6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85" name="正方形/長方形 1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6" name="正方形/長方形 1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7" name="正方形/長方形 1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4" name="正方形/長方形 183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88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189" name="正方形/長方形 188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0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192" name="正方形/長方形 1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3" name="正方形/長方形 1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4" name="正方形/長方形 19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1" name="正方形/長方形 190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3: </a:t>
            </a:r>
            <a:r>
              <a:rPr lang="ja-JP" altLang="en-US" sz="2800" dirty="0" smtClean="0"/>
              <a:t>探索（再ハッシュ）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Nobi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Toraemon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57200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000232" y="785794"/>
            <a:ext cx="568617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0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65" name="正方形/長方形 16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85" name="正方形/長方形 1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6" name="正方形/長方形 1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7" name="正方形/長方形 1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4" name="正方形/長方形 183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189" name="正方形/長方形 188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192" name="正方形/長方形 1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3" name="正方形/長方形 1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4" name="正方形/長方形 19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1" name="正方形/長方形 190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3: </a:t>
            </a:r>
            <a:r>
              <a:rPr lang="ja-JP" altLang="en-US" sz="2800" dirty="0" smtClean="0"/>
              <a:t>探索（再ハッシュ）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Nobi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Toraemon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57200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000232" y="785794"/>
            <a:ext cx="568617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0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1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　→　発見！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65" name="正方形/長方形 16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85" name="正方形/長方形 1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6" name="正方形/長方形 1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7" name="正方形/長方形 1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4" name="正方形/長方形 183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" name="グループ化 233"/>
          <p:cNvGrpSpPr/>
          <p:nvPr/>
        </p:nvGrpSpPr>
        <p:grpSpPr>
          <a:xfrm>
            <a:off x="2786050" y="2928934"/>
            <a:ext cx="1857388" cy="785818"/>
            <a:chOff x="3143240" y="1071546"/>
            <a:chExt cx="1857388" cy="785818"/>
          </a:xfrm>
        </p:grpSpPr>
        <p:sp>
          <p:nvSpPr>
            <p:cNvPr id="189" name="正方形/長方形 188"/>
            <p:cNvSpPr/>
            <p:nvPr/>
          </p:nvSpPr>
          <p:spPr>
            <a:xfrm>
              <a:off x="3143240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6" name="グループ化 84"/>
            <p:cNvGrpSpPr/>
            <p:nvPr/>
          </p:nvGrpSpPr>
          <p:grpSpPr>
            <a:xfrm>
              <a:off x="3214678" y="1357298"/>
              <a:ext cx="1714512" cy="428628"/>
              <a:chOff x="1857356" y="5286388"/>
              <a:chExt cx="1714512" cy="428628"/>
            </a:xfrm>
          </p:grpSpPr>
          <p:sp>
            <p:nvSpPr>
              <p:cNvPr id="192" name="正方形/長方形 1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野比寅右衛門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3" name="正方形/長方形 1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Nobi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Toraemon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4" name="正方形/長方形 19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横須賀市野比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1" name="正方形/長方形 190"/>
            <p:cNvSpPr/>
            <p:nvPr/>
          </p:nvSpPr>
          <p:spPr>
            <a:xfrm>
              <a:off x="3143240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Nobi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Toraemon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3: id</a:t>
            </a:r>
            <a:r>
              <a:rPr lang="ja-JP" altLang="en-US" sz="2800" dirty="0" smtClean="0"/>
              <a:t>に「削除済」を記録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Nobi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Toraemon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57200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2000232" y="785794"/>
            <a:ext cx="568617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0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　→　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Nobi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Toraemon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　→　発見！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65" name="正方形/長方形 16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85" name="正方形/長方形 1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6" name="正方形/長方形 1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7" name="正方形/長方形 1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4" name="正方形/長方形 183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正方形/長方形 73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9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0" name="正方形/長方形 9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1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4" name="正方形/長方形 10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2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08" name="正方形/長方形 10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9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1" name="正方形/長方形 11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0" name="正方形/長方形 109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4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6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1" name="正方形/長方形 14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2" name="正方形/長方形 131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2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3" name="正方形/長方形 142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6" name="正方形/長方形 14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5" name="正方形/長方形 144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横浜国大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横浜市保土ヶ谷区常盤台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30764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01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4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9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1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8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6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4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6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56861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4: </a:t>
            </a:r>
            <a:r>
              <a:rPr lang="ja-JP" altLang="en-US" sz="2800" dirty="0" smtClean="0"/>
              <a:t>探索（再ハッシュ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回目）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63209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ここは「削除済」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: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該当せず、かつ、続きにある可能性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4: </a:t>
            </a:r>
            <a:r>
              <a:rPr lang="ja-JP" altLang="en-US" sz="2800" dirty="0" smtClean="0"/>
              <a:t>探索（再ハッシュ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回目）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56861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2) = 10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4: </a:t>
            </a:r>
            <a:r>
              <a:rPr lang="ja-JP" altLang="en-US" sz="2800" dirty="0" smtClean="0"/>
              <a:t>探索（再ハッシュ</a:t>
            </a:r>
            <a:r>
              <a:rPr lang="en-US" altLang="ja-JP" sz="2800" dirty="0" smtClean="0"/>
              <a:t>3</a:t>
            </a:r>
            <a:r>
              <a:rPr lang="ja-JP" altLang="en-US" sz="2800" dirty="0" smtClean="0"/>
              <a:t>回目）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63914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3) = 11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ここは「削除済」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: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該当せず、かつ、続きにある可能性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4: </a:t>
            </a:r>
            <a:r>
              <a:rPr lang="ja-JP" altLang="en-US" sz="2800" dirty="0" smtClean="0"/>
              <a:t>探索（再ハッシュ</a:t>
            </a:r>
            <a:r>
              <a:rPr lang="en-US" altLang="ja-JP" sz="2800" dirty="0" smtClean="0"/>
              <a:t>4</a:t>
            </a:r>
            <a:r>
              <a:rPr lang="ja-JP" altLang="en-US" sz="2800" dirty="0" smtClean="0"/>
              <a:t>回目）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56861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4) = 12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4: </a:t>
            </a:r>
            <a:r>
              <a:rPr lang="ja-JP" altLang="en-US" sz="2800" dirty="0" smtClean="0"/>
              <a:t>探索（再ハッシュ</a:t>
            </a:r>
            <a:r>
              <a:rPr lang="en-US" altLang="ja-JP" sz="2800" dirty="0" smtClean="0"/>
              <a:t>5</a:t>
            </a:r>
            <a:r>
              <a:rPr lang="ja-JP" altLang="en-US" sz="2800" dirty="0" smtClean="0"/>
              <a:t>回目）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56861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5) = 0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4: </a:t>
            </a:r>
            <a:r>
              <a:rPr lang="ja-JP" altLang="en-US" sz="2800" dirty="0" smtClean="0"/>
              <a:t>探索（再ハッシュ</a:t>
            </a:r>
            <a:r>
              <a:rPr lang="en-US" altLang="ja-JP" sz="2800" dirty="0" smtClean="0"/>
              <a:t>6</a:t>
            </a:r>
            <a:r>
              <a:rPr lang="ja-JP" altLang="en-US" sz="2800" dirty="0" smtClean="0"/>
              <a:t>回目）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63209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6) = 1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ここは「削除済」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: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該当せず、かつ、続きにある可能性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4: </a:t>
            </a:r>
            <a:r>
              <a:rPr lang="ja-JP" altLang="en-US" sz="2800" dirty="0" smtClean="0"/>
              <a:t>探索（再ハッシュ</a:t>
            </a:r>
            <a:r>
              <a:rPr lang="en-US" altLang="ja-JP" sz="2800" dirty="0" smtClean="0"/>
              <a:t>7</a:t>
            </a:r>
            <a:r>
              <a:rPr lang="ja-JP" altLang="en-US" sz="2800" dirty="0" smtClean="0"/>
              <a:t>回目）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Nanashi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Gonbei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64620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該当せず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：見つかるか、または、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周するか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（存在しないことを確認する）まで再ハッシュ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Nanashi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Gonbei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7) = 2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ここは「空」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: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該当せず、かつ、続きにもないことが確定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正方形/長方形 9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9" name="正方形/長方形 11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2" name="正方形/長方形 12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1" name="正方形/長方形 12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2" name="正方形/長方形 13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1" name="正方形/長方形 14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0" name="正方形/長方形 139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5" name="正方形/長方形 144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8" name="正方形/長方形 14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6" name="正方形/長方形 15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7" name="正方形/長方形 146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65" name="テキスト ボックス 64"/>
          <p:cNvSpPr txBox="1"/>
          <p:nvPr/>
        </p:nvSpPr>
        <p:spPr>
          <a:xfrm>
            <a:off x="2786050" y="6357958"/>
            <a:ext cx="326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</a:rPr>
              <a:t>該当なし！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ja-JP" altLang="en-US" sz="1200" dirty="0" smtClean="0">
                <a:solidFill>
                  <a:srgbClr val="FF0000"/>
                </a:solidFill>
              </a:rPr>
              <a:t>回の探索＋</a:t>
            </a:r>
            <a:r>
              <a:rPr lang="en-US" altLang="ja-JP" sz="1200" dirty="0" smtClean="0">
                <a:solidFill>
                  <a:srgbClr val="FF0000"/>
                </a:solidFill>
              </a:rPr>
              <a:t>7</a:t>
            </a:r>
            <a:r>
              <a:rPr lang="ja-JP" altLang="en-US" sz="1200" dirty="0" smtClean="0">
                <a:solidFill>
                  <a:srgbClr val="FF0000"/>
                </a:solidFill>
              </a:rPr>
              <a:t>回の再ハッシュ探索を費やした！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5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85776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正方形/長方形 73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95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0" name="正方形/長方形 9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1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4" name="正方形/長方形 10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2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08" name="正方形/長方形 107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9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1" name="正方形/長方形 11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0" name="正方形/長方形 109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4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7" name="正方形/長方形 116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0" name="正方形/長方形 11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9" name="正方形/長方形 118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24" name="正方形/長方形 123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6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0" name="正方形/長方形 13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1" name="正方形/長方形 14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2" name="正方形/長方形 131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2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3" name="正方形/長方形 142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6" name="正方形/長方形 14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7" name="正方形/長方形 14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5" name="正方形/長方形 144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件目ハッシュ表へ登録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横浜国大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横浜市保土ヶ谷区常盤台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5" name="グループ化 54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56" name="正方形/長方形 55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57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59" name="正方形/長方形 5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0" name="正方形/長方形 5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1" name="正方形/長方形 6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58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5: </a:t>
            </a: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85776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30764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発見！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00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2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8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0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8" name="正方形/長方形 11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9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1" name="正方形/長方形 12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0" name="正方形/長方形 11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4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26" name="正方形/長方形 125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3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0" name="正方形/長方形 1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1" name="正方形/長方形 1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4" name="正方形/長方形 13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4" name="正方形/長方形 143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5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7" name="正方形/長方形 14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6" name="正方形/長方形 145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56" name="テキスト ボックス 155"/>
          <p:cNvSpPr txBox="1"/>
          <p:nvPr/>
        </p:nvSpPr>
        <p:spPr>
          <a:xfrm>
            <a:off x="2786050" y="6215082"/>
            <a:ext cx="3284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</a:rPr>
              <a:t>あくまでキーが一致するかどうかが条件なので、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削除されるアイテムはキーだけが一致し、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それ以外は</a:t>
            </a:r>
            <a:r>
              <a:rPr lang="en-US" altLang="ja-JP" sz="1200" dirty="0" smtClean="0">
                <a:solidFill>
                  <a:srgbClr val="FF0000"/>
                </a:solidFill>
              </a:rPr>
              <a:t>dummy</a:t>
            </a:r>
            <a:r>
              <a:rPr lang="ja-JP" altLang="en-US" sz="1200" dirty="0" smtClean="0">
                <a:solidFill>
                  <a:srgbClr val="FF0000"/>
                </a:solidFill>
              </a:rPr>
              <a:t>の内容と異なることに注意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</a:t>
            </a:r>
            <a:r>
              <a:rPr lang="en-US" altLang="ja-JP" sz="2800" dirty="0" smtClean="0"/>
              <a:t>5: </a:t>
            </a:r>
            <a:r>
              <a:rPr lang="ja-JP" altLang="en-US" sz="2800" dirty="0" smtClean="0"/>
              <a:t>探索</a:t>
            </a:r>
            <a:r>
              <a:rPr lang="en-US" altLang="ja-JP" sz="2800" dirty="0" smtClean="0"/>
              <a:t>id</a:t>
            </a:r>
            <a:r>
              <a:rPr lang="ja-JP" altLang="en-US" sz="2800" dirty="0" smtClean="0"/>
              <a:t>に「削除済」を記録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delete(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485776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2000232" y="785794"/>
            <a:ext cx="307648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発見！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7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18" name="正方形/長方形 117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1" name="正方形/長方形 12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3" name="正方形/長方形 12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0" name="正方形/長方形 119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26" name="正方形/長方形 125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0" name="正方形/長方形 13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1" name="正方形/長方形 14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2" name="正方形/長方形 14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34" name="正方形/長方形 13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4" name="正方形/長方形 143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7" name="正方形/長方形 14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6" name="正方形/長方形 145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156" name="テキスト ボックス 155"/>
          <p:cNvSpPr txBox="1"/>
          <p:nvPr/>
        </p:nvSpPr>
        <p:spPr>
          <a:xfrm>
            <a:off x="2786050" y="6215082"/>
            <a:ext cx="32848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</a:rPr>
              <a:t>あくまでキーが一致するかどうかが条件なので、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削除されるアイテムはキーだけが一致し、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それ以外は</a:t>
            </a:r>
            <a:r>
              <a:rPr lang="en-US" altLang="ja-JP" sz="1200" dirty="0" smtClean="0">
                <a:solidFill>
                  <a:srgbClr val="FF0000"/>
                </a:solidFill>
              </a:rPr>
              <a:t>dummy</a:t>
            </a:r>
            <a:r>
              <a:rPr lang="ja-JP" altLang="en-US" sz="1200" dirty="0" smtClean="0">
                <a:solidFill>
                  <a:srgbClr val="FF0000"/>
                </a:solidFill>
              </a:rPr>
              <a:t>の内容と異なることに注意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削除後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00063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79" name="グループ化 78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0" name="正方形/長方形 79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1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3" name="正方形/長方形 8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4" name="正方形/長方形 8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2" name="正方形/長方形 81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6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87" name="正方形/長方形 86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0" name="正方形/長方形 8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9" name="正方形/長方形 88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3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95" name="正方形/長方形 94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2" name="正方形/長方形 10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4" name="正方形/長方形 10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5" name="正方形/長方形 10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1" name="正方形/長方形 100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6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07" name="正方形/長方形 106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8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0" name="正方形/長方形 10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1" name="正方形/長方形 11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9" name="正方形/長方形 108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50070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399340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81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2" name="正方形/長方形 8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3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8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89" name="正方形/長方形 8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0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2" name="正方形/長方形 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0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2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8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0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50070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43460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2" name="正方形/長方形 8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89" name="正方形/長方形 8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2" name="正方形/長方形 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50070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46281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2) = 10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2" name="正方形/長方形 8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89" name="正方形/長方形 8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2" name="正方形/長方形 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50070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46987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2)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3) = 11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2" name="正方形/長方形 8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89" name="正方形/長方形 8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2" name="正方形/長方形 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50070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46987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2)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3) = 11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2" name="正方形/長方形 8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89" name="正方形/長方形 8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2" name="正方形/長方形 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58" name="テキスト ボックス 57"/>
          <p:cNvSpPr txBox="1"/>
          <p:nvPr/>
        </p:nvSpPr>
        <p:spPr>
          <a:xfrm>
            <a:off x="2571736" y="5929330"/>
            <a:ext cx="46281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4) = 12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50070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46987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2)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3) = 11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2" name="正方形/長方形 8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89" name="正方形/長方形 8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2" name="正方形/長方形 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58" name="テキスト ボックス 57"/>
          <p:cNvSpPr txBox="1"/>
          <p:nvPr/>
        </p:nvSpPr>
        <p:spPr>
          <a:xfrm>
            <a:off x="2571736" y="5929330"/>
            <a:ext cx="469872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4) = 12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5) = 0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50070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46987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2)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3) = 11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2" name="正方形/長方形 8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89" name="正方形/長方形 8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2" name="正方形/長方形 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58" name="テキスト ボックス 57"/>
          <p:cNvSpPr txBox="1"/>
          <p:nvPr/>
        </p:nvSpPr>
        <p:spPr>
          <a:xfrm>
            <a:off x="2571736" y="5929330"/>
            <a:ext cx="46281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4) = 12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5) = 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6) = 1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件目取り出し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while(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getrecord</a:t>
            </a:r>
            <a:r>
              <a:rPr lang="en-US" altLang="ja-JP" sz="900" dirty="0" smtClean="0">
                <a:solidFill>
                  <a:srgbClr val="FF0000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神奈川花子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Kanagawa </a:t>
              </a:r>
              <a:r>
                <a:rPr kumimoji="1"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横浜市</a:t>
              </a:r>
              <a:r>
                <a:rPr kumimoji="1" lang="ja-JP" altLang="en-US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神奈川区三ッ</a:t>
              </a:r>
              <a:r>
                <a:rPr kumimoji="1" lang="ja-JP" altLang="en-US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沢上町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64318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67" name="グループ化 66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68" name="正方形/長方形 67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9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71" name="正方形/長方形 70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73" name="正方形/長方形 72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70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("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Hato</a:t>
            </a:r>
            <a:r>
              <a:rPr lang="en-US" altLang="ja-JP" sz="900" dirty="0" smtClean="0">
                <a:solidFill>
                  <a:srgbClr val="FF0000"/>
                </a:solidFill>
              </a:rPr>
              <a:t>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Saburo</a:t>
            </a:r>
            <a:r>
              <a:rPr lang="en-US" altLang="ja-JP" sz="900" dirty="0" smtClean="0">
                <a:solidFill>
                  <a:srgbClr val="FF0000"/>
                </a:solidFill>
              </a:rPr>
              <a:t>",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50070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469872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2)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3) = 11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2" name="正方形/長方形 8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89" name="正方形/長方形 8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2" name="正方形/長方形 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58" name="テキスト ボックス 57"/>
          <p:cNvSpPr txBox="1"/>
          <p:nvPr/>
        </p:nvSpPr>
        <p:spPr>
          <a:xfrm>
            <a:off x="2571736" y="5929330"/>
            <a:ext cx="462819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4) = 12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5) = 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6) = 1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rehash(“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”, 7) = 2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なので、ないことを確認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“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Hato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Saburo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を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id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とするアイテムは存在しない！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/* </a:t>
            </a:r>
            <a:r>
              <a:rPr lang="ja-JP" altLang="en-US" sz="900" dirty="0" smtClean="0">
                <a:solidFill>
                  <a:srgbClr val="FF0000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557214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505138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rehash(“Yokohama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1) = 9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rehash(“Yokohama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2) = 10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rehash(“Yokohama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3) = 11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2" name="正方形/長方形 8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5" name="正方形/長方形 8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6" name="正方形/長方形 8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4" name="正方形/長方形 83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89" name="正方形/長方形 88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2" name="正方形/長方形 9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3" name="正方形/長方形 9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1" name="正方形/長方形 90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1" name="正方形/長方形 100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5" name="正方形/長方形 10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4" name="正方形/長方形 10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09" name="正方形/長方形 108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2" name="正方形/長方形 11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3" name="正方形/長方形 11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1" name="正方形/長方形 110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58" name="テキスト ボックス 57"/>
          <p:cNvSpPr txBox="1"/>
          <p:nvPr/>
        </p:nvSpPr>
        <p:spPr>
          <a:xfrm>
            <a:off x="2571736" y="5929330"/>
            <a:ext cx="505138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rehash(“Yokohama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4) = 12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rehash(“Yokohama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5) = 0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キー不一致なので、続きを探索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rehash(“Yokohama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6) = 1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なので、続きを探索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rehash(“Yokohama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”, 7) = 2 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EMPTY</a:t>
            </a:r>
            <a:r>
              <a:rPr lang="ja-JP" altLang="en-US" sz="1100" b="1" dirty="0" smtClean="0">
                <a:latin typeface="ＭＳ ゴシック" pitchFamily="49" charset="-128"/>
                <a:ea typeface="ＭＳ ゴシック" pitchFamily="49" charset="-128"/>
              </a:rPr>
              <a:t>なので、ないことを確認</a:t>
            </a:r>
            <a:endParaRPr lang="en-US" altLang="ja-JP" sz="11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を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id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とするアイテムは存在しない！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挿入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07220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786050" y="6357958"/>
            <a:ext cx="3100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</a:rPr>
              <a:t>今回挿入するレコードの内容は、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en-US" altLang="ja-JP" sz="1200" dirty="0" smtClean="0">
                <a:solidFill>
                  <a:srgbClr val="FF0000"/>
                </a:solidFill>
              </a:rPr>
              <a:t>dummy</a:t>
            </a:r>
            <a:r>
              <a:rPr lang="ja-JP" altLang="en-US" sz="1200" dirty="0" smtClean="0">
                <a:solidFill>
                  <a:srgbClr val="FF0000"/>
                </a:solidFill>
              </a:rPr>
              <a:t>に書かれている内容であることに注意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82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3" name="正方形/長方形 82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4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6" name="正方形/長方形 8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5" name="正方形/長方形 84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8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90" name="正方形/長方形 8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1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3" name="正方形/長方形 9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2" name="正方形/長方形 91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4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104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9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1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挿入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07220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42755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なので、挿入可能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786050" y="6357958"/>
            <a:ext cx="3100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</a:rPr>
              <a:t>今回挿入するレコードの内容は、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en-US" altLang="ja-JP" sz="1200" dirty="0" smtClean="0">
                <a:solidFill>
                  <a:srgbClr val="FF0000"/>
                </a:solidFill>
              </a:rPr>
              <a:t>dummy</a:t>
            </a:r>
            <a:r>
              <a:rPr lang="ja-JP" altLang="en-US" sz="1200" dirty="0" smtClean="0">
                <a:solidFill>
                  <a:srgbClr val="FF0000"/>
                </a:solidFill>
              </a:rPr>
              <a:t>に書かれている内容であることに注意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3" name="正方形/長方形 82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6" name="正方形/長方形 8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5" name="正方形/長方形 84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90" name="正方形/長方形 8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3" name="正方形/長方形 9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2" name="正方形/長方形 91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104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挿入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07220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00232" y="785794"/>
            <a:ext cx="42755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 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→ 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DELETED</a:t>
            </a:r>
            <a:r>
              <a:rPr lang="ja-JP" altLang="en-US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なので、挿入可能</a:t>
            </a:r>
            <a:endParaRPr lang="en-US" altLang="ja-JP" sz="1100" b="1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2786050" y="6357958"/>
            <a:ext cx="3100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solidFill>
                  <a:srgbClr val="FF0000"/>
                </a:solidFill>
              </a:rPr>
              <a:t>今回挿入するレコードの内容は、</a:t>
            </a:r>
            <a:endParaRPr lang="en-US" altLang="ja-JP" sz="1200" dirty="0" smtClean="0">
              <a:solidFill>
                <a:srgbClr val="FF0000"/>
              </a:solidFill>
            </a:endParaRPr>
          </a:p>
          <a:p>
            <a:r>
              <a:rPr lang="en-US" altLang="ja-JP" sz="1200" dirty="0" smtClean="0">
                <a:solidFill>
                  <a:srgbClr val="FF0000"/>
                </a:solidFill>
              </a:rPr>
              <a:t>dummy</a:t>
            </a:r>
            <a:r>
              <a:rPr lang="ja-JP" altLang="en-US" sz="1200" dirty="0" smtClean="0">
                <a:solidFill>
                  <a:srgbClr val="FF0000"/>
                </a:solidFill>
              </a:rPr>
              <a:t>に書かれている内容であることに注意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83" name="正方形/長方形 82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86" name="正方形/長方形 8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85" name="正方形/長方形 84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7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90" name="正方形/長方形 8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8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93" name="正方形/長方形 9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2" name="正方形/長方形 91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9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02" name="正方形/長方形 10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5" name="正方形/長方形 104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10" name="正方形/長方形 109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13" name="正方形/長方形 11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4" name="正方形/長方形 11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2" name="正方形/長方形 111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59" name="グループ化 58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60" name="正方形/長方形 5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1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63" name="正方形/長方形 6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rgbClr val="FF0000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横浜邦博</a:t>
                </a:r>
                <a:endParaRPr kumimoji="1" lang="ja-JP" altLang="en-US" sz="800" dirty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rgbClr val="FF0000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rgbClr val="FF0000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7" name="正方形/長方形 6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rgbClr val="FF0000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横浜市中区日本大通</a:t>
                </a:r>
                <a:endParaRPr kumimoji="1" lang="ja-JP" altLang="en-US" sz="800" dirty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2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hash: 8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挿入後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smtClean="0">
                <a:solidFill>
                  <a:srgbClr val="FF0000"/>
                </a:solidFill>
              </a:rPr>
              <a:t>insert(&amp;dummy,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07220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2786050" y="6357958"/>
            <a:ext cx="3100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今回挿入するレコードの内容は、</a:t>
            </a:r>
            <a:endParaRPr lang="en-US" altLang="ja-JP" sz="1200" dirty="0" smtClean="0"/>
          </a:p>
          <a:p>
            <a:r>
              <a:rPr lang="en-US" altLang="ja-JP" sz="1200" dirty="0" smtClean="0"/>
              <a:t>dummy</a:t>
            </a:r>
            <a:r>
              <a:rPr lang="ja-JP" altLang="en-US" sz="1200" dirty="0" smtClean="0"/>
              <a:t>に書かれている内容であることに注意</a:t>
            </a:r>
            <a:endParaRPr lang="en-US" altLang="ja-JP" sz="1200" dirty="0" smtClean="0"/>
          </a:p>
        </p:txBody>
      </p:sp>
      <p:sp>
        <p:nvSpPr>
          <p:cNvPr id="77" name="正方形/長方形 7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91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92" name="正方形/長方形 91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93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00" name="正方形/長方形 99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1" name="正方形/長方形 100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2" name="正方形/長方形 10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95" name="正方形/長方形 94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04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05" name="正方形/長方形 104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06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08" name="正方形/長方形 107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09" name="正方形/長方形 108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0" name="正方形/長方形 109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07" name="正方形/長方形 106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1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12" name="正方形/長方形 111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3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17" name="正方形/長方形 11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8" name="正方形/長方形 11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9" name="正方形/長方形 11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4" name="正方形/長方形 113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20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21" name="正方形/長方形 120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2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24" name="正方形/長方形 12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6" name="正方形/長方形 12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32" name="正方形/長方形 131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3" name="正方形/長方形 122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6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47" name="正方形/長方形 146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8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56" name="正方形/長方形 15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横浜邦博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横浜市中区日本大通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0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探索</a:t>
            </a:r>
            <a:r>
              <a:rPr lang="en-US" altLang="ja-JP" sz="2800" dirty="0" smtClean="0"/>
              <a:t>1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printsearch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dummy.ename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28652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2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786050" y="6357958"/>
            <a:ext cx="4342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found &lt;(8) Yokohama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Kunihiro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ja-JP" altLang="en-US" sz="1200" dirty="0" smtClean="0">
                <a:solidFill>
                  <a:srgbClr val="FF0000"/>
                </a:solidFill>
              </a:rPr>
              <a:t>横浜邦博 横浜市中区日本大通</a:t>
            </a:r>
            <a:r>
              <a:rPr lang="en-US" altLang="ja-JP" sz="1200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ja-JP" altLang="en-US" sz="1200" dirty="0" smtClean="0">
                <a:solidFill>
                  <a:srgbClr val="FF0000"/>
                </a:solidFill>
              </a:rPr>
              <a:t>今度の結果は、先ほど新たに挿入されたデータであることに注意</a:t>
            </a:r>
            <a:endParaRPr lang="en-US" altLang="ja-JP" sz="1200" dirty="0" smtClean="0">
              <a:solidFill>
                <a:srgbClr val="FF0000"/>
              </a:solidFill>
            </a:endParaRPr>
          </a:p>
        </p:txBody>
      </p:sp>
      <p:sp>
        <p:nvSpPr>
          <p:cNvPr id="147" name="正方形/長方形 14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8" name="正方形/長方形 14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0" name="正方形/長方形 149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6" name="正方形/長方形 155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7" name="正方形/長方形 156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8" name="正方形/長方形 157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9" name="正方形/長方形 158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0" name="正方形/長方形 159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1" name="正方形/長方形 160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2" name="正方形/長方形 161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3" name="正方形/長方形 162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4" name="正方形/長方形 163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6" name="テキスト ボックス 165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82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84" name="正方形/長方形 183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85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87" name="正方形/長方形 186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8" name="正方形/長方形 187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89" name="正方形/長方形 188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86" name="正方形/長方形 185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0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91" name="正方形/長方形 190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92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94" name="正方形/長方形 19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6" name="正方形/長方形 19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97" name="正方形/長方形 19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93" name="正方形/長方形 192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98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99" name="正方形/長方形 198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202" name="正方形/長方形 20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3" name="正方形/長方形 20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04" name="正方形/長方形 20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1" name="正方形/長方形 200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05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206" name="正方形/長方形 205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07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209" name="正方形/長方形 20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0" name="正方形/長方形 20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11" name="正方形/長方形 21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08" name="正方形/長方形 207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212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217" name="正方形/長方形 216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223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225" name="正方形/長方形 224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横浜邦博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6" name="正方形/長方形 225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227" name="正方形/長方形 226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横浜市中区日本大通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224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8" name="テキスト ボックス 227"/>
          <p:cNvSpPr txBox="1"/>
          <p:nvPr/>
        </p:nvSpPr>
        <p:spPr>
          <a:xfrm>
            <a:off x="2000232" y="785794"/>
            <a:ext cx="23711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hash(“Yokohama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Kunihiro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8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終了直前の状態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x.ename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printhashtable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(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</p:txBody>
      </p:sp>
      <p:sp>
        <p:nvSpPr>
          <p:cNvPr id="116" name="右矢印 115"/>
          <p:cNvSpPr/>
          <p:nvPr/>
        </p:nvSpPr>
        <p:spPr>
          <a:xfrm>
            <a:off x="0" y="650083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213" name="正方形/長方形 21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4" name="正方形/長方形 21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10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2643174" y="5857892"/>
            <a:ext cx="37737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/>
              <a:t>まとめ　</a:t>
            </a:r>
            <a:endParaRPr kumimoji="1" lang="en-US" altLang="ja-JP" sz="1000" dirty="0" smtClean="0"/>
          </a:p>
          <a:p>
            <a:pPr>
              <a:buFont typeface="Arial" pitchFamily="34" charset="0"/>
              <a:buChar char="•"/>
            </a:pPr>
            <a:r>
              <a:rPr kumimoji="1" lang="ja-JP" altLang="en-US" sz="1000" dirty="0" smtClean="0"/>
              <a:t>動的データ管理：　探索、挿入、削除　→　記録できる量に制限あり</a:t>
            </a:r>
            <a:endParaRPr kumimoji="1" lang="en-US" altLang="ja-JP" sz="1000" dirty="0" smtClean="0"/>
          </a:p>
          <a:p>
            <a:pPr>
              <a:buFont typeface="Arial" pitchFamily="34" charset="0"/>
              <a:buChar char="•"/>
            </a:pPr>
            <a:r>
              <a:rPr kumimoji="1" lang="ja-JP" altLang="en-US" sz="1000" dirty="0" smtClean="0"/>
              <a:t>　ハッシュ表の</a:t>
            </a:r>
            <a:r>
              <a:rPr lang="ja-JP" altLang="en-US" sz="1000" dirty="0" smtClean="0"/>
              <a:t>探索開始</a:t>
            </a:r>
            <a:r>
              <a:rPr kumimoji="1" lang="ja-JP" altLang="en-US" sz="1000" dirty="0" smtClean="0"/>
              <a:t>箇所を見つけるには、</a:t>
            </a:r>
            <a:r>
              <a:rPr kumimoji="1" lang="en-US" altLang="ja-JP" sz="1000" dirty="0" smtClean="0"/>
              <a:t>O(1)</a:t>
            </a:r>
            <a:r>
              <a:rPr lang="ja-JP" altLang="en-US" sz="1000" dirty="0" smtClean="0"/>
              <a:t>：　</a:t>
            </a:r>
            <a:endParaRPr lang="en-US" altLang="ja-JP" sz="1000" dirty="0" smtClean="0"/>
          </a:p>
          <a:p>
            <a:pPr lvl="1"/>
            <a:r>
              <a:rPr lang="ja-JP" altLang="en-US" sz="1000" dirty="0" smtClean="0"/>
              <a:t>登録済みのデータ件数には依存しない</a:t>
            </a:r>
            <a:endParaRPr lang="en-US" altLang="ja-JP" sz="1000" dirty="0" smtClean="0"/>
          </a:p>
          <a:p>
            <a:pPr>
              <a:buFont typeface="Arial" pitchFamily="34" charset="0"/>
              <a:buChar char="•"/>
            </a:pPr>
            <a:r>
              <a:rPr kumimoji="1" lang="ja-JP" altLang="en-US" sz="1000" dirty="0" smtClean="0"/>
              <a:t>　ハッシュ表の要素リストの中からアイテムを見つけるには、</a:t>
            </a:r>
            <a:endParaRPr lang="en-US" altLang="ja-JP" sz="1000" dirty="0" smtClean="0"/>
          </a:p>
          <a:p>
            <a:pPr lvl="1"/>
            <a:r>
              <a:rPr kumimoji="1" lang="ja-JP" altLang="en-US" sz="1000" dirty="0" smtClean="0"/>
              <a:t>再ハッシュ回数に依存 </a:t>
            </a:r>
            <a:r>
              <a:rPr kumimoji="1" lang="en-US" altLang="ja-JP" sz="1000" dirty="0" smtClean="0"/>
              <a:t>O( N ) </a:t>
            </a:r>
            <a:r>
              <a:rPr lang="ja-JP" altLang="en-US" sz="1000" dirty="0" smtClean="0"/>
              <a:t>（最悪時）</a:t>
            </a:r>
            <a:endParaRPr kumimoji="1" lang="ja-JP" altLang="en-US" sz="1000" dirty="0"/>
          </a:p>
        </p:txBody>
      </p:sp>
      <p:sp>
        <p:nvSpPr>
          <p:cNvPr id="77" name="正方形/長方形 76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2" name="正方形/長方形 101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4" name="正方形/長方形 103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**DELETED**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8" name="正方形/長方形 107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110" name="グループ化 80"/>
          <p:cNvGrpSpPr/>
          <p:nvPr/>
        </p:nvGrpSpPr>
        <p:grpSpPr>
          <a:xfrm>
            <a:off x="4929190" y="1928802"/>
            <a:ext cx="1857388" cy="785818"/>
            <a:chOff x="3143240" y="2143116"/>
            <a:chExt cx="1857388" cy="785818"/>
          </a:xfrm>
        </p:grpSpPr>
        <p:sp>
          <p:nvSpPr>
            <p:cNvPr id="111" name="正方形/長方形 110"/>
            <p:cNvSpPr/>
            <p:nvPr/>
          </p:nvSpPr>
          <p:spPr>
            <a:xfrm>
              <a:off x="3143240" y="228599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12" name="グループ化 35"/>
            <p:cNvGrpSpPr/>
            <p:nvPr/>
          </p:nvGrpSpPr>
          <p:grpSpPr>
            <a:xfrm>
              <a:off x="3214678" y="2428868"/>
              <a:ext cx="1714512" cy="428628"/>
              <a:chOff x="1857356" y="5286388"/>
              <a:chExt cx="1714512" cy="428628"/>
            </a:xfrm>
          </p:grpSpPr>
          <p:sp>
            <p:nvSpPr>
              <p:cNvPr id="114" name="正方形/長方形 113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神奈川花子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7" name="正方形/長方形 11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Kanagawa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Hanako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18" name="正方形/長方形 11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</a:t>
                </a:r>
                <a:r>
                  <a:rPr lang="ja-JP" altLang="en-US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神奈川区三ッ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沢上町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13" name="正方形/長方形 112"/>
            <p:cNvSpPr/>
            <p:nvPr/>
          </p:nvSpPr>
          <p:spPr>
            <a:xfrm>
              <a:off x="3143240" y="214311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Kanagawa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4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19" name="グループ化 129"/>
          <p:cNvGrpSpPr/>
          <p:nvPr/>
        </p:nvGrpSpPr>
        <p:grpSpPr>
          <a:xfrm>
            <a:off x="7072330" y="3857628"/>
            <a:ext cx="1857388" cy="785818"/>
            <a:chOff x="5357818" y="4286256"/>
            <a:chExt cx="1857388" cy="785818"/>
          </a:xfrm>
        </p:grpSpPr>
        <p:sp>
          <p:nvSpPr>
            <p:cNvPr id="120" name="正方形/長方形 119"/>
            <p:cNvSpPr/>
            <p:nvPr/>
          </p:nvSpPr>
          <p:spPr>
            <a:xfrm>
              <a:off x="5357818" y="442913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21" name="グループ化 51"/>
            <p:cNvGrpSpPr/>
            <p:nvPr/>
          </p:nvGrpSpPr>
          <p:grpSpPr>
            <a:xfrm>
              <a:off x="5429256" y="4572008"/>
              <a:ext cx="1714512" cy="428628"/>
              <a:chOff x="1857356" y="5286388"/>
              <a:chExt cx="1714512" cy="428628"/>
            </a:xfrm>
          </p:grpSpPr>
          <p:sp>
            <p:nvSpPr>
              <p:cNvPr id="123" name="正方形/長方形 12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北条梅子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4" name="正方形/長方形 12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Hojo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Umeko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26" name="正方形/長方形 125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小田原市城山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22" name="正方形/長方形 121"/>
            <p:cNvSpPr/>
            <p:nvPr/>
          </p:nvSpPr>
          <p:spPr>
            <a:xfrm>
              <a:off x="5357818" y="428625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Hojo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Umeko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9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32" name="グループ化 136"/>
          <p:cNvGrpSpPr/>
          <p:nvPr/>
        </p:nvGrpSpPr>
        <p:grpSpPr>
          <a:xfrm>
            <a:off x="2786050" y="1928802"/>
            <a:ext cx="1857388" cy="785818"/>
            <a:chOff x="5357818" y="1071546"/>
            <a:chExt cx="1857388" cy="785818"/>
          </a:xfrm>
        </p:grpSpPr>
        <p:sp>
          <p:nvSpPr>
            <p:cNvPr id="134" name="正方形/長方形 133"/>
            <p:cNvSpPr/>
            <p:nvPr/>
          </p:nvSpPr>
          <p:spPr>
            <a:xfrm>
              <a:off x="5357818" y="121442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0" name="グループ化 60"/>
            <p:cNvGrpSpPr/>
            <p:nvPr/>
          </p:nvGrpSpPr>
          <p:grpSpPr>
            <a:xfrm>
              <a:off x="5429256" y="1357298"/>
              <a:ext cx="1714512" cy="428628"/>
              <a:chOff x="1857356" y="5286388"/>
              <a:chExt cx="1714512" cy="428628"/>
            </a:xfrm>
          </p:grpSpPr>
          <p:sp>
            <p:nvSpPr>
              <p:cNvPr id="142" name="正方形/長方形 141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足柄金太郎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Ashigara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Kintaro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44" name="正方形/長方形 143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南足柄市金時山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1" name="正方形/長方形 140"/>
            <p:cNvSpPr/>
            <p:nvPr/>
          </p:nvSpPr>
          <p:spPr>
            <a:xfrm>
              <a:off x="5357818" y="107154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Ashigara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Kintaro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0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45" name="グループ化 184"/>
          <p:cNvGrpSpPr/>
          <p:nvPr/>
        </p:nvGrpSpPr>
        <p:grpSpPr>
          <a:xfrm>
            <a:off x="7072330" y="5857892"/>
            <a:ext cx="1857388" cy="785818"/>
            <a:chOff x="3143240" y="5429264"/>
            <a:chExt cx="1857388" cy="785818"/>
          </a:xfrm>
        </p:grpSpPr>
        <p:sp>
          <p:nvSpPr>
            <p:cNvPr id="146" name="正方形/長方形 145"/>
            <p:cNvSpPr/>
            <p:nvPr/>
          </p:nvSpPr>
          <p:spPr>
            <a:xfrm>
              <a:off x="3143240" y="5572140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47" name="グループ化 76"/>
            <p:cNvGrpSpPr/>
            <p:nvPr/>
          </p:nvGrpSpPr>
          <p:grpSpPr>
            <a:xfrm>
              <a:off x="3214678" y="5715016"/>
              <a:ext cx="1714512" cy="428628"/>
              <a:chOff x="1857356" y="5286388"/>
              <a:chExt cx="1714512" cy="428628"/>
            </a:xfrm>
          </p:grpSpPr>
          <p:sp>
            <p:nvSpPr>
              <p:cNvPr id="149" name="正方形/長方形 148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三月磨臼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0" name="正方形/長方形 149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Mitsuki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Mausu</a:t>
                </a:r>
                <a:endPara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  <a:p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1" name="正方形/長方形 150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kumimoji="1"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浦安市舞浜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48" name="正方形/長方形 147"/>
            <p:cNvSpPr/>
            <p:nvPr/>
          </p:nvSpPr>
          <p:spPr>
            <a:xfrm>
              <a:off x="3143240" y="5429264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Mitsuki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Mausu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10</a:t>
              </a:r>
            </a:p>
            <a:p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grpSp>
        <p:nvGrpSpPr>
          <p:cNvPr id="152" name="グループ化 71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153" name="正方形/長方形 152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154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156" name="正方形/長方形 155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横浜邦博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7" name="正方形/長方形 156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158" name="正方形/長方形 157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横浜市中区日本大通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155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785794"/>
          </a:xfrm>
        </p:spPr>
        <p:txBody>
          <a:bodyPr>
            <a:noAutofit/>
          </a:bodyPr>
          <a:lstStyle/>
          <a:p>
            <a:r>
              <a:rPr lang="ja-JP" altLang="en-US" sz="2800" dirty="0" smtClean="0"/>
              <a:t>オープンアドレッシング法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レコード</a:t>
            </a:r>
            <a:r>
              <a:rPr lang="en-US" altLang="ja-JP" sz="2800" dirty="0" smtClean="0"/>
              <a:t>2</a:t>
            </a:r>
            <a:r>
              <a:rPr lang="ja-JP" altLang="en-US" sz="2800" dirty="0" smtClean="0"/>
              <a:t>件目ハッシュ関数計算</a:t>
            </a:r>
            <a:endParaRPr kumimoji="1" lang="ja-JP" altLang="en-US" sz="2800" dirty="0"/>
          </a:p>
        </p:txBody>
      </p:sp>
      <p:sp>
        <p:nvSpPr>
          <p:cNvPr id="115" name="正方形/長方形 114"/>
          <p:cNvSpPr/>
          <p:nvPr/>
        </p:nvSpPr>
        <p:spPr>
          <a:xfrm>
            <a:off x="214282" y="1928802"/>
            <a:ext cx="2357454" cy="478634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ハッシュ表初期化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makenull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初期データ登録 </a:t>
            </a:r>
            <a:r>
              <a:rPr lang="en-US" altLang="ja-JP" sz="900" dirty="0" smtClean="0">
                <a:solidFill>
                  <a:schemeClr val="tx1"/>
                </a:solidFill>
              </a:rPr>
              <a:t>*/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while(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getrecord</a:t>
            </a:r>
            <a:r>
              <a:rPr lang="en-US" altLang="ja-JP" sz="900" dirty="0" smtClean="0">
                <a:solidFill>
                  <a:schemeClr val="tx1"/>
                </a:solidFill>
              </a:rPr>
              <a:t>(&amp;x)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insert(&amp;x,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x.ename</a:t>
            </a:r>
            <a:r>
              <a:rPr lang="en-US" altLang="ja-JP" sz="900" dirty="0" smtClean="0">
                <a:solidFill>
                  <a:srgbClr val="FF0000"/>
                </a:solidFill>
              </a:rPr>
              <a:t>, </a:t>
            </a:r>
            <a:r>
              <a:rPr lang="en-US" altLang="ja-JP" sz="900" dirty="0" err="1" smtClean="0">
                <a:solidFill>
                  <a:srgbClr val="FF0000"/>
                </a:solidFill>
              </a:rPr>
              <a:t>hashtable</a:t>
            </a:r>
            <a:r>
              <a:rPr lang="en-US" altLang="ja-JP" sz="900" dirty="0" smtClean="0">
                <a:solidFill>
                  <a:srgbClr val="FF0000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重複データの登録試み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ハッシュ表からのデータ削除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delete("Ueno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Ranran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Nobi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Toraemon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Nanashi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Gonbei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delete(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ハッシュ表を対象とした探索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Hato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Saburo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 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/* </a:t>
            </a:r>
            <a:r>
              <a:rPr lang="ja-JP" altLang="en-US" sz="900" dirty="0" smtClean="0">
                <a:solidFill>
                  <a:schemeClr val="tx1"/>
                </a:solidFill>
              </a:rPr>
              <a:t>再登録・再探索 *</a:t>
            </a:r>
            <a:r>
              <a:rPr lang="en-US" altLang="ja-JP" sz="9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printf</a:t>
            </a:r>
            <a:r>
              <a:rPr lang="en-US" altLang="ja-JP" sz="900" dirty="0" smtClean="0">
                <a:solidFill>
                  <a:schemeClr val="tx1"/>
                </a:solidFill>
              </a:rPr>
              <a:t>("===Re-insert===\n");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insert(&amp;dummy,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dummy.ename</a:t>
            </a:r>
            <a:r>
              <a:rPr lang="en-US" altLang="ja-JP" sz="900" dirty="0" smtClean="0">
                <a:solidFill>
                  <a:schemeClr val="tx1"/>
                </a:solidFill>
              </a:rPr>
              <a:t>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printsearch</a:t>
            </a:r>
            <a:r>
              <a:rPr lang="en-US" altLang="ja-JP" sz="900" dirty="0" smtClean="0">
                <a:solidFill>
                  <a:schemeClr val="tx1"/>
                </a:solidFill>
              </a:rPr>
              <a:t>("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Mitsuki</a:t>
            </a:r>
            <a:r>
              <a:rPr lang="en-US" altLang="ja-JP" sz="900" dirty="0" smtClean="0">
                <a:solidFill>
                  <a:schemeClr val="tx1"/>
                </a:solidFill>
              </a:rPr>
              <a:t>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Mausu</a:t>
            </a:r>
            <a:r>
              <a:rPr lang="en-US" altLang="ja-JP" sz="900" dirty="0" smtClean="0">
                <a:solidFill>
                  <a:schemeClr val="tx1"/>
                </a:solidFill>
              </a:rPr>
              <a:t>",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printhashtable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hashtable</a:t>
            </a:r>
            <a:r>
              <a:rPr lang="en-US" altLang="ja-JP" sz="900" dirty="0" smtClean="0">
                <a:solidFill>
                  <a:schemeClr val="tx1"/>
                </a:solidFill>
              </a:rPr>
              <a:t>);</a:t>
            </a: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214282" y="357166"/>
            <a:ext cx="12426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x</a:t>
            </a:r>
          </a:p>
        </p:txBody>
      </p:sp>
      <p:grpSp>
        <p:nvGrpSpPr>
          <p:cNvPr id="4" name="グループ化 31"/>
          <p:cNvGrpSpPr/>
          <p:nvPr/>
        </p:nvGrpSpPr>
        <p:grpSpPr>
          <a:xfrm>
            <a:off x="214282" y="1428736"/>
            <a:ext cx="1714512" cy="428628"/>
            <a:chOff x="1857356" y="5286388"/>
            <a:chExt cx="1714512" cy="428628"/>
          </a:xfrm>
        </p:grpSpPr>
        <p:sp>
          <p:nvSpPr>
            <p:cNvPr id="218" name="正方形/長方形 217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横浜邦博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横浜市中区日本大通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221" name="テキスト ボックス 220"/>
          <p:cNvSpPr txBox="1"/>
          <p:nvPr/>
        </p:nvSpPr>
        <p:spPr>
          <a:xfrm>
            <a:off x="214282" y="1142984"/>
            <a:ext cx="15247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record 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dummy</a:t>
            </a:r>
          </a:p>
        </p:txBody>
      </p:sp>
      <p:sp>
        <p:nvSpPr>
          <p:cNvPr id="30" name="右矢印 29"/>
          <p:cNvSpPr/>
          <p:nvPr/>
        </p:nvSpPr>
        <p:spPr>
          <a:xfrm>
            <a:off x="0" y="278605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000232" y="785794"/>
            <a:ext cx="223009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hash(“Kanagawa </a:t>
            </a:r>
            <a:r>
              <a:rPr lang="en-US" altLang="ja-JP" sz="1100" b="1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Hanako</a:t>
            </a:r>
            <a:r>
              <a:rPr lang="en-US" altLang="ja-JP" sz="11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”) = 4</a:t>
            </a:r>
          </a:p>
        </p:txBody>
      </p:sp>
      <p:grpSp>
        <p:nvGrpSpPr>
          <p:cNvPr id="32" name="グループ化 31"/>
          <p:cNvGrpSpPr/>
          <p:nvPr/>
        </p:nvGrpSpPr>
        <p:grpSpPr>
          <a:xfrm>
            <a:off x="214282" y="642918"/>
            <a:ext cx="1714512" cy="428628"/>
            <a:chOff x="1857356" y="5286388"/>
            <a:chExt cx="1714512" cy="428628"/>
          </a:xfrm>
        </p:grpSpPr>
        <p:sp>
          <p:nvSpPr>
            <p:cNvPr id="33" name="正方形/長方形 32"/>
            <p:cNvSpPr/>
            <p:nvPr/>
          </p:nvSpPr>
          <p:spPr>
            <a:xfrm>
              <a:off x="1857356" y="5429264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j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 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神奈川花子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1857356" y="5286388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e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name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Kanagawa </a:t>
              </a:r>
              <a:r>
                <a:rPr kumimoji="1"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Hanako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1857356" y="5572140"/>
              <a:ext cx="1714512" cy="142876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addr</a:t>
              </a:r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</a:t>
              </a:r>
              <a:r>
                <a:rPr kumimoji="1"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: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 横浜市</a:t>
              </a:r>
              <a:r>
                <a:rPr kumimoji="1" lang="ja-JP" altLang="en-US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神奈川区三ッ</a:t>
              </a:r>
              <a:r>
                <a:rPr kumimoji="1" lang="ja-JP" altLang="en-US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沢上町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  <p:sp>
        <p:nvSpPr>
          <p:cNvPr id="45" name="正方形/長方形 44"/>
          <p:cNvSpPr/>
          <p:nvPr/>
        </p:nvSpPr>
        <p:spPr>
          <a:xfrm>
            <a:off x="271461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0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71461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271461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271461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lang="ja-JP" altLang="en-US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4857752" y="178592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857752" y="278605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4857752" y="378619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857752" y="478632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7000892" y="1714488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7000892" y="2714620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 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7000892" y="3714752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10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7000892" y="4714884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11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7000892" y="5715016"/>
            <a:ext cx="2000264" cy="1000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tlCol="0" anchor="t" anchorCtr="0"/>
          <a:lstStyle/>
          <a:p>
            <a:r>
              <a:rPr kumimoji="1" lang="en-US" altLang="ja-JP" sz="800" dirty="0" err="1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[</a:t>
            </a:r>
            <a:r>
              <a:rPr kumimoji="1" lang="en-US" altLang="ja-JP" sz="800" b="1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12</a:t>
            </a:r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]</a:t>
            </a:r>
            <a:endParaRPr lang="en-US" altLang="ja-JP" sz="800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  id: ***EMPTY***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714612" y="1500174"/>
            <a:ext cx="18774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 err="1" smtClean="0">
                <a:latin typeface="ＭＳ ゴシック" pitchFamily="49" charset="-128"/>
                <a:ea typeface="ＭＳ ゴシック" pitchFamily="49" charset="-128"/>
              </a:rPr>
              <a:t>struct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 item </a:t>
            </a:r>
            <a:r>
              <a:rPr lang="en-US" altLang="ja-JP" sz="1100" b="1" dirty="0" err="1" smtClean="0">
                <a:latin typeface="ＭＳ ゴシック" pitchFamily="49" charset="-128"/>
                <a:ea typeface="ＭＳ ゴシック" pitchFamily="49" charset="-128"/>
              </a:rPr>
              <a:t>hashtable</a:t>
            </a:r>
            <a:r>
              <a:rPr lang="en-US" altLang="ja-JP" sz="1100" b="1" dirty="0" smtClean="0">
                <a:latin typeface="ＭＳ ゴシック" pitchFamily="49" charset="-128"/>
                <a:ea typeface="ＭＳ ゴシック" pitchFamily="49" charset="-128"/>
              </a:rPr>
              <a:t>[B]</a:t>
            </a:r>
          </a:p>
        </p:txBody>
      </p:sp>
      <p:grpSp>
        <p:nvGrpSpPr>
          <p:cNvPr id="59" name="グループ化 58"/>
          <p:cNvGrpSpPr/>
          <p:nvPr/>
        </p:nvGrpSpPr>
        <p:grpSpPr>
          <a:xfrm>
            <a:off x="7072330" y="1857364"/>
            <a:ext cx="1857388" cy="785818"/>
            <a:chOff x="5357818" y="3214686"/>
            <a:chExt cx="1857388" cy="785818"/>
          </a:xfrm>
        </p:grpSpPr>
        <p:sp>
          <p:nvSpPr>
            <p:cNvPr id="60" name="正方形/長方形 59"/>
            <p:cNvSpPr/>
            <p:nvPr/>
          </p:nvSpPr>
          <p:spPr>
            <a:xfrm>
              <a:off x="5357818" y="3357562"/>
              <a:ext cx="1857388" cy="64294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data:</a:t>
              </a:r>
              <a:endParaRPr kumimoji="1" lang="ja-JP" altLang="en-US" sz="800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grpSp>
          <p:nvGrpSpPr>
            <p:cNvPr id="61" name="グループ化 31"/>
            <p:cNvGrpSpPr/>
            <p:nvPr/>
          </p:nvGrpSpPr>
          <p:grpSpPr>
            <a:xfrm>
              <a:off x="5429256" y="3500438"/>
              <a:ext cx="1714512" cy="428628"/>
              <a:chOff x="1857356" y="5286388"/>
              <a:chExt cx="1714512" cy="428628"/>
            </a:xfrm>
          </p:grpSpPr>
          <p:sp>
            <p:nvSpPr>
              <p:cNvPr id="63" name="正方形/長方形 62"/>
              <p:cNvSpPr/>
              <p:nvPr/>
            </p:nvSpPr>
            <p:spPr>
              <a:xfrm>
                <a:off x="1857356" y="5429264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j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横浜国大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1857356" y="5286388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e</a:t>
                </a:r>
                <a:r>
                  <a:rPr kumimoji="1"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name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Yokohama </a:t>
                </a:r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Kunihiro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  <p:sp>
            <p:nvSpPr>
              <p:cNvPr id="65" name="正方形/長方形 64"/>
              <p:cNvSpPr/>
              <p:nvPr/>
            </p:nvSpPr>
            <p:spPr>
              <a:xfrm>
                <a:off x="1857356" y="5572140"/>
                <a:ext cx="1714512" cy="142876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0" rtlCol="0" anchor="t" anchorCtr="0"/>
              <a:lstStyle/>
              <a:p>
                <a:r>
                  <a:rPr lang="en-US" altLang="ja-JP" sz="800" dirty="0" err="1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addr</a:t>
                </a:r>
                <a:r>
                  <a:rPr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 </a:t>
                </a:r>
                <a:r>
                  <a:rPr kumimoji="1" lang="en-US" altLang="ja-JP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: </a:t>
                </a:r>
                <a:r>
                  <a:rPr lang="ja-JP" altLang="en-US" sz="800" dirty="0" smtClean="0">
                    <a:solidFill>
                      <a:schemeClr val="tx1"/>
                    </a:solidFill>
                    <a:latin typeface="ＭＳ ゴシック" pitchFamily="49" charset="-128"/>
                    <a:ea typeface="ＭＳ ゴシック" pitchFamily="49" charset="-128"/>
                  </a:rPr>
                  <a:t>横浜市保土ヶ谷区常盤台</a:t>
                </a:r>
                <a:endParaRPr kumimoji="1" lang="ja-JP" altLang="en-US" sz="800" dirty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endParaRPr>
              </a:p>
            </p:txBody>
          </p:sp>
        </p:grpSp>
        <p:sp>
          <p:nvSpPr>
            <p:cNvPr id="62" name="正方形/長方形 23"/>
            <p:cNvSpPr/>
            <p:nvPr/>
          </p:nvSpPr>
          <p:spPr>
            <a:xfrm>
              <a:off x="5357818" y="3214686"/>
              <a:ext cx="1857388" cy="14287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0" rtlCol="0" anchor="t" anchorCtr="0"/>
            <a:lstStyle/>
            <a:p>
              <a:r>
                <a:rPr lang="en-US" altLang="ja-JP" sz="800" dirty="0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id: Yokohama </a:t>
              </a:r>
              <a:r>
                <a:rPr lang="en-US" altLang="ja-JP" sz="800" dirty="0" err="1" smtClean="0">
                  <a:solidFill>
                    <a:schemeClr val="tx1"/>
                  </a:solidFill>
                  <a:latin typeface="ＭＳ ゴシック" pitchFamily="49" charset="-128"/>
                  <a:ea typeface="ＭＳ ゴシック" pitchFamily="49" charset="-128"/>
                </a:rPr>
                <a:t>Kunihiro</a:t>
              </a:r>
              <a:r>
                <a:rPr lang="en-US" altLang="ja-JP" sz="800" dirty="0" smtClean="0">
                  <a:solidFill>
                    <a:srgbClr val="FF0000"/>
                  </a:solidFill>
                  <a:latin typeface="ＭＳ ゴシック" pitchFamily="49" charset="-128"/>
                  <a:ea typeface="ＭＳ ゴシック" pitchFamily="49" charset="-128"/>
                </a:rPr>
                <a:t>    </a:t>
              </a:r>
              <a:r>
                <a:rPr lang="en-US" altLang="ja-JP" sz="800" dirty="0" smtClean="0">
                  <a:solidFill>
                    <a:srgbClr val="FFC000"/>
                  </a:solidFill>
                  <a:latin typeface="ＭＳ ゴシック" pitchFamily="49" charset="-128"/>
                  <a:ea typeface="ＭＳ ゴシック" pitchFamily="49" charset="-128"/>
                </a:rPr>
                <a:t>hash: 8</a:t>
              </a:r>
              <a:endParaRPr kumimoji="1" lang="ja-JP" altLang="en-US" sz="800" dirty="0">
                <a:solidFill>
                  <a:srgbClr val="FFC000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</TotalTime>
  <Words>41790</Words>
  <Application>Microsoft Office PowerPoint</Application>
  <PresentationFormat>画面に合わせる (4:3)</PresentationFormat>
  <Paragraphs>8275</Paragraphs>
  <Slides>87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87</vt:i4>
      </vt:variant>
    </vt:vector>
  </HeadingPairs>
  <TitlesOfParts>
    <vt:vector size="88" baseType="lpstr">
      <vt:lpstr>Office テーマ</vt:lpstr>
      <vt:lpstr>アルゴリズムとデータ構造 補足資料14-3 「オープンアドレッシング法」</vt:lpstr>
      <vt:lpstr>内部ハッシュ法</vt:lpstr>
      <vt:lpstr>オープンアドレッシング法 開始前</vt:lpstr>
      <vt:lpstr>オープンアドレッシング法 ハッシュ表初期化</vt:lpstr>
      <vt:lpstr>オープンアドレッシング法 レコード1件目取り出し</vt:lpstr>
      <vt:lpstr>オープンアドレッシング法 レコード1件目ハッシュ関数計算</vt:lpstr>
      <vt:lpstr>オープンアドレッシング法 レコード1件目ハッシュ表へ登録</vt:lpstr>
      <vt:lpstr>オープンアドレッシング法 レコード2件目取り出し</vt:lpstr>
      <vt:lpstr>オープンアドレッシング法 レコード2件目ハッシュ関数計算</vt:lpstr>
      <vt:lpstr>オープンアドレッシング法 レコード2件目ハッシュ表へ登録</vt:lpstr>
      <vt:lpstr>オープンアドレッシング法 レコード3件目取り出し</vt:lpstr>
      <vt:lpstr>オープンアドレッシング法 レコード3件目ハッシュ関数計算</vt:lpstr>
      <vt:lpstr>オープンアドレッシング法 レコード3件目ハッシュ関数再計算</vt:lpstr>
      <vt:lpstr>オープンアドレッシング法 レコード3件目ハッシュ表へ登録</vt:lpstr>
      <vt:lpstr>オープンアドレッシング法 レコード4件目取り出し</vt:lpstr>
      <vt:lpstr>オープンアドレッシング法 レコード4件目ハッシュ関数計算</vt:lpstr>
      <vt:lpstr>オープンアドレッシング法 レコード4件目ハッシュ関数再計算</vt:lpstr>
      <vt:lpstr>オープンアドレッシング法 レコード4件目ハッシュ表へ登録</vt:lpstr>
      <vt:lpstr>オープンアドレッシング法 レコード5件目取り出し</vt:lpstr>
      <vt:lpstr>オープンアドレッシング法 レコード5件目ハッシュ関数計算</vt:lpstr>
      <vt:lpstr>オープンアドレッシング法 レコード5件目ハッシュ表へ登録</vt:lpstr>
      <vt:lpstr>オープンアドレッシング法 レコード6件目取り出し</vt:lpstr>
      <vt:lpstr>オープンアドレッシング法 レコード6件目ハッシュ関数計算</vt:lpstr>
      <vt:lpstr>オープンアドレッシング法 レコード6件目ハッシュ関数再計算</vt:lpstr>
      <vt:lpstr>オープンアドレッシング法 レコード6件目ハッシュ関数再々計算</vt:lpstr>
      <vt:lpstr>オープンアドレッシング法 レコード6件目ハッシュ表へ登録</vt:lpstr>
      <vt:lpstr>オープンアドレッシング法 レコード7件目取り出し</vt:lpstr>
      <vt:lpstr>オープンアドレッシング法 レコード7件目ハッシュ関数計算</vt:lpstr>
      <vt:lpstr>オープンアドレッシング法 レコード7件目ハッシュ関数再計算</vt:lpstr>
      <vt:lpstr>オープンアドレッシング法 レコード7件目ハッシュ関数再々計算</vt:lpstr>
      <vt:lpstr>オープンアドレッシング法 レコード7件目ハッシュ表へ登録</vt:lpstr>
      <vt:lpstr>オープンアドレッシング法 レコード8件目取り出し</vt:lpstr>
      <vt:lpstr>オープンアドレッシング法 レコード8件目ハッシュ関数計算</vt:lpstr>
      <vt:lpstr>オープンアドレッシング法 レコード8件目ハッシュ関数計算</vt:lpstr>
      <vt:lpstr>オープンアドレッシング法 レコード8件目ハッシュ表へ登録</vt:lpstr>
      <vt:lpstr>オープンアドレッシング法 登録後</vt:lpstr>
      <vt:lpstr>オープンアドレッシング法 重複データ登録の試み</vt:lpstr>
      <vt:lpstr>オープンアドレッシング法 重複データ登録の試み</vt:lpstr>
      <vt:lpstr>オープンアドレッシング法 探索1</vt:lpstr>
      <vt:lpstr>オープンアドレッシング法 探索1</vt:lpstr>
      <vt:lpstr>オープンアドレッシング法 探索1</vt:lpstr>
      <vt:lpstr>オープンアドレッシング法 探索2</vt:lpstr>
      <vt:lpstr>オープンアドレッシング法 削除1</vt:lpstr>
      <vt:lpstr>オープンアドレッシング法 削除1: 探索</vt:lpstr>
      <vt:lpstr>オープンアドレッシング法 削除1: 探索</vt:lpstr>
      <vt:lpstr>オープンアドレッシング法 削除1: 探索</vt:lpstr>
      <vt:lpstr>オープンアドレッシング法 削除1: idに「削除済」を記録</vt:lpstr>
      <vt:lpstr>オープンアドレッシング法 削除2</vt:lpstr>
      <vt:lpstr>オープンアドレッシング法 削除2: 探索</vt:lpstr>
      <vt:lpstr>オープンアドレッシング法 削除2: 探索（再ハッシュ）</vt:lpstr>
      <vt:lpstr>オープンアドレッシング法 削除2: 探索（再ハッシュ）</vt:lpstr>
      <vt:lpstr>オープンアドレッシング法 削除2: 探索（再ハッシュ）</vt:lpstr>
      <vt:lpstr>オープンアドレッシング法 削除2: idに「削除済」を記録</vt:lpstr>
      <vt:lpstr>オープンアドレッシング法 削除3</vt:lpstr>
      <vt:lpstr>オープンアドレッシング法 削除3: 探索</vt:lpstr>
      <vt:lpstr>オープンアドレッシング法 削除3: 探索（再ハッシュ）</vt:lpstr>
      <vt:lpstr>オープンアドレッシング法 削除3: 探索（再ハッシュ）</vt:lpstr>
      <vt:lpstr>オープンアドレッシング法 削除3: idに「削除済」を記録</vt:lpstr>
      <vt:lpstr>オープンアドレッシング法 削除4</vt:lpstr>
      <vt:lpstr>オープンアドレッシング法 削除4: 探索</vt:lpstr>
      <vt:lpstr>オープンアドレッシング法 削除4: 探索</vt:lpstr>
      <vt:lpstr>オープンアドレッシング法 削除4: 探索（再ハッシュ1回目）</vt:lpstr>
      <vt:lpstr>オープンアドレッシング法 削除4: 探索（再ハッシュ2回目）</vt:lpstr>
      <vt:lpstr>オープンアドレッシング法 削除4: 探索（再ハッシュ3回目）</vt:lpstr>
      <vt:lpstr>オープンアドレッシング法 削除4: 探索（再ハッシュ4回目）</vt:lpstr>
      <vt:lpstr>オープンアドレッシング法 削除4: 探索（再ハッシュ5回目）</vt:lpstr>
      <vt:lpstr>オープンアドレッシング法 削除4: 探索（再ハッシュ6回目）</vt:lpstr>
      <vt:lpstr>オープンアドレッシング法 削除4: 探索（再ハッシュ7回目）</vt:lpstr>
      <vt:lpstr>オープンアドレッシング法 削除5</vt:lpstr>
      <vt:lpstr>オープンアドレッシング法 削除5: 探索</vt:lpstr>
      <vt:lpstr>オープンアドレッシング法 削除5: 探索idに「削除済」を記録</vt:lpstr>
      <vt:lpstr>オープンアドレッシング法 削除後</vt:lpstr>
      <vt:lpstr>オープンアドレッシング法 探索</vt:lpstr>
      <vt:lpstr>オープンアドレッシング法 探索</vt:lpstr>
      <vt:lpstr>オープンアドレッシング法 探索</vt:lpstr>
      <vt:lpstr>オープンアドレッシング法 探索</vt:lpstr>
      <vt:lpstr>オープンアドレッシング法 探索</vt:lpstr>
      <vt:lpstr>オープンアドレッシング法 探索</vt:lpstr>
      <vt:lpstr>オープンアドレッシング法 探索</vt:lpstr>
      <vt:lpstr>オープンアドレッシング法 探索</vt:lpstr>
      <vt:lpstr>オープンアドレッシング法 探索</vt:lpstr>
      <vt:lpstr>オープンアドレッシング法 挿入</vt:lpstr>
      <vt:lpstr>オープンアドレッシング法 挿入</vt:lpstr>
      <vt:lpstr>オープンアドレッシング法 挿入</vt:lpstr>
      <vt:lpstr>オープンアドレッシング法 挿入後</vt:lpstr>
      <vt:lpstr>オープンアドレッシング法 探索1</vt:lpstr>
      <vt:lpstr>オープンアドレッシング法 終了直前の状態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127</cp:revision>
  <dcterms:created xsi:type="dcterms:W3CDTF">2008-07-04T11:07:02Z</dcterms:created>
  <dcterms:modified xsi:type="dcterms:W3CDTF">2012-04-02T07:12:22Z</dcterms:modified>
</cp:coreProperties>
</file>