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40" r:id="rId2"/>
    <p:sldId id="414" r:id="rId3"/>
    <p:sldId id="400" r:id="rId4"/>
    <p:sldId id="401" r:id="rId5"/>
    <p:sldId id="403" r:id="rId6"/>
    <p:sldId id="406" r:id="rId7"/>
    <p:sldId id="405" r:id="rId8"/>
    <p:sldId id="404" r:id="rId9"/>
    <p:sldId id="407" r:id="rId10"/>
    <p:sldId id="415" r:id="rId11"/>
    <p:sldId id="408" r:id="rId12"/>
    <p:sldId id="409" r:id="rId13"/>
    <p:sldId id="412" r:id="rId14"/>
    <p:sldId id="413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2" autoAdjust="0"/>
  </p:normalViewPr>
  <p:slideViewPr>
    <p:cSldViewPr>
      <p:cViewPr varScale="1">
        <p:scale>
          <a:sx n="66" d="100"/>
          <a:sy n="66" d="100"/>
        </p:scale>
        <p:origin x="42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72657-3733-42E9-8DFA-8C050A80FD10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C7483-35E0-405F-9FFE-A536F294205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02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31063-1245-4AFD-A471-B93BD52EB626}" type="datetimeFigureOut">
              <a:rPr kumimoji="1" lang="ja-JP" altLang="en-US" smtClean="0"/>
              <a:pPr/>
              <a:t>2013/7/11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14-1</a:t>
            </a:r>
            <a:br>
              <a:rPr lang="en-US" altLang="ja-JP" dirty="0" smtClean="0"/>
            </a:br>
            <a:r>
              <a:rPr lang="ja-JP" altLang="en-US" dirty="0" smtClean="0"/>
              <a:t>「ハッシュ法」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今日の着席位置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7638"/>
            <a:ext cx="8686800" cy="4963690"/>
          </a:xfrm>
        </p:spPr>
        <p:txBody>
          <a:bodyPr>
            <a:normAutofit fontScale="55000" lnSpcReduction="20000"/>
          </a:bodyPr>
          <a:lstStyle/>
          <a:p>
            <a:r>
              <a:rPr lang="ja-JP" altLang="en-US" dirty="0" smtClean="0"/>
              <a:t>自分の氏名を「</a:t>
            </a:r>
            <a:r>
              <a:rPr lang="ja-JP" altLang="en-US" dirty="0" smtClean="0">
                <a:solidFill>
                  <a:srgbClr val="FF0000"/>
                </a:solidFill>
              </a:rPr>
              <a:t>ローマ字</a:t>
            </a:r>
            <a:r>
              <a:rPr lang="ja-JP" altLang="en-US" dirty="0" smtClean="0"/>
              <a:t>」で書いてください。（大学名簿に登録したもの）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          key[</a:t>
            </a:r>
            <a:r>
              <a:rPr lang="en-US" altLang="ja-JP" dirty="0" err="1" smtClean="0">
                <a:solidFill>
                  <a:srgbClr val="FF0000"/>
                </a:solidFill>
              </a:rPr>
              <a:t>i</a:t>
            </a:r>
            <a:r>
              <a:rPr lang="en-US" altLang="ja-JP" dirty="0">
                <a:solidFill>
                  <a:srgbClr val="FF0000"/>
                </a:solidFill>
              </a:rPr>
              <a:t>]</a:t>
            </a:r>
            <a:endParaRPr lang="en-US" altLang="ja-JP" dirty="0" smtClean="0"/>
          </a:p>
          <a:p>
            <a:r>
              <a:rPr lang="ja-JP" altLang="en-US" dirty="0"/>
              <a:t>次</a:t>
            </a:r>
            <a:r>
              <a:rPr lang="ja-JP" altLang="en-US" dirty="0" smtClean="0"/>
              <a:t>の値に変換し、</a:t>
            </a:r>
            <a:r>
              <a:rPr lang="ja-JP" altLang="en-US" dirty="0" smtClean="0">
                <a:solidFill>
                  <a:srgbClr val="FF0000"/>
                </a:solidFill>
              </a:rPr>
              <a:t>総和</a:t>
            </a:r>
            <a:r>
              <a:rPr lang="ja-JP" altLang="en-US" dirty="0" smtClean="0"/>
              <a:t>を計算してください</a:t>
            </a:r>
            <a:r>
              <a:rPr lang="ja-JP" altLang="en-US" dirty="0"/>
              <a:t>。  </a:t>
            </a:r>
            <a:r>
              <a:rPr lang="ja-JP" altLang="en-US" dirty="0" smtClean="0"/>
              <a:t>                                                   </a:t>
            </a:r>
            <a:r>
              <a:rPr lang="en-US" altLang="ja-JP" dirty="0">
                <a:solidFill>
                  <a:srgbClr val="FF0000"/>
                </a:solidFill>
              </a:rPr>
              <a:t>SUM(key[</a:t>
            </a:r>
            <a:r>
              <a:rPr lang="en-US" altLang="ja-JP" dirty="0" err="1">
                <a:solidFill>
                  <a:srgbClr val="FF0000"/>
                </a:solidFill>
              </a:rPr>
              <a:t>i</a:t>
            </a:r>
            <a:r>
              <a:rPr lang="en-US" altLang="ja-JP" dirty="0">
                <a:solidFill>
                  <a:srgbClr val="FF0000"/>
                </a:solidFill>
              </a:rPr>
              <a:t>])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A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65  B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66  C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67  D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68  E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69</a:t>
            </a:r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F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70  G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71  H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72  I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73  J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74</a:t>
            </a:r>
            <a:endParaRPr lang="en-US" altLang="ja-JP" dirty="0">
              <a:latin typeface="ＭＳ 明朝" pitchFamily="17" charset="-128"/>
              <a:ea typeface="ＭＳ 明朝" pitchFamily="17" charset="-128"/>
            </a:endParaRPr>
          </a:p>
          <a:p>
            <a:pPr marL="457200" lvl="1" indent="0">
              <a:buNone/>
            </a:pPr>
            <a:r>
              <a:rPr lang="en-US" altLang="ja-JP" dirty="0">
                <a:latin typeface="ＭＳ 明朝" pitchFamily="17" charset="-128"/>
                <a:ea typeface="ＭＳ 明朝" pitchFamily="17" charset="-128"/>
              </a:rPr>
              <a:t>K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75  L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76  M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77  N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78  O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79</a:t>
            </a:r>
            <a:endParaRPr lang="en-US" altLang="ja-JP" dirty="0">
              <a:latin typeface="ＭＳ 明朝" pitchFamily="17" charset="-128"/>
              <a:ea typeface="ＭＳ 明朝" pitchFamily="17" charset="-128"/>
            </a:endParaRPr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P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80  Q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81  R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82  S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83  T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84</a:t>
            </a:r>
            <a:endParaRPr lang="en-US" altLang="ja-JP" dirty="0">
              <a:latin typeface="ＭＳ 明朝" pitchFamily="17" charset="-128"/>
              <a:ea typeface="ＭＳ 明朝" pitchFamily="17" charset="-128"/>
            </a:endParaRPr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U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85  V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86  W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87  X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88  Y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89</a:t>
            </a:r>
            <a:endParaRPr lang="en-US" altLang="ja-JP" dirty="0">
              <a:latin typeface="ＭＳ 明朝" pitchFamily="17" charset="-128"/>
              <a:ea typeface="ＭＳ 明朝" pitchFamily="17" charset="-128"/>
            </a:endParaRPr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Z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90  </a:t>
            </a:r>
          </a:p>
          <a:p>
            <a:pPr marL="457200" lvl="1" indent="0">
              <a:buNone/>
            </a:pP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スペース→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32</a:t>
            </a:r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※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First Name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と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Family Name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の間には一つスペース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(32)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を入れて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pPr marL="457200" lvl="1" indent="0">
              <a:buNone/>
            </a:pPr>
            <a:endParaRPr lang="en-US" altLang="ja-JP" dirty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/>
              <a:t>その値を</a:t>
            </a:r>
            <a:r>
              <a:rPr lang="ja-JP" altLang="en-US" dirty="0" smtClean="0">
                <a:solidFill>
                  <a:srgbClr val="FF0000"/>
                </a:solidFill>
              </a:rPr>
              <a:t>この部屋の席数</a:t>
            </a:r>
            <a:r>
              <a:rPr lang="en-US" altLang="ja-JP" dirty="0">
                <a:solidFill>
                  <a:srgbClr val="FF0000"/>
                </a:solidFill>
              </a:rPr>
              <a:t>B</a:t>
            </a:r>
            <a:r>
              <a:rPr lang="ja-JP" altLang="en-US" dirty="0" smtClean="0">
                <a:solidFill>
                  <a:srgbClr val="FF0000"/>
                </a:solidFill>
              </a:rPr>
              <a:t>で割った余り</a:t>
            </a:r>
            <a:r>
              <a:rPr lang="ja-JP" altLang="en-US" dirty="0" smtClean="0"/>
              <a:t>の番号（</a:t>
            </a:r>
            <a:r>
              <a:rPr lang="en-US" altLang="ja-JP" dirty="0" smtClean="0"/>
              <a:t>1</a:t>
            </a:r>
            <a:r>
              <a:rPr lang="ja-JP" altLang="en-US" dirty="0" smtClean="0"/>
              <a:t>～</a:t>
            </a:r>
            <a:r>
              <a:rPr lang="en-US" altLang="ja-JP" dirty="0"/>
              <a:t>B</a:t>
            </a:r>
            <a:r>
              <a:rPr lang="ja-JP" altLang="en-US" dirty="0" smtClean="0"/>
              <a:t>）の席に着席してください</a:t>
            </a:r>
            <a:endParaRPr lang="en-US" altLang="ja-JP" dirty="0"/>
          </a:p>
          <a:p>
            <a:pPr lvl="1"/>
            <a:r>
              <a:rPr lang="ja-JP" altLang="en-US" dirty="0" smtClean="0"/>
              <a:t>余りがゼロの場合は</a:t>
            </a:r>
            <a:r>
              <a:rPr lang="en-US" altLang="ja-JP" dirty="0" smtClean="0"/>
              <a:t>B</a:t>
            </a:r>
            <a:r>
              <a:rPr lang="ja-JP" altLang="en-US" dirty="0" smtClean="0"/>
              <a:t>番                                                                                                    </a:t>
            </a:r>
            <a:r>
              <a:rPr lang="en-US" altLang="ja-JP" dirty="0" smtClean="0">
                <a:solidFill>
                  <a:srgbClr val="FF0000"/>
                </a:solidFill>
              </a:rPr>
              <a:t>SUM(key[</a:t>
            </a:r>
            <a:r>
              <a:rPr lang="en-US" altLang="ja-JP" dirty="0" err="1" smtClean="0">
                <a:solidFill>
                  <a:srgbClr val="FF0000"/>
                </a:solidFill>
              </a:rPr>
              <a:t>i</a:t>
            </a:r>
            <a:r>
              <a:rPr lang="en-US" altLang="ja-JP" dirty="0">
                <a:solidFill>
                  <a:srgbClr val="FF0000"/>
                </a:solidFill>
              </a:rPr>
              <a:t>]) % B</a:t>
            </a:r>
            <a:r>
              <a:rPr lang="ja-JP" altLang="en-US" dirty="0" smtClean="0">
                <a:solidFill>
                  <a:srgbClr val="FF0000"/>
                </a:solidFill>
              </a:rPr>
              <a:t>  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dirty="0" smtClean="0"/>
              <a:t>もし、</a:t>
            </a:r>
            <a:r>
              <a:rPr lang="ja-JP" altLang="en-US" dirty="0" smtClean="0">
                <a:solidFill>
                  <a:srgbClr val="FF0000"/>
                </a:solidFill>
              </a:rPr>
              <a:t>すでに席が埋まっていたら、</a:t>
            </a:r>
            <a:r>
              <a:rPr lang="en-US" altLang="ja-JP" dirty="0" smtClean="0">
                <a:solidFill>
                  <a:srgbClr val="FF0000"/>
                </a:solidFill>
              </a:rPr>
              <a:t>1</a:t>
            </a:r>
            <a:r>
              <a:rPr lang="ja-JP" altLang="en-US" dirty="0" smtClean="0">
                <a:solidFill>
                  <a:srgbClr val="FF0000"/>
                </a:solidFill>
              </a:rPr>
              <a:t>を足した番号</a:t>
            </a:r>
            <a:r>
              <a:rPr lang="ja-JP" altLang="en-US" dirty="0" smtClean="0"/>
              <a:t>の席に着席してください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それでもまだ席が埋まっていたら、空き席にあたるまで、</a:t>
            </a:r>
            <a:r>
              <a:rPr lang="en-US" altLang="ja-JP" dirty="0" smtClean="0"/>
              <a:t>1</a:t>
            </a:r>
            <a:r>
              <a:rPr lang="ja-JP" altLang="en-US" dirty="0" smtClean="0"/>
              <a:t>を足してください                    </a:t>
            </a:r>
            <a:r>
              <a:rPr lang="ja-JP" altLang="en-US" dirty="0" smtClean="0">
                <a:solidFill>
                  <a:srgbClr val="FF0000"/>
                </a:solidFill>
              </a:rPr>
              <a:t>衝突</a:t>
            </a:r>
            <a:r>
              <a:rPr lang="ja-JP" altLang="en-US" dirty="0">
                <a:solidFill>
                  <a:srgbClr val="FF0000"/>
                </a:solidFill>
              </a:rPr>
              <a:t>→再ハッシュ</a:t>
            </a:r>
            <a:endParaRPr lang="en-US" altLang="ja-JP" dirty="0"/>
          </a:p>
          <a:p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/>
              <a:t>氏名から、どこに座っているか当てます！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できれば</a:t>
            </a:r>
            <a:r>
              <a:rPr lang="ja-JP" altLang="en-US" dirty="0" smtClean="0">
                <a:solidFill>
                  <a:srgbClr val="FF0000"/>
                </a:solidFill>
              </a:rPr>
              <a:t>１発</a:t>
            </a:r>
            <a:r>
              <a:rPr lang="ja-JP" altLang="en-US" dirty="0" smtClean="0"/>
              <a:t>で</a:t>
            </a:r>
            <a:endParaRPr lang="en-US" altLang="ja-JP" dirty="0" smtClean="0"/>
          </a:p>
          <a:p>
            <a:pPr lvl="1"/>
            <a:r>
              <a:rPr lang="ja-JP" altLang="en-US" dirty="0"/>
              <a:t>遅刻、早退にも対応可能です　　　　　　　　　　　　　　　　　　　　　　　</a:t>
            </a:r>
            <a:r>
              <a:rPr lang="ja-JP" altLang="en-US" dirty="0" smtClean="0"/>
              <a:t>     </a:t>
            </a:r>
            <a:r>
              <a:rPr lang="ja-JP" altLang="en-US" dirty="0" smtClean="0">
                <a:solidFill>
                  <a:srgbClr val="FF0000"/>
                </a:solidFill>
              </a:rPr>
              <a:t>追加</a:t>
            </a:r>
            <a:r>
              <a:rPr lang="ja-JP" altLang="en-US" dirty="0">
                <a:solidFill>
                  <a:srgbClr val="FF0000"/>
                </a:solidFill>
              </a:rPr>
              <a:t>・削除→動的</a:t>
            </a:r>
            <a:r>
              <a:rPr lang="ja-JP" altLang="en-US" dirty="0" smtClean="0">
                <a:solidFill>
                  <a:srgbClr val="FF0000"/>
                </a:solidFill>
              </a:rPr>
              <a:t>データ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401255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ハッシュ法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n</a:t>
            </a:r>
            <a:r>
              <a:rPr lang="ja-JP" altLang="en-US" dirty="0" smtClean="0"/>
              <a:t>件のデータの中から、キーを指定して、同じ値が登録されている該当データを探し出す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スペースに十分なゆとりがある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ハッシュ表に「散らして」上手に格納する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r>
              <a:rPr lang="ja-JP" altLang="en-US" dirty="0" smtClean="0"/>
              <a:t>探索コスト</a:t>
            </a:r>
            <a:endParaRPr lang="en-US" altLang="ja-JP" dirty="0" smtClean="0"/>
          </a:p>
          <a:p>
            <a:pPr lvl="2"/>
            <a:r>
              <a:rPr lang="ja-JP" altLang="en-US" dirty="0"/>
              <a:t>最良</a:t>
            </a:r>
            <a:r>
              <a:rPr lang="ja-JP" altLang="en-US" dirty="0" smtClean="0"/>
              <a:t>時： </a:t>
            </a:r>
            <a:r>
              <a:rPr lang="en-US" altLang="ja-JP" dirty="0" smtClean="0"/>
              <a:t>O(1)</a:t>
            </a:r>
            <a:r>
              <a:rPr lang="ja-JP" altLang="en-US" dirty="0" smtClean="0"/>
              <a:t> → データの件数</a:t>
            </a:r>
            <a:r>
              <a:rPr lang="en-US" altLang="ja-JP" dirty="0" smtClean="0"/>
              <a:t>n</a:t>
            </a:r>
            <a:r>
              <a:rPr lang="ja-JP" altLang="en-US" dirty="0" smtClean="0"/>
              <a:t>によらず一定</a:t>
            </a:r>
            <a:endParaRPr lang="en-US" altLang="ja-JP" dirty="0" smtClean="0"/>
          </a:p>
          <a:p>
            <a:pPr lvl="2"/>
            <a:r>
              <a:rPr lang="ja-JP" altLang="en-US" dirty="0"/>
              <a:t>最悪</a:t>
            </a:r>
            <a:r>
              <a:rPr lang="ja-JP" altLang="en-US" dirty="0" smtClean="0"/>
              <a:t>時： </a:t>
            </a:r>
            <a:r>
              <a:rPr lang="en-US" altLang="ja-JP" dirty="0" smtClean="0"/>
              <a:t>O(n)</a:t>
            </a:r>
          </a:p>
          <a:p>
            <a:pPr lvl="2"/>
            <a:r>
              <a:rPr lang="ja-JP" altLang="en-US" dirty="0" smtClean="0"/>
              <a:t>平均： </a:t>
            </a:r>
            <a:r>
              <a:rPr lang="en-US" altLang="ja-JP" dirty="0" smtClean="0"/>
              <a:t>O(1+n/B)</a:t>
            </a:r>
          </a:p>
          <a:p>
            <a:pPr lvl="3"/>
            <a:r>
              <a:rPr lang="en-US" altLang="ja-JP" dirty="0" smtClean="0"/>
              <a:t>B</a:t>
            </a:r>
            <a:r>
              <a:rPr lang="ja-JP" altLang="en-US" dirty="0" smtClean="0"/>
              <a:t>は「バケット数」：格納する配列の要素数</a:t>
            </a:r>
            <a:endParaRPr lang="en-US" altLang="ja-JP" dirty="0" smtClean="0"/>
          </a:p>
          <a:p>
            <a:pPr lvl="3"/>
            <a:r>
              <a:rPr lang="en-US" altLang="ja-JP" dirty="0" smtClean="0"/>
              <a:t>n&lt;&lt;B</a:t>
            </a:r>
            <a:r>
              <a:rPr lang="ja-JP" altLang="en-US" dirty="0" smtClean="0"/>
              <a:t>なら</a:t>
            </a:r>
            <a:r>
              <a:rPr lang="en-US" altLang="ja-JP" dirty="0" smtClean="0"/>
              <a:t>O(1)</a:t>
            </a:r>
            <a:r>
              <a:rPr lang="ja-JP" altLang="en-US" dirty="0" smtClean="0"/>
              <a:t>　→　あらかじめ用意できる配列に十分なゆとり</a:t>
            </a:r>
            <a:endParaRPr lang="en-US" altLang="ja-JP" dirty="0" smtClean="0"/>
          </a:p>
          <a:p>
            <a:pPr lvl="3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9506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ハッシュ関数、ハッシュ値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ハッシュ関数</a:t>
            </a:r>
            <a:r>
              <a:rPr lang="ja-JP" altLang="en-US" dirty="0" smtClean="0"/>
              <a:t>：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キー⇒インデックス（索引番号）の変換関数 </a:t>
            </a:r>
            <a:r>
              <a:rPr lang="en-US" altLang="ja-JP" dirty="0" smtClean="0"/>
              <a:t>H(key)</a:t>
            </a:r>
          </a:p>
          <a:p>
            <a:pPr lvl="2"/>
            <a:endParaRPr lang="en-US" altLang="ja-JP" dirty="0" smtClean="0"/>
          </a:p>
          <a:p>
            <a:pPr lvl="1"/>
            <a:r>
              <a:rPr lang="en-US" altLang="ja-JP" dirty="0" smtClean="0"/>
              <a:t>H(key)</a:t>
            </a:r>
            <a:r>
              <a:rPr lang="ja-JP" altLang="en-US" dirty="0" smtClean="0"/>
              <a:t>：</a:t>
            </a:r>
            <a:r>
              <a:rPr lang="ja-JP" altLang="en-US" dirty="0" smtClean="0">
                <a:solidFill>
                  <a:srgbClr val="FF0000"/>
                </a:solidFill>
              </a:rPr>
              <a:t>ハッシュ値</a:t>
            </a:r>
            <a:r>
              <a:rPr lang="ja-JP" altLang="en-US" dirty="0" smtClean="0"/>
              <a:t>；　インデックス、索引番号</a:t>
            </a:r>
            <a:endParaRPr lang="en-US" altLang="ja-JP" dirty="0"/>
          </a:p>
          <a:p>
            <a:pPr lvl="2"/>
            <a:endParaRPr lang="en-US" altLang="ja-JP" dirty="0" smtClean="0"/>
          </a:p>
          <a:p>
            <a:pPr lvl="1" algn="ctr"/>
            <a:r>
              <a:rPr lang="ja-JP" altLang="en-US" dirty="0" smtClean="0"/>
              <a:t>ハッシュ関数</a:t>
            </a:r>
            <a:r>
              <a:rPr lang="ja-JP" altLang="en-US" dirty="0"/>
              <a:t>は</a:t>
            </a:r>
            <a:r>
              <a:rPr lang="ja-JP" altLang="en-US" dirty="0" smtClean="0"/>
              <a:t>一様に「</a:t>
            </a:r>
            <a:r>
              <a:rPr lang="ja-JP" altLang="en-US" dirty="0" smtClean="0">
                <a:solidFill>
                  <a:srgbClr val="FF0000"/>
                </a:solidFill>
              </a:rPr>
              <a:t>ばらまく</a:t>
            </a:r>
            <a:r>
              <a:rPr lang="ja-JP" altLang="en-US" dirty="0" smtClean="0"/>
              <a:t>」関数がよい</a:t>
            </a:r>
            <a:endParaRPr lang="en-US" altLang="ja-JP" dirty="0" smtClean="0"/>
          </a:p>
          <a:p>
            <a:pPr marL="457200" lvl="1" indent="0" algn="ctr">
              <a:buNone/>
            </a:pPr>
            <a:r>
              <a:rPr lang="en-US" altLang="ja-JP" dirty="0" smtClean="0"/>
              <a:t>H(key) = ORD(key) % B</a:t>
            </a:r>
          </a:p>
          <a:p>
            <a:pPr lvl="1"/>
            <a:endParaRPr lang="en-US" altLang="ja-JP" dirty="0" smtClean="0"/>
          </a:p>
          <a:p>
            <a:pPr lvl="1"/>
            <a:r>
              <a:rPr lang="ja-JP" altLang="en-US" dirty="0" smtClean="0"/>
              <a:t>同じハッシュ値をもつキー：</a:t>
            </a:r>
            <a:r>
              <a:rPr lang="ja-JP" altLang="en-US" dirty="0" smtClean="0">
                <a:solidFill>
                  <a:srgbClr val="FF0000"/>
                </a:solidFill>
              </a:rPr>
              <a:t>衝突</a:t>
            </a:r>
            <a:r>
              <a:rPr lang="ja-JP" altLang="en-US" dirty="0" smtClean="0"/>
              <a:t>（</a:t>
            </a:r>
            <a:r>
              <a:rPr lang="en-US" altLang="ja-JP" dirty="0" smtClean="0"/>
              <a:t>collision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2"/>
            <a:r>
              <a:rPr lang="ja-JP" altLang="en-US" dirty="0"/>
              <a:t>衝突</a:t>
            </a:r>
            <a:r>
              <a:rPr lang="ja-JP" altLang="en-US" dirty="0" smtClean="0"/>
              <a:t>時は</a:t>
            </a:r>
            <a:r>
              <a:rPr lang="ja-JP" altLang="en-US" dirty="0"/>
              <a:t>手順</a:t>
            </a:r>
            <a:r>
              <a:rPr lang="ja-JP" altLang="en-US" dirty="0" smtClean="0"/>
              <a:t>に従って別の関数を適用：</a:t>
            </a:r>
            <a:r>
              <a:rPr lang="ja-JP" altLang="en-US" dirty="0" smtClean="0">
                <a:solidFill>
                  <a:srgbClr val="FF0000"/>
                </a:solidFill>
              </a:rPr>
              <a:t>再ハッシュ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914400" lvl="2" indent="0" algn="ctr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</a:t>
            </a:r>
          </a:p>
          <a:p>
            <a:pPr marL="1371600" lvl="3" indent="0">
              <a:buNone/>
            </a:pPr>
            <a:endParaRPr lang="en-US" altLang="ja-JP" dirty="0" smtClean="0"/>
          </a:p>
          <a:p>
            <a:pPr marL="1371600" lvl="3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7590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ハッシュ表に対する基本操作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他の動的データ構造（線形リスト、木）の扱いと同じ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探索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キーを与えると、ハッシュ表の該当位置を返す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/>
          </a:p>
          <a:p>
            <a:pPr lvl="1"/>
            <a:r>
              <a:rPr lang="ja-JP" altLang="en-US" dirty="0" smtClean="0"/>
              <a:t>挿入</a:t>
            </a:r>
            <a:endParaRPr lang="en-US" altLang="ja-JP" dirty="0"/>
          </a:p>
          <a:p>
            <a:pPr lvl="2"/>
            <a:r>
              <a:rPr lang="ja-JP" altLang="en-US" dirty="0" smtClean="0"/>
              <a:t>キーを持つデータをハッシュ表に格納する</a:t>
            </a:r>
            <a:endParaRPr lang="en-US" altLang="ja-JP" dirty="0" smtClean="0"/>
          </a:p>
          <a:p>
            <a:pPr marL="914400" lvl="2" indent="0">
              <a:buNone/>
            </a:pPr>
            <a:endParaRPr lang="en-US" altLang="ja-JP" dirty="0"/>
          </a:p>
          <a:p>
            <a:pPr lvl="1"/>
            <a:r>
              <a:rPr lang="ja-JP" altLang="en-US" dirty="0" smtClean="0"/>
              <a:t>削除</a:t>
            </a:r>
            <a:endParaRPr lang="en-US" altLang="ja-JP" dirty="0" smtClean="0"/>
          </a:p>
          <a:p>
            <a:pPr lvl="2"/>
            <a:r>
              <a:rPr lang="ja-JP" altLang="en-US" dirty="0"/>
              <a:t>キー</a:t>
            </a:r>
            <a:r>
              <a:rPr lang="ja-JP" altLang="en-US" dirty="0" smtClean="0"/>
              <a:t>を持つデータをハッシュ表から削除する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16786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衝突処理の違いによる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/>
              <a:t>2</a:t>
            </a:r>
            <a:r>
              <a:rPr lang="ja-JP" altLang="en-US" dirty="0" smtClean="0"/>
              <a:t>種類のハッシング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25144"/>
          </a:xfrm>
        </p:spPr>
        <p:txBody>
          <a:bodyPr>
            <a:normAutofit fontScale="77500" lnSpcReduction="20000"/>
          </a:bodyPr>
          <a:lstStyle/>
          <a:p>
            <a:r>
              <a:rPr lang="ja-JP" altLang="en-US" dirty="0" smtClean="0"/>
              <a:t>外部ハッシュ法</a:t>
            </a:r>
            <a:endParaRPr lang="en-US" altLang="ja-JP" dirty="0" smtClean="0"/>
          </a:p>
          <a:p>
            <a:pPr lvl="1"/>
            <a:r>
              <a:rPr lang="ja-JP" altLang="en-US" i="1" dirty="0" smtClean="0"/>
              <a:t>チェイン法、ダイレクトチェイニング法</a:t>
            </a:r>
            <a:endParaRPr lang="en-US" altLang="ja-JP" i="1" dirty="0" smtClean="0"/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バケット個の線形リスト</a:t>
            </a:r>
            <a:r>
              <a:rPr lang="ja-JP" altLang="en-US" dirty="0" smtClean="0"/>
              <a:t>を生成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ハッシュ表には同じハッシュ値をもつ線形リスト（の先頭アドレス）を格納</a:t>
            </a:r>
            <a:endParaRPr lang="en-US" altLang="ja-JP" dirty="0" smtClean="0"/>
          </a:p>
          <a:p>
            <a:pPr lvl="2"/>
            <a:r>
              <a:rPr lang="ja-JP" altLang="en-US" dirty="0" smtClean="0">
                <a:solidFill>
                  <a:srgbClr val="FF0000"/>
                </a:solidFill>
              </a:rPr>
              <a:t>衝突時はリストに追加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2"/>
            <a:r>
              <a:rPr lang="ja-JP" altLang="en-US" dirty="0" smtClean="0"/>
              <a:t>格納できる要素数に制限がない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格納されたデータがハッシュ表の外にある：外部ハッシュ</a:t>
            </a:r>
            <a:endParaRPr lang="en-US" altLang="ja-JP" dirty="0" smtClean="0"/>
          </a:p>
          <a:p>
            <a:pPr lvl="2"/>
            <a:endParaRPr lang="en-US" altLang="ja-JP" dirty="0"/>
          </a:p>
          <a:p>
            <a:r>
              <a:rPr lang="ja-JP" altLang="en-US" dirty="0" smtClean="0"/>
              <a:t>内部ハッシュ法</a:t>
            </a:r>
            <a:endParaRPr lang="en-US" altLang="ja-JP" dirty="0" smtClean="0"/>
          </a:p>
          <a:p>
            <a:pPr lvl="1"/>
            <a:r>
              <a:rPr lang="ja-JP" altLang="en-US" i="1" dirty="0" smtClean="0"/>
              <a:t>オープンアドレス法、オープンアドレッシング法</a:t>
            </a:r>
            <a:endParaRPr lang="en-US" altLang="ja-JP" i="1" dirty="0"/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バケット個の要素を持つ配列</a:t>
            </a:r>
            <a:r>
              <a:rPr lang="ja-JP" altLang="en-US" dirty="0" smtClean="0"/>
              <a:t>を作成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ハッシュ値を添え字（アドレス）とする</a:t>
            </a:r>
            <a:endParaRPr lang="en-US" altLang="ja-JP" dirty="0" smtClean="0"/>
          </a:p>
          <a:p>
            <a:pPr lvl="2"/>
            <a:r>
              <a:rPr lang="ja-JP" altLang="en-US" dirty="0">
                <a:solidFill>
                  <a:srgbClr val="FF0000"/>
                </a:solidFill>
              </a:rPr>
              <a:t>衝突</a:t>
            </a:r>
            <a:r>
              <a:rPr lang="ja-JP" altLang="en-US" dirty="0" smtClean="0">
                <a:solidFill>
                  <a:srgbClr val="FF0000"/>
                </a:solidFill>
              </a:rPr>
              <a:t>時は再ハッシュ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2"/>
            <a:r>
              <a:rPr lang="ja-JP" altLang="en-US" dirty="0" smtClean="0"/>
              <a:t>バケット数までの要素しか格納できない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格納されたデータがハッシュ表の内にある：内部ハッシュ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1950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今日の着席位置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7638"/>
            <a:ext cx="8686800" cy="5179714"/>
          </a:xfrm>
        </p:spPr>
        <p:txBody>
          <a:bodyPr>
            <a:normAutofit fontScale="55000" lnSpcReduction="20000"/>
          </a:bodyPr>
          <a:lstStyle/>
          <a:p>
            <a:r>
              <a:rPr lang="ja-JP" altLang="en-US" dirty="0" smtClean="0"/>
              <a:t>自分の氏名を「</a:t>
            </a:r>
            <a:r>
              <a:rPr lang="ja-JP" altLang="en-US" dirty="0" smtClean="0">
                <a:solidFill>
                  <a:srgbClr val="FF0000"/>
                </a:solidFill>
              </a:rPr>
              <a:t>ローマ字</a:t>
            </a:r>
            <a:r>
              <a:rPr lang="ja-JP" altLang="en-US" dirty="0" smtClean="0"/>
              <a:t>」で書いてください。（大学名簿に登録したもの）</a:t>
            </a:r>
            <a:endParaRPr lang="en-US" altLang="ja-JP" dirty="0" smtClean="0"/>
          </a:p>
          <a:p>
            <a:r>
              <a:rPr lang="ja-JP" altLang="en-US" dirty="0"/>
              <a:t>次</a:t>
            </a:r>
            <a:r>
              <a:rPr lang="ja-JP" altLang="en-US" dirty="0" smtClean="0"/>
              <a:t>の値に変換し、</a:t>
            </a:r>
            <a:r>
              <a:rPr lang="ja-JP" altLang="en-US" dirty="0" smtClean="0">
                <a:solidFill>
                  <a:srgbClr val="FF0000"/>
                </a:solidFill>
              </a:rPr>
              <a:t>総和</a:t>
            </a:r>
            <a:r>
              <a:rPr lang="ja-JP" altLang="en-US" dirty="0" smtClean="0"/>
              <a:t>を計算してください。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A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65  B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66  C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67  D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68  E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69</a:t>
            </a:r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F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70  G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71  H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72  I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73  J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74</a:t>
            </a:r>
            <a:endParaRPr lang="en-US" altLang="ja-JP" dirty="0">
              <a:latin typeface="ＭＳ 明朝" pitchFamily="17" charset="-128"/>
              <a:ea typeface="ＭＳ 明朝" pitchFamily="17" charset="-128"/>
            </a:endParaRPr>
          </a:p>
          <a:p>
            <a:pPr marL="457200" lvl="1" indent="0">
              <a:buNone/>
            </a:pPr>
            <a:r>
              <a:rPr lang="en-US" altLang="ja-JP" dirty="0">
                <a:latin typeface="ＭＳ 明朝" pitchFamily="17" charset="-128"/>
                <a:ea typeface="ＭＳ 明朝" pitchFamily="17" charset="-128"/>
              </a:rPr>
              <a:t>K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75  L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76  M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77  N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78  O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79</a:t>
            </a:r>
            <a:endParaRPr lang="en-US" altLang="ja-JP" dirty="0">
              <a:latin typeface="ＭＳ 明朝" pitchFamily="17" charset="-128"/>
              <a:ea typeface="ＭＳ 明朝" pitchFamily="17" charset="-128"/>
            </a:endParaRPr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P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80  Q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81  R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82  S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83  T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84</a:t>
            </a:r>
            <a:endParaRPr lang="en-US" altLang="ja-JP" dirty="0">
              <a:latin typeface="ＭＳ 明朝" pitchFamily="17" charset="-128"/>
              <a:ea typeface="ＭＳ 明朝" pitchFamily="17" charset="-128"/>
            </a:endParaRPr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U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85  V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86  W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87  X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88  Y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89</a:t>
            </a:r>
            <a:endParaRPr lang="en-US" altLang="ja-JP" dirty="0">
              <a:latin typeface="ＭＳ 明朝" pitchFamily="17" charset="-128"/>
              <a:ea typeface="ＭＳ 明朝" pitchFamily="17" charset="-128"/>
            </a:endParaRPr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Z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90  </a:t>
            </a:r>
          </a:p>
          <a:p>
            <a:pPr marL="457200" lvl="1" indent="0">
              <a:buNone/>
            </a:pP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スペース→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32</a:t>
            </a:r>
          </a:p>
          <a:p>
            <a:pPr marL="457200" lvl="1" indent="0">
              <a:buNone/>
            </a:pP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※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 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First Name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と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Family Name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の間には一つスペース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(32)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を入れて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pPr marL="457200" lvl="1" indent="0">
              <a:buNone/>
            </a:pPr>
            <a:endParaRPr lang="en-US" altLang="ja-JP" dirty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/>
              <a:t>その値を</a:t>
            </a:r>
            <a:r>
              <a:rPr lang="ja-JP" altLang="en-US" dirty="0" smtClean="0">
                <a:solidFill>
                  <a:srgbClr val="FF0000"/>
                </a:solidFill>
              </a:rPr>
              <a:t>この部屋の席数</a:t>
            </a:r>
            <a:r>
              <a:rPr lang="en-US" altLang="ja-JP" dirty="0">
                <a:solidFill>
                  <a:srgbClr val="FF0000"/>
                </a:solidFill>
              </a:rPr>
              <a:t>B</a:t>
            </a:r>
            <a:r>
              <a:rPr lang="ja-JP" altLang="en-US" dirty="0" smtClean="0">
                <a:solidFill>
                  <a:srgbClr val="FF0000"/>
                </a:solidFill>
              </a:rPr>
              <a:t>で割った余り</a:t>
            </a:r>
            <a:r>
              <a:rPr lang="ja-JP" altLang="en-US" dirty="0" smtClean="0"/>
              <a:t>の番号（</a:t>
            </a:r>
            <a:r>
              <a:rPr lang="en-US" altLang="ja-JP" dirty="0" smtClean="0"/>
              <a:t>1</a:t>
            </a:r>
            <a:r>
              <a:rPr lang="ja-JP" altLang="en-US" dirty="0" smtClean="0"/>
              <a:t>～</a:t>
            </a:r>
            <a:r>
              <a:rPr lang="en-US" altLang="ja-JP" dirty="0"/>
              <a:t>B</a:t>
            </a:r>
            <a:r>
              <a:rPr lang="ja-JP" altLang="en-US" dirty="0" smtClean="0"/>
              <a:t>）の席に着席してください</a:t>
            </a:r>
            <a:endParaRPr lang="en-US" altLang="ja-JP" dirty="0"/>
          </a:p>
          <a:p>
            <a:pPr lvl="1"/>
            <a:r>
              <a:rPr lang="ja-JP" altLang="en-US" dirty="0" smtClean="0"/>
              <a:t>余りがゼロの場合は</a:t>
            </a:r>
            <a:r>
              <a:rPr lang="en-US" altLang="ja-JP" dirty="0" smtClean="0"/>
              <a:t>B</a:t>
            </a:r>
            <a:r>
              <a:rPr lang="ja-JP" altLang="en-US" dirty="0" smtClean="0"/>
              <a:t>番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もし、</a:t>
            </a:r>
            <a:r>
              <a:rPr lang="ja-JP" altLang="en-US" dirty="0" smtClean="0">
                <a:solidFill>
                  <a:srgbClr val="FF0000"/>
                </a:solidFill>
              </a:rPr>
              <a:t>すでに席が埋まっていたら、</a:t>
            </a:r>
            <a:r>
              <a:rPr lang="en-US" altLang="ja-JP" dirty="0" smtClean="0">
                <a:solidFill>
                  <a:srgbClr val="FF0000"/>
                </a:solidFill>
              </a:rPr>
              <a:t>1</a:t>
            </a:r>
            <a:r>
              <a:rPr lang="ja-JP" altLang="en-US" dirty="0" smtClean="0">
                <a:solidFill>
                  <a:srgbClr val="FF0000"/>
                </a:solidFill>
              </a:rPr>
              <a:t>を足した番号</a:t>
            </a:r>
            <a:r>
              <a:rPr lang="ja-JP" altLang="en-US" dirty="0" smtClean="0"/>
              <a:t>の席に着席してください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それでもまだ席が埋まっていたら、空き席にあたるまで、</a:t>
            </a:r>
            <a:r>
              <a:rPr lang="en-US" altLang="ja-JP" dirty="0" smtClean="0"/>
              <a:t>1</a:t>
            </a:r>
            <a:r>
              <a:rPr lang="ja-JP" altLang="en-US" dirty="0" smtClean="0"/>
              <a:t>を足してください</a:t>
            </a:r>
            <a:endParaRPr lang="en-US" altLang="ja-JP" dirty="0"/>
          </a:p>
          <a:p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/>
              <a:t>氏名から、どこに座っているか当てます！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できれば</a:t>
            </a:r>
            <a:r>
              <a:rPr lang="ja-JP" altLang="en-US" dirty="0" smtClean="0">
                <a:solidFill>
                  <a:srgbClr val="FF0000"/>
                </a:solidFill>
              </a:rPr>
              <a:t>１発</a:t>
            </a:r>
            <a:r>
              <a:rPr lang="ja-JP" altLang="en-US" dirty="0" smtClean="0"/>
              <a:t>で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marL="457200" lvl="1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8648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静的データと動的データ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静的</a:t>
            </a:r>
            <a:r>
              <a:rPr lang="ja-JP" altLang="en-US" dirty="0" smtClean="0"/>
              <a:t>データ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データの総量（件数）が変化しない</a:t>
            </a:r>
            <a:endParaRPr lang="en-US" altLang="ja-JP" dirty="0" smtClean="0"/>
          </a:p>
          <a:p>
            <a:pPr lvl="2"/>
            <a:r>
              <a:rPr lang="ja-JP" altLang="en-US" dirty="0" smtClean="0">
                <a:solidFill>
                  <a:srgbClr val="FF0000"/>
                </a:solidFill>
              </a:rPr>
              <a:t>追加や削除がない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dirty="0"/>
              <a:t>静的</a:t>
            </a:r>
            <a:r>
              <a:rPr lang="ja-JP" altLang="en-US" dirty="0" smtClean="0"/>
              <a:t>データを扱うデータ構造：配列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ja-JP" altLang="en-US" dirty="0" smtClean="0">
                <a:solidFill>
                  <a:srgbClr val="FF0000"/>
                </a:solidFill>
              </a:rPr>
              <a:t>動的</a:t>
            </a:r>
            <a:r>
              <a:rPr lang="ja-JP" altLang="en-US" dirty="0" smtClean="0"/>
              <a:t>データ</a:t>
            </a:r>
            <a:endParaRPr lang="en-US" altLang="ja-JP" dirty="0" smtClean="0"/>
          </a:p>
          <a:p>
            <a:pPr lvl="1"/>
            <a:r>
              <a:rPr lang="ja-JP" altLang="en-US" dirty="0"/>
              <a:t>データ</a:t>
            </a:r>
            <a:r>
              <a:rPr lang="ja-JP" altLang="en-US" dirty="0" smtClean="0"/>
              <a:t>の総量や内容が変化する</a:t>
            </a:r>
            <a:endParaRPr lang="en-US" altLang="ja-JP" dirty="0"/>
          </a:p>
          <a:p>
            <a:pPr lvl="2"/>
            <a:r>
              <a:rPr lang="ja-JP" altLang="en-US" dirty="0" smtClean="0">
                <a:solidFill>
                  <a:srgbClr val="FF0000"/>
                </a:solidFill>
              </a:rPr>
              <a:t>追加や削除が発生する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dirty="0" smtClean="0"/>
              <a:t>動的データを扱うデータ構造：線形リスト、木構造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21419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時間計算量と空間計算量</a:t>
            </a:r>
            <a:endParaRPr lang="en-US" altLang="ja-JP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時間計算量</a:t>
            </a:r>
            <a:r>
              <a:rPr lang="ja-JP" altLang="en-US" dirty="0" smtClean="0"/>
              <a:t>：　計算の回数や時間</a:t>
            </a:r>
            <a:endParaRPr lang="en-US" altLang="ja-JP" dirty="0" smtClean="0"/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空間計算量</a:t>
            </a:r>
            <a:r>
              <a:rPr lang="ja-JP" altLang="en-US" dirty="0" smtClean="0"/>
              <a:t>：　計算に必要な記憶量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r>
              <a:rPr lang="ja-JP" altLang="en-US" dirty="0" smtClean="0"/>
              <a:t>ソートの問題は、主に時間計算量を見ていた。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  <a:p>
            <a:pPr lvl="1"/>
            <a:r>
              <a:rPr lang="ja-JP" altLang="en-US" dirty="0" smtClean="0"/>
              <a:t>今日のテーマ：動的データを格納する際</a:t>
            </a:r>
            <a:endParaRPr lang="en-US" altLang="ja-JP" dirty="0" smtClean="0"/>
          </a:p>
          <a:p>
            <a:pPr lvl="2"/>
            <a:r>
              <a:rPr lang="ja-JP" altLang="en-US" dirty="0" smtClean="0">
                <a:solidFill>
                  <a:srgbClr val="FF0000"/>
                </a:solidFill>
              </a:rPr>
              <a:t>探索</a:t>
            </a:r>
            <a:r>
              <a:rPr lang="ja-JP" altLang="en-US" dirty="0" smtClean="0"/>
              <a:t>に必要な</a:t>
            </a:r>
            <a:r>
              <a:rPr lang="ja-JP" altLang="en-US" dirty="0" smtClean="0">
                <a:solidFill>
                  <a:srgbClr val="FF0000"/>
                </a:solidFill>
              </a:rPr>
              <a:t>時間計算量を一定</a:t>
            </a:r>
            <a:r>
              <a:rPr lang="ja-JP" altLang="en-US" dirty="0" smtClean="0"/>
              <a:t>に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データが増えても検索が超早い</a:t>
            </a:r>
            <a:endParaRPr lang="en-US" altLang="ja-JP" dirty="0" smtClean="0"/>
          </a:p>
          <a:p>
            <a:pPr lvl="2"/>
            <a:r>
              <a:rPr lang="ja-JP" altLang="en-US" dirty="0"/>
              <a:t>記憶</a:t>
            </a:r>
            <a:r>
              <a:rPr lang="ja-JP" altLang="en-US" dirty="0" smtClean="0"/>
              <a:t>量は犠牲に</a:t>
            </a:r>
            <a:endParaRPr lang="en-US" altLang="ja-JP" dirty="0" smtClean="0"/>
          </a:p>
          <a:p>
            <a:pPr lvl="3"/>
            <a:r>
              <a:rPr lang="ja-JP" altLang="en-US" dirty="0"/>
              <a:t>メモリに</a:t>
            </a:r>
            <a:r>
              <a:rPr lang="ja-JP" altLang="en-US" dirty="0" smtClean="0"/>
              <a:t>はゆとりが必要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401926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探索アルゴリズム（復習）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与えられたキーを持つデータを見つけ出す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データの件数</a:t>
            </a:r>
            <a:r>
              <a:rPr lang="en-US" altLang="ja-JP" dirty="0" smtClean="0"/>
              <a:t>n</a:t>
            </a:r>
            <a:r>
              <a:rPr lang="ja-JP" altLang="en-US" dirty="0" smtClean="0"/>
              <a:t>に対し、どのような時間計算量か？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静的データに対するデータ探索（第</a:t>
            </a:r>
            <a:r>
              <a:rPr lang="en-US" altLang="ja-JP" dirty="0" smtClean="0"/>
              <a:t>4</a:t>
            </a:r>
            <a:r>
              <a:rPr lang="ja-JP" altLang="en-US" dirty="0" smtClean="0"/>
              <a:t>回）</a:t>
            </a:r>
            <a:endParaRPr lang="en-US" altLang="ja-JP" dirty="0" smtClean="0"/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線形探索</a:t>
            </a:r>
            <a:r>
              <a:rPr lang="ja-JP" altLang="en-US" dirty="0" smtClean="0"/>
              <a:t>： 先頭から順番に探索→　</a:t>
            </a:r>
            <a:r>
              <a:rPr lang="en-US" altLang="ja-JP" dirty="0" smtClean="0"/>
              <a:t>O(n)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2</a:t>
            </a:r>
            <a:r>
              <a:rPr lang="ja-JP" altLang="en-US" dirty="0" smtClean="0">
                <a:solidFill>
                  <a:srgbClr val="FF0000"/>
                </a:solidFill>
              </a:rPr>
              <a:t>分探索</a:t>
            </a:r>
            <a:r>
              <a:rPr lang="ja-JP" altLang="en-US" dirty="0" smtClean="0"/>
              <a:t>： 現在地より前か後か→ </a:t>
            </a:r>
            <a:r>
              <a:rPr lang="en-US" altLang="ja-JP" dirty="0" smtClean="0"/>
              <a:t>O(log n)</a:t>
            </a:r>
          </a:p>
          <a:p>
            <a:pPr lvl="2"/>
            <a:r>
              <a:rPr lang="ja-JP" altLang="en-US" dirty="0"/>
              <a:t>ただし、</a:t>
            </a:r>
            <a:r>
              <a:rPr lang="ja-JP" altLang="en-US" dirty="0" smtClean="0"/>
              <a:t>あらかじめソートされている必要あり</a:t>
            </a:r>
            <a:endParaRPr lang="en-US" altLang="ja-JP" dirty="0" smtClean="0"/>
          </a:p>
          <a:p>
            <a:pPr lvl="2"/>
            <a:endParaRPr lang="en-US" altLang="ja-JP" dirty="0"/>
          </a:p>
          <a:p>
            <a:pPr lvl="2"/>
            <a:r>
              <a:rPr lang="ja-JP" altLang="en-US" dirty="0" smtClean="0"/>
              <a:t>配列のソート</a:t>
            </a:r>
            <a:endParaRPr lang="en-US" altLang="ja-JP" dirty="0" smtClean="0"/>
          </a:p>
          <a:p>
            <a:pPr lvl="3"/>
            <a:r>
              <a:rPr lang="ja-JP" altLang="en-US" dirty="0">
                <a:solidFill>
                  <a:srgbClr val="FF0000"/>
                </a:solidFill>
              </a:rPr>
              <a:t>単純</a:t>
            </a:r>
            <a:r>
              <a:rPr lang="ja-JP" altLang="en-US" dirty="0" smtClean="0">
                <a:solidFill>
                  <a:srgbClr val="FF0000"/>
                </a:solidFill>
              </a:rPr>
              <a:t>ソート</a:t>
            </a:r>
            <a:r>
              <a:rPr lang="ja-JP" altLang="en-US" dirty="0" smtClean="0"/>
              <a:t>（第</a:t>
            </a:r>
            <a:r>
              <a:rPr lang="en-US" altLang="ja-JP" dirty="0" smtClean="0"/>
              <a:t>7</a:t>
            </a:r>
            <a:r>
              <a:rPr lang="ja-JP" altLang="en-US" dirty="0" smtClean="0"/>
              <a:t>回）： 単純選択ソートなど → </a:t>
            </a:r>
            <a:r>
              <a:rPr lang="en-US" altLang="ja-JP" dirty="0" smtClean="0"/>
              <a:t>O( n</a:t>
            </a:r>
            <a:r>
              <a:rPr lang="en-US" altLang="ja-JP" baseline="30000" dirty="0" smtClean="0"/>
              <a:t>2</a:t>
            </a:r>
            <a:r>
              <a:rPr lang="en-US" altLang="ja-JP" dirty="0" smtClean="0"/>
              <a:t> )</a:t>
            </a:r>
          </a:p>
          <a:p>
            <a:pPr lvl="3"/>
            <a:r>
              <a:rPr lang="ja-JP" altLang="en-US" dirty="0" smtClean="0">
                <a:solidFill>
                  <a:srgbClr val="FF0000"/>
                </a:solidFill>
              </a:rPr>
              <a:t>高速ソート</a:t>
            </a:r>
            <a:r>
              <a:rPr lang="ja-JP" altLang="en-US" dirty="0" smtClean="0"/>
              <a:t>（第</a:t>
            </a:r>
            <a:r>
              <a:rPr lang="en-US" altLang="ja-JP" dirty="0" smtClean="0"/>
              <a:t>8</a:t>
            </a:r>
            <a:r>
              <a:rPr lang="ja-JP" altLang="en-US" dirty="0" smtClean="0"/>
              <a:t>回）： クイックソートなど → </a:t>
            </a:r>
            <a:r>
              <a:rPr lang="en-US" altLang="ja-JP" dirty="0" smtClean="0"/>
              <a:t>O( n log n )</a:t>
            </a:r>
          </a:p>
          <a:p>
            <a:pPr lvl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0463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探索アルゴリズム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与えられたキーを持つデータを見つけ出す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データの件数</a:t>
            </a:r>
            <a:r>
              <a:rPr lang="en-US" altLang="ja-JP" dirty="0" smtClean="0"/>
              <a:t>n</a:t>
            </a:r>
            <a:r>
              <a:rPr lang="ja-JP" altLang="en-US" dirty="0" smtClean="0"/>
              <a:t>に対し、どのような時間計算量か？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/>
              <a:t>動</a:t>
            </a:r>
            <a:r>
              <a:rPr lang="ja-JP" altLang="en-US" dirty="0" smtClean="0"/>
              <a:t>的データに対するデータ探索</a:t>
            </a:r>
            <a:endParaRPr lang="en-US" altLang="ja-JP" dirty="0" smtClean="0"/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線形リスト</a:t>
            </a:r>
            <a:r>
              <a:rPr lang="ja-JP" altLang="en-US" dirty="0" smtClean="0"/>
              <a:t>の探索（第</a:t>
            </a:r>
            <a:r>
              <a:rPr lang="en-US" altLang="ja-JP" dirty="0" smtClean="0"/>
              <a:t>11</a:t>
            </a:r>
            <a:r>
              <a:rPr lang="ja-JP" altLang="en-US" dirty="0" smtClean="0"/>
              <a:t>回）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順次探索： 先頭から順番に探索 →</a:t>
            </a:r>
            <a:r>
              <a:rPr lang="ja-JP" altLang="en-US" dirty="0"/>
              <a:t> </a:t>
            </a:r>
            <a:r>
              <a:rPr lang="en-US" altLang="ja-JP" dirty="0" smtClean="0"/>
              <a:t>O(n)</a:t>
            </a:r>
            <a:endParaRPr lang="en-US" altLang="ja-JP" dirty="0"/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探索木</a:t>
            </a:r>
            <a:r>
              <a:rPr lang="ja-JP" altLang="en-US" dirty="0" smtClean="0"/>
              <a:t>（</a:t>
            </a:r>
            <a:r>
              <a:rPr lang="en-US" altLang="ja-JP" dirty="0" smtClean="0"/>
              <a:t>2</a:t>
            </a:r>
            <a:r>
              <a:rPr lang="ja-JP" altLang="en-US" dirty="0" smtClean="0"/>
              <a:t>分木）の探索（第</a:t>
            </a:r>
            <a:r>
              <a:rPr lang="en-US" altLang="ja-JP" dirty="0" smtClean="0"/>
              <a:t>13</a:t>
            </a:r>
            <a:r>
              <a:rPr lang="ja-JP" altLang="en-US" dirty="0" smtClean="0"/>
              <a:t>回）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 現在ノードより</a:t>
            </a:r>
            <a:r>
              <a:rPr lang="ja-JP" altLang="en-US" dirty="0"/>
              <a:t>右</a:t>
            </a:r>
            <a:r>
              <a:rPr lang="ja-JP" altLang="en-US" dirty="0" smtClean="0"/>
              <a:t>か</a:t>
            </a:r>
            <a:r>
              <a:rPr lang="ja-JP" altLang="en-US" dirty="0"/>
              <a:t>左</a:t>
            </a:r>
            <a:r>
              <a:rPr lang="ja-JP" altLang="en-US" dirty="0" smtClean="0"/>
              <a:t>か→ </a:t>
            </a:r>
            <a:r>
              <a:rPr lang="en-US" altLang="ja-JP" dirty="0" smtClean="0"/>
              <a:t>O(log n)</a:t>
            </a:r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ハッシュ法</a:t>
            </a:r>
            <a:r>
              <a:rPr lang="ja-JP" altLang="en-US" dirty="0" smtClean="0"/>
              <a:t>による探索</a:t>
            </a:r>
            <a:r>
              <a:rPr lang="ja-JP" altLang="en-US" dirty="0"/>
              <a:t>（第</a:t>
            </a:r>
            <a:r>
              <a:rPr lang="en-US" altLang="ja-JP" dirty="0"/>
              <a:t>14</a:t>
            </a:r>
            <a:r>
              <a:rPr lang="ja-JP" altLang="en-US" dirty="0"/>
              <a:t>回：今回）</a:t>
            </a:r>
            <a:endParaRPr lang="en-US" altLang="ja-JP" dirty="0"/>
          </a:p>
          <a:p>
            <a:pPr lvl="2"/>
            <a:r>
              <a:rPr lang="ja-JP" altLang="en-US" dirty="0"/>
              <a:t>ハッシュ関数で「</a:t>
            </a:r>
            <a:r>
              <a:rPr lang="ja-JP" altLang="en-US" dirty="0" smtClean="0"/>
              <a:t>散らして」配置 </a:t>
            </a:r>
            <a:r>
              <a:rPr lang="ja-JP" altLang="en-US" dirty="0"/>
              <a:t>→ </a:t>
            </a:r>
            <a:r>
              <a:rPr lang="en-US" altLang="ja-JP" u="sng" dirty="0">
                <a:solidFill>
                  <a:srgbClr val="FF0000"/>
                </a:solidFill>
              </a:rPr>
              <a:t>O(1</a:t>
            </a:r>
            <a:r>
              <a:rPr lang="en-US" altLang="ja-JP" u="sng" dirty="0" smtClean="0">
                <a:solidFill>
                  <a:srgbClr val="FF0000"/>
                </a:solidFill>
              </a:rPr>
              <a:t>)</a:t>
            </a:r>
          </a:p>
          <a:p>
            <a:pPr lvl="2"/>
            <a:endParaRPr lang="en-US" altLang="ja-JP" dirty="0"/>
          </a:p>
          <a:p>
            <a:pPr lvl="2"/>
            <a:endParaRPr lang="en-US" altLang="ja-JP" dirty="0" smtClean="0"/>
          </a:p>
          <a:p>
            <a:pPr lvl="2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7014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テキスト ボックス 100"/>
          <p:cNvSpPr txBox="1"/>
          <p:nvPr/>
        </p:nvSpPr>
        <p:spPr>
          <a:xfrm>
            <a:off x="0" y="3500438"/>
            <a:ext cx="28167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 x log n)</a:t>
            </a:r>
            <a:endParaRPr kumimoji="1" lang="ja-JP" altLang="en-US" dirty="0"/>
          </a:p>
        </p:txBody>
      </p:sp>
      <p:sp>
        <p:nvSpPr>
          <p:cNvPr id="254" name="テキスト ボックス 253"/>
          <p:cNvSpPr txBox="1"/>
          <p:nvPr/>
        </p:nvSpPr>
        <p:spPr>
          <a:xfrm>
            <a:off x="2928926" y="278605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</a:t>
            </a:r>
            <a:endParaRPr kumimoji="1" lang="ja-JP" altLang="en-US" dirty="0"/>
          </a:p>
        </p:txBody>
      </p:sp>
      <p:sp>
        <p:nvSpPr>
          <p:cNvPr id="255" name="テキスト ボックス 254"/>
          <p:cNvSpPr txBox="1"/>
          <p:nvPr/>
        </p:nvSpPr>
        <p:spPr>
          <a:xfrm>
            <a:off x="4286248" y="2786058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</a:t>
            </a:r>
            <a:endParaRPr kumimoji="1" lang="ja-JP" altLang="en-US" dirty="0"/>
          </a:p>
        </p:txBody>
      </p:sp>
      <p:sp>
        <p:nvSpPr>
          <p:cNvPr id="258" name="テキスト ボックス 257"/>
          <p:cNvSpPr txBox="1"/>
          <p:nvPr/>
        </p:nvSpPr>
        <p:spPr>
          <a:xfrm>
            <a:off x="0" y="2571744"/>
            <a:ext cx="11977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O(n)</a:t>
            </a:r>
            <a:endParaRPr kumimoji="1" lang="ja-JP" altLang="en-US" dirty="0"/>
          </a:p>
        </p:txBody>
      </p:sp>
      <p:sp>
        <p:nvSpPr>
          <p:cNvPr id="260" name="テキスト ボックス 259"/>
          <p:cNvSpPr txBox="1"/>
          <p:nvPr/>
        </p:nvSpPr>
        <p:spPr>
          <a:xfrm>
            <a:off x="2857488" y="378619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10,000</a:t>
            </a:r>
            <a:endParaRPr kumimoji="1" lang="ja-JP" altLang="en-US" dirty="0"/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4214810" y="378619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en-US" altLang="ja-JP" dirty="0" smtClean="0"/>
              <a:t>0,000,000</a:t>
            </a:r>
            <a:endParaRPr kumimoji="1" lang="ja-JP" altLang="en-US" dirty="0"/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643702" y="2786058"/>
            <a:ext cx="1527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1,000,000,000</a:t>
            </a:r>
            <a:endParaRPr kumimoji="1" lang="ja-JP" altLang="en-US" dirty="0"/>
          </a:p>
        </p:txBody>
      </p:sp>
      <p:sp>
        <p:nvSpPr>
          <p:cNvPr id="264" name="テキスト ボックス 263"/>
          <p:cNvSpPr txBox="1"/>
          <p:nvPr/>
        </p:nvSpPr>
        <p:spPr>
          <a:xfrm>
            <a:off x="6572264" y="3786190"/>
            <a:ext cx="164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30,000,000,000</a:t>
            </a:r>
            <a:endParaRPr kumimoji="1" lang="ja-JP" altLang="en-US" dirty="0"/>
          </a:p>
        </p:txBody>
      </p:sp>
      <p:sp>
        <p:nvSpPr>
          <p:cNvPr id="265" name="テキスト ボックス 264"/>
          <p:cNvSpPr txBox="1"/>
          <p:nvPr/>
        </p:nvSpPr>
        <p:spPr>
          <a:xfrm>
            <a:off x="0" y="5572140"/>
            <a:ext cx="1383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O(2</a:t>
            </a:r>
            <a:r>
              <a:rPr kumimoji="1" lang="en-US" altLang="ja-JP" sz="4400" baseline="30000" dirty="0" smtClean="0"/>
              <a:t>n</a:t>
            </a:r>
            <a:r>
              <a:rPr kumimoji="1" lang="en-US" altLang="ja-JP" sz="4400" dirty="0" smtClean="0"/>
              <a:t>)</a:t>
            </a:r>
            <a:endParaRPr kumimoji="1" lang="ja-JP" altLang="en-US" dirty="0"/>
          </a:p>
        </p:txBody>
      </p:sp>
      <p:sp>
        <p:nvSpPr>
          <p:cNvPr id="266" name="テキスト ボックス 265"/>
          <p:cNvSpPr txBox="1"/>
          <p:nvPr/>
        </p:nvSpPr>
        <p:spPr>
          <a:xfrm>
            <a:off x="3000364" y="585789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r>
              <a:rPr kumimoji="1" lang="en-US" altLang="ja-JP" baseline="30000" dirty="0" smtClean="0"/>
              <a:t>300</a:t>
            </a:r>
            <a:endParaRPr kumimoji="1" lang="ja-JP" altLang="en-US" baseline="30000" dirty="0"/>
          </a:p>
        </p:txBody>
      </p:sp>
      <p:sp>
        <p:nvSpPr>
          <p:cNvPr id="269" name="テキスト ボックス 268"/>
          <p:cNvSpPr txBox="1"/>
          <p:nvPr/>
        </p:nvSpPr>
        <p:spPr>
          <a:xfrm>
            <a:off x="0" y="4572008"/>
            <a:ext cx="13885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</a:t>
            </a:r>
            <a:r>
              <a:rPr kumimoji="1" lang="en-US" altLang="ja-JP" sz="4400" baseline="30000" dirty="0" smtClean="0"/>
              <a:t>2</a:t>
            </a:r>
            <a:r>
              <a:rPr kumimoji="1" lang="en-US" altLang="ja-JP" sz="4400" dirty="0" smtClean="0"/>
              <a:t>)</a:t>
            </a:r>
            <a:endParaRPr kumimoji="1" lang="ja-JP" altLang="en-US" dirty="0"/>
          </a:p>
        </p:txBody>
      </p:sp>
      <p:sp>
        <p:nvSpPr>
          <p:cNvPr id="270" name="テキスト ボックス 269"/>
          <p:cNvSpPr txBox="1"/>
          <p:nvPr/>
        </p:nvSpPr>
        <p:spPr>
          <a:xfrm>
            <a:off x="2786050" y="485776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</a:t>
            </a:r>
            <a:endParaRPr kumimoji="1" lang="ja-JP" altLang="en-US" dirty="0"/>
          </a:p>
        </p:txBody>
      </p:sp>
      <p:sp>
        <p:nvSpPr>
          <p:cNvPr id="271" name="テキスト ボックス 270"/>
          <p:cNvSpPr txBox="1"/>
          <p:nvPr/>
        </p:nvSpPr>
        <p:spPr>
          <a:xfrm>
            <a:off x="4071934" y="4857760"/>
            <a:ext cx="1936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1,000,000,000,000</a:t>
            </a:r>
            <a:endParaRPr kumimoji="1" lang="ja-JP" altLang="en-US" dirty="0"/>
          </a:p>
        </p:txBody>
      </p:sp>
      <p:sp>
        <p:nvSpPr>
          <p:cNvPr id="272" name="テキスト ボックス 271"/>
          <p:cNvSpPr txBox="1"/>
          <p:nvPr/>
        </p:nvSpPr>
        <p:spPr>
          <a:xfrm>
            <a:off x="6000760" y="4857760"/>
            <a:ext cx="2754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1,000,000,000,000,000,000</a:t>
            </a:r>
            <a:endParaRPr kumimoji="1" lang="ja-JP" altLang="en-US" dirty="0"/>
          </a:p>
        </p:txBody>
      </p:sp>
      <p:sp>
        <p:nvSpPr>
          <p:cNvPr id="273" name="テキスト ボックス 272"/>
          <p:cNvSpPr txBox="1"/>
          <p:nvPr/>
        </p:nvSpPr>
        <p:spPr>
          <a:xfrm>
            <a:off x="3071802" y="185736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endParaRPr kumimoji="1" lang="ja-JP" altLang="en-US" dirty="0"/>
          </a:p>
        </p:txBody>
      </p:sp>
      <p:sp>
        <p:nvSpPr>
          <p:cNvPr id="274" name="テキスト ボックス 273"/>
          <p:cNvSpPr txBox="1"/>
          <p:nvPr/>
        </p:nvSpPr>
        <p:spPr>
          <a:xfrm>
            <a:off x="4643438" y="185736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20</a:t>
            </a:r>
            <a:endParaRPr kumimoji="1" lang="ja-JP" altLang="en-US" dirty="0"/>
          </a:p>
        </p:txBody>
      </p:sp>
      <p:sp>
        <p:nvSpPr>
          <p:cNvPr id="275" name="テキスト ボックス 274"/>
          <p:cNvSpPr txBox="1"/>
          <p:nvPr/>
        </p:nvSpPr>
        <p:spPr>
          <a:xfrm>
            <a:off x="0" y="1643050"/>
            <a:ext cx="20201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O(log n)</a:t>
            </a:r>
            <a:endParaRPr kumimoji="1" lang="ja-JP" altLang="en-US" dirty="0"/>
          </a:p>
        </p:txBody>
      </p:sp>
      <p:sp>
        <p:nvSpPr>
          <p:cNvPr id="276" name="テキスト ボックス 275"/>
          <p:cNvSpPr txBox="1"/>
          <p:nvPr/>
        </p:nvSpPr>
        <p:spPr>
          <a:xfrm>
            <a:off x="7215206" y="185736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30</a:t>
            </a:r>
            <a:endParaRPr kumimoji="1" lang="ja-JP" altLang="en-US" dirty="0"/>
          </a:p>
        </p:txBody>
      </p:sp>
      <p:sp>
        <p:nvSpPr>
          <p:cNvPr id="277" name="テキスト ボックス 276"/>
          <p:cNvSpPr txBox="1"/>
          <p:nvPr/>
        </p:nvSpPr>
        <p:spPr>
          <a:xfrm>
            <a:off x="3143240" y="10001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78" name="テキスト ボックス 277"/>
          <p:cNvSpPr txBox="1"/>
          <p:nvPr/>
        </p:nvSpPr>
        <p:spPr>
          <a:xfrm>
            <a:off x="4714876" y="10001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79" name="テキスト ボックス 278"/>
          <p:cNvSpPr txBox="1"/>
          <p:nvPr/>
        </p:nvSpPr>
        <p:spPr>
          <a:xfrm>
            <a:off x="0" y="785794"/>
            <a:ext cx="14430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>
                <a:solidFill>
                  <a:srgbClr val="FF0000"/>
                </a:solidFill>
              </a:rPr>
              <a:t>O( 1 )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80" name="テキスト ボックス 279"/>
          <p:cNvSpPr txBox="1"/>
          <p:nvPr/>
        </p:nvSpPr>
        <p:spPr>
          <a:xfrm>
            <a:off x="7215206" y="10001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81" name="テキスト ボックス 280"/>
          <p:cNvSpPr txBox="1"/>
          <p:nvPr/>
        </p:nvSpPr>
        <p:spPr>
          <a:xfrm>
            <a:off x="4500562" y="5857892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r>
              <a:rPr kumimoji="1" lang="en-US" altLang="ja-JP" baseline="30000" dirty="0" smtClean="0"/>
              <a:t>300,000</a:t>
            </a:r>
            <a:endParaRPr kumimoji="1" lang="ja-JP" altLang="en-US" baseline="30000" dirty="0"/>
          </a:p>
        </p:txBody>
      </p:sp>
      <p:sp>
        <p:nvSpPr>
          <p:cNvPr id="282" name="テキスト ボックス 281"/>
          <p:cNvSpPr txBox="1"/>
          <p:nvPr/>
        </p:nvSpPr>
        <p:spPr>
          <a:xfrm>
            <a:off x="6858016" y="5857892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r>
              <a:rPr kumimoji="1" lang="en-US" altLang="ja-JP" baseline="30000" dirty="0" smtClean="0"/>
              <a:t>300,000,000</a:t>
            </a:r>
            <a:endParaRPr kumimoji="1" lang="ja-JP" altLang="en-US" baseline="30000" dirty="0"/>
          </a:p>
        </p:txBody>
      </p:sp>
      <p:sp>
        <p:nvSpPr>
          <p:cNvPr id="283" name="テキスト ボックス 282"/>
          <p:cNvSpPr txBox="1"/>
          <p:nvPr/>
        </p:nvSpPr>
        <p:spPr>
          <a:xfrm>
            <a:off x="2928926" y="50006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</a:t>
            </a:r>
            <a:endParaRPr kumimoji="1" lang="ja-JP" altLang="en-US" dirty="0"/>
          </a:p>
        </p:txBody>
      </p:sp>
      <p:sp>
        <p:nvSpPr>
          <p:cNvPr id="284" name="テキスト ボックス 283"/>
          <p:cNvSpPr txBox="1"/>
          <p:nvPr/>
        </p:nvSpPr>
        <p:spPr>
          <a:xfrm>
            <a:off x="4286248" y="500042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</a:t>
            </a:r>
            <a:endParaRPr kumimoji="1" lang="ja-JP" altLang="en-US" dirty="0"/>
          </a:p>
        </p:txBody>
      </p:sp>
      <p:sp>
        <p:nvSpPr>
          <p:cNvPr id="286" name="テキスト ボックス 285"/>
          <p:cNvSpPr txBox="1"/>
          <p:nvPr/>
        </p:nvSpPr>
        <p:spPr>
          <a:xfrm>
            <a:off x="6643702" y="500042"/>
            <a:ext cx="1527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1,000,000,000</a:t>
            </a:r>
            <a:endParaRPr kumimoji="1" lang="ja-JP" altLang="en-US" dirty="0"/>
          </a:p>
        </p:txBody>
      </p:sp>
      <p:sp>
        <p:nvSpPr>
          <p:cNvPr id="287" name="テキスト ボックス 286"/>
          <p:cNvSpPr txBox="1"/>
          <p:nvPr/>
        </p:nvSpPr>
        <p:spPr>
          <a:xfrm>
            <a:off x="0" y="500042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データ件数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176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例題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70</a:t>
            </a:r>
            <a:r>
              <a:rPr lang="ja-JP" altLang="en-US" dirty="0" smtClean="0"/>
              <a:t>人が、</a:t>
            </a:r>
            <a:r>
              <a:rPr lang="en-US" altLang="ja-JP" dirty="0" smtClean="0"/>
              <a:t>128</a:t>
            </a:r>
            <a:r>
              <a:rPr lang="ja-JP" altLang="en-US" dirty="0" smtClean="0"/>
              <a:t>個ある席の一つをそれぞれ指定されて、着席します。</a:t>
            </a:r>
            <a:endParaRPr lang="en-US" altLang="ja-JP" dirty="0" smtClean="0"/>
          </a:p>
          <a:p>
            <a:r>
              <a:rPr lang="ja-JP" altLang="en-US" dirty="0" smtClean="0"/>
              <a:t>氏名を聞くだけで、席番号がわかるようにしたい。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sz="2400" dirty="0" smtClean="0"/>
              <a:t>利用者数（</a:t>
            </a:r>
            <a:r>
              <a:rPr lang="en-US" altLang="ja-JP" sz="2400" dirty="0" smtClean="0"/>
              <a:t>70</a:t>
            </a:r>
            <a:r>
              <a:rPr lang="ja-JP" altLang="en-US" sz="2400" dirty="0" smtClean="0"/>
              <a:t>）＜座席数（</a:t>
            </a:r>
            <a:r>
              <a:rPr lang="en-US" altLang="ja-JP" sz="2400" smtClean="0"/>
              <a:t>128</a:t>
            </a:r>
            <a:r>
              <a:rPr lang="ja-JP" altLang="en-US" sz="2400" smtClean="0"/>
              <a:t>）</a:t>
            </a:r>
            <a:r>
              <a:rPr lang="ja-JP" altLang="en-US" sz="2400" dirty="0" smtClean="0"/>
              <a:t>＜＜氏名数（</a:t>
            </a:r>
            <a:r>
              <a:rPr lang="en-US" altLang="ja-JP" sz="2400" dirty="0" smtClean="0"/>
              <a:t>????</a:t>
            </a:r>
            <a:r>
              <a:rPr lang="ja-JP" altLang="en-US" sz="2400" dirty="0" smtClean="0"/>
              <a:t>超沢山）</a:t>
            </a:r>
            <a:endParaRPr lang="en-US" altLang="ja-JP" sz="2400" dirty="0" smtClean="0"/>
          </a:p>
          <a:p>
            <a:pPr marL="457200" lvl="1" indent="0">
              <a:buNone/>
            </a:pP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/>
              <a:t>氏名</a:t>
            </a:r>
            <a:r>
              <a:rPr lang="ja-JP" altLang="en-US" dirty="0" smtClean="0"/>
              <a:t>を聞けば、座っている場所がわかるようにする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2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8664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例題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/>
              <a:t>氏名</a:t>
            </a:r>
            <a:r>
              <a:rPr lang="ja-JP" altLang="en-US" dirty="0" smtClean="0"/>
              <a:t>を聞けば、</a:t>
            </a:r>
            <a:r>
              <a:rPr lang="ja-JP" altLang="en-US" dirty="0"/>
              <a:t>座っている</a:t>
            </a:r>
            <a:r>
              <a:rPr lang="ja-JP" altLang="en-US" dirty="0" smtClean="0"/>
              <a:t>場所がわかるようにする</a:t>
            </a: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席</a:t>
            </a:r>
            <a:r>
              <a:rPr lang="ja-JP" altLang="en-US" dirty="0" smtClean="0"/>
              <a:t>番号＝</a:t>
            </a:r>
            <a:r>
              <a:rPr lang="en-US" altLang="ja-JP" dirty="0" smtClean="0"/>
              <a:t>H</a:t>
            </a:r>
            <a:r>
              <a:rPr lang="ja-JP" altLang="en-US" dirty="0" smtClean="0"/>
              <a:t>（氏名）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r>
              <a:rPr lang="en-US" altLang="ja-JP" dirty="0" smtClean="0"/>
              <a:t>H</a:t>
            </a:r>
            <a:r>
              <a:rPr lang="ja-JP" altLang="en-US" dirty="0" smtClean="0"/>
              <a:t>は、氏名を定義域、席番号を値域とする関数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en-US" altLang="ja-JP" dirty="0" smtClean="0"/>
              <a:t>H</a:t>
            </a:r>
            <a:r>
              <a:rPr lang="ja-JP" altLang="en-US" dirty="0" smtClean="0"/>
              <a:t>が「上手に散らす」性質の関数なら</a:t>
            </a:r>
            <a:r>
              <a:rPr lang="ja-JP" altLang="en-US" dirty="0" err="1" smtClean="0"/>
              <a:t>、、、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「探索」の必要がなくなる</a:t>
            </a:r>
            <a:endParaRPr lang="en-US" altLang="ja-JP" dirty="0" smtClean="0"/>
          </a:p>
          <a:p>
            <a:pPr marL="914400" lvl="2" indent="0">
              <a:buNone/>
            </a:pPr>
            <a:r>
              <a:rPr lang="ja-JP" altLang="en-US" dirty="0" smtClean="0"/>
              <a:t>（すべての席を「探索」しなくても、その人が座っている場所がわかる）</a:t>
            </a:r>
            <a:endParaRPr lang="en-US" altLang="ja-JP" dirty="0" smtClean="0"/>
          </a:p>
          <a:p>
            <a:pPr lvl="2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4642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1217</TotalTime>
  <Words>1112</Words>
  <Application>Microsoft Office PowerPoint</Application>
  <PresentationFormat>画面に合わせる (4:3)</PresentationFormat>
  <Paragraphs>181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9" baseType="lpstr">
      <vt:lpstr>ＭＳ Ｐゴシック</vt:lpstr>
      <vt:lpstr>ＭＳ 明朝</vt:lpstr>
      <vt:lpstr>Arial</vt:lpstr>
      <vt:lpstr>Calibri</vt:lpstr>
      <vt:lpstr>Office テーマ</vt:lpstr>
      <vt:lpstr>アルゴリズムとデータ構造 補足資料14-1 「ハッシュ法」</vt:lpstr>
      <vt:lpstr>今日の着席位置</vt:lpstr>
      <vt:lpstr>静的データと動的データ</vt:lpstr>
      <vt:lpstr>時間計算量と空間計算量</vt:lpstr>
      <vt:lpstr>探索アルゴリズム（復習）</vt:lpstr>
      <vt:lpstr>探索アルゴリズム</vt:lpstr>
      <vt:lpstr>PowerPoint プレゼンテーション</vt:lpstr>
      <vt:lpstr>例題</vt:lpstr>
      <vt:lpstr>例題</vt:lpstr>
      <vt:lpstr>今日の着席位置</vt:lpstr>
      <vt:lpstr>ハッシュ法</vt:lpstr>
      <vt:lpstr>ハッシュ関数、ハッシュ値</vt:lpstr>
      <vt:lpstr>ハッシュ表に対する基本操作</vt:lpstr>
      <vt:lpstr>衝突処理の違いによる 2種類のハッシング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tommy@ynu.ac.jp</cp:lastModifiedBy>
  <cp:revision>116</cp:revision>
  <dcterms:created xsi:type="dcterms:W3CDTF">2008-07-04T11:07:02Z</dcterms:created>
  <dcterms:modified xsi:type="dcterms:W3CDTF">2013-07-11T12:31:21Z</dcterms:modified>
</cp:coreProperties>
</file>