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6"/>
  </p:notesMasterIdLst>
  <p:sldIdLst>
    <p:sldId id="340" r:id="rId2"/>
    <p:sldId id="272" r:id="rId3"/>
    <p:sldId id="345" r:id="rId4"/>
    <p:sldId id="347" r:id="rId5"/>
    <p:sldId id="349" r:id="rId6"/>
    <p:sldId id="348" r:id="rId7"/>
    <p:sldId id="350" r:id="rId8"/>
    <p:sldId id="351" r:id="rId9"/>
    <p:sldId id="352" r:id="rId10"/>
    <p:sldId id="353" r:id="rId11"/>
    <p:sldId id="354" r:id="rId12"/>
    <p:sldId id="355" r:id="rId13"/>
    <p:sldId id="356" r:id="rId14"/>
    <p:sldId id="360" r:id="rId15"/>
    <p:sldId id="357" r:id="rId16"/>
    <p:sldId id="358" r:id="rId17"/>
    <p:sldId id="362" r:id="rId18"/>
    <p:sldId id="363" r:id="rId19"/>
    <p:sldId id="364" r:id="rId20"/>
    <p:sldId id="365" r:id="rId21"/>
    <p:sldId id="366" r:id="rId22"/>
    <p:sldId id="367" r:id="rId23"/>
    <p:sldId id="368" r:id="rId24"/>
    <p:sldId id="369" r:id="rId25"/>
    <p:sldId id="370" r:id="rId26"/>
    <p:sldId id="371" r:id="rId27"/>
    <p:sldId id="372" r:id="rId28"/>
    <p:sldId id="373" r:id="rId29"/>
    <p:sldId id="359" r:id="rId30"/>
    <p:sldId id="374" r:id="rId31"/>
    <p:sldId id="375" r:id="rId32"/>
    <p:sldId id="376" r:id="rId33"/>
    <p:sldId id="377" r:id="rId34"/>
    <p:sldId id="378" r:id="rId35"/>
    <p:sldId id="379" r:id="rId36"/>
    <p:sldId id="380" r:id="rId37"/>
    <p:sldId id="381" r:id="rId38"/>
    <p:sldId id="382" r:id="rId39"/>
    <p:sldId id="383" r:id="rId40"/>
    <p:sldId id="384" r:id="rId41"/>
    <p:sldId id="385" r:id="rId42"/>
    <p:sldId id="386" r:id="rId43"/>
    <p:sldId id="387" r:id="rId44"/>
    <p:sldId id="388" r:id="rId45"/>
    <p:sldId id="389" r:id="rId46"/>
    <p:sldId id="390" r:id="rId47"/>
    <p:sldId id="391" r:id="rId48"/>
    <p:sldId id="392" r:id="rId49"/>
    <p:sldId id="393" r:id="rId50"/>
    <p:sldId id="394" r:id="rId51"/>
    <p:sldId id="395" r:id="rId52"/>
    <p:sldId id="396" r:id="rId53"/>
    <p:sldId id="397" r:id="rId54"/>
    <p:sldId id="398" r:id="rId55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91" autoAdjust="0"/>
    <p:restoredTop sz="94662" autoAdjust="0"/>
  </p:normalViewPr>
  <p:slideViewPr>
    <p:cSldViewPr>
      <p:cViewPr varScale="1">
        <p:scale>
          <a:sx n="87" d="100"/>
          <a:sy n="87" d="100"/>
        </p:scale>
        <p:origin x="-64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7D72657-3733-42E9-8DFA-8C050A80FD10}" type="datetimeFigureOut">
              <a:rPr kumimoji="1" lang="ja-JP" altLang="en-US" smtClean="0"/>
              <a:pPr/>
              <a:t>2012/4/2</a:t>
            </a:fld>
            <a:endParaRPr kumimoji="1"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9BC7483-35E0-405F-9FFE-A536F2942053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174861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BC7483-35E0-405F-9FFE-A536F2942053}" type="slidenum">
              <a:rPr kumimoji="1" lang="ja-JP" altLang="en-US" smtClean="0"/>
              <a:pPr/>
              <a:t>25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BC7483-35E0-405F-9FFE-A536F2942053}" type="slidenum">
              <a:rPr kumimoji="1" lang="ja-JP" altLang="en-US" smtClean="0"/>
              <a:pPr/>
              <a:t>28</a:t>
            </a:fld>
            <a:endParaRPr kumimoji="1" lang="ja-JP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 サブタイトルの書式設定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31063-1245-4AFD-A471-B93BD52EB626}" type="datetimeFigureOut">
              <a:rPr kumimoji="1" lang="ja-JP" altLang="en-US" smtClean="0"/>
              <a:pPr/>
              <a:t>2012/4/2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C2189-20DD-4700-B566-0F854A76289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31063-1245-4AFD-A471-B93BD52EB626}" type="datetimeFigureOut">
              <a:rPr kumimoji="1" lang="ja-JP" altLang="en-US" smtClean="0"/>
              <a:pPr/>
              <a:t>2012/4/2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C2189-20DD-4700-B566-0F854A76289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31063-1245-4AFD-A471-B93BD52EB626}" type="datetimeFigureOut">
              <a:rPr kumimoji="1" lang="ja-JP" altLang="en-US" smtClean="0"/>
              <a:pPr/>
              <a:t>2012/4/2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C2189-20DD-4700-B566-0F854A76289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31063-1245-4AFD-A471-B93BD52EB626}" type="datetimeFigureOut">
              <a:rPr kumimoji="1" lang="ja-JP" altLang="en-US" smtClean="0"/>
              <a:pPr/>
              <a:t>2012/4/2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C2189-20DD-4700-B566-0F854A76289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31063-1245-4AFD-A471-B93BD52EB626}" type="datetimeFigureOut">
              <a:rPr kumimoji="1" lang="ja-JP" altLang="en-US" smtClean="0"/>
              <a:pPr/>
              <a:t>2012/4/2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C2189-20DD-4700-B566-0F854A76289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31063-1245-4AFD-A471-B93BD52EB626}" type="datetimeFigureOut">
              <a:rPr kumimoji="1" lang="ja-JP" altLang="en-US" smtClean="0"/>
              <a:pPr/>
              <a:t>2012/4/2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C2189-20DD-4700-B566-0F854A76289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31063-1245-4AFD-A471-B93BD52EB626}" type="datetimeFigureOut">
              <a:rPr kumimoji="1" lang="ja-JP" altLang="en-US" smtClean="0"/>
              <a:pPr/>
              <a:t>2012/4/2</a:t>
            </a:fld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C2189-20DD-4700-B566-0F854A76289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31063-1245-4AFD-A471-B93BD52EB626}" type="datetimeFigureOut">
              <a:rPr kumimoji="1" lang="ja-JP" altLang="en-US" smtClean="0"/>
              <a:pPr/>
              <a:t>2012/4/2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C2189-20DD-4700-B566-0F854A76289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31063-1245-4AFD-A471-B93BD52EB626}" type="datetimeFigureOut">
              <a:rPr kumimoji="1" lang="ja-JP" altLang="en-US" smtClean="0"/>
              <a:pPr/>
              <a:t>2012/4/2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C2189-20DD-4700-B566-0F854A76289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31063-1245-4AFD-A471-B93BD52EB626}" type="datetimeFigureOut">
              <a:rPr kumimoji="1" lang="ja-JP" altLang="en-US" smtClean="0"/>
              <a:pPr/>
              <a:t>2012/4/2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C2189-20DD-4700-B566-0F854A76289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31063-1245-4AFD-A471-B93BD52EB626}" type="datetimeFigureOut">
              <a:rPr kumimoji="1" lang="ja-JP" altLang="en-US" smtClean="0"/>
              <a:pPr/>
              <a:t>2012/4/2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C2189-20DD-4700-B566-0F854A76289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431063-1245-4AFD-A471-B93BD52EB626}" type="datetimeFigureOut">
              <a:rPr kumimoji="1" lang="ja-JP" altLang="en-US" smtClean="0"/>
              <a:pPr/>
              <a:t>2012/4/2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BC2189-20DD-4700-B566-0F854A76289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kumimoji="1" lang="ja-JP" altLang="en-US" dirty="0" smtClean="0"/>
              <a:t>アルゴリズムとデータ構造</a:t>
            </a:r>
            <a:r>
              <a:rPr kumimoji="1" lang="en-US" altLang="ja-JP" dirty="0" smtClean="0"/>
              <a:t/>
            </a:r>
            <a:br>
              <a:rPr kumimoji="1" lang="en-US" altLang="ja-JP" dirty="0" smtClean="0"/>
            </a:br>
            <a:r>
              <a:rPr lang="ja-JP" altLang="en-US" dirty="0" smtClean="0"/>
              <a:t>補足資料</a:t>
            </a:r>
            <a:r>
              <a:rPr lang="en-US" altLang="ja-JP" dirty="0" smtClean="0"/>
              <a:t>14-2</a:t>
            </a:r>
            <a:br>
              <a:rPr lang="en-US" altLang="ja-JP" dirty="0" smtClean="0"/>
            </a:br>
            <a:r>
              <a:rPr lang="ja-JP" altLang="en-US" dirty="0" smtClean="0"/>
              <a:t>「ダイレクトチェイニング法」</a:t>
            </a:r>
            <a:endParaRPr kumimoji="1" lang="ja-JP" altLang="en-US" dirty="0"/>
          </a:p>
        </p:txBody>
      </p:sp>
      <p:sp>
        <p:nvSpPr>
          <p:cNvPr id="5" name="サブタイトル 2"/>
          <p:cNvSpPr>
            <a:spLocks noGrp="1"/>
          </p:cNvSpPr>
          <p:nvPr>
            <p:ph type="subTitle" idx="1"/>
          </p:nvPr>
        </p:nvSpPr>
        <p:spPr>
          <a:xfrm>
            <a:off x="5868144" y="5517232"/>
            <a:ext cx="3160440" cy="1176536"/>
          </a:xfrm>
        </p:spPr>
        <p:txBody>
          <a:bodyPr>
            <a:normAutofit fontScale="55000" lnSpcReduction="20000"/>
          </a:bodyPr>
          <a:lstStyle/>
          <a:p>
            <a:pPr algn="r"/>
            <a:r>
              <a:rPr kumimoji="1" lang="ja-JP" altLang="en-US" dirty="0" smtClean="0"/>
              <a:t>横浜国立大学</a:t>
            </a:r>
            <a:endParaRPr kumimoji="1" lang="en-US" altLang="ja-JP" dirty="0" smtClean="0"/>
          </a:p>
          <a:p>
            <a:pPr algn="r"/>
            <a:r>
              <a:rPr lang="ja-JP" altLang="en-US" dirty="0"/>
              <a:t>理工</a:t>
            </a:r>
            <a:r>
              <a:rPr lang="ja-JP" altLang="en-US" dirty="0" smtClean="0"/>
              <a:t>学部</a:t>
            </a:r>
            <a:endParaRPr lang="en-US" altLang="ja-JP" dirty="0" smtClean="0"/>
          </a:p>
          <a:p>
            <a:pPr algn="r"/>
            <a:r>
              <a:rPr lang="ja-JP" altLang="en-US" dirty="0" smtClean="0"/>
              <a:t> </a:t>
            </a:r>
            <a:r>
              <a:rPr lang="ja-JP" altLang="en-US" dirty="0"/>
              <a:t>数物・電子情報系学科</a:t>
            </a:r>
            <a:endParaRPr lang="en-US" altLang="ja-JP" dirty="0"/>
          </a:p>
          <a:p>
            <a:pPr algn="r"/>
            <a:r>
              <a:rPr lang="ja-JP" altLang="en-US" dirty="0"/>
              <a:t>富井尚志</a:t>
            </a:r>
            <a:endParaRPr lang="en-US" altLang="ja-JP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14282" y="0"/>
            <a:ext cx="8686800" cy="785794"/>
          </a:xfrm>
        </p:spPr>
        <p:txBody>
          <a:bodyPr>
            <a:noAutofit/>
          </a:bodyPr>
          <a:lstStyle/>
          <a:p>
            <a:r>
              <a:rPr lang="ja-JP" altLang="en-US" sz="2800" dirty="0" smtClean="0"/>
              <a:t>ダイレクトチェイニング法</a:t>
            </a:r>
            <a:r>
              <a:rPr lang="en-US" altLang="ja-JP" sz="2800" dirty="0" smtClean="0"/>
              <a:t/>
            </a:r>
            <a:br>
              <a:rPr lang="en-US" altLang="ja-JP" sz="2800" dirty="0" smtClean="0"/>
            </a:br>
            <a:r>
              <a:rPr lang="ja-JP" altLang="en-US" sz="2800" dirty="0" smtClean="0"/>
              <a:t>レコード</a:t>
            </a:r>
            <a:r>
              <a:rPr lang="en-US" altLang="ja-JP" sz="2800" dirty="0" smtClean="0"/>
              <a:t>2</a:t>
            </a:r>
            <a:r>
              <a:rPr lang="ja-JP" altLang="en-US" sz="2800" dirty="0" smtClean="0"/>
              <a:t>件目ハッシュ表へ登録</a:t>
            </a:r>
            <a:endParaRPr kumimoji="1" lang="ja-JP" altLang="en-US" sz="2800" dirty="0"/>
          </a:p>
        </p:txBody>
      </p:sp>
      <p:sp>
        <p:nvSpPr>
          <p:cNvPr id="115" name="正方形/長方形 114"/>
          <p:cNvSpPr/>
          <p:nvPr/>
        </p:nvSpPr>
        <p:spPr>
          <a:xfrm>
            <a:off x="214282" y="1928802"/>
            <a:ext cx="2357454" cy="4786346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ハッシュ表初期化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makenull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初期データ登録 </a:t>
            </a:r>
            <a:r>
              <a:rPr lang="en-US" altLang="ja-JP" sz="900" dirty="0" smtClean="0">
                <a:solidFill>
                  <a:schemeClr val="tx1"/>
                </a:solidFill>
              </a:rPr>
              <a:t>*/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while(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getrecord</a:t>
            </a:r>
            <a:r>
              <a:rPr lang="en-US" altLang="ja-JP" sz="900" dirty="0" smtClean="0">
                <a:solidFill>
                  <a:schemeClr val="tx1"/>
                </a:solidFill>
              </a:rPr>
              <a:t>(&amp;x) )</a:t>
            </a:r>
          </a:p>
          <a:p>
            <a:r>
              <a:rPr lang="en-US" altLang="ja-JP" sz="900" dirty="0" smtClean="0">
                <a:solidFill>
                  <a:srgbClr val="FF0000"/>
                </a:solidFill>
              </a:rPr>
              <a:t>    insert(&amp;x, </a:t>
            </a:r>
            <a:r>
              <a:rPr lang="en-US" altLang="ja-JP" sz="900" dirty="0" err="1" smtClean="0">
                <a:solidFill>
                  <a:srgbClr val="FF0000"/>
                </a:solidFill>
              </a:rPr>
              <a:t>x.ename</a:t>
            </a:r>
            <a:r>
              <a:rPr lang="en-US" altLang="ja-JP" sz="900" dirty="0" smtClean="0">
                <a:solidFill>
                  <a:srgbClr val="FF0000"/>
                </a:solidFill>
              </a:rPr>
              <a:t>, </a:t>
            </a:r>
            <a:r>
              <a:rPr lang="en-US" altLang="ja-JP" sz="900" dirty="0" err="1" smtClean="0">
                <a:solidFill>
                  <a:srgbClr val="FF0000"/>
                </a:solidFill>
              </a:rPr>
              <a:t>hashtable</a:t>
            </a:r>
            <a:r>
              <a:rPr lang="en-US" altLang="ja-JP" sz="900" dirty="0" smtClean="0">
                <a:solidFill>
                  <a:srgbClr val="FF0000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重複データの登録試み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insert(&amp;dummy,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ハッシュ表を対象とした探索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Hato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Saburo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ハッシュ表からのデータ削除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Hato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Saburo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delete("Ueno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Ranran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Nobi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Toraemon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Nanashi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Gonbei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ハッシュ表を対象とした探索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Hato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Saburo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再登録・再探索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printf</a:t>
            </a:r>
            <a:r>
              <a:rPr lang="en-US" altLang="ja-JP" sz="900" dirty="0" smtClean="0">
                <a:solidFill>
                  <a:schemeClr val="tx1"/>
                </a:solidFill>
              </a:rPr>
              <a:t>("===Re-insert===\n");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insert(&amp;dummy,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Mitsuki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Mausu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</p:txBody>
      </p:sp>
      <p:sp>
        <p:nvSpPr>
          <p:cNvPr id="167" name="正方形/長方形 166"/>
          <p:cNvSpPr/>
          <p:nvPr/>
        </p:nvSpPr>
        <p:spPr>
          <a:xfrm>
            <a:off x="2714612" y="1571612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0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69" name="正方形/長方形 168"/>
          <p:cNvSpPr/>
          <p:nvPr/>
        </p:nvSpPr>
        <p:spPr>
          <a:xfrm>
            <a:off x="2714612" y="1857364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NULL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0" name="正方形/長方形 169"/>
          <p:cNvSpPr/>
          <p:nvPr/>
        </p:nvSpPr>
        <p:spPr>
          <a:xfrm>
            <a:off x="2714612" y="2143116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NULL  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1" name="正方形/長方形 170"/>
          <p:cNvSpPr/>
          <p:nvPr/>
        </p:nvSpPr>
        <p:spPr>
          <a:xfrm>
            <a:off x="2714612" y="2428868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3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NULL 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2" name="正方形/長方形 171"/>
          <p:cNvSpPr/>
          <p:nvPr/>
        </p:nvSpPr>
        <p:spPr>
          <a:xfrm>
            <a:off x="2714612" y="2714620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4</a:t>
            </a:r>
            <a:r>
              <a:rPr lang="en-US" altLang="ja-JP" sz="800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]   </a:t>
            </a:r>
            <a:endParaRPr kumimoji="1" lang="ja-JP" altLang="en-US" sz="800" dirty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3" name="正方形/長方形 172"/>
          <p:cNvSpPr/>
          <p:nvPr/>
        </p:nvSpPr>
        <p:spPr>
          <a:xfrm>
            <a:off x="2714612" y="3000372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5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NULL 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4" name="正方形/長方形 173"/>
          <p:cNvSpPr/>
          <p:nvPr/>
        </p:nvSpPr>
        <p:spPr>
          <a:xfrm>
            <a:off x="2714612" y="3286124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6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5" name="正方形/長方形 174"/>
          <p:cNvSpPr/>
          <p:nvPr/>
        </p:nvSpPr>
        <p:spPr>
          <a:xfrm>
            <a:off x="2714612" y="3571876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7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6" name="正方形/長方形 175"/>
          <p:cNvSpPr/>
          <p:nvPr/>
        </p:nvSpPr>
        <p:spPr>
          <a:xfrm>
            <a:off x="2714612" y="3857628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8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7" name="正方形/長方形 176"/>
          <p:cNvSpPr/>
          <p:nvPr/>
        </p:nvSpPr>
        <p:spPr>
          <a:xfrm>
            <a:off x="2714612" y="4143380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9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8" name="正方形/長方形 177"/>
          <p:cNvSpPr/>
          <p:nvPr/>
        </p:nvSpPr>
        <p:spPr>
          <a:xfrm>
            <a:off x="2714612" y="4429132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10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9" name="正方形/長方形 178"/>
          <p:cNvSpPr/>
          <p:nvPr/>
        </p:nvSpPr>
        <p:spPr>
          <a:xfrm>
            <a:off x="2714612" y="4714884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11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80" name="正方形/長方形 179"/>
          <p:cNvSpPr/>
          <p:nvPr/>
        </p:nvSpPr>
        <p:spPr>
          <a:xfrm>
            <a:off x="2714612" y="5000636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12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216" name="テキスト ボックス 215"/>
          <p:cNvSpPr txBox="1"/>
          <p:nvPr/>
        </p:nvSpPr>
        <p:spPr>
          <a:xfrm>
            <a:off x="214282" y="357166"/>
            <a:ext cx="1242648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dirty="0" err="1" smtClean="0">
                <a:latin typeface="ＭＳ ゴシック" pitchFamily="49" charset="-128"/>
                <a:ea typeface="ＭＳ ゴシック" pitchFamily="49" charset="-128"/>
              </a:rPr>
              <a:t>struct</a:t>
            </a:r>
            <a:r>
              <a:rPr lang="en-US" altLang="ja-JP" sz="1100" dirty="0" smtClean="0">
                <a:latin typeface="ＭＳ ゴシック" pitchFamily="49" charset="-128"/>
                <a:ea typeface="ＭＳ ゴシック" pitchFamily="49" charset="-128"/>
              </a:rPr>
              <a:t> record 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x</a:t>
            </a:r>
          </a:p>
        </p:txBody>
      </p:sp>
      <p:grpSp>
        <p:nvGrpSpPr>
          <p:cNvPr id="4" name="グループ化 31"/>
          <p:cNvGrpSpPr/>
          <p:nvPr/>
        </p:nvGrpSpPr>
        <p:grpSpPr>
          <a:xfrm>
            <a:off x="214282" y="1428736"/>
            <a:ext cx="1714512" cy="428628"/>
            <a:chOff x="1857356" y="5286388"/>
            <a:chExt cx="1714512" cy="428628"/>
          </a:xfrm>
        </p:grpSpPr>
        <p:sp>
          <p:nvSpPr>
            <p:cNvPr id="218" name="正方形/長方形 217"/>
            <p:cNvSpPr/>
            <p:nvPr/>
          </p:nvSpPr>
          <p:spPr>
            <a:xfrm>
              <a:off x="1857356" y="5429264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j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r>
                <a:rPr kumimoji="1"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横浜邦博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219" name="正方形/長方形 218"/>
            <p:cNvSpPr/>
            <p:nvPr/>
          </p:nvSpPr>
          <p:spPr>
            <a:xfrm>
              <a:off x="1857356" y="5286388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e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Yokohama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Kunihiro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220" name="正方形/長方形 219"/>
            <p:cNvSpPr/>
            <p:nvPr/>
          </p:nvSpPr>
          <p:spPr>
            <a:xfrm>
              <a:off x="1857356" y="5572140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addr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r>
                <a:rPr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横浜市中区日本大通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sp>
        <p:nvSpPr>
          <p:cNvPr id="221" name="テキスト ボックス 220"/>
          <p:cNvSpPr txBox="1"/>
          <p:nvPr/>
        </p:nvSpPr>
        <p:spPr>
          <a:xfrm>
            <a:off x="214282" y="1142984"/>
            <a:ext cx="152477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dirty="0" err="1" smtClean="0">
                <a:latin typeface="ＭＳ ゴシック" pitchFamily="49" charset="-128"/>
                <a:ea typeface="ＭＳ ゴシック" pitchFamily="49" charset="-128"/>
              </a:rPr>
              <a:t>struct</a:t>
            </a:r>
            <a:r>
              <a:rPr lang="en-US" altLang="ja-JP" sz="1100" dirty="0" smtClean="0">
                <a:latin typeface="ＭＳ ゴシック" pitchFamily="49" charset="-128"/>
                <a:ea typeface="ＭＳ ゴシック" pitchFamily="49" charset="-128"/>
              </a:rPr>
              <a:t> record 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dummy</a:t>
            </a:r>
          </a:p>
        </p:txBody>
      </p:sp>
      <p:sp>
        <p:nvSpPr>
          <p:cNvPr id="222" name="テキスト ボックス 221"/>
          <p:cNvSpPr txBox="1"/>
          <p:nvPr/>
        </p:nvSpPr>
        <p:spPr>
          <a:xfrm>
            <a:off x="2357422" y="1285860"/>
            <a:ext cx="1947969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dirty="0" err="1" smtClean="0">
                <a:latin typeface="ＭＳ ゴシック" pitchFamily="49" charset="-128"/>
                <a:ea typeface="ＭＳ ゴシック" pitchFamily="49" charset="-128"/>
              </a:rPr>
              <a:t>struct</a:t>
            </a:r>
            <a:r>
              <a:rPr lang="en-US" altLang="ja-JP" sz="1100" dirty="0" smtClean="0">
                <a:latin typeface="ＭＳ ゴシック" pitchFamily="49" charset="-128"/>
                <a:ea typeface="ＭＳ ゴシック" pitchFamily="49" charset="-128"/>
              </a:rPr>
              <a:t> item *</a:t>
            </a:r>
            <a:r>
              <a:rPr lang="en-US" altLang="ja-JP" sz="1100" b="1" dirty="0" err="1" smtClean="0"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[B]</a:t>
            </a:r>
          </a:p>
        </p:txBody>
      </p:sp>
      <p:sp>
        <p:nvSpPr>
          <p:cNvPr id="30" name="右矢印 29"/>
          <p:cNvSpPr/>
          <p:nvPr/>
        </p:nvSpPr>
        <p:spPr>
          <a:xfrm>
            <a:off x="0" y="2786058"/>
            <a:ext cx="285752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5" name="グループ化 32"/>
          <p:cNvGrpSpPr/>
          <p:nvPr/>
        </p:nvGrpSpPr>
        <p:grpSpPr>
          <a:xfrm>
            <a:off x="4929190" y="3000372"/>
            <a:ext cx="1857388" cy="928694"/>
            <a:chOff x="1785918" y="5000636"/>
            <a:chExt cx="1857388" cy="928694"/>
          </a:xfrm>
        </p:grpSpPr>
        <p:sp>
          <p:nvSpPr>
            <p:cNvPr id="33" name="正方形/長方形 32"/>
            <p:cNvSpPr/>
            <p:nvPr/>
          </p:nvSpPr>
          <p:spPr>
            <a:xfrm>
              <a:off x="1785918" y="514351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6" name="グループ化 31"/>
            <p:cNvGrpSpPr/>
            <p:nvPr/>
          </p:nvGrpSpPr>
          <p:grpSpPr>
            <a:xfrm>
              <a:off x="1857356" y="5286388"/>
              <a:ext cx="1714512" cy="428628"/>
              <a:chOff x="1857356" y="5286388"/>
              <a:chExt cx="1714512" cy="428628"/>
            </a:xfrm>
          </p:grpSpPr>
          <p:sp>
            <p:nvSpPr>
              <p:cNvPr id="37" name="正方形/長方形 36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横浜国大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38" name="正方形/長方形 37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Yokohama </a:t>
                </a:r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Kunihiro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39" name="正方形/長方形 38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横浜市保土ヶ谷区常盤台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35" name="正方形/長方形 34"/>
            <p:cNvSpPr/>
            <p:nvPr/>
          </p:nvSpPr>
          <p:spPr>
            <a:xfrm>
              <a:off x="1785918" y="500063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Yokohama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Kunihiro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   hash: 8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36" name="正方形/長方形 35"/>
            <p:cNvSpPr/>
            <p:nvPr/>
          </p:nvSpPr>
          <p:spPr>
            <a:xfrm>
              <a:off x="1785918" y="5786454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next:</a:t>
              </a:r>
              <a:r>
                <a:rPr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NULL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cxnSp>
        <p:nvCxnSpPr>
          <p:cNvPr id="48" name="カギ線コネクタ 47"/>
          <p:cNvCxnSpPr>
            <a:endCxn id="41" idx="1"/>
          </p:cNvCxnSpPr>
          <p:nvPr/>
        </p:nvCxnSpPr>
        <p:spPr>
          <a:xfrm flipV="1">
            <a:off x="3643306" y="3464719"/>
            <a:ext cx="1285884" cy="535785"/>
          </a:xfrm>
          <a:prstGeom prst="bentConnector3">
            <a:avLst>
              <a:gd name="adj1" fmla="val 50000"/>
            </a:avLst>
          </a:prstGeom>
          <a:ln w="25400">
            <a:solidFill>
              <a:schemeClr val="tx1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テキスト ボックス 39"/>
          <p:cNvSpPr txBox="1"/>
          <p:nvPr/>
        </p:nvSpPr>
        <p:spPr>
          <a:xfrm>
            <a:off x="2000232" y="785794"/>
            <a:ext cx="2230098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hash(“Kanagawa </a:t>
            </a:r>
            <a:r>
              <a:rPr lang="en-US" altLang="ja-JP" sz="1100" b="1" dirty="0" err="1" smtClean="0">
                <a:latin typeface="ＭＳ ゴシック" pitchFamily="49" charset="-128"/>
                <a:ea typeface="ＭＳ ゴシック" pitchFamily="49" charset="-128"/>
              </a:rPr>
              <a:t>Hanako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”) = 4</a:t>
            </a:r>
          </a:p>
        </p:txBody>
      </p:sp>
      <p:grpSp>
        <p:nvGrpSpPr>
          <p:cNvPr id="41" name="グループ化 40"/>
          <p:cNvGrpSpPr/>
          <p:nvPr/>
        </p:nvGrpSpPr>
        <p:grpSpPr>
          <a:xfrm>
            <a:off x="214282" y="642918"/>
            <a:ext cx="1714512" cy="428628"/>
            <a:chOff x="1857356" y="5286388"/>
            <a:chExt cx="1714512" cy="428628"/>
          </a:xfrm>
        </p:grpSpPr>
        <p:sp>
          <p:nvSpPr>
            <p:cNvPr id="42" name="正方形/長方形 41"/>
            <p:cNvSpPr/>
            <p:nvPr/>
          </p:nvSpPr>
          <p:spPr>
            <a:xfrm>
              <a:off x="1857356" y="5429264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j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r>
                <a:rPr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神奈川花子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43" name="正方形/長方形 42"/>
            <p:cNvSpPr/>
            <p:nvPr/>
          </p:nvSpPr>
          <p:spPr>
            <a:xfrm>
              <a:off x="1857356" y="5286388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e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</a:t>
              </a:r>
              <a:r>
                <a:rPr kumimoji="1"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Kanagawa 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Hanako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44" name="正方形/長方形 43"/>
            <p:cNvSpPr/>
            <p:nvPr/>
          </p:nvSpPr>
          <p:spPr>
            <a:xfrm>
              <a:off x="1857356" y="5572140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addr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</a:t>
              </a:r>
              <a:r>
                <a:rPr kumimoji="1"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横浜市</a:t>
              </a:r>
              <a:r>
                <a:rPr kumimoji="1" lang="ja-JP" altLang="en-US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神奈川区三ッ</a:t>
              </a:r>
              <a:r>
                <a:rPr kumimoji="1"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沢上町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45" name="グループ化 33"/>
          <p:cNvGrpSpPr/>
          <p:nvPr/>
        </p:nvGrpSpPr>
        <p:grpSpPr>
          <a:xfrm>
            <a:off x="4929190" y="1928802"/>
            <a:ext cx="1857388" cy="928694"/>
            <a:chOff x="1785918" y="5000636"/>
            <a:chExt cx="1857388" cy="928694"/>
          </a:xfrm>
        </p:grpSpPr>
        <p:sp>
          <p:nvSpPr>
            <p:cNvPr id="46" name="正方形/長方形 45"/>
            <p:cNvSpPr/>
            <p:nvPr/>
          </p:nvSpPr>
          <p:spPr>
            <a:xfrm>
              <a:off x="1785918" y="514351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47" name="グループ化 35"/>
            <p:cNvGrpSpPr/>
            <p:nvPr/>
          </p:nvGrpSpPr>
          <p:grpSpPr>
            <a:xfrm>
              <a:off x="1857356" y="5286388"/>
              <a:ext cx="1714512" cy="428628"/>
              <a:chOff x="1857356" y="5286388"/>
              <a:chExt cx="1714512" cy="428628"/>
            </a:xfrm>
          </p:grpSpPr>
          <p:sp>
            <p:nvSpPr>
              <p:cNvPr id="51" name="正方形/長方形 50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神奈川花子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52" name="正方形/長方形 51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Kanagawa </a:t>
                </a:r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Hanako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53" name="正方形/長方形 52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横浜市</a:t>
                </a:r>
                <a:r>
                  <a:rPr lang="ja-JP" altLang="en-US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神奈川区三ッ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沢上町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49" name="正方形/長方形 48"/>
            <p:cNvSpPr/>
            <p:nvPr/>
          </p:nvSpPr>
          <p:spPr>
            <a:xfrm>
              <a:off x="1785918" y="500063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</a:t>
              </a:r>
              <a:r>
                <a:rPr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Kanagawa </a:t>
              </a:r>
              <a:r>
                <a:rPr lang="en-US" altLang="ja-JP" sz="800" dirty="0" err="1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Hanako</a:t>
              </a:r>
              <a:r>
                <a:rPr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   hash: 4</a:t>
              </a:r>
              <a:endParaRPr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50" name="正方形/長方形 49"/>
            <p:cNvSpPr/>
            <p:nvPr/>
          </p:nvSpPr>
          <p:spPr>
            <a:xfrm>
              <a:off x="1785918" y="5786454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next:</a:t>
              </a:r>
              <a:r>
                <a:rPr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NULL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cxnSp>
        <p:nvCxnSpPr>
          <p:cNvPr id="54" name="カギ線コネクタ 53"/>
          <p:cNvCxnSpPr>
            <a:endCxn id="46" idx="1"/>
          </p:cNvCxnSpPr>
          <p:nvPr/>
        </p:nvCxnSpPr>
        <p:spPr>
          <a:xfrm flipV="1">
            <a:off x="3643306" y="2393149"/>
            <a:ext cx="1285884" cy="464347"/>
          </a:xfrm>
          <a:prstGeom prst="bentConnector3">
            <a:avLst>
              <a:gd name="adj1" fmla="val 50000"/>
            </a:avLst>
          </a:prstGeom>
          <a:ln w="25400">
            <a:solidFill>
              <a:srgbClr val="FF000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14282" y="0"/>
            <a:ext cx="8686800" cy="785794"/>
          </a:xfrm>
        </p:spPr>
        <p:txBody>
          <a:bodyPr>
            <a:noAutofit/>
          </a:bodyPr>
          <a:lstStyle/>
          <a:p>
            <a:r>
              <a:rPr lang="ja-JP" altLang="en-US" sz="2800" dirty="0" smtClean="0"/>
              <a:t>ダイレクトチェイニング法</a:t>
            </a:r>
            <a:r>
              <a:rPr lang="en-US" altLang="ja-JP" sz="2800" dirty="0" smtClean="0"/>
              <a:t/>
            </a:r>
            <a:br>
              <a:rPr lang="en-US" altLang="ja-JP" sz="2800" dirty="0" smtClean="0"/>
            </a:br>
            <a:r>
              <a:rPr lang="ja-JP" altLang="en-US" sz="2800" dirty="0" smtClean="0"/>
              <a:t>レコード</a:t>
            </a:r>
            <a:r>
              <a:rPr lang="en-US" altLang="ja-JP" sz="2800" dirty="0" smtClean="0"/>
              <a:t>3</a:t>
            </a:r>
            <a:r>
              <a:rPr lang="ja-JP" altLang="en-US" sz="2800" dirty="0" smtClean="0"/>
              <a:t>件目取り出し</a:t>
            </a:r>
            <a:endParaRPr kumimoji="1" lang="ja-JP" altLang="en-US" sz="2800" dirty="0"/>
          </a:p>
        </p:txBody>
      </p:sp>
      <p:sp>
        <p:nvSpPr>
          <p:cNvPr id="115" name="正方形/長方形 114"/>
          <p:cNvSpPr/>
          <p:nvPr/>
        </p:nvSpPr>
        <p:spPr>
          <a:xfrm>
            <a:off x="214282" y="1928802"/>
            <a:ext cx="2357454" cy="4786346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ハッシュ表初期化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makenull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初期データ登録 </a:t>
            </a:r>
            <a:r>
              <a:rPr lang="en-US" altLang="ja-JP" sz="900" dirty="0" smtClean="0">
                <a:solidFill>
                  <a:schemeClr val="tx1"/>
                </a:solidFill>
              </a:rPr>
              <a:t>*/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smtClean="0">
                <a:solidFill>
                  <a:srgbClr val="FF0000"/>
                </a:solidFill>
              </a:rPr>
              <a:t>while( </a:t>
            </a:r>
            <a:r>
              <a:rPr lang="en-US" altLang="ja-JP" sz="900" dirty="0" err="1" smtClean="0">
                <a:solidFill>
                  <a:srgbClr val="FF0000"/>
                </a:solidFill>
              </a:rPr>
              <a:t>getrecord</a:t>
            </a:r>
            <a:r>
              <a:rPr lang="en-US" altLang="ja-JP" sz="900" dirty="0" smtClean="0">
                <a:solidFill>
                  <a:srgbClr val="FF0000"/>
                </a:solidFill>
              </a:rPr>
              <a:t>(&amp;x) )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insert(&amp;x,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x.ename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重複データの登録試み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insert(&amp;dummy,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ハッシュ表を対象とした探索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Hato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Saburo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ハッシュ表からのデータ削除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Hato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Saburo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delete("Ueno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Ranran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Nobi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Toraemon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Nanashi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Gonbei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ハッシュ表を対象とした探索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Hato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Saburo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再登録・再探索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printf</a:t>
            </a:r>
            <a:r>
              <a:rPr lang="en-US" altLang="ja-JP" sz="900" dirty="0" smtClean="0">
                <a:solidFill>
                  <a:schemeClr val="tx1"/>
                </a:solidFill>
              </a:rPr>
              <a:t>("===Re-insert===\n");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insert(&amp;dummy,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Mitsuki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Mausu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</p:txBody>
      </p:sp>
      <p:sp>
        <p:nvSpPr>
          <p:cNvPr id="167" name="正方形/長方形 166"/>
          <p:cNvSpPr/>
          <p:nvPr/>
        </p:nvSpPr>
        <p:spPr>
          <a:xfrm>
            <a:off x="2714612" y="1571612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0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69" name="正方形/長方形 168"/>
          <p:cNvSpPr/>
          <p:nvPr/>
        </p:nvSpPr>
        <p:spPr>
          <a:xfrm>
            <a:off x="2714612" y="1857364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NULL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0" name="正方形/長方形 169"/>
          <p:cNvSpPr/>
          <p:nvPr/>
        </p:nvSpPr>
        <p:spPr>
          <a:xfrm>
            <a:off x="2714612" y="2143116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NULL  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1" name="正方形/長方形 170"/>
          <p:cNvSpPr/>
          <p:nvPr/>
        </p:nvSpPr>
        <p:spPr>
          <a:xfrm>
            <a:off x="2714612" y="2428868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3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NULL 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2" name="正方形/長方形 171"/>
          <p:cNvSpPr/>
          <p:nvPr/>
        </p:nvSpPr>
        <p:spPr>
          <a:xfrm>
            <a:off x="2714612" y="2714620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4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3" name="正方形/長方形 172"/>
          <p:cNvSpPr/>
          <p:nvPr/>
        </p:nvSpPr>
        <p:spPr>
          <a:xfrm>
            <a:off x="2714612" y="3000372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5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NULL 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4" name="正方形/長方形 173"/>
          <p:cNvSpPr/>
          <p:nvPr/>
        </p:nvSpPr>
        <p:spPr>
          <a:xfrm>
            <a:off x="2714612" y="3286124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6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5" name="正方形/長方形 174"/>
          <p:cNvSpPr/>
          <p:nvPr/>
        </p:nvSpPr>
        <p:spPr>
          <a:xfrm>
            <a:off x="2714612" y="3571876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7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6" name="正方形/長方形 175"/>
          <p:cNvSpPr/>
          <p:nvPr/>
        </p:nvSpPr>
        <p:spPr>
          <a:xfrm>
            <a:off x="2714612" y="3857628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8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7" name="正方形/長方形 176"/>
          <p:cNvSpPr/>
          <p:nvPr/>
        </p:nvSpPr>
        <p:spPr>
          <a:xfrm>
            <a:off x="2714612" y="4143380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9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8" name="正方形/長方形 177"/>
          <p:cNvSpPr/>
          <p:nvPr/>
        </p:nvSpPr>
        <p:spPr>
          <a:xfrm>
            <a:off x="2714612" y="4429132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10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9" name="正方形/長方形 178"/>
          <p:cNvSpPr/>
          <p:nvPr/>
        </p:nvSpPr>
        <p:spPr>
          <a:xfrm>
            <a:off x="2714612" y="4714884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11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80" name="正方形/長方形 179"/>
          <p:cNvSpPr/>
          <p:nvPr/>
        </p:nvSpPr>
        <p:spPr>
          <a:xfrm>
            <a:off x="2714612" y="5000636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12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grpSp>
        <p:nvGrpSpPr>
          <p:cNvPr id="3" name="グループ化 31"/>
          <p:cNvGrpSpPr/>
          <p:nvPr/>
        </p:nvGrpSpPr>
        <p:grpSpPr>
          <a:xfrm>
            <a:off x="214282" y="642918"/>
            <a:ext cx="1714512" cy="428628"/>
            <a:chOff x="1857356" y="5286388"/>
            <a:chExt cx="1714512" cy="428628"/>
          </a:xfrm>
        </p:grpSpPr>
        <p:sp>
          <p:nvSpPr>
            <p:cNvPr id="213" name="正方形/長方形 212"/>
            <p:cNvSpPr/>
            <p:nvPr/>
          </p:nvSpPr>
          <p:spPr>
            <a:xfrm>
              <a:off x="1857356" y="5429264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j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r>
                <a:rPr lang="ja-JP" altLang="en-US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鳩三郎</a:t>
              </a:r>
              <a:endParaRPr kumimoji="1" lang="ja-JP" altLang="en-US" sz="800" dirty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214" name="正方形/長方形 213"/>
            <p:cNvSpPr/>
            <p:nvPr/>
          </p:nvSpPr>
          <p:spPr>
            <a:xfrm>
              <a:off x="1857356" y="5286388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e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</a:t>
              </a:r>
              <a:r>
                <a:rPr kumimoji="1"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kumimoji="1" lang="en-US" altLang="ja-JP" sz="800" dirty="0" err="1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Hato</a:t>
              </a:r>
              <a:r>
                <a:rPr kumimoji="1"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kumimoji="1" lang="en-US" altLang="ja-JP" sz="800" dirty="0" err="1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Saburo</a:t>
              </a:r>
              <a:endParaRPr kumimoji="1" lang="ja-JP" altLang="en-US" sz="800" dirty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215" name="正方形/長方形 214"/>
            <p:cNvSpPr/>
            <p:nvPr/>
          </p:nvSpPr>
          <p:spPr>
            <a:xfrm>
              <a:off x="1857356" y="5572140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addr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</a:t>
              </a:r>
              <a:r>
                <a:rPr kumimoji="1"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kumimoji="1" lang="ja-JP" altLang="en-US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鎌倉市小町</a:t>
              </a:r>
              <a:endParaRPr kumimoji="1" lang="ja-JP" altLang="en-US" sz="800" dirty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sp>
        <p:nvSpPr>
          <p:cNvPr id="216" name="テキスト ボックス 215"/>
          <p:cNvSpPr txBox="1"/>
          <p:nvPr/>
        </p:nvSpPr>
        <p:spPr>
          <a:xfrm>
            <a:off x="214282" y="357166"/>
            <a:ext cx="1242648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dirty="0" err="1" smtClean="0">
                <a:latin typeface="ＭＳ ゴシック" pitchFamily="49" charset="-128"/>
                <a:ea typeface="ＭＳ ゴシック" pitchFamily="49" charset="-128"/>
              </a:rPr>
              <a:t>struct</a:t>
            </a:r>
            <a:r>
              <a:rPr lang="en-US" altLang="ja-JP" sz="1100" dirty="0" smtClean="0">
                <a:latin typeface="ＭＳ ゴシック" pitchFamily="49" charset="-128"/>
                <a:ea typeface="ＭＳ ゴシック" pitchFamily="49" charset="-128"/>
              </a:rPr>
              <a:t> record 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x</a:t>
            </a:r>
          </a:p>
        </p:txBody>
      </p:sp>
      <p:grpSp>
        <p:nvGrpSpPr>
          <p:cNvPr id="4" name="グループ化 31"/>
          <p:cNvGrpSpPr/>
          <p:nvPr/>
        </p:nvGrpSpPr>
        <p:grpSpPr>
          <a:xfrm>
            <a:off x="214282" y="1428736"/>
            <a:ext cx="1714512" cy="428628"/>
            <a:chOff x="1857356" y="5286388"/>
            <a:chExt cx="1714512" cy="428628"/>
          </a:xfrm>
        </p:grpSpPr>
        <p:sp>
          <p:nvSpPr>
            <p:cNvPr id="218" name="正方形/長方形 217"/>
            <p:cNvSpPr/>
            <p:nvPr/>
          </p:nvSpPr>
          <p:spPr>
            <a:xfrm>
              <a:off x="1857356" y="5429264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j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r>
                <a:rPr kumimoji="1"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横浜邦博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219" name="正方形/長方形 218"/>
            <p:cNvSpPr/>
            <p:nvPr/>
          </p:nvSpPr>
          <p:spPr>
            <a:xfrm>
              <a:off x="1857356" y="5286388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e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Yokohama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Kunihiro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220" name="正方形/長方形 219"/>
            <p:cNvSpPr/>
            <p:nvPr/>
          </p:nvSpPr>
          <p:spPr>
            <a:xfrm>
              <a:off x="1857356" y="5572140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addr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r>
                <a:rPr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横浜市中区日本大通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sp>
        <p:nvSpPr>
          <p:cNvPr id="221" name="テキスト ボックス 220"/>
          <p:cNvSpPr txBox="1"/>
          <p:nvPr/>
        </p:nvSpPr>
        <p:spPr>
          <a:xfrm>
            <a:off x="214282" y="1142984"/>
            <a:ext cx="152477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dirty="0" err="1" smtClean="0">
                <a:latin typeface="ＭＳ ゴシック" pitchFamily="49" charset="-128"/>
                <a:ea typeface="ＭＳ ゴシック" pitchFamily="49" charset="-128"/>
              </a:rPr>
              <a:t>struct</a:t>
            </a:r>
            <a:r>
              <a:rPr lang="en-US" altLang="ja-JP" sz="1100" dirty="0" smtClean="0">
                <a:latin typeface="ＭＳ ゴシック" pitchFamily="49" charset="-128"/>
                <a:ea typeface="ＭＳ ゴシック" pitchFamily="49" charset="-128"/>
              </a:rPr>
              <a:t> record 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dummy</a:t>
            </a:r>
          </a:p>
        </p:txBody>
      </p:sp>
      <p:sp>
        <p:nvSpPr>
          <p:cNvPr id="222" name="テキスト ボックス 221"/>
          <p:cNvSpPr txBox="1"/>
          <p:nvPr/>
        </p:nvSpPr>
        <p:spPr>
          <a:xfrm>
            <a:off x="2357422" y="1285860"/>
            <a:ext cx="1947969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dirty="0" err="1" smtClean="0">
                <a:latin typeface="ＭＳ ゴシック" pitchFamily="49" charset="-128"/>
                <a:ea typeface="ＭＳ ゴシック" pitchFamily="49" charset="-128"/>
              </a:rPr>
              <a:t>struct</a:t>
            </a:r>
            <a:r>
              <a:rPr lang="en-US" altLang="ja-JP" sz="1100" dirty="0" smtClean="0">
                <a:latin typeface="ＭＳ ゴシック" pitchFamily="49" charset="-128"/>
                <a:ea typeface="ＭＳ ゴシック" pitchFamily="49" charset="-128"/>
              </a:rPr>
              <a:t> item *</a:t>
            </a:r>
            <a:r>
              <a:rPr lang="en-US" altLang="ja-JP" sz="1100" b="1" dirty="0" err="1" smtClean="0"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[B]</a:t>
            </a:r>
          </a:p>
        </p:txBody>
      </p:sp>
      <p:sp>
        <p:nvSpPr>
          <p:cNvPr id="30" name="右矢印 29"/>
          <p:cNvSpPr/>
          <p:nvPr/>
        </p:nvSpPr>
        <p:spPr>
          <a:xfrm>
            <a:off x="0" y="2643182"/>
            <a:ext cx="285752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5" name="グループ化 32"/>
          <p:cNvGrpSpPr/>
          <p:nvPr/>
        </p:nvGrpSpPr>
        <p:grpSpPr>
          <a:xfrm>
            <a:off x="4929190" y="3000372"/>
            <a:ext cx="1857388" cy="928694"/>
            <a:chOff x="1785918" y="5000636"/>
            <a:chExt cx="1857388" cy="928694"/>
          </a:xfrm>
        </p:grpSpPr>
        <p:sp>
          <p:nvSpPr>
            <p:cNvPr id="31" name="正方形/長方形 30"/>
            <p:cNvSpPr/>
            <p:nvPr/>
          </p:nvSpPr>
          <p:spPr>
            <a:xfrm>
              <a:off x="1785918" y="514351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6" name="グループ化 31"/>
            <p:cNvGrpSpPr/>
            <p:nvPr/>
          </p:nvGrpSpPr>
          <p:grpSpPr>
            <a:xfrm>
              <a:off x="1857356" y="5286388"/>
              <a:ext cx="1714512" cy="428628"/>
              <a:chOff x="1857356" y="5286388"/>
              <a:chExt cx="1714512" cy="428628"/>
            </a:xfrm>
          </p:grpSpPr>
          <p:sp>
            <p:nvSpPr>
              <p:cNvPr id="35" name="正方形/長方形 34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横浜国大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36" name="正方形/長方形 35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Yokohama </a:t>
                </a:r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Kunihiro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37" name="正方形/長方形 36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横浜市保土ヶ谷区常盤台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33" name="正方形/長方形 32"/>
            <p:cNvSpPr/>
            <p:nvPr/>
          </p:nvSpPr>
          <p:spPr>
            <a:xfrm>
              <a:off x="1785918" y="500063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Yokohama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Kunihiro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   hash: 8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34" name="正方形/長方形 33"/>
            <p:cNvSpPr/>
            <p:nvPr/>
          </p:nvSpPr>
          <p:spPr>
            <a:xfrm>
              <a:off x="1785918" y="5786454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next:</a:t>
              </a:r>
              <a:r>
                <a:rPr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NULL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cxnSp>
        <p:nvCxnSpPr>
          <p:cNvPr id="38" name="カギ線コネクタ 37"/>
          <p:cNvCxnSpPr/>
          <p:nvPr/>
        </p:nvCxnSpPr>
        <p:spPr>
          <a:xfrm flipV="1">
            <a:off x="3643306" y="3464719"/>
            <a:ext cx="1285884" cy="535785"/>
          </a:xfrm>
          <a:prstGeom prst="bentConnector3">
            <a:avLst>
              <a:gd name="adj1" fmla="val 50000"/>
            </a:avLst>
          </a:prstGeom>
          <a:ln w="25400">
            <a:solidFill>
              <a:schemeClr val="tx1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9" name="グループ化 33"/>
          <p:cNvGrpSpPr/>
          <p:nvPr/>
        </p:nvGrpSpPr>
        <p:grpSpPr>
          <a:xfrm>
            <a:off x="4929190" y="1928802"/>
            <a:ext cx="1857388" cy="928694"/>
            <a:chOff x="1785918" y="5000636"/>
            <a:chExt cx="1857388" cy="928694"/>
          </a:xfrm>
        </p:grpSpPr>
        <p:sp>
          <p:nvSpPr>
            <p:cNvPr id="40" name="正方形/長方形 39"/>
            <p:cNvSpPr/>
            <p:nvPr/>
          </p:nvSpPr>
          <p:spPr>
            <a:xfrm>
              <a:off x="1785918" y="514351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41" name="グループ化 35"/>
            <p:cNvGrpSpPr/>
            <p:nvPr/>
          </p:nvGrpSpPr>
          <p:grpSpPr>
            <a:xfrm>
              <a:off x="1857356" y="5286388"/>
              <a:ext cx="1714512" cy="428628"/>
              <a:chOff x="1857356" y="5286388"/>
              <a:chExt cx="1714512" cy="428628"/>
            </a:xfrm>
          </p:grpSpPr>
          <p:sp>
            <p:nvSpPr>
              <p:cNvPr id="44" name="正方形/長方形 43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神奈川花子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45" name="正方形/長方形 44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Kanagawa </a:t>
                </a:r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Hanako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46" name="正方形/長方形 45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横浜市</a:t>
                </a:r>
                <a:r>
                  <a:rPr lang="ja-JP" altLang="en-US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神奈川区三ッ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沢上町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42" name="正方形/長方形 41"/>
            <p:cNvSpPr/>
            <p:nvPr/>
          </p:nvSpPr>
          <p:spPr>
            <a:xfrm>
              <a:off x="1785918" y="500063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Kanagawa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Hanako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  hash: 4</a:t>
              </a:r>
              <a:endParaRPr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43" name="正方形/長方形 42"/>
            <p:cNvSpPr/>
            <p:nvPr/>
          </p:nvSpPr>
          <p:spPr>
            <a:xfrm>
              <a:off x="1785918" y="5786454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next:</a:t>
              </a:r>
              <a:r>
                <a:rPr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NULL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cxnSp>
        <p:nvCxnSpPr>
          <p:cNvPr id="47" name="カギ線コネクタ 46"/>
          <p:cNvCxnSpPr>
            <a:endCxn id="40" idx="1"/>
          </p:cNvCxnSpPr>
          <p:nvPr/>
        </p:nvCxnSpPr>
        <p:spPr>
          <a:xfrm flipV="1">
            <a:off x="3643306" y="2393149"/>
            <a:ext cx="1285884" cy="464347"/>
          </a:xfrm>
          <a:prstGeom prst="bentConnector3">
            <a:avLst>
              <a:gd name="adj1" fmla="val 50000"/>
            </a:avLst>
          </a:prstGeom>
          <a:ln w="25400">
            <a:solidFill>
              <a:schemeClr val="tx1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14282" y="0"/>
            <a:ext cx="8686800" cy="785794"/>
          </a:xfrm>
        </p:spPr>
        <p:txBody>
          <a:bodyPr>
            <a:noAutofit/>
          </a:bodyPr>
          <a:lstStyle/>
          <a:p>
            <a:r>
              <a:rPr lang="ja-JP" altLang="en-US" sz="2800" dirty="0" smtClean="0"/>
              <a:t>ダイレクトチェイニング法</a:t>
            </a:r>
            <a:r>
              <a:rPr lang="en-US" altLang="ja-JP" sz="2800" dirty="0" smtClean="0"/>
              <a:t/>
            </a:r>
            <a:br>
              <a:rPr lang="en-US" altLang="ja-JP" sz="2800" dirty="0" smtClean="0"/>
            </a:br>
            <a:r>
              <a:rPr lang="ja-JP" altLang="en-US" sz="2800" dirty="0" smtClean="0"/>
              <a:t>レコード</a:t>
            </a:r>
            <a:r>
              <a:rPr lang="en-US" altLang="ja-JP" sz="2800" dirty="0" smtClean="0"/>
              <a:t>3</a:t>
            </a:r>
            <a:r>
              <a:rPr lang="ja-JP" altLang="en-US" sz="2800" dirty="0" smtClean="0"/>
              <a:t>件目ハッシュ関数計算</a:t>
            </a:r>
            <a:endParaRPr kumimoji="1" lang="ja-JP" altLang="en-US" sz="2800" dirty="0"/>
          </a:p>
        </p:txBody>
      </p:sp>
      <p:sp>
        <p:nvSpPr>
          <p:cNvPr id="115" name="正方形/長方形 114"/>
          <p:cNvSpPr/>
          <p:nvPr/>
        </p:nvSpPr>
        <p:spPr>
          <a:xfrm>
            <a:off x="214282" y="1928802"/>
            <a:ext cx="2357454" cy="4786346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ハッシュ表初期化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makenull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初期データ登録 </a:t>
            </a:r>
            <a:r>
              <a:rPr lang="en-US" altLang="ja-JP" sz="900" dirty="0" smtClean="0">
                <a:solidFill>
                  <a:schemeClr val="tx1"/>
                </a:solidFill>
              </a:rPr>
              <a:t>*/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while(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getrecord</a:t>
            </a:r>
            <a:r>
              <a:rPr lang="en-US" altLang="ja-JP" sz="900" dirty="0" smtClean="0">
                <a:solidFill>
                  <a:schemeClr val="tx1"/>
                </a:solidFill>
              </a:rPr>
              <a:t>(&amp;x) )</a:t>
            </a:r>
          </a:p>
          <a:p>
            <a:r>
              <a:rPr lang="en-US" altLang="ja-JP" sz="900" dirty="0" smtClean="0">
                <a:solidFill>
                  <a:srgbClr val="FF0000"/>
                </a:solidFill>
              </a:rPr>
              <a:t>    insert(&amp;x, </a:t>
            </a:r>
            <a:r>
              <a:rPr lang="en-US" altLang="ja-JP" sz="900" dirty="0" err="1" smtClean="0">
                <a:solidFill>
                  <a:srgbClr val="FF0000"/>
                </a:solidFill>
              </a:rPr>
              <a:t>x.ename</a:t>
            </a:r>
            <a:r>
              <a:rPr lang="en-US" altLang="ja-JP" sz="900" dirty="0" smtClean="0">
                <a:solidFill>
                  <a:srgbClr val="FF0000"/>
                </a:solidFill>
              </a:rPr>
              <a:t>, </a:t>
            </a:r>
            <a:r>
              <a:rPr lang="en-US" altLang="ja-JP" sz="900" dirty="0" err="1" smtClean="0">
                <a:solidFill>
                  <a:srgbClr val="FF0000"/>
                </a:solidFill>
              </a:rPr>
              <a:t>hashtable</a:t>
            </a:r>
            <a:r>
              <a:rPr lang="en-US" altLang="ja-JP" sz="900" dirty="0" smtClean="0">
                <a:solidFill>
                  <a:srgbClr val="FF0000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重複データの登録試み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insert(&amp;dummy,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ハッシュ表を対象とした探索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Hato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Saburo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ハッシュ表からのデータ削除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Hato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Saburo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delete("Ueno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Ranran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Nobi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Toraemon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Nanashi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Gonbei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ハッシュ表を対象とした探索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Hato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Saburo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再登録・再探索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printf</a:t>
            </a:r>
            <a:r>
              <a:rPr lang="en-US" altLang="ja-JP" sz="900" dirty="0" smtClean="0">
                <a:solidFill>
                  <a:schemeClr val="tx1"/>
                </a:solidFill>
              </a:rPr>
              <a:t>("===Re-insert===\n");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insert(&amp;dummy,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Mitsuki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Mausu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</p:txBody>
      </p:sp>
      <p:sp>
        <p:nvSpPr>
          <p:cNvPr id="167" name="正方形/長方形 166"/>
          <p:cNvSpPr/>
          <p:nvPr/>
        </p:nvSpPr>
        <p:spPr>
          <a:xfrm>
            <a:off x="2714612" y="1571612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0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69" name="正方形/長方形 168"/>
          <p:cNvSpPr/>
          <p:nvPr/>
        </p:nvSpPr>
        <p:spPr>
          <a:xfrm>
            <a:off x="2714612" y="1857364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NULL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0" name="正方形/長方形 169"/>
          <p:cNvSpPr/>
          <p:nvPr/>
        </p:nvSpPr>
        <p:spPr>
          <a:xfrm>
            <a:off x="2714612" y="2143116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NULL  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1" name="正方形/長方形 170"/>
          <p:cNvSpPr/>
          <p:nvPr/>
        </p:nvSpPr>
        <p:spPr>
          <a:xfrm>
            <a:off x="2714612" y="2428868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3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NULL 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2" name="正方形/長方形 171"/>
          <p:cNvSpPr/>
          <p:nvPr/>
        </p:nvSpPr>
        <p:spPr>
          <a:xfrm>
            <a:off x="2714612" y="2714620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4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3" name="正方形/長方形 172"/>
          <p:cNvSpPr/>
          <p:nvPr/>
        </p:nvSpPr>
        <p:spPr>
          <a:xfrm>
            <a:off x="2714612" y="3000372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5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NULL 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4" name="正方形/長方形 173"/>
          <p:cNvSpPr/>
          <p:nvPr/>
        </p:nvSpPr>
        <p:spPr>
          <a:xfrm>
            <a:off x="2714612" y="3286124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6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5" name="正方形/長方形 174"/>
          <p:cNvSpPr/>
          <p:nvPr/>
        </p:nvSpPr>
        <p:spPr>
          <a:xfrm>
            <a:off x="2714612" y="3571876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7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6" name="正方形/長方形 175"/>
          <p:cNvSpPr/>
          <p:nvPr/>
        </p:nvSpPr>
        <p:spPr>
          <a:xfrm>
            <a:off x="2714612" y="3857628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8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7" name="正方形/長方形 176"/>
          <p:cNvSpPr/>
          <p:nvPr/>
        </p:nvSpPr>
        <p:spPr>
          <a:xfrm>
            <a:off x="2714612" y="4143380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9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8" name="正方形/長方形 177"/>
          <p:cNvSpPr/>
          <p:nvPr/>
        </p:nvSpPr>
        <p:spPr>
          <a:xfrm>
            <a:off x="2714612" y="4429132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10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9" name="正方形/長方形 178"/>
          <p:cNvSpPr/>
          <p:nvPr/>
        </p:nvSpPr>
        <p:spPr>
          <a:xfrm>
            <a:off x="2714612" y="4714884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11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80" name="正方形/長方形 179"/>
          <p:cNvSpPr/>
          <p:nvPr/>
        </p:nvSpPr>
        <p:spPr>
          <a:xfrm>
            <a:off x="2714612" y="5000636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12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216" name="テキスト ボックス 215"/>
          <p:cNvSpPr txBox="1"/>
          <p:nvPr/>
        </p:nvSpPr>
        <p:spPr>
          <a:xfrm>
            <a:off x="214282" y="357166"/>
            <a:ext cx="1242648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dirty="0" err="1" smtClean="0">
                <a:latin typeface="ＭＳ ゴシック" pitchFamily="49" charset="-128"/>
                <a:ea typeface="ＭＳ ゴシック" pitchFamily="49" charset="-128"/>
              </a:rPr>
              <a:t>struct</a:t>
            </a:r>
            <a:r>
              <a:rPr lang="en-US" altLang="ja-JP" sz="1100" dirty="0" smtClean="0">
                <a:latin typeface="ＭＳ ゴシック" pitchFamily="49" charset="-128"/>
                <a:ea typeface="ＭＳ ゴシック" pitchFamily="49" charset="-128"/>
              </a:rPr>
              <a:t> record 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x</a:t>
            </a:r>
          </a:p>
        </p:txBody>
      </p:sp>
      <p:grpSp>
        <p:nvGrpSpPr>
          <p:cNvPr id="3" name="グループ化 31"/>
          <p:cNvGrpSpPr/>
          <p:nvPr/>
        </p:nvGrpSpPr>
        <p:grpSpPr>
          <a:xfrm>
            <a:off x="214282" y="1428736"/>
            <a:ext cx="1714512" cy="428628"/>
            <a:chOff x="1857356" y="5286388"/>
            <a:chExt cx="1714512" cy="428628"/>
          </a:xfrm>
        </p:grpSpPr>
        <p:sp>
          <p:nvSpPr>
            <p:cNvPr id="218" name="正方形/長方形 217"/>
            <p:cNvSpPr/>
            <p:nvPr/>
          </p:nvSpPr>
          <p:spPr>
            <a:xfrm>
              <a:off x="1857356" y="5429264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j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r>
                <a:rPr kumimoji="1"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横浜邦博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219" name="正方形/長方形 218"/>
            <p:cNvSpPr/>
            <p:nvPr/>
          </p:nvSpPr>
          <p:spPr>
            <a:xfrm>
              <a:off x="1857356" y="5286388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e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Yokohama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Kunihiro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220" name="正方形/長方形 219"/>
            <p:cNvSpPr/>
            <p:nvPr/>
          </p:nvSpPr>
          <p:spPr>
            <a:xfrm>
              <a:off x="1857356" y="5572140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addr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r>
                <a:rPr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横浜市中区日本大通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sp>
        <p:nvSpPr>
          <p:cNvPr id="221" name="テキスト ボックス 220"/>
          <p:cNvSpPr txBox="1"/>
          <p:nvPr/>
        </p:nvSpPr>
        <p:spPr>
          <a:xfrm>
            <a:off x="214282" y="1142984"/>
            <a:ext cx="152477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dirty="0" err="1" smtClean="0">
                <a:latin typeface="ＭＳ ゴシック" pitchFamily="49" charset="-128"/>
                <a:ea typeface="ＭＳ ゴシック" pitchFamily="49" charset="-128"/>
              </a:rPr>
              <a:t>struct</a:t>
            </a:r>
            <a:r>
              <a:rPr lang="en-US" altLang="ja-JP" sz="1100" dirty="0" smtClean="0">
                <a:latin typeface="ＭＳ ゴシック" pitchFamily="49" charset="-128"/>
                <a:ea typeface="ＭＳ ゴシック" pitchFamily="49" charset="-128"/>
              </a:rPr>
              <a:t> record 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dummy</a:t>
            </a:r>
          </a:p>
        </p:txBody>
      </p:sp>
      <p:sp>
        <p:nvSpPr>
          <p:cNvPr id="222" name="テキスト ボックス 221"/>
          <p:cNvSpPr txBox="1"/>
          <p:nvPr/>
        </p:nvSpPr>
        <p:spPr>
          <a:xfrm>
            <a:off x="2357422" y="1285860"/>
            <a:ext cx="1947969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dirty="0" err="1" smtClean="0">
                <a:latin typeface="ＭＳ ゴシック" pitchFamily="49" charset="-128"/>
                <a:ea typeface="ＭＳ ゴシック" pitchFamily="49" charset="-128"/>
              </a:rPr>
              <a:t>struct</a:t>
            </a:r>
            <a:r>
              <a:rPr lang="en-US" altLang="ja-JP" sz="1100" dirty="0" smtClean="0">
                <a:latin typeface="ＭＳ ゴシック" pitchFamily="49" charset="-128"/>
                <a:ea typeface="ＭＳ ゴシック" pitchFamily="49" charset="-128"/>
              </a:rPr>
              <a:t> item *</a:t>
            </a:r>
            <a:r>
              <a:rPr lang="en-US" altLang="ja-JP" sz="1100" b="1" dirty="0" err="1" smtClean="0"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[B]</a:t>
            </a:r>
          </a:p>
        </p:txBody>
      </p:sp>
      <p:sp>
        <p:nvSpPr>
          <p:cNvPr id="30" name="右矢印 29"/>
          <p:cNvSpPr/>
          <p:nvPr/>
        </p:nvSpPr>
        <p:spPr>
          <a:xfrm>
            <a:off x="0" y="2786058"/>
            <a:ext cx="285752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1" name="テキスト ボックス 30"/>
          <p:cNvSpPr txBox="1"/>
          <p:nvPr/>
        </p:nvSpPr>
        <p:spPr>
          <a:xfrm>
            <a:off x="2000232" y="785794"/>
            <a:ext cx="1947969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b="1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hash(“</a:t>
            </a:r>
            <a:r>
              <a:rPr lang="en-US" altLang="ja-JP" sz="1100" b="1" dirty="0" err="1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Hato</a:t>
            </a:r>
            <a:r>
              <a:rPr lang="en-US" altLang="ja-JP" sz="1100" b="1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 </a:t>
            </a:r>
            <a:r>
              <a:rPr lang="en-US" altLang="ja-JP" sz="1100" b="1" dirty="0" err="1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Saburo</a:t>
            </a:r>
            <a:r>
              <a:rPr lang="en-US" altLang="ja-JP" sz="1100" b="1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”) = 8</a:t>
            </a:r>
          </a:p>
        </p:txBody>
      </p:sp>
      <p:grpSp>
        <p:nvGrpSpPr>
          <p:cNvPr id="5" name="グループ化 32"/>
          <p:cNvGrpSpPr/>
          <p:nvPr/>
        </p:nvGrpSpPr>
        <p:grpSpPr>
          <a:xfrm>
            <a:off x="4929190" y="3000372"/>
            <a:ext cx="1857388" cy="928694"/>
            <a:chOff x="1785918" y="5000636"/>
            <a:chExt cx="1857388" cy="928694"/>
          </a:xfrm>
        </p:grpSpPr>
        <p:sp>
          <p:nvSpPr>
            <p:cNvPr id="37" name="正方形/長方形 36"/>
            <p:cNvSpPr/>
            <p:nvPr/>
          </p:nvSpPr>
          <p:spPr>
            <a:xfrm>
              <a:off x="1785918" y="514351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6" name="グループ化 31"/>
            <p:cNvGrpSpPr/>
            <p:nvPr/>
          </p:nvGrpSpPr>
          <p:grpSpPr>
            <a:xfrm>
              <a:off x="1857356" y="5286388"/>
              <a:ext cx="1714512" cy="428628"/>
              <a:chOff x="1857356" y="5286388"/>
              <a:chExt cx="1714512" cy="428628"/>
            </a:xfrm>
          </p:grpSpPr>
          <p:sp>
            <p:nvSpPr>
              <p:cNvPr id="41" name="正方形/長方形 40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横浜国大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42" name="正方形/長方形 41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Yokohama </a:t>
                </a:r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Kunihiro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43" name="正方形/長方形 42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横浜市保土ヶ谷区常盤台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39" name="正方形/長方形 38"/>
            <p:cNvSpPr/>
            <p:nvPr/>
          </p:nvSpPr>
          <p:spPr>
            <a:xfrm>
              <a:off x="1785918" y="500063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Yokohama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Kunihiro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   hash: 8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40" name="正方形/長方形 39"/>
            <p:cNvSpPr/>
            <p:nvPr/>
          </p:nvSpPr>
          <p:spPr>
            <a:xfrm>
              <a:off x="1785918" y="5786454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next:</a:t>
              </a:r>
              <a:r>
                <a:rPr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NULL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cxnSp>
        <p:nvCxnSpPr>
          <p:cNvPr id="44" name="カギ線コネクタ 43"/>
          <p:cNvCxnSpPr/>
          <p:nvPr/>
        </p:nvCxnSpPr>
        <p:spPr>
          <a:xfrm flipV="1">
            <a:off x="3643306" y="3464719"/>
            <a:ext cx="1285884" cy="535785"/>
          </a:xfrm>
          <a:prstGeom prst="bentConnector3">
            <a:avLst>
              <a:gd name="adj1" fmla="val 50000"/>
            </a:avLst>
          </a:prstGeom>
          <a:ln w="25400">
            <a:solidFill>
              <a:schemeClr val="tx1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5" name="グループ化 33"/>
          <p:cNvGrpSpPr/>
          <p:nvPr/>
        </p:nvGrpSpPr>
        <p:grpSpPr>
          <a:xfrm>
            <a:off x="4929190" y="1928802"/>
            <a:ext cx="1857388" cy="928694"/>
            <a:chOff x="1785918" y="5000636"/>
            <a:chExt cx="1857388" cy="928694"/>
          </a:xfrm>
        </p:grpSpPr>
        <p:sp>
          <p:nvSpPr>
            <p:cNvPr id="46" name="正方形/長方形 45"/>
            <p:cNvSpPr/>
            <p:nvPr/>
          </p:nvSpPr>
          <p:spPr>
            <a:xfrm>
              <a:off x="1785918" y="514351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47" name="グループ化 35"/>
            <p:cNvGrpSpPr/>
            <p:nvPr/>
          </p:nvGrpSpPr>
          <p:grpSpPr>
            <a:xfrm>
              <a:off x="1857356" y="5286388"/>
              <a:ext cx="1714512" cy="428628"/>
              <a:chOff x="1857356" y="5286388"/>
              <a:chExt cx="1714512" cy="428628"/>
            </a:xfrm>
          </p:grpSpPr>
          <p:sp>
            <p:nvSpPr>
              <p:cNvPr id="50" name="正方形/長方形 49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神奈川花子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51" name="正方形/長方形 50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Kanagawa </a:t>
                </a:r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Hanako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52" name="正方形/長方形 51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横浜市</a:t>
                </a:r>
                <a:r>
                  <a:rPr lang="ja-JP" altLang="en-US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神奈川区三ッ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沢上町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48" name="正方形/長方形 47"/>
            <p:cNvSpPr/>
            <p:nvPr/>
          </p:nvSpPr>
          <p:spPr>
            <a:xfrm>
              <a:off x="1785918" y="500063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Kanagawa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Hanako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  hash: 4</a:t>
              </a:r>
              <a:endParaRPr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49" name="正方形/長方形 48"/>
            <p:cNvSpPr/>
            <p:nvPr/>
          </p:nvSpPr>
          <p:spPr>
            <a:xfrm>
              <a:off x="1785918" y="5786454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next:</a:t>
              </a:r>
              <a:r>
                <a:rPr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NULL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cxnSp>
        <p:nvCxnSpPr>
          <p:cNvPr id="53" name="カギ線コネクタ 52"/>
          <p:cNvCxnSpPr>
            <a:endCxn id="46" idx="1"/>
          </p:cNvCxnSpPr>
          <p:nvPr/>
        </p:nvCxnSpPr>
        <p:spPr>
          <a:xfrm flipV="1">
            <a:off x="3643306" y="2393149"/>
            <a:ext cx="1285884" cy="464347"/>
          </a:xfrm>
          <a:prstGeom prst="bentConnector3">
            <a:avLst>
              <a:gd name="adj1" fmla="val 50000"/>
            </a:avLst>
          </a:prstGeom>
          <a:ln w="25400">
            <a:solidFill>
              <a:schemeClr val="tx1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8" name="グループ化 31"/>
          <p:cNvGrpSpPr/>
          <p:nvPr/>
        </p:nvGrpSpPr>
        <p:grpSpPr>
          <a:xfrm>
            <a:off x="214282" y="642918"/>
            <a:ext cx="1714512" cy="428628"/>
            <a:chOff x="1857356" y="5286388"/>
            <a:chExt cx="1714512" cy="428628"/>
          </a:xfrm>
        </p:grpSpPr>
        <p:sp>
          <p:nvSpPr>
            <p:cNvPr id="59" name="正方形/長方形 58"/>
            <p:cNvSpPr/>
            <p:nvPr/>
          </p:nvSpPr>
          <p:spPr>
            <a:xfrm>
              <a:off x="1857356" y="5429264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j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r>
                <a:rPr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鳩三郎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60" name="正方形/長方形 59"/>
            <p:cNvSpPr/>
            <p:nvPr/>
          </p:nvSpPr>
          <p:spPr>
            <a:xfrm>
              <a:off x="1857356" y="5286388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e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</a:t>
              </a:r>
              <a:r>
                <a:rPr kumimoji="1"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Hato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Saburo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61" name="正方形/長方形 60"/>
            <p:cNvSpPr/>
            <p:nvPr/>
          </p:nvSpPr>
          <p:spPr>
            <a:xfrm>
              <a:off x="1857356" y="5572140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addr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</a:t>
              </a:r>
              <a:r>
                <a:rPr kumimoji="1"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鎌倉市小町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14282" y="0"/>
            <a:ext cx="8686800" cy="785794"/>
          </a:xfrm>
        </p:spPr>
        <p:txBody>
          <a:bodyPr>
            <a:noAutofit/>
          </a:bodyPr>
          <a:lstStyle/>
          <a:p>
            <a:r>
              <a:rPr lang="ja-JP" altLang="en-US" sz="2800" dirty="0" smtClean="0"/>
              <a:t>ダイレクトチェイニング法</a:t>
            </a:r>
            <a:r>
              <a:rPr lang="en-US" altLang="ja-JP" sz="2800" dirty="0" smtClean="0"/>
              <a:t/>
            </a:r>
            <a:br>
              <a:rPr lang="en-US" altLang="ja-JP" sz="2800" dirty="0" smtClean="0"/>
            </a:br>
            <a:r>
              <a:rPr lang="ja-JP" altLang="en-US" sz="2800" dirty="0" smtClean="0"/>
              <a:t>レコード</a:t>
            </a:r>
            <a:r>
              <a:rPr lang="en-US" altLang="ja-JP" sz="2800" dirty="0" smtClean="0"/>
              <a:t>3</a:t>
            </a:r>
            <a:r>
              <a:rPr lang="ja-JP" altLang="en-US" sz="2800" dirty="0" smtClean="0"/>
              <a:t>件目ハッシュ表へ登録</a:t>
            </a:r>
            <a:endParaRPr kumimoji="1" lang="ja-JP" altLang="en-US" sz="2800" dirty="0"/>
          </a:p>
        </p:txBody>
      </p:sp>
      <p:sp>
        <p:nvSpPr>
          <p:cNvPr id="115" name="正方形/長方形 114"/>
          <p:cNvSpPr/>
          <p:nvPr/>
        </p:nvSpPr>
        <p:spPr>
          <a:xfrm>
            <a:off x="214282" y="1928802"/>
            <a:ext cx="2357454" cy="4786346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ハッシュ表初期化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makenull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初期データ登録 </a:t>
            </a:r>
            <a:r>
              <a:rPr lang="en-US" altLang="ja-JP" sz="900" dirty="0" smtClean="0">
                <a:solidFill>
                  <a:schemeClr val="tx1"/>
                </a:solidFill>
              </a:rPr>
              <a:t>*/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while(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getrecord</a:t>
            </a:r>
            <a:r>
              <a:rPr lang="en-US" altLang="ja-JP" sz="900" dirty="0" smtClean="0">
                <a:solidFill>
                  <a:schemeClr val="tx1"/>
                </a:solidFill>
              </a:rPr>
              <a:t>(&amp;x) )</a:t>
            </a:r>
          </a:p>
          <a:p>
            <a:r>
              <a:rPr lang="en-US" altLang="ja-JP" sz="900" dirty="0" smtClean="0">
                <a:solidFill>
                  <a:srgbClr val="FF0000"/>
                </a:solidFill>
              </a:rPr>
              <a:t>    insert(&amp;x, </a:t>
            </a:r>
            <a:r>
              <a:rPr lang="en-US" altLang="ja-JP" sz="900" dirty="0" err="1" smtClean="0">
                <a:solidFill>
                  <a:srgbClr val="FF0000"/>
                </a:solidFill>
              </a:rPr>
              <a:t>x.ename</a:t>
            </a:r>
            <a:r>
              <a:rPr lang="en-US" altLang="ja-JP" sz="900" dirty="0" smtClean="0">
                <a:solidFill>
                  <a:srgbClr val="FF0000"/>
                </a:solidFill>
              </a:rPr>
              <a:t>, </a:t>
            </a:r>
            <a:r>
              <a:rPr lang="en-US" altLang="ja-JP" sz="900" dirty="0" err="1" smtClean="0">
                <a:solidFill>
                  <a:srgbClr val="FF0000"/>
                </a:solidFill>
              </a:rPr>
              <a:t>hashtable</a:t>
            </a:r>
            <a:r>
              <a:rPr lang="en-US" altLang="ja-JP" sz="900" dirty="0" smtClean="0">
                <a:solidFill>
                  <a:srgbClr val="FF0000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重複データの登録試み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insert(&amp;dummy,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ハッシュ表を対象とした探索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Hato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Saburo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ハッシュ表からのデータ削除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Hato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Saburo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delete("Ueno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Ranran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Nobi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Toraemon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Nanashi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Gonbei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ハッシュ表を対象とした探索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Hato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Saburo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再登録・再探索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printf</a:t>
            </a:r>
            <a:r>
              <a:rPr lang="en-US" altLang="ja-JP" sz="900" dirty="0" smtClean="0">
                <a:solidFill>
                  <a:schemeClr val="tx1"/>
                </a:solidFill>
              </a:rPr>
              <a:t>("===Re-insert===\n");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insert(&amp;dummy,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Mitsuki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Mausu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</p:txBody>
      </p:sp>
      <p:sp>
        <p:nvSpPr>
          <p:cNvPr id="167" name="正方形/長方形 166"/>
          <p:cNvSpPr/>
          <p:nvPr/>
        </p:nvSpPr>
        <p:spPr>
          <a:xfrm>
            <a:off x="2714612" y="1571612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0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69" name="正方形/長方形 168"/>
          <p:cNvSpPr/>
          <p:nvPr/>
        </p:nvSpPr>
        <p:spPr>
          <a:xfrm>
            <a:off x="2714612" y="1857364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NULL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0" name="正方形/長方形 169"/>
          <p:cNvSpPr/>
          <p:nvPr/>
        </p:nvSpPr>
        <p:spPr>
          <a:xfrm>
            <a:off x="2714612" y="2143116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NULL  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1" name="正方形/長方形 170"/>
          <p:cNvSpPr/>
          <p:nvPr/>
        </p:nvSpPr>
        <p:spPr>
          <a:xfrm>
            <a:off x="2714612" y="2428868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3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NULL 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2" name="正方形/長方形 171"/>
          <p:cNvSpPr/>
          <p:nvPr/>
        </p:nvSpPr>
        <p:spPr>
          <a:xfrm>
            <a:off x="2714612" y="2714620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4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3" name="正方形/長方形 172"/>
          <p:cNvSpPr/>
          <p:nvPr/>
        </p:nvSpPr>
        <p:spPr>
          <a:xfrm>
            <a:off x="2714612" y="3000372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5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NULL 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4" name="正方形/長方形 173"/>
          <p:cNvSpPr/>
          <p:nvPr/>
        </p:nvSpPr>
        <p:spPr>
          <a:xfrm>
            <a:off x="2714612" y="3286124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6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5" name="正方形/長方形 174"/>
          <p:cNvSpPr/>
          <p:nvPr/>
        </p:nvSpPr>
        <p:spPr>
          <a:xfrm>
            <a:off x="2714612" y="3571876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7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6" name="正方形/長方形 175"/>
          <p:cNvSpPr/>
          <p:nvPr/>
        </p:nvSpPr>
        <p:spPr>
          <a:xfrm>
            <a:off x="2714612" y="3857628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8</a:t>
            </a:r>
            <a:r>
              <a:rPr lang="en-US" altLang="ja-JP" sz="800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]   </a:t>
            </a:r>
            <a:endParaRPr kumimoji="1" lang="ja-JP" altLang="en-US" sz="800" dirty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7" name="正方形/長方形 176"/>
          <p:cNvSpPr/>
          <p:nvPr/>
        </p:nvSpPr>
        <p:spPr>
          <a:xfrm>
            <a:off x="2714612" y="4143380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9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8" name="正方形/長方形 177"/>
          <p:cNvSpPr/>
          <p:nvPr/>
        </p:nvSpPr>
        <p:spPr>
          <a:xfrm>
            <a:off x="2714612" y="4429132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10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9" name="正方形/長方形 178"/>
          <p:cNvSpPr/>
          <p:nvPr/>
        </p:nvSpPr>
        <p:spPr>
          <a:xfrm>
            <a:off x="2714612" y="4714884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11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80" name="正方形/長方形 179"/>
          <p:cNvSpPr/>
          <p:nvPr/>
        </p:nvSpPr>
        <p:spPr>
          <a:xfrm>
            <a:off x="2714612" y="5000636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12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216" name="テキスト ボックス 215"/>
          <p:cNvSpPr txBox="1"/>
          <p:nvPr/>
        </p:nvSpPr>
        <p:spPr>
          <a:xfrm>
            <a:off x="214282" y="357166"/>
            <a:ext cx="1242648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dirty="0" err="1" smtClean="0">
                <a:latin typeface="ＭＳ ゴシック" pitchFamily="49" charset="-128"/>
                <a:ea typeface="ＭＳ ゴシック" pitchFamily="49" charset="-128"/>
              </a:rPr>
              <a:t>struct</a:t>
            </a:r>
            <a:r>
              <a:rPr lang="en-US" altLang="ja-JP" sz="1100" dirty="0" smtClean="0">
                <a:latin typeface="ＭＳ ゴシック" pitchFamily="49" charset="-128"/>
                <a:ea typeface="ＭＳ ゴシック" pitchFamily="49" charset="-128"/>
              </a:rPr>
              <a:t> record 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x</a:t>
            </a:r>
          </a:p>
        </p:txBody>
      </p:sp>
      <p:grpSp>
        <p:nvGrpSpPr>
          <p:cNvPr id="3" name="グループ化 31"/>
          <p:cNvGrpSpPr/>
          <p:nvPr/>
        </p:nvGrpSpPr>
        <p:grpSpPr>
          <a:xfrm>
            <a:off x="214282" y="1428736"/>
            <a:ext cx="1714512" cy="428628"/>
            <a:chOff x="1857356" y="5286388"/>
            <a:chExt cx="1714512" cy="428628"/>
          </a:xfrm>
        </p:grpSpPr>
        <p:sp>
          <p:nvSpPr>
            <p:cNvPr id="218" name="正方形/長方形 217"/>
            <p:cNvSpPr/>
            <p:nvPr/>
          </p:nvSpPr>
          <p:spPr>
            <a:xfrm>
              <a:off x="1857356" y="5429264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j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r>
                <a:rPr kumimoji="1"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横浜邦博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219" name="正方形/長方形 218"/>
            <p:cNvSpPr/>
            <p:nvPr/>
          </p:nvSpPr>
          <p:spPr>
            <a:xfrm>
              <a:off x="1857356" y="5286388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e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Yokohama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Kunihiro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220" name="正方形/長方形 219"/>
            <p:cNvSpPr/>
            <p:nvPr/>
          </p:nvSpPr>
          <p:spPr>
            <a:xfrm>
              <a:off x="1857356" y="5572140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addr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r>
                <a:rPr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横浜市中区日本大通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sp>
        <p:nvSpPr>
          <p:cNvPr id="221" name="テキスト ボックス 220"/>
          <p:cNvSpPr txBox="1"/>
          <p:nvPr/>
        </p:nvSpPr>
        <p:spPr>
          <a:xfrm>
            <a:off x="214282" y="1142984"/>
            <a:ext cx="152477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dirty="0" err="1" smtClean="0">
                <a:latin typeface="ＭＳ ゴシック" pitchFamily="49" charset="-128"/>
                <a:ea typeface="ＭＳ ゴシック" pitchFamily="49" charset="-128"/>
              </a:rPr>
              <a:t>struct</a:t>
            </a:r>
            <a:r>
              <a:rPr lang="en-US" altLang="ja-JP" sz="1100" dirty="0" smtClean="0">
                <a:latin typeface="ＭＳ ゴシック" pitchFamily="49" charset="-128"/>
                <a:ea typeface="ＭＳ ゴシック" pitchFamily="49" charset="-128"/>
              </a:rPr>
              <a:t> record 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dummy</a:t>
            </a:r>
          </a:p>
        </p:txBody>
      </p:sp>
      <p:sp>
        <p:nvSpPr>
          <p:cNvPr id="222" name="テキスト ボックス 221"/>
          <p:cNvSpPr txBox="1"/>
          <p:nvPr/>
        </p:nvSpPr>
        <p:spPr>
          <a:xfrm>
            <a:off x="2357422" y="1285860"/>
            <a:ext cx="1947969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dirty="0" err="1" smtClean="0">
                <a:latin typeface="ＭＳ ゴシック" pitchFamily="49" charset="-128"/>
                <a:ea typeface="ＭＳ ゴシック" pitchFamily="49" charset="-128"/>
              </a:rPr>
              <a:t>struct</a:t>
            </a:r>
            <a:r>
              <a:rPr lang="en-US" altLang="ja-JP" sz="1100" dirty="0" smtClean="0">
                <a:latin typeface="ＭＳ ゴシック" pitchFamily="49" charset="-128"/>
                <a:ea typeface="ＭＳ ゴシック" pitchFamily="49" charset="-128"/>
              </a:rPr>
              <a:t> item *</a:t>
            </a:r>
            <a:r>
              <a:rPr lang="en-US" altLang="ja-JP" sz="1100" b="1" dirty="0" err="1" smtClean="0"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[B]</a:t>
            </a:r>
          </a:p>
        </p:txBody>
      </p:sp>
      <p:sp>
        <p:nvSpPr>
          <p:cNvPr id="30" name="右矢印 29"/>
          <p:cNvSpPr/>
          <p:nvPr/>
        </p:nvSpPr>
        <p:spPr>
          <a:xfrm>
            <a:off x="0" y="2786058"/>
            <a:ext cx="285752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48" name="カギ線コネクタ 47"/>
          <p:cNvCxnSpPr>
            <a:endCxn id="41" idx="1"/>
          </p:cNvCxnSpPr>
          <p:nvPr/>
        </p:nvCxnSpPr>
        <p:spPr>
          <a:xfrm flipV="1">
            <a:off x="3643306" y="3464719"/>
            <a:ext cx="1285884" cy="535785"/>
          </a:xfrm>
          <a:prstGeom prst="bentConnector3">
            <a:avLst>
              <a:gd name="adj1" fmla="val 50000"/>
            </a:avLst>
          </a:prstGeom>
          <a:ln w="25400">
            <a:solidFill>
              <a:srgbClr val="FF000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" name="グループ化 33"/>
          <p:cNvGrpSpPr/>
          <p:nvPr/>
        </p:nvGrpSpPr>
        <p:grpSpPr>
          <a:xfrm>
            <a:off x="4929190" y="1928802"/>
            <a:ext cx="1857388" cy="928694"/>
            <a:chOff x="1785918" y="5000636"/>
            <a:chExt cx="1857388" cy="928694"/>
          </a:xfrm>
        </p:grpSpPr>
        <p:sp>
          <p:nvSpPr>
            <p:cNvPr id="46" name="正方形/長方形 45"/>
            <p:cNvSpPr/>
            <p:nvPr/>
          </p:nvSpPr>
          <p:spPr>
            <a:xfrm>
              <a:off x="1785918" y="514351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8" name="グループ化 35"/>
            <p:cNvGrpSpPr/>
            <p:nvPr/>
          </p:nvGrpSpPr>
          <p:grpSpPr>
            <a:xfrm>
              <a:off x="1857356" y="5286388"/>
              <a:ext cx="1714512" cy="428628"/>
              <a:chOff x="1857356" y="5286388"/>
              <a:chExt cx="1714512" cy="428628"/>
            </a:xfrm>
          </p:grpSpPr>
          <p:sp>
            <p:nvSpPr>
              <p:cNvPr id="51" name="正方形/長方形 50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神奈川花子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52" name="正方形/長方形 51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Kanagawa </a:t>
                </a:r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Hanako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53" name="正方形/長方形 52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横浜市</a:t>
                </a:r>
                <a:r>
                  <a:rPr lang="ja-JP" altLang="en-US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神奈川区三ッ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沢上町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49" name="正方形/長方形 48"/>
            <p:cNvSpPr/>
            <p:nvPr/>
          </p:nvSpPr>
          <p:spPr>
            <a:xfrm>
              <a:off x="1785918" y="500063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Kanagawa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Hanako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  hash: 4</a:t>
              </a:r>
              <a:endParaRPr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50" name="正方形/長方形 49"/>
            <p:cNvSpPr/>
            <p:nvPr/>
          </p:nvSpPr>
          <p:spPr>
            <a:xfrm>
              <a:off x="1785918" y="5786454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next:</a:t>
              </a:r>
              <a:r>
                <a:rPr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NULL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cxnSp>
        <p:nvCxnSpPr>
          <p:cNvPr id="54" name="カギ線コネクタ 53"/>
          <p:cNvCxnSpPr>
            <a:endCxn id="46" idx="1"/>
          </p:cNvCxnSpPr>
          <p:nvPr/>
        </p:nvCxnSpPr>
        <p:spPr>
          <a:xfrm flipV="1">
            <a:off x="3643306" y="2393149"/>
            <a:ext cx="1285884" cy="464347"/>
          </a:xfrm>
          <a:prstGeom prst="bentConnector3">
            <a:avLst>
              <a:gd name="adj1" fmla="val 50000"/>
            </a:avLst>
          </a:prstGeom>
          <a:ln w="25400">
            <a:solidFill>
              <a:schemeClr val="tx1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テキスト ボックス 54"/>
          <p:cNvSpPr txBox="1"/>
          <p:nvPr/>
        </p:nvSpPr>
        <p:spPr>
          <a:xfrm>
            <a:off x="2000232" y="785794"/>
            <a:ext cx="1947969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hash(“</a:t>
            </a:r>
            <a:r>
              <a:rPr lang="en-US" altLang="ja-JP" sz="1100" b="1" dirty="0" err="1" smtClean="0">
                <a:latin typeface="ＭＳ ゴシック" pitchFamily="49" charset="-128"/>
                <a:ea typeface="ＭＳ ゴシック" pitchFamily="49" charset="-128"/>
              </a:rPr>
              <a:t>Hato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 </a:t>
            </a:r>
            <a:r>
              <a:rPr lang="en-US" altLang="ja-JP" sz="1100" b="1" dirty="0" err="1" smtClean="0">
                <a:latin typeface="ＭＳ ゴシック" pitchFamily="49" charset="-128"/>
                <a:ea typeface="ＭＳ ゴシック" pitchFamily="49" charset="-128"/>
              </a:rPr>
              <a:t>Saburo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”) = 8</a:t>
            </a:r>
          </a:p>
        </p:txBody>
      </p:sp>
      <p:grpSp>
        <p:nvGrpSpPr>
          <p:cNvPr id="56" name="グループ化 31"/>
          <p:cNvGrpSpPr/>
          <p:nvPr/>
        </p:nvGrpSpPr>
        <p:grpSpPr>
          <a:xfrm>
            <a:off x="214282" y="642918"/>
            <a:ext cx="1714512" cy="428628"/>
            <a:chOff x="1857356" y="5286388"/>
            <a:chExt cx="1714512" cy="428628"/>
          </a:xfrm>
        </p:grpSpPr>
        <p:sp>
          <p:nvSpPr>
            <p:cNvPr id="57" name="正方形/長方形 56"/>
            <p:cNvSpPr/>
            <p:nvPr/>
          </p:nvSpPr>
          <p:spPr>
            <a:xfrm>
              <a:off x="1857356" y="5429264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j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r>
                <a:rPr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鳩三郎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58" name="正方形/長方形 57"/>
            <p:cNvSpPr/>
            <p:nvPr/>
          </p:nvSpPr>
          <p:spPr>
            <a:xfrm>
              <a:off x="1857356" y="5286388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e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</a:t>
              </a:r>
              <a:r>
                <a:rPr kumimoji="1"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Hato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Saburo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59" name="正方形/長方形 58"/>
            <p:cNvSpPr/>
            <p:nvPr/>
          </p:nvSpPr>
          <p:spPr>
            <a:xfrm>
              <a:off x="1857356" y="5572140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addr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</a:t>
              </a:r>
              <a:r>
                <a:rPr kumimoji="1"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鎌倉市小町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60" name="グループ化 32"/>
          <p:cNvGrpSpPr/>
          <p:nvPr/>
        </p:nvGrpSpPr>
        <p:grpSpPr>
          <a:xfrm>
            <a:off x="7143768" y="3000372"/>
            <a:ext cx="1857388" cy="928694"/>
            <a:chOff x="1785918" y="5000636"/>
            <a:chExt cx="1857388" cy="928694"/>
          </a:xfrm>
        </p:grpSpPr>
        <p:sp>
          <p:nvSpPr>
            <p:cNvPr id="61" name="正方形/長方形 60"/>
            <p:cNvSpPr/>
            <p:nvPr/>
          </p:nvSpPr>
          <p:spPr>
            <a:xfrm>
              <a:off x="1785918" y="514351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62" name="グループ化 31"/>
            <p:cNvGrpSpPr/>
            <p:nvPr/>
          </p:nvGrpSpPr>
          <p:grpSpPr>
            <a:xfrm>
              <a:off x="1857356" y="5286388"/>
              <a:ext cx="1714512" cy="428628"/>
              <a:chOff x="1857356" y="5286388"/>
              <a:chExt cx="1714512" cy="428628"/>
            </a:xfrm>
          </p:grpSpPr>
          <p:sp>
            <p:nvSpPr>
              <p:cNvPr id="65" name="正方形/長方形 64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横浜国大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66" name="正方形/長方形 65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Yokohama </a:t>
                </a:r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Kunihiro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67" name="正方形/長方形 66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横浜市保土ヶ谷区常盤台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63" name="正方形/長方形 62"/>
            <p:cNvSpPr/>
            <p:nvPr/>
          </p:nvSpPr>
          <p:spPr>
            <a:xfrm>
              <a:off x="1785918" y="500063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Yokohama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Kunihiro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   hash: 8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64" name="正方形/長方形 63"/>
            <p:cNvSpPr/>
            <p:nvPr/>
          </p:nvSpPr>
          <p:spPr>
            <a:xfrm>
              <a:off x="1785918" y="5786454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next:</a:t>
              </a:r>
              <a:r>
                <a:rPr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NULL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68" name="グループ化 41"/>
          <p:cNvGrpSpPr/>
          <p:nvPr/>
        </p:nvGrpSpPr>
        <p:grpSpPr>
          <a:xfrm>
            <a:off x="4929190" y="3000372"/>
            <a:ext cx="1857388" cy="928694"/>
            <a:chOff x="1785918" y="5000636"/>
            <a:chExt cx="1857388" cy="928694"/>
          </a:xfrm>
        </p:grpSpPr>
        <p:sp>
          <p:nvSpPr>
            <p:cNvPr id="69" name="正方形/長方形 68"/>
            <p:cNvSpPr/>
            <p:nvPr/>
          </p:nvSpPr>
          <p:spPr>
            <a:xfrm>
              <a:off x="1785918" y="514351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70" name="グループ化 43"/>
            <p:cNvGrpSpPr/>
            <p:nvPr/>
          </p:nvGrpSpPr>
          <p:grpSpPr>
            <a:xfrm>
              <a:off x="1857356" y="5286388"/>
              <a:ext cx="1714512" cy="428628"/>
              <a:chOff x="1857356" y="5286388"/>
              <a:chExt cx="1714512" cy="428628"/>
            </a:xfrm>
          </p:grpSpPr>
          <p:sp>
            <p:nvSpPr>
              <p:cNvPr id="73" name="正方形/長方形 72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鳩三郎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74" name="正方形/長方形 73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Hato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Saburo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75" name="正方形/長方形 74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鎌倉市小町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71" name="正方形/長方形 70"/>
            <p:cNvSpPr/>
            <p:nvPr/>
          </p:nvSpPr>
          <p:spPr>
            <a:xfrm>
              <a:off x="1785918" y="500063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</a:t>
              </a:r>
              <a:r>
                <a:rPr lang="en-US" altLang="ja-JP" sz="800" dirty="0" err="1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Hato</a:t>
              </a:r>
              <a:r>
                <a:rPr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err="1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Saburo</a:t>
              </a:r>
              <a:r>
                <a:rPr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    hash: 8</a:t>
              </a:r>
              <a:endParaRPr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72" name="正方形/長方形 71"/>
            <p:cNvSpPr/>
            <p:nvPr/>
          </p:nvSpPr>
          <p:spPr>
            <a:xfrm>
              <a:off x="1785918" y="5786454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next: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cxnSp>
        <p:nvCxnSpPr>
          <p:cNvPr id="76" name="カギ線コネクタ 75"/>
          <p:cNvCxnSpPr/>
          <p:nvPr/>
        </p:nvCxnSpPr>
        <p:spPr>
          <a:xfrm flipV="1">
            <a:off x="5286380" y="3464719"/>
            <a:ext cx="1857388" cy="392909"/>
          </a:xfrm>
          <a:prstGeom prst="bentConnector3">
            <a:avLst>
              <a:gd name="adj1" fmla="val 90052"/>
            </a:avLst>
          </a:prstGeom>
          <a:ln w="25400">
            <a:solidFill>
              <a:srgbClr val="FF000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14282" y="0"/>
            <a:ext cx="8686800" cy="785794"/>
          </a:xfrm>
        </p:spPr>
        <p:txBody>
          <a:bodyPr>
            <a:noAutofit/>
          </a:bodyPr>
          <a:lstStyle/>
          <a:p>
            <a:r>
              <a:rPr lang="ja-JP" altLang="en-US" sz="2800" dirty="0" smtClean="0"/>
              <a:t>ダイレクトチェイニング法</a:t>
            </a:r>
            <a:r>
              <a:rPr lang="en-US" altLang="ja-JP" sz="2800" dirty="0" smtClean="0"/>
              <a:t/>
            </a:r>
            <a:br>
              <a:rPr lang="en-US" altLang="ja-JP" sz="2800" dirty="0" smtClean="0"/>
            </a:br>
            <a:r>
              <a:rPr lang="ja-JP" altLang="en-US" sz="2800" dirty="0" smtClean="0"/>
              <a:t>レコード</a:t>
            </a:r>
            <a:r>
              <a:rPr lang="en-US" altLang="ja-JP" sz="2800" dirty="0" smtClean="0"/>
              <a:t>4</a:t>
            </a:r>
            <a:r>
              <a:rPr lang="ja-JP" altLang="en-US" sz="2800" dirty="0" smtClean="0"/>
              <a:t>件目取り出し</a:t>
            </a:r>
            <a:endParaRPr kumimoji="1" lang="ja-JP" altLang="en-US" sz="2800" dirty="0"/>
          </a:p>
        </p:txBody>
      </p:sp>
      <p:sp>
        <p:nvSpPr>
          <p:cNvPr id="115" name="正方形/長方形 114"/>
          <p:cNvSpPr/>
          <p:nvPr/>
        </p:nvSpPr>
        <p:spPr>
          <a:xfrm>
            <a:off x="214282" y="1928802"/>
            <a:ext cx="2357454" cy="4786346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ハッシュ表初期化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makenull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初期データ登録 </a:t>
            </a:r>
            <a:r>
              <a:rPr lang="en-US" altLang="ja-JP" sz="900" dirty="0" smtClean="0">
                <a:solidFill>
                  <a:schemeClr val="tx1"/>
                </a:solidFill>
              </a:rPr>
              <a:t>*/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smtClean="0">
                <a:solidFill>
                  <a:srgbClr val="FF0000"/>
                </a:solidFill>
              </a:rPr>
              <a:t>while( </a:t>
            </a:r>
            <a:r>
              <a:rPr lang="en-US" altLang="ja-JP" sz="900" dirty="0" err="1" smtClean="0">
                <a:solidFill>
                  <a:srgbClr val="FF0000"/>
                </a:solidFill>
              </a:rPr>
              <a:t>getrecord</a:t>
            </a:r>
            <a:r>
              <a:rPr lang="en-US" altLang="ja-JP" sz="900" dirty="0" smtClean="0">
                <a:solidFill>
                  <a:srgbClr val="FF0000"/>
                </a:solidFill>
              </a:rPr>
              <a:t>(&amp;x) )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insert(&amp;x,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x.ename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重複データの登録試み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insert(&amp;dummy,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ハッシュ表を対象とした探索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Hato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Saburo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ハッシュ表からのデータ削除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Hato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Saburo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delete("Ueno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Ranran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Nobi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Toraemon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Nanashi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Gonbei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ハッシュ表を対象とした探索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Hato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Saburo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再登録・再探索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printf</a:t>
            </a:r>
            <a:r>
              <a:rPr lang="en-US" altLang="ja-JP" sz="900" dirty="0" smtClean="0">
                <a:solidFill>
                  <a:schemeClr val="tx1"/>
                </a:solidFill>
              </a:rPr>
              <a:t>("===Re-insert===\n");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insert(&amp;dummy,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Mitsuki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Mausu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</p:txBody>
      </p:sp>
      <p:sp>
        <p:nvSpPr>
          <p:cNvPr id="167" name="正方形/長方形 166"/>
          <p:cNvSpPr/>
          <p:nvPr/>
        </p:nvSpPr>
        <p:spPr>
          <a:xfrm>
            <a:off x="2714612" y="1571612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0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69" name="正方形/長方形 168"/>
          <p:cNvSpPr/>
          <p:nvPr/>
        </p:nvSpPr>
        <p:spPr>
          <a:xfrm>
            <a:off x="2714612" y="1857364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NULL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0" name="正方形/長方形 169"/>
          <p:cNvSpPr/>
          <p:nvPr/>
        </p:nvSpPr>
        <p:spPr>
          <a:xfrm>
            <a:off x="2714612" y="2143116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NULL  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1" name="正方形/長方形 170"/>
          <p:cNvSpPr/>
          <p:nvPr/>
        </p:nvSpPr>
        <p:spPr>
          <a:xfrm>
            <a:off x="2714612" y="2428868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3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NULL 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2" name="正方形/長方形 171"/>
          <p:cNvSpPr/>
          <p:nvPr/>
        </p:nvSpPr>
        <p:spPr>
          <a:xfrm>
            <a:off x="2714612" y="2714620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4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3" name="正方形/長方形 172"/>
          <p:cNvSpPr/>
          <p:nvPr/>
        </p:nvSpPr>
        <p:spPr>
          <a:xfrm>
            <a:off x="2714612" y="3000372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5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NULL 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4" name="正方形/長方形 173"/>
          <p:cNvSpPr/>
          <p:nvPr/>
        </p:nvSpPr>
        <p:spPr>
          <a:xfrm>
            <a:off x="2714612" y="3286124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6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5" name="正方形/長方形 174"/>
          <p:cNvSpPr/>
          <p:nvPr/>
        </p:nvSpPr>
        <p:spPr>
          <a:xfrm>
            <a:off x="2714612" y="3571876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7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6" name="正方形/長方形 175"/>
          <p:cNvSpPr/>
          <p:nvPr/>
        </p:nvSpPr>
        <p:spPr>
          <a:xfrm>
            <a:off x="2714612" y="3857628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8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7" name="正方形/長方形 176"/>
          <p:cNvSpPr/>
          <p:nvPr/>
        </p:nvSpPr>
        <p:spPr>
          <a:xfrm>
            <a:off x="2714612" y="4143380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9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8" name="正方形/長方形 177"/>
          <p:cNvSpPr/>
          <p:nvPr/>
        </p:nvSpPr>
        <p:spPr>
          <a:xfrm>
            <a:off x="2714612" y="4429132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10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9" name="正方形/長方形 178"/>
          <p:cNvSpPr/>
          <p:nvPr/>
        </p:nvSpPr>
        <p:spPr>
          <a:xfrm>
            <a:off x="2714612" y="4714884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11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80" name="正方形/長方形 179"/>
          <p:cNvSpPr/>
          <p:nvPr/>
        </p:nvSpPr>
        <p:spPr>
          <a:xfrm>
            <a:off x="2714612" y="5000636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12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grpSp>
        <p:nvGrpSpPr>
          <p:cNvPr id="3" name="グループ化 31"/>
          <p:cNvGrpSpPr/>
          <p:nvPr/>
        </p:nvGrpSpPr>
        <p:grpSpPr>
          <a:xfrm>
            <a:off x="214282" y="642918"/>
            <a:ext cx="1714512" cy="428628"/>
            <a:chOff x="1857356" y="5286388"/>
            <a:chExt cx="1714512" cy="428628"/>
          </a:xfrm>
        </p:grpSpPr>
        <p:sp>
          <p:nvSpPr>
            <p:cNvPr id="213" name="正方形/長方形 212"/>
            <p:cNvSpPr/>
            <p:nvPr/>
          </p:nvSpPr>
          <p:spPr>
            <a:xfrm>
              <a:off x="1857356" y="5429264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j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r>
                <a:rPr kumimoji="1" lang="ja-JP" altLang="en-US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北条梅子</a:t>
              </a:r>
              <a:endParaRPr kumimoji="1" lang="ja-JP" altLang="en-US" sz="800" dirty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214" name="正方形/長方形 213"/>
            <p:cNvSpPr/>
            <p:nvPr/>
          </p:nvSpPr>
          <p:spPr>
            <a:xfrm>
              <a:off x="1857356" y="5286388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e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</a:t>
              </a:r>
              <a:r>
                <a:rPr kumimoji="1"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kumimoji="1" lang="en-US" altLang="ja-JP" sz="800" dirty="0" err="1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Hojo</a:t>
              </a:r>
              <a:r>
                <a:rPr kumimoji="1"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kumimoji="1" lang="en-US" altLang="ja-JP" sz="800" dirty="0" err="1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Umeko</a:t>
              </a:r>
              <a:endParaRPr kumimoji="1" lang="ja-JP" altLang="en-US" sz="800" dirty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215" name="正方形/長方形 214"/>
            <p:cNvSpPr/>
            <p:nvPr/>
          </p:nvSpPr>
          <p:spPr>
            <a:xfrm>
              <a:off x="1857356" y="5572140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addr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</a:t>
              </a:r>
              <a:r>
                <a:rPr kumimoji="1"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kumimoji="1" lang="ja-JP" altLang="en-US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小田原市城山</a:t>
              </a:r>
              <a:endParaRPr kumimoji="1" lang="ja-JP" altLang="en-US" sz="800" dirty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sp>
        <p:nvSpPr>
          <p:cNvPr id="216" name="テキスト ボックス 215"/>
          <p:cNvSpPr txBox="1"/>
          <p:nvPr/>
        </p:nvSpPr>
        <p:spPr>
          <a:xfrm>
            <a:off x="214282" y="357166"/>
            <a:ext cx="1242648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dirty="0" err="1" smtClean="0">
                <a:latin typeface="ＭＳ ゴシック" pitchFamily="49" charset="-128"/>
                <a:ea typeface="ＭＳ ゴシック" pitchFamily="49" charset="-128"/>
              </a:rPr>
              <a:t>struct</a:t>
            </a:r>
            <a:r>
              <a:rPr lang="en-US" altLang="ja-JP" sz="1100" dirty="0" smtClean="0">
                <a:latin typeface="ＭＳ ゴシック" pitchFamily="49" charset="-128"/>
                <a:ea typeface="ＭＳ ゴシック" pitchFamily="49" charset="-128"/>
              </a:rPr>
              <a:t> record 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x</a:t>
            </a:r>
          </a:p>
        </p:txBody>
      </p:sp>
      <p:grpSp>
        <p:nvGrpSpPr>
          <p:cNvPr id="4" name="グループ化 31"/>
          <p:cNvGrpSpPr/>
          <p:nvPr/>
        </p:nvGrpSpPr>
        <p:grpSpPr>
          <a:xfrm>
            <a:off x="214282" y="1428736"/>
            <a:ext cx="1714512" cy="428628"/>
            <a:chOff x="1857356" y="5286388"/>
            <a:chExt cx="1714512" cy="428628"/>
          </a:xfrm>
        </p:grpSpPr>
        <p:sp>
          <p:nvSpPr>
            <p:cNvPr id="218" name="正方形/長方形 217"/>
            <p:cNvSpPr/>
            <p:nvPr/>
          </p:nvSpPr>
          <p:spPr>
            <a:xfrm>
              <a:off x="1857356" y="5429264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j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r>
                <a:rPr kumimoji="1"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横浜邦博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219" name="正方形/長方形 218"/>
            <p:cNvSpPr/>
            <p:nvPr/>
          </p:nvSpPr>
          <p:spPr>
            <a:xfrm>
              <a:off x="1857356" y="5286388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e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Yokohama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Kunihiro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220" name="正方形/長方形 219"/>
            <p:cNvSpPr/>
            <p:nvPr/>
          </p:nvSpPr>
          <p:spPr>
            <a:xfrm>
              <a:off x="1857356" y="5572140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addr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r>
                <a:rPr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横浜市中区日本大通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sp>
        <p:nvSpPr>
          <p:cNvPr id="221" name="テキスト ボックス 220"/>
          <p:cNvSpPr txBox="1"/>
          <p:nvPr/>
        </p:nvSpPr>
        <p:spPr>
          <a:xfrm>
            <a:off x="214282" y="1142984"/>
            <a:ext cx="152477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dirty="0" err="1" smtClean="0">
                <a:latin typeface="ＭＳ ゴシック" pitchFamily="49" charset="-128"/>
                <a:ea typeface="ＭＳ ゴシック" pitchFamily="49" charset="-128"/>
              </a:rPr>
              <a:t>struct</a:t>
            </a:r>
            <a:r>
              <a:rPr lang="en-US" altLang="ja-JP" sz="1100" dirty="0" smtClean="0">
                <a:latin typeface="ＭＳ ゴシック" pitchFamily="49" charset="-128"/>
                <a:ea typeface="ＭＳ ゴシック" pitchFamily="49" charset="-128"/>
              </a:rPr>
              <a:t> record 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dummy</a:t>
            </a:r>
          </a:p>
        </p:txBody>
      </p:sp>
      <p:sp>
        <p:nvSpPr>
          <p:cNvPr id="222" name="テキスト ボックス 221"/>
          <p:cNvSpPr txBox="1"/>
          <p:nvPr/>
        </p:nvSpPr>
        <p:spPr>
          <a:xfrm>
            <a:off x="2357422" y="1285860"/>
            <a:ext cx="1947969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dirty="0" err="1" smtClean="0">
                <a:latin typeface="ＭＳ ゴシック" pitchFamily="49" charset="-128"/>
                <a:ea typeface="ＭＳ ゴシック" pitchFamily="49" charset="-128"/>
              </a:rPr>
              <a:t>struct</a:t>
            </a:r>
            <a:r>
              <a:rPr lang="en-US" altLang="ja-JP" sz="1100" dirty="0" smtClean="0">
                <a:latin typeface="ＭＳ ゴシック" pitchFamily="49" charset="-128"/>
                <a:ea typeface="ＭＳ ゴシック" pitchFamily="49" charset="-128"/>
              </a:rPr>
              <a:t> item *</a:t>
            </a:r>
            <a:r>
              <a:rPr lang="en-US" altLang="ja-JP" sz="1100" b="1" dirty="0" err="1" smtClean="0"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[B]</a:t>
            </a:r>
          </a:p>
        </p:txBody>
      </p:sp>
      <p:sp>
        <p:nvSpPr>
          <p:cNvPr id="30" name="右矢印 29"/>
          <p:cNvSpPr/>
          <p:nvPr/>
        </p:nvSpPr>
        <p:spPr>
          <a:xfrm>
            <a:off x="0" y="2643182"/>
            <a:ext cx="285752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38" name="カギ線コネクタ 37"/>
          <p:cNvCxnSpPr/>
          <p:nvPr/>
        </p:nvCxnSpPr>
        <p:spPr>
          <a:xfrm flipV="1">
            <a:off x="3643306" y="3464719"/>
            <a:ext cx="1285884" cy="535785"/>
          </a:xfrm>
          <a:prstGeom prst="bentConnector3">
            <a:avLst>
              <a:gd name="adj1" fmla="val 50000"/>
            </a:avLst>
          </a:prstGeom>
          <a:ln w="25400">
            <a:solidFill>
              <a:schemeClr val="tx1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" name="グループ化 33"/>
          <p:cNvGrpSpPr/>
          <p:nvPr/>
        </p:nvGrpSpPr>
        <p:grpSpPr>
          <a:xfrm>
            <a:off x="4929190" y="1928802"/>
            <a:ext cx="1857388" cy="928694"/>
            <a:chOff x="1785918" y="5000636"/>
            <a:chExt cx="1857388" cy="928694"/>
          </a:xfrm>
        </p:grpSpPr>
        <p:sp>
          <p:nvSpPr>
            <p:cNvPr id="40" name="正方形/長方形 39"/>
            <p:cNvSpPr/>
            <p:nvPr/>
          </p:nvSpPr>
          <p:spPr>
            <a:xfrm>
              <a:off x="1785918" y="514351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8" name="グループ化 35"/>
            <p:cNvGrpSpPr/>
            <p:nvPr/>
          </p:nvGrpSpPr>
          <p:grpSpPr>
            <a:xfrm>
              <a:off x="1857356" y="5286388"/>
              <a:ext cx="1714512" cy="428628"/>
              <a:chOff x="1857356" y="5286388"/>
              <a:chExt cx="1714512" cy="428628"/>
            </a:xfrm>
          </p:grpSpPr>
          <p:sp>
            <p:nvSpPr>
              <p:cNvPr id="44" name="正方形/長方形 43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神奈川花子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45" name="正方形/長方形 44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Kanagawa </a:t>
                </a:r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Hanako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46" name="正方形/長方形 45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横浜市</a:t>
                </a:r>
                <a:r>
                  <a:rPr lang="ja-JP" altLang="en-US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神奈川区三ッ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沢上町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42" name="正方形/長方形 41"/>
            <p:cNvSpPr/>
            <p:nvPr/>
          </p:nvSpPr>
          <p:spPr>
            <a:xfrm>
              <a:off x="1785918" y="500063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Kanagawa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Hanako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  hash: 4</a:t>
              </a:r>
              <a:endParaRPr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43" name="正方形/長方形 42"/>
            <p:cNvSpPr/>
            <p:nvPr/>
          </p:nvSpPr>
          <p:spPr>
            <a:xfrm>
              <a:off x="1785918" y="5786454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next:</a:t>
              </a:r>
              <a:r>
                <a:rPr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NULL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cxnSp>
        <p:nvCxnSpPr>
          <p:cNvPr id="47" name="カギ線コネクタ 46"/>
          <p:cNvCxnSpPr>
            <a:endCxn id="40" idx="1"/>
          </p:cNvCxnSpPr>
          <p:nvPr/>
        </p:nvCxnSpPr>
        <p:spPr>
          <a:xfrm flipV="1">
            <a:off x="3643306" y="2393149"/>
            <a:ext cx="1285884" cy="464347"/>
          </a:xfrm>
          <a:prstGeom prst="bentConnector3">
            <a:avLst>
              <a:gd name="adj1" fmla="val 50000"/>
            </a:avLst>
          </a:prstGeom>
          <a:ln w="25400">
            <a:solidFill>
              <a:schemeClr val="tx1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7" name="グループ化 32"/>
          <p:cNvGrpSpPr/>
          <p:nvPr/>
        </p:nvGrpSpPr>
        <p:grpSpPr>
          <a:xfrm>
            <a:off x="7143768" y="3000372"/>
            <a:ext cx="1857388" cy="928694"/>
            <a:chOff x="1785918" y="5000636"/>
            <a:chExt cx="1857388" cy="928694"/>
          </a:xfrm>
        </p:grpSpPr>
        <p:sp>
          <p:nvSpPr>
            <p:cNvPr id="58" name="正方形/長方形 57"/>
            <p:cNvSpPr/>
            <p:nvPr/>
          </p:nvSpPr>
          <p:spPr>
            <a:xfrm>
              <a:off x="1785918" y="514351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59" name="グループ化 31"/>
            <p:cNvGrpSpPr/>
            <p:nvPr/>
          </p:nvGrpSpPr>
          <p:grpSpPr>
            <a:xfrm>
              <a:off x="1857356" y="5286388"/>
              <a:ext cx="1714512" cy="428628"/>
              <a:chOff x="1857356" y="5286388"/>
              <a:chExt cx="1714512" cy="428628"/>
            </a:xfrm>
          </p:grpSpPr>
          <p:sp>
            <p:nvSpPr>
              <p:cNvPr id="62" name="正方形/長方形 61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横浜国大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63" name="正方形/長方形 62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Yokohama </a:t>
                </a:r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Kunihiro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64" name="正方形/長方形 63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横浜市保土ヶ谷区常盤台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60" name="正方形/長方形 59"/>
            <p:cNvSpPr/>
            <p:nvPr/>
          </p:nvSpPr>
          <p:spPr>
            <a:xfrm>
              <a:off x="1785918" y="500063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Yokohama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Kunihiro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   hash: 8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61" name="正方形/長方形 60"/>
            <p:cNvSpPr/>
            <p:nvPr/>
          </p:nvSpPr>
          <p:spPr>
            <a:xfrm>
              <a:off x="1785918" y="5786454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next:</a:t>
              </a:r>
              <a:r>
                <a:rPr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NULL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65" name="グループ化 41"/>
          <p:cNvGrpSpPr/>
          <p:nvPr/>
        </p:nvGrpSpPr>
        <p:grpSpPr>
          <a:xfrm>
            <a:off x="4929190" y="3000372"/>
            <a:ext cx="1857388" cy="928694"/>
            <a:chOff x="1785918" y="5000636"/>
            <a:chExt cx="1857388" cy="928694"/>
          </a:xfrm>
        </p:grpSpPr>
        <p:sp>
          <p:nvSpPr>
            <p:cNvPr id="66" name="正方形/長方形 65"/>
            <p:cNvSpPr/>
            <p:nvPr/>
          </p:nvSpPr>
          <p:spPr>
            <a:xfrm>
              <a:off x="1785918" y="514351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67" name="グループ化 43"/>
            <p:cNvGrpSpPr/>
            <p:nvPr/>
          </p:nvGrpSpPr>
          <p:grpSpPr>
            <a:xfrm>
              <a:off x="1857356" y="5286388"/>
              <a:ext cx="1714512" cy="428628"/>
              <a:chOff x="1857356" y="5286388"/>
              <a:chExt cx="1714512" cy="428628"/>
            </a:xfrm>
          </p:grpSpPr>
          <p:sp>
            <p:nvSpPr>
              <p:cNvPr id="70" name="正方形/長方形 69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鳩三郎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71" name="正方形/長方形 70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Hato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Saburo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72" name="正方形/長方形 71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鎌倉市小町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68" name="正方形/長方形 67"/>
            <p:cNvSpPr/>
            <p:nvPr/>
          </p:nvSpPr>
          <p:spPr>
            <a:xfrm>
              <a:off x="1785918" y="500063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Hato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Saburo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   hash: 8</a:t>
              </a:r>
              <a:endParaRPr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69" name="正方形/長方形 68"/>
            <p:cNvSpPr/>
            <p:nvPr/>
          </p:nvSpPr>
          <p:spPr>
            <a:xfrm>
              <a:off x="1785918" y="5786454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next: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cxnSp>
        <p:nvCxnSpPr>
          <p:cNvPr id="73" name="カギ線コネクタ 72"/>
          <p:cNvCxnSpPr/>
          <p:nvPr/>
        </p:nvCxnSpPr>
        <p:spPr>
          <a:xfrm flipV="1">
            <a:off x="5286380" y="3464719"/>
            <a:ext cx="1857388" cy="392909"/>
          </a:xfrm>
          <a:prstGeom prst="bentConnector3">
            <a:avLst>
              <a:gd name="adj1" fmla="val 90052"/>
            </a:avLst>
          </a:prstGeom>
          <a:ln w="25400">
            <a:solidFill>
              <a:schemeClr val="tx1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14282" y="0"/>
            <a:ext cx="8686800" cy="785794"/>
          </a:xfrm>
        </p:spPr>
        <p:txBody>
          <a:bodyPr>
            <a:noAutofit/>
          </a:bodyPr>
          <a:lstStyle/>
          <a:p>
            <a:r>
              <a:rPr lang="ja-JP" altLang="en-US" sz="2800" dirty="0" smtClean="0"/>
              <a:t>ダイレクトチェイニング法</a:t>
            </a:r>
            <a:r>
              <a:rPr lang="en-US" altLang="ja-JP" sz="2800" dirty="0" smtClean="0"/>
              <a:t/>
            </a:r>
            <a:br>
              <a:rPr lang="en-US" altLang="ja-JP" sz="2800" dirty="0" smtClean="0"/>
            </a:br>
            <a:r>
              <a:rPr lang="ja-JP" altLang="en-US" sz="2800" dirty="0" smtClean="0"/>
              <a:t>レコード</a:t>
            </a:r>
            <a:r>
              <a:rPr lang="en-US" altLang="ja-JP" sz="2800" dirty="0" smtClean="0"/>
              <a:t>4</a:t>
            </a:r>
            <a:r>
              <a:rPr lang="ja-JP" altLang="en-US" sz="2800" dirty="0" smtClean="0"/>
              <a:t>件目ハッシュ関数計算</a:t>
            </a:r>
            <a:endParaRPr kumimoji="1" lang="ja-JP" altLang="en-US" sz="2800" dirty="0"/>
          </a:p>
        </p:txBody>
      </p:sp>
      <p:sp>
        <p:nvSpPr>
          <p:cNvPr id="115" name="正方形/長方形 114"/>
          <p:cNvSpPr/>
          <p:nvPr/>
        </p:nvSpPr>
        <p:spPr>
          <a:xfrm>
            <a:off x="214282" y="1928802"/>
            <a:ext cx="2357454" cy="4786346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ハッシュ表初期化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makenull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初期データ登録 </a:t>
            </a:r>
            <a:r>
              <a:rPr lang="en-US" altLang="ja-JP" sz="900" dirty="0" smtClean="0">
                <a:solidFill>
                  <a:schemeClr val="tx1"/>
                </a:solidFill>
              </a:rPr>
              <a:t>*/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while(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getrecord</a:t>
            </a:r>
            <a:r>
              <a:rPr lang="en-US" altLang="ja-JP" sz="900" dirty="0" smtClean="0">
                <a:solidFill>
                  <a:schemeClr val="tx1"/>
                </a:solidFill>
              </a:rPr>
              <a:t>(&amp;x) )</a:t>
            </a:r>
          </a:p>
          <a:p>
            <a:r>
              <a:rPr lang="en-US" altLang="ja-JP" sz="900" dirty="0" smtClean="0">
                <a:solidFill>
                  <a:srgbClr val="FF0000"/>
                </a:solidFill>
              </a:rPr>
              <a:t>    insert(&amp;x, </a:t>
            </a:r>
            <a:r>
              <a:rPr lang="en-US" altLang="ja-JP" sz="900" dirty="0" err="1" smtClean="0">
                <a:solidFill>
                  <a:srgbClr val="FF0000"/>
                </a:solidFill>
              </a:rPr>
              <a:t>x.ename</a:t>
            </a:r>
            <a:r>
              <a:rPr lang="en-US" altLang="ja-JP" sz="900" dirty="0" smtClean="0">
                <a:solidFill>
                  <a:srgbClr val="FF0000"/>
                </a:solidFill>
              </a:rPr>
              <a:t>, </a:t>
            </a:r>
            <a:r>
              <a:rPr lang="en-US" altLang="ja-JP" sz="900" dirty="0" err="1" smtClean="0">
                <a:solidFill>
                  <a:srgbClr val="FF0000"/>
                </a:solidFill>
              </a:rPr>
              <a:t>hashtable</a:t>
            </a:r>
            <a:r>
              <a:rPr lang="en-US" altLang="ja-JP" sz="900" dirty="0" smtClean="0">
                <a:solidFill>
                  <a:srgbClr val="FF0000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重複データの登録試み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insert(&amp;dummy,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ハッシュ表を対象とした探索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Hato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Saburo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ハッシュ表からのデータ削除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Hato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Saburo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delete("Ueno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Ranran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Nobi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Toraemon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Nanashi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Gonbei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ハッシュ表を対象とした探索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Hato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Saburo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再登録・再探索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printf</a:t>
            </a:r>
            <a:r>
              <a:rPr lang="en-US" altLang="ja-JP" sz="900" dirty="0" smtClean="0">
                <a:solidFill>
                  <a:schemeClr val="tx1"/>
                </a:solidFill>
              </a:rPr>
              <a:t>("===Re-insert===\n");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insert(&amp;dummy,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Mitsuki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Mausu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</p:txBody>
      </p:sp>
      <p:sp>
        <p:nvSpPr>
          <p:cNvPr id="167" name="正方形/長方形 166"/>
          <p:cNvSpPr/>
          <p:nvPr/>
        </p:nvSpPr>
        <p:spPr>
          <a:xfrm>
            <a:off x="2714612" y="1571612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0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69" name="正方形/長方形 168"/>
          <p:cNvSpPr/>
          <p:nvPr/>
        </p:nvSpPr>
        <p:spPr>
          <a:xfrm>
            <a:off x="2714612" y="1857364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NULL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0" name="正方形/長方形 169"/>
          <p:cNvSpPr/>
          <p:nvPr/>
        </p:nvSpPr>
        <p:spPr>
          <a:xfrm>
            <a:off x="2714612" y="2143116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NULL  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1" name="正方形/長方形 170"/>
          <p:cNvSpPr/>
          <p:nvPr/>
        </p:nvSpPr>
        <p:spPr>
          <a:xfrm>
            <a:off x="2714612" y="2428868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3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NULL 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2" name="正方形/長方形 171"/>
          <p:cNvSpPr/>
          <p:nvPr/>
        </p:nvSpPr>
        <p:spPr>
          <a:xfrm>
            <a:off x="2714612" y="2714620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4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3" name="正方形/長方形 172"/>
          <p:cNvSpPr/>
          <p:nvPr/>
        </p:nvSpPr>
        <p:spPr>
          <a:xfrm>
            <a:off x="2714612" y="3000372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5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NULL 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4" name="正方形/長方形 173"/>
          <p:cNvSpPr/>
          <p:nvPr/>
        </p:nvSpPr>
        <p:spPr>
          <a:xfrm>
            <a:off x="2714612" y="3286124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6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5" name="正方形/長方形 174"/>
          <p:cNvSpPr/>
          <p:nvPr/>
        </p:nvSpPr>
        <p:spPr>
          <a:xfrm>
            <a:off x="2714612" y="3571876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7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6" name="正方形/長方形 175"/>
          <p:cNvSpPr/>
          <p:nvPr/>
        </p:nvSpPr>
        <p:spPr>
          <a:xfrm>
            <a:off x="2714612" y="3857628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8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7" name="正方形/長方形 176"/>
          <p:cNvSpPr/>
          <p:nvPr/>
        </p:nvSpPr>
        <p:spPr>
          <a:xfrm>
            <a:off x="2714612" y="4143380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9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8" name="正方形/長方形 177"/>
          <p:cNvSpPr/>
          <p:nvPr/>
        </p:nvSpPr>
        <p:spPr>
          <a:xfrm>
            <a:off x="2714612" y="4429132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10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9" name="正方形/長方形 178"/>
          <p:cNvSpPr/>
          <p:nvPr/>
        </p:nvSpPr>
        <p:spPr>
          <a:xfrm>
            <a:off x="2714612" y="4714884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11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80" name="正方形/長方形 179"/>
          <p:cNvSpPr/>
          <p:nvPr/>
        </p:nvSpPr>
        <p:spPr>
          <a:xfrm>
            <a:off x="2714612" y="5000636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12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216" name="テキスト ボックス 215"/>
          <p:cNvSpPr txBox="1"/>
          <p:nvPr/>
        </p:nvSpPr>
        <p:spPr>
          <a:xfrm>
            <a:off x="214282" y="357166"/>
            <a:ext cx="1242648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dirty="0" err="1" smtClean="0">
                <a:latin typeface="ＭＳ ゴシック" pitchFamily="49" charset="-128"/>
                <a:ea typeface="ＭＳ ゴシック" pitchFamily="49" charset="-128"/>
              </a:rPr>
              <a:t>struct</a:t>
            </a:r>
            <a:r>
              <a:rPr lang="en-US" altLang="ja-JP" sz="1100" dirty="0" smtClean="0">
                <a:latin typeface="ＭＳ ゴシック" pitchFamily="49" charset="-128"/>
                <a:ea typeface="ＭＳ ゴシック" pitchFamily="49" charset="-128"/>
              </a:rPr>
              <a:t> record 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x</a:t>
            </a:r>
          </a:p>
        </p:txBody>
      </p:sp>
      <p:grpSp>
        <p:nvGrpSpPr>
          <p:cNvPr id="3" name="グループ化 31"/>
          <p:cNvGrpSpPr/>
          <p:nvPr/>
        </p:nvGrpSpPr>
        <p:grpSpPr>
          <a:xfrm>
            <a:off x="214282" y="1428736"/>
            <a:ext cx="1714512" cy="428628"/>
            <a:chOff x="1857356" y="5286388"/>
            <a:chExt cx="1714512" cy="428628"/>
          </a:xfrm>
        </p:grpSpPr>
        <p:sp>
          <p:nvSpPr>
            <p:cNvPr id="218" name="正方形/長方形 217"/>
            <p:cNvSpPr/>
            <p:nvPr/>
          </p:nvSpPr>
          <p:spPr>
            <a:xfrm>
              <a:off x="1857356" y="5429264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j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r>
                <a:rPr kumimoji="1"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横浜邦博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219" name="正方形/長方形 218"/>
            <p:cNvSpPr/>
            <p:nvPr/>
          </p:nvSpPr>
          <p:spPr>
            <a:xfrm>
              <a:off x="1857356" y="5286388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e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Yokohama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Kunihiro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220" name="正方形/長方形 219"/>
            <p:cNvSpPr/>
            <p:nvPr/>
          </p:nvSpPr>
          <p:spPr>
            <a:xfrm>
              <a:off x="1857356" y="5572140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addr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r>
                <a:rPr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横浜市中区日本大通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sp>
        <p:nvSpPr>
          <p:cNvPr id="221" name="テキスト ボックス 220"/>
          <p:cNvSpPr txBox="1"/>
          <p:nvPr/>
        </p:nvSpPr>
        <p:spPr>
          <a:xfrm>
            <a:off x="214282" y="1142984"/>
            <a:ext cx="152477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dirty="0" err="1" smtClean="0">
                <a:latin typeface="ＭＳ ゴシック" pitchFamily="49" charset="-128"/>
                <a:ea typeface="ＭＳ ゴシック" pitchFamily="49" charset="-128"/>
              </a:rPr>
              <a:t>struct</a:t>
            </a:r>
            <a:r>
              <a:rPr lang="en-US" altLang="ja-JP" sz="1100" dirty="0" smtClean="0">
                <a:latin typeface="ＭＳ ゴシック" pitchFamily="49" charset="-128"/>
                <a:ea typeface="ＭＳ ゴシック" pitchFamily="49" charset="-128"/>
              </a:rPr>
              <a:t> record 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dummy</a:t>
            </a:r>
          </a:p>
        </p:txBody>
      </p:sp>
      <p:sp>
        <p:nvSpPr>
          <p:cNvPr id="222" name="テキスト ボックス 221"/>
          <p:cNvSpPr txBox="1"/>
          <p:nvPr/>
        </p:nvSpPr>
        <p:spPr>
          <a:xfrm>
            <a:off x="2357422" y="1285860"/>
            <a:ext cx="1947969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dirty="0" err="1" smtClean="0">
                <a:latin typeface="ＭＳ ゴシック" pitchFamily="49" charset="-128"/>
                <a:ea typeface="ＭＳ ゴシック" pitchFamily="49" charset="-128"/>
              </a:rPr>
              <a:t>struct</a:t>
            </a:r>
            <a:r>
              <a:rPr lang="en-US" altLang="ja-JP" sz="1100" dirty="0" smtClean="0">
                <a:latin typeface="ＭＳ ゴシック" pitchFamily="49" charset="-128"/>
                <a:ea typeface="ＭＳ ゴシック" pitchFamily="49" charset="-128"/>
              </a:rPr>
              <a:t> item *</a:t>
            </a:r>
            <a:r>
              <a:rPr lang="en-US" altLang="ja-JP" sz="1100" b="1" dirty="0" err="1" smtClean="0"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[B]</a:t>
            </a:r>
          </a:p>
        </p:txBody>
      </p:sp>
      <p:sp>
        <p:nvSpPr>
          <p:cNvPr id="30" name="右矢印 29"/>
          <p:cNvSpPr/>
          <p:nvPr/>
        </p:nvSpPr>
        <p:spPr>
          <a:xfrm>
            <a:off x="0" y="2786058"/>
            <a:ext cx="285752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1" name="テキスト ボックス 30"/>
          <p:cNvSpPr txBox="1"/>
          <p:nvPr/>
        </p:nvSpPr>
        <p:spPr>
          <a:xfrm>
            <a:off x="2000232" y="785794"/>
            <a:ext cx="1877437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b="1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hash(“</a:t>
            </a:r>
            <a:r>
              <a:rPr lang="en-US" altLang="ja-JP" sz="1100" b="1" dirty="0" err="1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Hojo</a:t>
            </a:r>
            <a:r>
              <a:rPr lang="en-US" altLang="ja-JP" sz="1100" b="1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 </a:t>
            </a:r>
            <a:r>
              <a:rPr lang="en-US" altLang="ja-JP" sz="1100" b="1" dirty="0" err="1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Umeko</a:t>
            </a:r>
            <a:r>
              <a:rPr lang="en-US" altLang="ja-JP" sz="1100" b="1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”) = 9</a:t>
            </a:r>
          </a:p>
        </p:txBody>
      </p:sp>
      <p:cxnSp>
        <p:nvCxnSpPr>
          <p:cNvPr id="44" name="カギ線コネクタ 43"/>
          <p:cNvCxnSpPr/>
          <p:nvPr/>
        </p:nvCxnSpPr>
        <p:spPr>
          <a:xfrm flipV="1">
            <a:off x="3643306" y="3464719"/>
            <a:ext cx="1285884" cy="535785"/>
          </a:xfrm>
          <a:prstGeom prst="bentConnector3">
            <a:avLst>
              <a:gd name="adj1" fmla="val 50000"/>
            </a:avLst>
          </a:prstGeom>
          <a:ln w="25400">
            <a:solidFill>
              <a:schemeClr val="tx1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" name="グループ化 33"/>
          <p:cNvGrpSpPr/>
          <p:nvPr/>
        </p:nvGrpSpPr>
        <p:grpSpPr>
          <a:xfrm>
            <a:off x="4929190" y="1928802"/>
            <a:ext cx="1857388" cy="928694"/>
            <a:chOff x="1785918" y="5000636"/>
            <a:chExt cx="1857388" cy="928694"/>
          </a:xfrm>
        </p:grpSpPr>
        <p:sp>
          <p:nvSpPr>
            <p:cNvPr id="46" name="正方形/長方形 45"/>
            <p:cNvSpPr/>
            <p:nvPr/>
          </p:nvSpPr>
          <p:spPr>
            <a:xfrm>
              <a:off x="1785918" y="514351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7" name="グループ化 35"/>
            <p:cNvGrpSpPr/>
            <p:nvPr/>
          </p:nvGrpSpPr>
          <p:grpSpPr>
            <a:xfrm>
              <a:off x="1857356" y="5286388"/>
              <a:ext cx="1714512" cy="428628"/>
              <a:chOff x="1857356" y="5286388"/>
              <a:chExt cx="1714512" cy="428628"/>
            </a:xfrm>
          </p:grpSpPr>
          <p:sp>
            <p:nvSpPr>
              <p:cNvPr id="50" name="正方形/長方形 49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神奈川花子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51" name="正方形/長方形 50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Kanagawa </a:t>
                </a:r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Hanako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52" name="正方形/長方形 51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横浜市</a:t>
                </a:r>
                <a:r>
                  <a:rPr lang="ja-JP" altLang="en-US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神奈川区三ッ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沢上町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48" name="正方形/長方形 47"/>
            <p:cNvSpPr/>
            <p:nvPr/>
          </p:nvSpPr>
          <p:spPr>
            <a:xfrm>
              <a:off x="1785918" y="500063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Kanagawa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Hanako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  hash: 4</a:t>
              </a:r>
              <a:endParaRPr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49" name="正方形/長方形 48"/>
            <p:cNvSpPr/>
            <p:nvPr/>
          </p:nvSpPr>
          <p:spPr>
            <a:xfrm>
              <a:off x="1785918" y="5786454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next:</a:t>
              </a:r>
              <a:r>
                <a:rPr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NULL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cxnSp>
        <p:nvCxnSpPr>
          <p:cNvPr id="53" name="カギ線コネクタ 52"/>
          <p:cNvCxnSpPr>
            <a:endCxn id="46" idx="1"/>
          </p:cNvCxnSpPr>
          <p:nvPr/>
        </p:nvCxnSpPr>
        <p:spPr>
          <a:xfrm flipV="1">
            <a:off x="3643306" y="2393149"/>
            <a:ext cx="1285884" cy="464347"/>
          </a:xfrm>
          <a:prstGeom prst="bentConnector3">
            <a:avLst>
              <a:gd name="adj1" fmla="val 50000"/>
            </a:avLst>
          </a:prstGeom>
          <a:ln w="25400">
            <a:solidFill>
              <a:schemeClr val="tx1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6" name="グループ化 32"/>
          <p:cNvGrpSpPr/>
          <p:nvPr/>
        </p:nvGrpSpPr>
        <p:grpSpPr>
          <a:xfrm>
            <a:off x="7143768" y="3000372"/>
            <a:ext cx="1857388" cy="928694"/>
            <a:chOff x="1785918" y="5000636"/>
            <a:chExt cx="1857388" cy="928694"/>
          </a:xfrm>
        </p:grpSpPr>
        <p:sp>
          <p:nvSpPr>
            <p:cNvPr id="67" name="正方形/長方形 66"/>
            <p:cNvSpPr/>
            <p:nvPr/>
          </p:nvSpPr>
          <p:spPr>
            <a:xfrm>
              <a:off x="1785918" y="514351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68" name="グループ化 31"/>
            <p:cNvGrpSpPr/>
            <p:nvPr/>
          </p:nvGrpSpPr>
          <p:grpSpPr>
            <a:xfrm>
              <a:off x="1857356" y="5286388"/>
              <a:ext cx="1714512" cy="428628"/>
              <a:chOff x="1857356" y="5286388"/>
              <a:chExt cx="1714512" cy="428628"/>
            </a:xfrm>
          </p:grpSpPr>
          <p:sp>
            <p:nvSpPr>
              <p:cNvPr id="71" name="正方形/長方形 70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横浜国大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72" name="正方形/長方形 71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Yokohama </a:t>
                </a:r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Kunihiro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73" name="正方形/長方形 72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横浜市保土ヶ谷区常盤台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69" name="正方形/長方形 68"/>
            <p:cNvSpPr/>
            <p:nvPr/>
          </p:nvSpPr>
          <p:spPr>
            <a:xfrm>
              <a:off x="1785918" y="500063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Yokohama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Kunihiro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   hash: 8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70" name="正方形/長方形 69"/>
            <p:cNvSpPr/>
            <p:nvPr/>
          </p:nvSpPr>
          <p:spPr>
            <a:xfrm>
              <a:off x="1785918" y="5786454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next:</a:t>
              </a:r>
              <a:r>
                <a:rPr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NULL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74" name="グループ化 41"/>
          <p:cNvGrpSpPr/>
          <p:nvPr/>
        </p:nvGrpSpPr>
        <p:grpSpPr>
          <a:xfrm>
            <a:off x="4929190" y="3000372"/>
            <a:ext cx="1857388" cy="928694"/>
            <a:chOff x="1785918" y="5000636"/>
            <a:chExt cx="1857388" cy="928694"/>
          </a:xfrm>
        </p:grpSpPr>
        <p:sp>
          <p:nvSpPr>
            <p:cNvPr id="75" name="正方形/長方形 74"/>
            <p:cNvSpPr/>
            <p:nvPr/>
          </p:nvSpPr>
          <p:spPr>
            <a:xfrm>
              <a:off x="1785918" y="514351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76" name="グループ化 43"/>
            <p:cNvGrpSpPr/>
            <p:nvPr/>
          </p:nvGrpSpPr>
          <p:grpSpPr>
            <a:xfrm>
              <a:off x="1857356" y="5286388"/>
              <a:ext cx="1714512" cy="428628"/>
              <a:chOff x="1857356" y="5286388"/>
              <a:chExt cx="1714512" cy="428628"/>
            </a:xfrm>
          </p:grpSpPr>
          <p:sp>
            <p:nvSpPr>
              <p:cNvPr id="79" name="正方形/長方形 78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鳩三郎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80" name="正方形/長方形 79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Hato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Saburo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81" name="正方形/長方形 80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鎌倉市小町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77" name="正方形/長方形 76"/>
            <p:cNvSpPr/>
            <p:nvPr/>
          </p:nvSpPr>
          <p:spPr>
            <a:xfrm>
              <a:off x="1785918" y="500063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Hato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Saburo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   hash: 8</a:t>
              </a:r>
              <a:endParaRPr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78" name="正方形/長方形 77"/>
            <p:cNvSpPr/>
            <p:nvPr/>
          </p:nvSpPr>
          <p:spPr>
            <a:xfrm>
              <a:off x="1785918" y="5786454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next: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cxnSp>
        <p:nvCxnSpPr>
          <p:cNvPr id="82" name="カギ線コネクタ 81"/>
          <p:cNvCxnSpPr/>
          <p:nvPr/>
        </p:nvCxnSpPr>
        <p:spPr>
          <a:xfrm flipV="1">
            <a:off x="5286380" y="3464719"/>
            <a:ext cx="1857388" cy="392909"/>
          </a:xfrm>
          <a:prstGeom prst="bentConnector3">
            <a:avLst>
              <a:gd name="adj1" fmla="val 90052"/>
            </a:avLst>
          </a:prstGeom>
          <a:ln w="25400">
            <a:solidFill>
              <a:schemeClr val="tx1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3" name="グループ化 31"/>
          <p:cNvGrpSpPr/>
          <p:nvPr/>
        </p:nvGrpSpPr>
        <p:grpSpPr>
          <a:xfrm>
            <a:off x="214282" y="642918"/>
            <a:ext cx="1714512" cy="428628"/>
            <a:chOff x="1857356" y="5286388"/>
            <a:chExt cx="1714512" cy="428628"/>
          </a:xfrm>
        </p:grpSpPr>
        <p:sp>
          <p:nvSpPr>
            <p:cNvPr id="84" name="正方形/長方形 83"/>
            <p:cNvSpPr/>
            <p:nvPr/>
          </p:nvSpPr>
          <p:spPr>
            <a:xfrm>
              <a:off x="1857356" y="5429264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j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r>
                <a:rPr kumimoji="1"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北条梅子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85" name="正方形/長方形 84"/>
            <p:cNvSpPr/>
            <p:nvPr/>
          </p:nvSpPr>
          <p:spPr>
            <a:xfrm>
              <a:off x="1857356" y="5286388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e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</a:t>
              </a:r>
              <a:r>
                <a:rPr kumimoji="1"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Hojo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Umeko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86" name="正方形/長方形 85"/>
            <p:cNvSpPr/>
            <p:nvPr/>
          </p:nvSpPr>
          <p:spPr>
            <a:xfrm>
              <a:off x="1857356" y="5572140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addr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</a:t>
              </a:r>
              <a:r>
                <a:rPr kumimoji="1"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小田原市城山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14282" y="0"/>
            <a:ext cx="8686800" cy="785794"/>
          </a:xfrm>
        </p:spPr>
        <p:txBody>
          <a:bodyPr>
            <a:noAutofit/>
          </a:bodyPr>
          <a:lstStyle/>
          <a:p>
            <a:r>
              <a:rPr lang="ja-JP" altLang="en-US" sz="2800" dirty="0" smtClean="0"/>
              <a:t>ダイレクトチェイニング法</a:t>
            </a:r>
            <a:r>
              <a:rPr lang="en-US" altLang="ja-JP" sz="2800" dirty="0" smtClean="0"/>
              <a:t/>
            </a:r>
            <a:br>
              <a:rPr lang="en-US" altLang="ja-JP" sz="2800" dirty="0" smtClean="0"/>
            </a:br>
            <a:r>
              <a:rPr lang="ja-JP" altLang="en-US" sz="2800" dirty="0" smtClean="0"/>
              <a:t>レコード</a:t>
            </a:r>
            <a:r>
              <a:rPr lang="en-US" altLang="ja-JP" sz="2800" dirty="0" smtClean="0"/>
              <a:t>4</a:t>
            </a:r>
            <a:r>
              <a:rPr lang="ja-JP" altLang="en-US" sz="2800" dirty="0" smtClean="0"/>
              <a:t>件目ハッシュ表へ登録</a:t>
            </a:r>
            <a:endParaRPr kumimoji="1" lang="ja-JP" altLang="en-US" sz="2800" dirty="0"/>
          </a:p>
        </p:txBody>
      </p:sp>
      <p:sp>
        <p:nvSpPr>
          <p:cNvPr id="115" name="正方形/長方形 114"/>
          <p:cNvSpPr/>
          <p:nvPr/>
        </p:nvSpPr>
        <p:spPr>
          <a:xfrm>
            <a:off x="214282" y="1928802"/>
            <a:ext cx="2357454" cy="4786346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ハッシュ表初期化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makenull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初期データ登録 </a:t>
            </a:r>
            <a:r>
              <a:rPr lang="en-US" altLang="ja-JP" sz="900" dirty="0" smtClean="0">
                <a:solidFill>
                  <a:schemeClr val="tx1"/>
                </a:solidFill>
              </a:rPr>
              <a:t>*/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while(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getrecord</a:t>
            </a:r>
            <a:r>
              <a:rPr lang="en-US" altLang="ja-JP" sz="900" dirty="0" smtClean="0">
                <a:solidFill>
                  <a:schemeClr val="tx1"/>
                </a:solidFill>
              </a:rPr>
              <a:t>(&amp;x) )</a:t>
            </a:r>
          </a:p>
          <a:p>
            <a:r>
              <a:rPr lang="en-US" altLang="ja-JP" sz="900" dirty="0" smtClean="0">
                <a:solidFill>
                  <a:srgbClr val="FF0000"/>
                </a:solidFill>
              </a:rPr>
              <a:t>    insert(&amp;x, </a:t>
            </a:r>
            <a:r>
              <a:rPr lang="en-US" altLang="ja-JP" sz="900" dirty="0" err="1" smtClean="0">
                <a:solidFill>
                  <a:srgbClr val="FF0000"/>
                </a:solidFill>
              </a:rPr>
              <a:t>x.ename</a:t>
            </a:r>
            <a:r>
              <a:rPr lang="en-US" altLang="ja-JP" sz="900" dirty="0" smtClean="0">
                <a:solidFill>
                  <a:srgbClr val="FF0000"/>
                </a:solidFill>
              </a:rPr>
              <a:t>, </a:t>
            </a:r>
            <a:r>
              <a:rPr lang="en-US" altLang="ja-JP" sz="900" dirty="0" err="1" smtClean="0">
                <a:solidFill>
                  <a:srgbClr val="FF0000"/>
                </a:solidFill>
              </a:rPr>
              <a:t>hashtable</a:t>
            </a:r>
            <a:r>
              <a:rPr lang="en-US" altLang="ja-JP" sz="900" dirty="0" smtClean="0">
                <a:solidFill>
                  <a:srgbClr val="FF0000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重複データの登録試み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insert(&amp;dummy,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ハッシュ表を対象とした探索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Hato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Saburo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ハッシュ表からのデータ削除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Hato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Saburo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delete("Ueno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Ranran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Nobi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Toraemon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Nanashi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Gonbei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ハッシュ表を対象とした探索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Hato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Saburo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再登録・再探索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printf</a:t>
            </a:r>
            <a:r>
              <a:rPr lang="en-US" altLang="ja-JP" sz="900" dirty="0" smtClean="0">
                <a:solidFill>
                  <a:schemeClr val="tx1"/>
                </a:solidFill>
              </a:rPr>
              <a:t>("===Re-insert===\n");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insert(&amp;dummy,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Mitsuki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Mausu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</p:txBody>
      </p:sp>
      <p:sp>
        <p:nvSpPr>
          <p:cNvPr id="167" name="正方形/長方形 166"/>
          <p:cNvSpPr/>
          <p:nvPr/>
        </p:nvSpPr>
        <p:spPr>
          <a:xfrm>
            <a:off x="2714612" y="1571612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0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69" name="正方形/長方形 168"/>
          <p:cNvSpPr/>
          <p:nvPr/>
        </p:nvSpPr>
        <p:spPr>
          <a:xfrm>
            <a:off x="2714612" y="1857364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NULL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0" name="正方形/長方形 169"/>
          <p:cNvSpPr/>
          <p:nvPr/>
        </p:nvSpPr>
        <p:spPr>
          <a:xfrm>
            <a:off x="2714612" y="2143116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NULL  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1" name="正方形/長方形 170"/>
          <p:cNvSpPr/>
          <p:nvPr/>
        </p:nvSpPr>
        <p:spPr>
          <a:xfrm>
            <a:off x="2714612" y="2428868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3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NULL 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2" name="正方形/長方形 171"/>
          <p:cNvSpPr/>
          <p:nvPr/>
        </p:nvSpPr>
        <p:spPr>
          <a:xfrm>
            <a:off x="2714612" y="2714620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4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3" name="正方形/長方形 172"/>
          <p:cNvSpPr/>
          <p:nvPr/>
        </p:nvSpPr>
        <p:spPr>
          <a:xfrm>
            <a:off x="2714612" y="3000372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5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NULL 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4" name="正方形/長方形 173"/>
          <p:cNvSpPr/>
          <p:nvPr/>
        </p:nvSpPr>
        <p:spPr>
          <a:xfrm>
            <a:off x="2714612" y="3286124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6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5" name="正方形/長方形 174"/>
          <p:cNvSpPr/>
          <p:nvPr/>
        </p:nvSpPr>
        <p:spPr>
          <a:xfrm>
            <a:off x="2714612" y="3571876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7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6" name="正方形/長方形 175"/>
          <p:cNvSpPr/>
          <p:nvPr/>
        </p:nvSpPr>
        <p:spPr>
          <a:xfrm>
            <a:off x="2714612" y="3857628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8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7" name="正方形/長方形 176"/>
          <p:cNvSpPr/>
          <p:nvPr/>
        </p:nvSpPr>
        <p:spPr>
          <a:xfrm>
            <a:off x="2714612" y="4143380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9</a:t>
            </a:r>
            <a:r>
              <a:rPr lang="en-US" altLang="ja-JP" sz="800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]   </a:t>
            </a:r>
            <a:endParaRPr kumimoji="1" lang="ja-JP" altLang="en-US" sz="800" dirty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8" name="正方形/長方形 177"/>
          <p:cNvSpPr/>
          <p:nvPr/>
        </p:nvSpPr>
        <p:spPr>
          <a:xfrm>
            <a:off x="2714612" y="4429132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10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9" name="正方形/長方形 178"/>
          <p:cNvSpPr/>
          <p:nvPr/>
        </p:nvSpPr>
        <p:spPr>
          <a:xfrm>
            <a:off x="2714612" y="4714884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11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80" name="正方形/長方形 179"/>
          <p:cNvSpPr/>
          <p:nvPr/>
        </p:nvSpPr>
        <p:spPr>
          <a:xfrm>
            <a:off x="2714612" y="5000636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12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216" name="テキスト ボックス 215"/>
          <p:cNvSpPr txBox="1"/>
          <p:nvPr/>
        </p:nvSpPr>
        <p:spPr>
          <a:xfrm>
            <a:off x="214282" y="357166"/>
            <a:ext cx="1242648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dirty="0" err="1" smtClean="0">
                <a:latin typeface="ＭＳ ゴシック" pitchFamily="49" charset="-128"/>
                <a:ea typeface="ＭＳ ゴシック" pitchFamily="49" charset="-128"/>
              </a:rPr>
              <a:t>struct</a:t>
            </a:r>
            <a:r>
              <a:rPr lang="en-US" altLang="ja-JP" sz="1100" dirty="0" smtClean="0">
                <a:latin typeface="ＭＳ ゴシック" pitchFamily="49" charset="-128"/>
                <a:ea typeface="ＭＳ ゴシック" pitchFamily="49" charset="-128"/>
              </a:rPr>
              <a:t> record 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x</a:t>
            </a:r>
          </a:p>
        </p:txBody>
      </p:sp>
      <p:grpSp>
        <p:nvGrpSpPr>
          <p:cNvPr id="3" name="グループ化 31"/>
          <p:cNvGrpSpPr/>
          <p:nvPr/>
        </p:nvGrpSpPr>
        <p:grpSpPr>
          <a:xfrm>
            <a:off x="214282" y="1428736"/>
            <a:ext cx="1714512" cy="428628"/>
            <a:chOff x="1857356" y="5286388"/>
            <a:chExt cx="1714512" cy="428628"/>
          </a:xfrm>
        </p:grpSpPr>
        <p:sp>
          <p:nvSpPr>
            <p:cNvPr id="218" name="正方形/長方形 217"/>
            <p:cNvSpPr/>
            <p:nvPr/>
          </p:nvSpPr>
          <p:spPr>
            <a:xfrm>
              <a:off x="1857356" y="5429264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j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r>
                <a:rPr kumimoji="1"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横浜邦博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219" name="正方形/長方形 218"/>
            <p:cNvSpPr/>
            <p:nvPr/>
          </p:nvSpPr>
          <p:spPr>
            <a:xfrm>
              <a:off x="1857356" y="5286388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e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Yokohama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Kunihiro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220" name="正方形/長方形 219"/>
            <p:cNvSpPr/>
            <p:nvPr/>
          </p:nvSpPr>
          <p:spPr>
            <a:xfrm>
              <a:off x="1857356" y="5572140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addr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r>
                <a:rPr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横浜市中区日本大通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sp>
        <p:nvSpPr>
          <p:cNvPr id="221" name="テキスト ボックス 220"/>
          <p:cNvSpPr txBox="1"/>
          <p:nvPr/>
        </p:nvSpPr>
        <p:spPr>
          <a:xfrm>
            <a:off x="214282" y="1142984"/>
            <a:ext cx="152477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dirty="0" err="1" smtClean="0">
                <a:latin typeface="ＭＳ ゴシック" pitchFamily="49" charset="-128"/>
                <a:ea typeface="ＭＳ ゴシック" pitchFamily="49" charset="-128"/>
              </a:rPr>
              <a:t>struct</a:t>
            </a:r>
            <a:r>
              <a:rPr lang="en-US" altLang="ja-JP" sz="1100" dirty="0" smtClean="0">
                <a:latin typeface="ＭＳ ゴシック" pitchFamily="49" charset="-128"/>
                <a:ea typeface="ＭＳ ゴシック" pitchFamily="49" charset="-128"/>
              </a:rPr>
              <a:t> record 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dummy</a:t>
            </a:r>
          </a:p>
        </p:txBody>
      </p:sp>
      <p:sp>
        <p:nvSpPr>
          <p:cNvPr id="222" name="テキスト ボックス 221"/>
          <p:cNvSpPr txBox="1"/>
          <p:nvPr/>
        </p:nvSpPr>
        <p:spPr>
          <a:xfrm>
            <a:off x="2357422" y="1285860"/>
            <a:ext cx="1947969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dirty="0" err="1" smtClean="0">
                <a:latin typeface="ＭＳ ゴシック" pitchFamily="49" charset="-128"/>
                <a:ea typeface="ＭＳ ゴシック" pitchFamily="49" charset="-128"/>
              </a:rPr>
              <a:t>struct</a:t>
            </a:r>
            <a:r>
              <a:rPr lang="en-US" altLang="ja-JP" sz="1100" dirty="0" smtClean="0">
                <a:latin typeface="ＭＳ ゴシック" pitchFamily="49" charset="-128"/>
                <a:ea typeface="ＭＳ ゴシック" pitchFamily="49" charset="-128"/>
              </a:rPr>
              <a:t> item *</a:t>
            </a:r>
            <a:r>
              <a:rPr lang="en-US" altLang="ja-JP" sz="1100" b="1" dirty="0" err="1" smtClean="0"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[B]</a:t>
            </a:r>
          </a:p>
        </p:txBody>
      </p:sp>
      <p:sp>
        <p:nvSpPr>
          <p:cNvPr id="30" name="右矢印 29"/>
          <p:cNvSpPr/>
          <p:nvPr/>
        </p:nvSpPr>
        <p:spPr>
          <a:xfrm>
            <a:off x="0" y="2786058"/>
            <a:ext cx="285752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48" name="カギ線コネクタ 47"/>
          <p:cNvCxnSpPr>
            <a:endCxn id="41" idx="1"/>
          </p:cNvCxnSpPr>
          <p:nvPr/>
        </p:nvCxnSpPr>
        <p:spPr>
          <a:xfrm flipV="1">
            <a:off x="3643306" y="3464719"/>
            <a:ext cx="1285884" cy="535785"/>
          </a:xfrm>
          <a:prstGeom prst="bentConnector3">
            <a:avLst>
              <a:gd name="adj1" fmla="val 50000"/>
            </a:avLst>
          </a:prstGeom>
          <a:ln w="25400">
            <a:solidFill>
              <a:schemeClr val="tx1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" name="グループ化 33"/>
          <p:cNvGrpSpPr/>
          <p:nvPr/>
        </p:nvGrpSpPr>
        <p:grpSpPr>
          <a:xfrm>
            <a:off x="4929190" y="1928802"/>
            <a:ext cx="1857388" cy="928694"/>
            <a:chOff x="1785918" y="5000636"/>
            <a:chExt cx="1857388" cy="928694"/>
          </a:xfrm>
        </p:grpSpPr>
        <p:sp>
          <p:nvSpPr>
            <p:cNvPr id="46" name="正方形/長方形 45"/>
            <p:cNvSpPr/>
            <p:nvPr/>
          </p:nvSpPr>
          <p:spPr>
            <a:xfrm>
              <a:off x="1785918" y="514351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5" name="グループ化 35"/>
            <p:cNvGrpSpPr/>
            <p:nvPr/>
          </p:nvGrpSpPr>
          <p:grpSpPr>
            <a:xfrm>
              <a:off x="1857356" y="5286388"/>
              <a:ext cx="1714512" cy="428628"/>
              <a:chOff x="1857356" y="5286388"/>
              <a:chExt cx="1714512" cy="428628"/>
            </a:xfrm>
          </p:grpSpPr>
          <p:sp>
            <p:nvSpPr>
              <p:cNvPr id="51" name="正方形/長方形 50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神奈川花子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52" name="正方形/長方形 51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Kanagawa </a:t>
                </a:r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Hanako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53" name="正方形/長方形 52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横浜市</a:t>
                </a:r>
                <a:r>
                  <a:rPr lang="ja-JP" altLang="en-US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神奈川区三ッ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沢上町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49" name="正方形/長方形 48"/>
            <p:cNvSpPr/>
            <p:nvPr/>
          </p:nvSpPr>
          <p:spPr>
            <a:xfrm>
              <a:off x="1785918" y="500063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Kanagawa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Hanako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  hash: 4</a:t>
              </a:r>
              <a:endParaRPr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50" name="正方形/長方形 49"/>
            <p:cNvSpPr/>
            <p:nvPr/>
          </p:nvSpPr>
          <p:spPr>
            <a:xfrm>
              <a:off x="1785918" y="5786454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next:</a:t>
              </a:r>
              <a:r>
                <a:rPr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NULL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cxnSp>
        <p:nvCxnSpPr>
          <p:cNvPr id="54" name="カギ線コネクタ 53"/>
          <p:cNvCxnSpPr>
            <a:endCxn id="46" idx="1"/>
          </p:cNvCxnSpPr>
          <p:nvPr/>
        </p:nvCxnSpPr>
        <p:spPr>
          <a:xfrm flipV="1">
            <a:off x="3643306" y="2393149"/>
            <a:ext cx="1285884" cy="464347"/>
          </a:xfrm>
          <a:prstGeom prst="bentConnector3">
            <a:avLst>
              <a:gd name="adj1" fmla="val 50000"/>
            </a:avLst>
          </a:prstGeom>
          <a:ln w="25400">
            <a:solidFill>
              <a:schemeClr val="tx1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" name="グループ化 32"/>
          <p:cNvGrpSpPr/>
          <p:nvPr/>
        </p:nvGrpSpPr>
        <p:grpSpPr>
          <a:xfrm>
            <a:off x="7143768" y="3000372"/>
            <a:ext cx="1857388" cy="928694"/>
            <a:chOff x="1785918" y="5000636"/>
            <a:chExt cx="1857388" cy="928694"/>
          </a:xfrm>
        </p:grpSpPr>
        <p:sp>
          <p:nvSpPr>
            <p:cNvPr id="61" name="正方形/長方形 60"/>
            <p:cNvSpPr/>
            <p:nvPr/>
          </p:nvSpPr>
          <p:spPr>
            <a:xfrm>
              <a:off x="1785918" y="514351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8" name="グループ化 31"/>
            <p:cNvGrpSpPr/>
            <p:nvPr/>
          </p:nvGrpSpPr>
          <p:grpSpPr>
            <a:xfrm>
              <a:off x="1857356" y="5286388"/>
              <a:ext cx="1714512" cy="428628"/>
              <a:chOff x="1857356" y="5286388"/>
              <a:chExt cx="1714512" cy="428628"/>
            </a:xfrm>
          </p:grpSpPr>
          <p:sp>
            <p:nvSpPr>
              <p:cNvPr id="65" name="正方形/長方形 64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横浜国大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66" name="正方形/長方形 65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Yokohama </a:t>
                </a:r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Kunihiro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67" name="正方形/長方形 66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横浜市保土ヶ谷区常盤台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63" name="正方形/長方形 62"/>
            <p:cNvSpPr/>
            <p:nvPr/>
          </p:nvSpPr>
          <p:spPr>
            <a:xfrm>
              <a:off x="1785918" y="500063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Yokohama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Kunihiro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   hash: 8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64" name="正方形/長方形 63"/>
            <p:cNvSpPr/>
            <p:nvPr/>
          </p:nvSpPr>
          <p:spPr>
            <a:xfrm>
              <a:off x="1785918" y="5786454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next:</a:t>
              </a:r>
              <a:r>
                <a:rPr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NULL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62" name="グループ化 41"/>
          <p:cNvGrpSpPr/>
          <p:nvPr/>
        </p:nvGrpSpPr>
        <p:grpSpPr>
          <a:xfrm>
            <a:off x="4929190" y="3000372"/>
            <a:ext cx="1857388" cy="928694"/>
            <a:chOff x="1785918" y="5000636"/>
            <a:chExt cx="1857388" cy="928694"/>
          </a:xfrm>
        </p:grpSpPr>
        <p:sp>
          <p:nvSpPr>
            <p:cNvPr id="68" name="正方形/長方形 67"/>
            <p:cNvSpPr/>
            <p:nvPr/>
          </p:nvSpPr>
          <p:spPr>
            <a:xfrm>
              <a:off x="1785918" y="514351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70" name="グループ化 43"/>
            <p:cNvGrpSpPr/>
            <p:nvPr/>
          </p:nvGrpSpPr>
          <p:grpSpPr>
            <a:xfrm>
              <a:off x="1857356" y="5286388"/>
              <a:ext cx="1714512" cy="428628"/>
              <a:chOff x="1857356" y="5286388"/>
              <a:chExt cx="1714512" cy="428628"/>
            </a:xfrm>
          </p:grpSpPr>
          <p:sp>
            <p:nvSpPr>
              <p:cNvPr id="79" name="正方形/長方形 78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鳩三郎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80" name="正方形/長方形 79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Hato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Saburo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81" name="正方形/長方形 80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鎌倉市小町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77" name="正方形/長方形 76"/>
            <p:cNvSpPr/>
            <p:nvPr/>
          </p:nvSpPr>
          <p:spPr>
            <a:xfrm>
              <a:off x="1785918" y="500063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Hato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Saburo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   hash: 8</a:t>
              </a:r>
              <a:endParaRPr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78" name="正方形/長方形 77"/>
            <p:cNvSpPr/>
            <p:nvPr/>
          </p:nvSpPr>
          <p:spPr>
            <a:xfrm>
              <a:off x="1785918" y="5786454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next: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cxnSp>
        <p:nvCxnSpPr>
          <p:cNvPr id="76" name="カギ線コネクタ 75"/>
          <p:cNvCxnSpPr/>
          <p:nvPr/>
        </p:nvCxnSpPr>
        <p:spPr>
          <a:xfrm flipV="1">
            <a:off x="5286380" y="3464719"/>
            <a:ext cx="1857388" cy="392909"/>
          </a:xfrm>
          <a:prstGeom prst="bentConnector3">
            <a:avLst>
              <a:gd name="adj1" fmla="val 90052"/>
            </a:avLst>
          </a:prstGeom>
          <a:ln w="25400">
            <a:solidFill>
              <a:schemeClr val="tx1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2" name="グループ化 49"/>
          <p:cNvGrpSpPr/>
          <p:nvPr/>
        </p:nvGrpSpPr>
        <p:grpSpPr>
          <a:xfrm>
            <a:off x="4929190" y="4071942"/>
            <a:ext cx="1857388" cy="928694"/>
            <a:chOff x="1785918" y="5000636"/>
            <a:chExt cx="1857388" cy="928694"/>
          </a:xfrm>
        </p:grpSpPr>
        <p:sp>
          <p:nvSpPr>
            <p:cNvPr id="83" name="正方形/長方形 82"/>
            <p:cNvSpPr/>
            <p:nvPr/>
          </p:nvSpPr>
          <p:spPr>
            <a:xfrm>
              <a:off x="1785918" y="514351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84" name="グループ化 51"/>
            <p:cNvGrpSpPr/>
            <p:nvPr/>
          </p:nvGrpSpPr>
          <p:grpSpPr>
            <a:xfrm>
              <a:off x="1857356" y="5286388"/>
              <a:ext cx="1714512" cy="428628"/>
              <a:chOff x="1857356" y="5286388"/>
              <a:chExt cx="1714512" cy="428628"/>
            </a:xfrm>
          </p:grpSpPr>
          <p:sp>
            <p:nvSpPr>
              <p:cNvPr id="87" name="正方形/長方形 86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北条梅子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88" name="正方形/長方形 87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Hojo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Umeko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89" name="正方形/長方形 88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小田原市城山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85" name="正方形/長方形 84"/>
            <p:cNvSpPr/>
            <p:nvPr/>
          </p:nvSpPr>
          <p:spPr>
            <a:xfrm>
              <a:off x="1785918" y="500063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</a:t>
              </a:r>
              <a:r>
                <a:rPr lang="en-US" altLang="ja-JP" sz="800" dirty="0" err="1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Hojo</a:t>
              </a:r>
              <a:r>
                <a:rPr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err="1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Umeko</a:t>
              </a:r>
              <a:r>
                <a:rPr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    hash: 9</a:t>
              </a:r>
              <a:endParaRPr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86" name="正方形/長方形 85"/>
            <p:cNvSpPr/>
            <p:nvPr/>
          </p:nvSpPr>
          <p:spPr>
            <a:xfrm>
              <a:off x="1785918" y="5786454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next:</a:t>
              </a:r>
              <a:r>
                <a:rPr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NULL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cxnSp>
        <p:nvCxnSpPr>
          <p:cNvPr id="90" name="カギ線コネクタ 89"/>
          <p:cNvCxnSpPr/>
          <p:nvPr/>
        </p:nvCxnSpPr>
        <p:spPr>
          <a:xfrm>
            <a:off x="3643306" y="4286256"/>
            <a:ext cx="1285884" cy="250033"/>
          </a:xfrm>
          <a:prstGeom prst="bentConnector3">
            <a:avLst>
              <a:gd name="adj1" fmla="val 50000"/>
            </a:avLst>
          </a:prstGeom>
          <a:ln w="25400">
            <a:solidFill>
              <a:srgbClr val="FF000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1" name="テキスト ボックス 90"/>
          <p:cNvSpPr txBox="1"/>
          <p:nvPr/>
        </p:nvSpPr>
        <p:spPr>
          <a:xfrm>
            <a:off x="2000232" y="785794"/>
            <a:ext cx="1877437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hash(“</a:t>
            </a:r>
            <a:r>
              <a:rPr lang="en-US" altLang="ja-JP" sz="1100" b="1" dirty="0" err="1" smtClean="0">
                <a:latin typeface="ＭＳ ゴシック" pitchFamily="49" charset="-128"/>
                <a:ea typeface="ＭＳ ゴシック" pitchFamily="49" charset="-128"/>
              </a:rPr>
              <a:t>Hojo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 </a:t>
            </a:r>
            <a:r>
              <a:rPr lang="en-US" altLang="ja-JP" sz="1100" b="1" dirty="0" err="1" smtClean="0">
                <a:latin typeface="ＭＳ ゴシック" pitchFamily="49" charset="-128"/>
                <a:ea typeface="ＭＳ ゴシック" pitchFamily="49" charset="-128"/>
              </a:rPr>
              <a:t>Umeko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”) = 9</a:t>
            </a:r>
          </a:p>
        </p:txBody>
      </p:sp>
      <p:grpSp>
        <p:nvGrpSpPr>
          <p:cNvPr id="92" name="グループ化 31"/>
          <p:cNvGrpSpPr/>
          <p:nvPr/>
        </p:nvGrpSpPr>
        <p:grpSpPr>
          <a:xfrm>
            <a:off x="214282" y="642918"/>
            <a:ext cx="1714512" cy="428628"/>
            <a:chOff x="1857356" y="5286388"/>
            <a:chExt cx="1714512" cy="428628"/>
          </a:xfrm>
        </p:grpSpPr>
        <p:sp>
          <p:nvSpPr>
            <p:cNvPr id="93" name="正方形/長方形 92"/>
            <p:cNvSpPr/>
            <p:nvPr/>
          </p:nvSpPr>
          <p:spPr>
            <a:xfrm>
              <a:off x="1857356" y="5429264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j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r>
                <a:rPr kumimoji="1"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北条梅子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94" name="正方形/長方形 93"/>
            <p:cNvSpPr/>
            <p:nvPr/>
          </p:nvSpPr>
          <p:spPr>
            <a:xfrm>
              <a:off x="1857356" y="5286388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e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</a:t>
              </a:r>
              <a:r>
                <a:rPr kumimoji="1"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Hojo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Umeko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95" name="正方形/長方形 94"/>
            <p:cNvSpPr/>
            <p:nvPr/>
          </p:nvSpPr>
          <p:spPr>
            <a:xfrm>
              <a:off x="1857356" y="5572140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addr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</a:t>
              </a:r>
              <a:r>
                <a:rPr kumimoji="1"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小田原市城山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14282" y="0"/>
            <a:ext cx="8686800" cy="785794"/>
          </a:xfrm>
        </p:spPr>
        <p:txBody>
          <a:bodyPr>
            <a:noAutofit/>
          </a:bodyPr>
          <a:lstStyle/>
          <a:p>
            <a:r>
              <a:rPr lang="ja-JP" altLang="en-US" sz="2800" dirty="0" smtClean="0"/>
              <a:t>ダイレクトチェイニング法</a:t>
            </a:r>
            <a:r>
              <a:rPr lang="en-US" altLang="ja-JP" sz="2800" dirty="0" smtClean="0"/>
              <a:t/>
            </a:r>
            <a:br>
              <a:rPr lang="en-US" altLang="ja-JP" sz="2800" dirty="0" smtClean="0"/>
            </a:br>
            <a:r>
              <a:rPr lang="ja-JP" altLang="en-US" sz="2800" dirty="0" smtClean="0"/>
              <a:t>レコード</a:t>
            </a:r>
            <a:r>
              <a:rPr lang="en-US" altLang="ja-JP" sz="2800" dirty="0" smtClean="0"/>
              <a:t>5</a:t>
            </a:r>
            <a:r>
              <a:rPr lang="ja-JP" altLang="en-US" sz="2800" dirty="0" smtClean="0"/>
              <a:t>件目取り出し</a:t>
            </a:r>
            <a:endParaRPr kumimoji="1" lang="ja-JP" altLang="en-US" sz="2800" dirty="0"/>
          </a:p>
        </p:txBody>
      </p:sp>
      <p:sp>
        <p:nvSpPr>
          <p:cNvPr id="115" name="正方形/長方形 114"/>
          <p:cNvSpPr/>
          <p:nvPr/>
        </p:nvSpPr>
        <p:spPr>
          <a:xfrm>
            <a:off x="214282" y="1928802"/>
            <a:ext cx="2357454" cy="4786346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ハッシュ表初期化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makenull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初期データ登録 </a:t>
            </a:r>
            <a:r>
              <a:rPr lang="en-US" altLang="ja-JP" sz="900" dirty="0" smtClean="0">
                <a:solidFill>
                  <a:schemeClr val="tx1"/>
                </a:solidFill>
              </a:rPr>
              <a:t>*/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smtClean="0">
                <a:solidFill>
                  <a:srgbClr val="FF0000"/>
                </a:solidFill>
              </a:rPr>
              <a:t>while( </a:t>
            </a:r>
            <a:r>
              <a:rPr lang="en-US" altLang="ja-JP" sz="900" dirty="0" err="1" smtClean="0">
                <a:solidFill>
                  <a:srgbClr val="FF0000"/>
                </a:solidFill>
              </a:rPr>
              <a:t>getrecord</a:t>
            </a:r>
            <a:r>
              <a:rPr lang="en-US" altLang="ja-JP" sz="900" dirty="0" smtClean="0">
                <a:solidFill>
                  <a:srgbClr val="FF0000"/>
                </a:solidFill>
              </a:rPr>
              <a:t>(&amp;x) )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insert(&amp;x,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x.ename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重複データの登録試み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insert(&amp;dummy,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ハッシュ表を対象とした探索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Hato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Saburo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ハッシュ表からのデータ削除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Hato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Saburo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delete("Ueno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Ranran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Nobi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Toraemon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Nanashi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Gonbei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ハッシュ表を対象とした探索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Hato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Saburo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再登録・再探索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printf</a:t>
            </a:r>
            <a:r>
              <a:rPr lang="en-US" altLang="ja-JP" sz="900" dirty="0" smtClean="0">
                <a:solidFill>
                  <a:schemeClr val="tx1"/>
                </a:solidFill>
              </a:rPr>
              <a:t>("===Re-insert===\n");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insert(&amp;dummy,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Mitsuki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Mausu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</p:txBody>
      </p:sp>
      <p:sp>
        <p:nvSpPr>
          <p:cNvPr id="167" name="正方形/長方形 166"/>
          <p:cNvSpPr/>
          <p:nvPr/>
        </p:nvSpPr>
        <p:spPr>
          <a:xfrm>
            <a:off x="2714612" y="1571612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0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69" name="正方形/長方形 168"/>
          <p:cNvSpPr/>
          <p:nvPr/>
        </p:nvSpPr>
        <p:spPr>
          <a:xfrm>
            <a:off x="2714612" y="1857364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NULL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0" name="正方形/長方形 169"/>
          <p:cNvSpPr/>
          <p:nvPr/>
        </p:nvSpPr>
        <p:spPr>
          <a:xfrm>
            <a:off x="2714612" y="2143116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NULL  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1" name="正方形/長方形 170"/>
          <p:cNvSpPr/>
          <p:nvPr/>
        </p:nvSpPr>
        <p:spPr>
          <a:xfrm>
            <a:off x="2714612" y="2428868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3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NULL 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2" name="正方形/長方形 171"/>
          <p:cNvSpPr/>
          <p:nvPr/>
        </p:nvSpPr>
        <p:spPr>
          <a:xfrm>
            <a:off x="2714612" y="2714620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4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3" name="正方形/長方形 172"/>
          <p:cNvSpPr/>
          <p:nvPr/>
        </p:nvSpPr>
        <p:spPr>
          <a:xfrm>
            <a:off x="2714612" y="3000372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5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NULL 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4" name="正方形/長方形 173"/>
          <p:cNvSpPr/>
          <p:nvPr/>
        </p:nvSpPr>
        <p:spPr>
          <a:xfrm>
            <a:off x="2714612" y="3286124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6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5" name="正方形/長方形 174"/>
          <p:cNvSpPr/>
          <p:nvPr/>
        </p:nvSpPr>
        <p:spPr>
          <a:xfrm>
            <a:off x="2714612" y="3571876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7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6" name="正方形/長方形 175"/>
          <p:cNvSpPr/>
          <p:nvPr/>
        </p:nvSpPr>
        <p:spPr>
          <a:xfrm>
            <a:off x="2714612" y="3857628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8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7" name="正方形/長方形 176"/>
          <p:cNvSpPr/>
          <p:nvPr/>
        </p:nvSpPr>
        <p:spPr>
          <a:xfrm>
            <a:off x="2714612" y="4143380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9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8" name="正方形/長方形 177"/>
          <p:cNvSpPr/>
          <p:nvPr/>
        </p:nvSpPr>
        <p:spPr>
          <a:xfrm>
            <a:off x="2714612" y="4429132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10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9" name="正方形/長方形 178"/>
          <p:cNvSpPr/>
          <p:nvPr/>
        </p:nvSpPr>
        <p:spPr>
          <a:xfrm>
            <a:off x="2714612" y="4714884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11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80" name="正方形/長方形 179"/>
          <p:cNvSpPr/>
          <p:nvPr/>
        </p:nvSpPr>
        <p:spPr>
          <a:xfrm>
            <a:off x="2714612" y="5000636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12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grpSp>
        <p:nvGrpSpPr>
          <p:cNvPr id="3" name="グループ化 31"/>
          <p:cNvGrpSpPr/>
          <p:nvPr/>
        </p:nvGrpSpPr>
        <p:grpSpPr>
          <a:xfrm>
            <a:off x="214282" y="642918"/>
            <a:ext cx="1714512" cy="428628"/>
            <a:chOff x="1857356" y="5286388"/>
            <a:chExt cx="1714512" cy="428628"/>
          </a:xfrm>
        </p:grpSpPr>
        <p:sp>
          <p:nvSpPr>
            <p:cNvPr id="213" name="正方形/長方形 212"/>
            <p:cNvSpPr/>
            <p:nvPr/>
          </p:nvSpPr>
          <p:spPr>
            <a:xfrm>
              <a:off x="1857356" y="5429264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j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r>
                <a:rPr lang="ja-JP" altLang="en-US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足柄金太郎</a:t>
              </a:r>
              <a:endParaRPr kumimoji="1" lang="ja-JP" altLang="en-US" sz="800" dirty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214" name="正方形/長方形 213"/>
            <p:cNvSpPr/>
            <p:nvPr/>
          </p:nvSpPr>
          <p:spPr>
            <a:xfrm>
              <a:off x="1857356" y="5286388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e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</a:t>
              </a:r>
              <a:r>
                <a:rPr kumimoji="1"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err="1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Ashigara</a:t>
              </a:r>
              <a:r>
                <a:rPr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err="1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Kintaro</a:t>
              </a:r>
              <a:endParaRPr kumimoji="1" lang="ja-JP" altLang="en-US" sz="800" dirty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215" name="正方形/長方形 214"/>
            <p:cNvSpPr/>
            <p:nvPr/>
          </p:nvSpPr>
          <p:spPr>
            <a:xfrm>
              <a:off x="1857356" y="5572140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addr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</a:t>
              </a:r>
              <a:r>
                <a:rPr kumimoji="1"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kumimoji="1" lang="ja-JP" altLang="en-US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南足柄市金時山</a:t>
              </a:r>
              <a:endParaRPr kumimoji="1" lang="ja-JP" altLang="en-US" sz="800" dirty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sp>
        <p:nvSpPr>
          <p:cNvPr id="216" name="テキスト ボックス 215"/>
          <p:cNvSpPr txBox="1"/>
          <p:nvPr/>
        </p:nvSpPr>
        <p:spPr>
          <a:xfrm>
            <a:off x="214282" y="357166"/>
            <a:ext cx="1242648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dirty="0" err="1" smtClean="0">
                <a:latin typeface="ＭＳ ゴシック" pitchFamily="49" charset="-128"/>
                <a:ea typeface="ＭＳ ゴシック" pitchFamily="49" charset="-128"/>
              </a:rPr>
              <a:t>struct</a:t>
            </a:r>
            <a:r>
              <a:rPr lang="en-US" altLang="ja-JP" sz="1100" dirty="0" smtClean="0">
                <a:latin typeface="ＭＳ ゴシック" pitchFamily="49" charset="-128"/>
                <a:ea typeface="ＭＳ ゴシック" pitchFamily="49" charset="-128"/>
              </a:rPr>
              <a:t> record 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x</a:t>
            </a:r>
          </a:p>
        </p:txBody>
      </p:sp>
      <p:grpSp>
        <p:nvGrpSpPr>
          <p:cNvPr id="4" name="グループ化 31"/>
          <p:cNvGrpSpPr/>
          <p:nvPr/>
        </p:nvGrpSpPr>
        <p:grpSpPr>
          <a:xfrm>
            <a:off x="214282" y="1428736"/>
            <a:ext cx="1714512" cy="428628"/>
            <a:chOff x="1857356" y="5286388"/>
            <a:chExt cx="1714512" cy="428628"/>
          </a:xfrm>
        </p:grpSpPr>
        <p:sp>
          <p:nvSpPr>
            <p:cNvPr id="218" name="正方形/長方形 217"/>
            <p:cNvSpPr/>
            <p:nvPr/>
          </p:nvSpPr>
          <p:spPr>
            <a:xfrm>
              <a:off x="1857356" y="5429264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j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r>
                <a:rPr kumimoji="1"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横浜邦博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219" name="正方形/長方形 218"/>
            <p:cNvSpPr/>
            <p:nvPr/>
          </p:nvSpPr>
          <p:spPr>
            <a:xfrm>
              <a:off x="1857356" y="5286388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e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Yokohama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Kunihiro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220" name="正方形/長方形 219"/>
            <p:cNvSpPr/>
            <p:nvPr/>
          </p:nvSpPr>
          <p:spPr>
            <a:xfrm>
              <a:off x="1857356" y="5572140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addr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r>
                <a:rPr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横浜市中区日本大通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sp>
        <p:nvSpPr>
          <p:cNvPr id="221" name="テキスト ボックス 220"/>
          <p:cNvSpPr txBox="1"/>
          <p:nvPr/>
        </p:nvSpPr>
        <p:spPr>
          <a:xfrm>
            <a:off x="214282" y="1142984"/>
            <a:ext cx="152477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dirty="0" err="1" smtClean="0">
                <a:latin typeface="ＭＳ ゴシック" pitchFamily="49" charset="-128"/>
                <a:ea typeface="ＭＳ ゴシック" pitchFamily="49" charset="-128"/>
              </a:rPr>
              <a:t>struct</a:t>
            </a:r>
            <a:r>
              <a:rPr lang="en-US" altLang="ja-JP" sz="1100" dirty="0" smtClean="0">
                <a:latin typeface="ＭＳ ゴシック" pitchFamily="49" charset="-128"/>
                <a:ea typeface="ＭＳ ゴシック" pitchFamily="49" charset="-128"/>
              </a:rPr>
              <a:t> record 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dummy</a:t>
            </a:r>
          </a:p>
        </p:txBody>
      </p:sp>
      <p:sp>
        <p:nvSpPr>
          <p:cNvPr id="222" name="テキスト ボックス 221"/>
          <p:cNvSpPr txBox="1"/>
          <p:nvPr/>
        </p:nvSpPr>
        <p:spPr>
          <a:xfrm>
            <a:off x="2357422" y="1285860"/>
            <a:ext cx="1947969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dirty="0" err="1" smtClean="0">
                <a:latin typeface="ＭＳ ゴシック" pitchFamily="49" charset="-128"/>
                <a:ea typeface="ＭＳ ゴシック" pitchFamily="49" charset="-128"/>
              </a:rPr>
              <a:t>struct</a:t>
            </a:r>
            <a:r>
              <a:rPr lang="en-US" altLang="ja-JP" sz="1100" dirty="0" smtClean="0">
                <a:latin typeface="ＭＳ ゴシック" pitchFamily="49" charset="-128"/>
                <a:ea typeface="ＭＳ ゴシック" pitchFamily="49" charset="-128"/>
              </a:rPr>
              <a:t> item *</a:t>
            </a:r>
            <a:r>
              <a:rPr lang="en-US" altLang="ja-JP" sz="1100" b="1" dirty="0" err="1" smtClean="0"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[B]</a:t>
            </a:r>
          </a:p>
        </p:txBody>
      </p:sp>
      <p:sp>
        <p:nvSpPr>
          <p:cNvPr id="30" name="右矢印 29"/>
          <p:cNvSpPr/>
          <p:nvPr/>
        </p:nvSpPr>
        <p:spPr>
          <a:xfrm>
            <a:off x="0" y="2643182"/>
            <a:ext cx="285752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38" name="カギ線コネクタ 37"/>
          <p:cNvCxnSpPr/>
          <p:nvPr/>
        </p:nvCxnSpPr>
        <p:spPr>
          <a:xfrm flipV="1">
            <a:off x="3643306" y="3464719"/>
            <a:ext cx="1285884" cy="535785"/>
          </a:xfrm>
          <a:prstGeom prst="bentConnector3">
            <a:avLst>
              <a:gd name="adj1" fmla="val 50000"/>
            </a:avLst>
          </a:prstGeom>
          <a:ln w="25400">
            <a:solidFill>
              <a:schemeClr val="tx1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" name="グループ化 33"/>
          <p:cNvGrpSpPr/>
          <p:nvPr/>
        </p:nvGrpSpPr>
        <p:grpSpPr>
          <a:xfrm>
            <a:off x="4929190" y="1928802"/>
            <a:ext cx="1857388" cy="928694"/>
            <a:chOff x="1785918" y="5000636"/>
            <a:chExt cx="1857388" cy="928694"/>
          </a:xfrm>
        </p:grpSpPr>
        <p:sp>
          <p:nvSpPr>
            <p:cNvPr id="40" name="正方形/長方形 39"/>
            <p:cNvSpPr/>
            <p:nvPr/>
          </p:nvSpPr>
          <p:spPr>
            <a:xfrm>
              <a:off x="1785918" y="514351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6" name="グループ化 35"/>
            <p:cNvGrpSpPr/>
            <p:nvPr/>
          </p:nvGrpSpPr>
          <p:grpSpPr>
            <a:xfrm>
              <a:off x="1857356" y="5286388"/>
              <a:ext cx="1714512" cy="428628"/>
              <a:chOff x="1857356" y="5286388"/>
              <a:chExt cx="1714512" cy="428628"/>
            </a:xfrm>
          </p:grpSpPr>
          <p:sp>
            <p:nvSpPr>
              <p:cNvPr id="44" name="正方形/長方形 43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神奈川花子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45" name="正方形/長方形 44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Kanagawa </a:t>
                </a:r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Hanako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46" name="正方形/長方形 45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横浜市</a:t>
                </a:r>
                <a:r>
                  <a:rPr lang="ja-JP" altLang="en-US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神奈川区三ッ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沢上町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42" name="正方形/長方形 41"/>
            <p:cNvSpPr/>
            <p:nvPr/>
          </p:nvSpPr>
          <p:spPr>
            <a:xfrm>
              <a:off x="1785918" y="500063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Kanagawa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Hanako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  hash: 4</a:t>
              </a:r>
              <a:endParaRPr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43" name="正方形/長方形 42"/>
            <p:cNvSpPr/>
            <p:nvPr/>
          </p:nvSpPr>
          <p:spPr>
            <a:xfrm>
              <a:off x="1785918" y="5786454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next:</a:t>
              </a:r>
              <a:r>
                <a:rPr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NULL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cxnSp>
        <p:nvCxnSpPr>
          <p:cNvPr id="47" name="カギ線コネクタ 46"/>
          <p:cNvCxnSpPr>
            <a:endCxn id="40" idx="1"/>
          </p:cNvCxnSpPr>
          <p:nvPr/>
        </p:nvCxnSpPr>
        <p:spPr>
          <a:xfrm flipV="1">
            <a:off x="3643306" y="2393149"/>
            <a:ext cx="1285884" cy="464347"/>
          </a:xfrm>
          <a:prstGeom prst="bentConnector3">
            <a:avLst>
              <a:gd name="adj1" fmla="val 50000"/>
            </a:avLst>
          </a:prstGeom>
          <a:ln w="25400">
            <a:solidFill>
              <a:schemeClr val="tx1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" name="グループ化 32"/>
          <p:cNvGrpSpPr/>
          <p:nvPr/>
        </p:nvGrpSpPr>
        <p:grpSpPr>
          <a:xfrm>
            <a:off x="7143768" y="3000372"/>
            <a:ext cx="1857388" cy="928694"/>
            <a:chOff x="1785918" y="5000636"/>
            <a:chExt cx="1857388" cy="928694"/>
          </a:xfrm>
        </p:grpSpPr>
        <p:sp>
          <p:nvSpPr>
            <p:cNvPr id="58" name="正方形/長方形 57"/>
            <p:cNvSpPr/>
            <p:nvPr/>
          </p:nvSpPr>
          <p:spPr>
            <a:xfrm>
              <a:off x="1785918" y="514351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8" name="グループ化 31"/>
            <p:cNvGrpSpPr/>
            <p:nvPr/>
          </p:nvGrpSpPr>
          <p:grpSpPr>
            <a:xfrm>
              <a:off x="1857356" y="5286388"/>
              <a:ext cx="1714512" cy="428628"/>
              <a:chOff x="1857356" y="5286388"/>
              <a:chExt cx="1714512" cy="428628"/>
            </a:xfrm>
          </p:grpSpPr>
          <p:sp>
            <p:nvSpPr>
              <p:cNvPr id="62" name="正方形/長方形 61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横浜国大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63" name="正方形/長方形 62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Yokohama </a:t>
                </a:r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Kunihiro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64" name="正方形/長方形 63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横浜市保土ヶ谷区常盤台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60" name="正方形/長方形 59"/>
            <p:cNvSpPr/>
            <p:nvPr/>
          </p:nvSpPr>
          <p:spPr>
            <a:xfrm>
              <a:off x="1785918" y="500063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Yokohama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Kunihiro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   hash: 8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61" name="正方形/長方形 60"/>
            <p:cNvSpPr/>
            <p:nvPr/>
          </p:nvSpPr>
          <p:spPr>
            <a:xfrm>
              <a:off x="1785918" y="5786454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next:</a:t>
              </a:r>
              <a:r>
                <a:rPr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NULL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9" name="グループ化 41"/>
          <p:cNvGrpSpPr/>
          <p:nvPr/>
        </p:nvGrpSpPr>
        <p:grpSpPr>
          <a:xfrm>
            <a:off x="4929190" y="3000372"/>
            <a:ext cx="1857388" cy="928694"/>
            <a:chOff x="1785918" y="5000636"/>
            <a:chExt cx="1857388" cy="928694"/>
          </a:xfrm>
        </p:grpSpPr>
        <p:sp>
          <p:nvSpPr>
            <p:cNvPr id="66" name="正方形/長方形 65"/>
            <p:cNvSpPr/>
            <p:nvPr/>
          </p:nvSpPr>
          <p:spPr>
            <a:xfrm>
              <a:off x="1785918" y="514351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10" name="グループ化 43"/>
            <p:cNvGrpSpPr/>
            <p:nvPr/>
          </p:nvGrpSpPr>
          <p:grpSpPr>
            <a:xfrm>
              <a:off x="1857356" y="5286388"/>
              <a:ext cx="1714512" cy="428628"/>
              <a:chOff x="1857356" y="5286388"/>
              <a:chExt cx="1714512" cy="428628"/>
            </a:xfrm>
          </p:grpSpPr>
          <p:sp>
            <p:nvSpPr>
              <p:cNvPr id="70" name="正方形/長方形 69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鳩三郎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71" name="正方形/長方形 70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Hato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Saburo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72" name="正方形/長方形 71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鎌倉市小町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68" name="正方形/長方形 67"/>
            <p:cNvSpPr/>
            <p:nvPr/>
          </p:nvSpPr>
          <p:spPr>
            <a:xfrm>
              <a:off x="1785918" y="500063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Hato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Saburo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   hash: 8</a:t>
              </a:r>
              <a:endParaRPr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69" name="正方形/長方形 68"/>
            <p:cNvSpPr/>
            <p:nvPr/>
          </p:nvSpPr>
          <p:spPr>
            <a:xfrm>
              <a:off x="1785918" y="5786454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next: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cxnSp>
        <p:nvCxnSpPr>
          <p:cNvPr id="73" name="カギ線コネクタ 72"/>
          <p:cNvCxnSpPr/>
          <p:nvPr/>
        </p:nvCxnSpPr>
        <p:spPr>
          <a:xfrm flipV="1">
            <a:off x="5286380" y="3464719"/>
            <a:ext cx="1857388" cy="392909"/>
          </a:xfrm>
          <a:prstGeom prst="bentConnector3">
            <a:avLst>
              <a:gd name="adj1" fmla="val 90052"/>
            </a:avLst>
          </a:prstGeom>
          <a:ln w="25400">
            <a:solidFill>
              <a:schemeClr val="tx1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カギ線コネクタ 55"/>
          <p:cNvCxnSpPr/>
          <p:nvPr/>
        </p:nvCxnSpPr>
        <p:spPr>
          <a:xfrm>
            <a:off x="3643306" y="4286256"/>
            <a:ext cx="1285884" cy="250033"/>
          </a:xfrm>
          <a:prstGeom prst="bentConnector3">
            <a:avLst>
              <a:gd name="adj1" fmla="val 50000"/>
            </a:avLst>
          </a:prstGeom>
          <a:ln w="25400">
            <a:solidFill>
              <a:schemeClr val="tx1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7" name="グループ化 49"/>
          <p:cNvGrpSpPr/>
          <p:nvPr/>
        </p:nvGrpSpPr>
        <p:grpSpPr>
          <a:xfrm>
            <a:off x="4929190" y="4071942"/>
            <a:ext cx="1857388" cy="928694"/>
            <a:chOff x="1785918" y="5000636"/>
            <a:chExt cx="1857388" cy="928694"/>
          </a:xfrm>
        </p:grpSpPr>
        <p:sp>
          <p:nvSpPr>
            <p:cNvPr id="59" name="正方形/長方形 58"/>
            <p:cNvSpPr/>
            <p:nvPr/>
          </p:nvSpPr>
          <p:spPr>
            <a:xfrm>
              <a:off x="1785918" y="514351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65" name="グループ化 51"/>
            <p:cNvGrpSpPr/>
            <p:nvPr/>
          </p:nvGrpSpPr>
          <p:grpSpPr>
            <a:xfrm>
              <a:off x="1857356" y="5286388"/>
              <a:ext cx="1714512" cy="428628"/>
              <a:chOff x="1857356" y="5286388"/>
              <a:chExt cx="1714512" cy="428628"/>
            </a:xfrm>
          </p:grpSpPr>
          <p:sp>
            <p:nvSpPr>
              <p:cNvPr id="75" name="正方形/長方形 74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北条梅子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76" name="正方形/長方形 75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Hojo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Umeko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77" name="正方形/長方形 76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小田原市城山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67" name="正方形/長方形 66"/>
            <p:cNvSpPr/>
            <p:nvPr/>
          </p:nvSpPr>
          <p:spPr>
            <a:xfrm>
              <a:off x="1785918" y="500063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Hojo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Umeko</a:t>
              </a:r>
              <a:r>
                <a:rPr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    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hash: 9</a:t>
              </a:r>
              <a:endParaRPr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74" name="正方形/長方形 73"/>
            <p:cNvSpPr/>
            <p:nvPr/>
          </p:nvSpPr>
          <p:spPr>
            <a:xfrm>
              <a:off x="1785918" y="5786454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next:</a:t>
              </a:r>
              <a:r>
                <a:rPr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NULL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14282" y="0"/>
            <a:ext cx="8686800" cy="785794"/>
          </a:xfrm>
        </p:spPr>
        <p:txBody>
          <a:bodyPr>
            <a:noAutofit/>
          </a:bodyPr>
          <a:lstStyle/>
          <a:p>
            <a:r>
              <a:rPr lang="ja-JP" altLang="en-US" sz="2800" dirty="0" smtClean="0"/>
              <a:t>ダイレクトチェイニング法</a:t>
            </a:r>
            <a:r>
              <a:rPr lang="en-US" altLang="ja-JP" sz="2800" dirty="0" smtClean="0"/>
              <a:t/>
            </a:r>
            <a:br>
              <a:rPr lang="en-US" altLang="ja-JP" sz="2800" dirty="0" smtClean="0"/>
            </a:br>
            <a:r>
              <a:rPr lang="ja-JP" altLang="en-US" sz="2800" dirty="0" smtClean="0"/>
              <a:t>レコード</a:t>
            </a:r>
            <a:r>
              <a:rPr lang="en-US" altLang="ja-JP" sz="2800" dirty="0" smtClean="0"/>
              <a:t>5</a:t>
            </a:r>
            <a:r>
              <a:rPr lang="ja-JP" altLang="en-US" sz="2800" dirty="0" smtClean="0"/>
              <a:t>件目ハッシュ関数計算</a:t>
            </a:r>
            <a:endParaRPr kumimoji="1" lang="ja-JP" altLang="en-US" sz="2800" dirty="0"/>
          </a:p>
        </p:txBody>
      </p:sp>
      <p:sp>
        <p:nvSpPr>
          <p:cNvPr id="115" name="正方形/長方形 114"/>
          <p:cNvSpPr/>
          <p:nvPr/>
        </p:nvSpPr>
        <p:spPr>
          <a:xfrm>
            <a:off x="214282" y="1928802"/>
            <a:ext cx="2357454" cy="4786346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ハッシュ表初期化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makenull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初期データ登録 </a:t>
            </a:r>
            <a:r>
              <a:rPr lang="en-US" altLang="ja-JP" sz="900" dirty="0" smtClean="0">
                <a:solidFill>
                  <a:schemeClr val="tx1"/>
                </a:solidFill>
              </a:rPr>
              <a:t>*/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while(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getrecord</a:t>
            </a:r>
            <a:r>
              <a:rPr lang="en-US" altLang="ja-JP" sz="900" dirty="0" smtClean="0">
                <a:solidFill>
                  <a:schemeClr val="tx1"/>
                </a:solidFill>
              </a:rPr>
              <a:t>(&amp;x) )</a:t>
            </a:r>
          </a:p>
          <a:p>
            <a:r>
              <a:rPr lang="en-US" altLang="ja-JP" sz="900" dirty="0" smtClean="0">
                <a:solidFill>
                  <a:srgbClr val="FF0000"/>
                </a:solidFill>
              </a:rPr>
              <a:t>    insert(&amp;x, </a:t>
            </a:r>
            <a:r>
              <a:rPr lang="en-US" altLang="ja-JP" sz="900" dirty="0" err="1" smtClean="0">
                <a:solidFill>
                  <a:srgbClr val="FF0000"/>
                </a:solidFill>
              </a:rPr>
              <a:t>x.ename</a:t>
            </a:r>
            <a:r>
              <a:rPr lang="en-US" altLang="ja-JP" sz="900" dirty="0" smtClean="0">
                <a:solidFill>
                  <a:srgbClr val="FF0000"/>
                </a:solidFill>
              </a:rPr>
              <a:t>, </a:t>
            </a:r>
            <a:r>
              <a:rPr lang="en-US" altLang="ja-JP" sz="900" dirty="0" err="1" smtClean="0">
                <a:solidFill>
                  <a:srgbClr val="FF0000"/>
                </a:solidFill>
              </a:rPr>
              <a:t>hashtable</a:t>
            </a:r>
            <a:r>
              <a:rPr lang="en-US" altLang="ja-JP" sz="900" dirty="0" smtClean="0">
                <a:solidFill>
                  <a:srgbClr val="FF0000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重複データの登録試み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insert(&amp;dummy,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ハッシュ表を対象とした探索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Hato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Saburo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ハッシュ表からのデータ削除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Hato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Saburo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delete("Ueno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Ranran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Nobi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Toraemon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Nanashi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Gonbei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ハッシュ表を対象とした探索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Hato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Saburo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再登録・再探索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printf</a:t>
            </a:r>
            <a:r>
              <a:rPr lang="en-US" altLang="ja-JP" sz="900" dirty="0" smtClean="0">
                <a:solidFill>
                  <a:schemeClr val="tx1"/>
                </a:solidFill>
              </a:rPr>
              <a:t>("===Re-insert===\n");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insert(&amp;dummy,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Mitsuki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Mausu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</p:txBody>
      </p:sp>
      <p:sp>
        <p:nvSpPr>
          <p:cNvPr id="167" name="正方形/長方形 166"/>
          <p:cNvSpPr/>
          <p:nvPr/>
        </p:nvSpPr>
        <p:spPr>
          <a:xfrm>
            <a:off x="2714612" y="1571612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0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69" name="正方形/長方形 168"/>
          <p:cNvSpPr/>
          <p:nvPr/>
        </p:nvSpPr>
        <p:spPr>
          <a:xfrm>
            <a:off x="2714612" y="1857364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NULL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0" name="正方形/長方形 169"/>
          <p:cNvSpPr/>
          <p:nvPr/>
        </p:nvSpPr>
        <p:spPr>
          <a:xfrm>
            <a:off x="2714612" y="2143116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NULL  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1" name="正方形/長方形 170"/>
          <p:cNvSpPr/>
          <p:nvPr/>
        </p:nvSpPr>
        <p:spPr>
          <a:xfrm>
            <a:off x="2714612" y="2428868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3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NULL 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2" name="正方形/長方形 171"/>
          <p:cNvSpPr/>
          <p:nvPr/>
        </p:nvSpPr>
        <p:spPr>
          <a:xfrm>
            <a:off x="2714612" y="2714620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4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3" name="正方形/長方形 172"/>
          <p:cNvSpPr/>
          <p:nvPr/>
        </p:nvSpPr>
        <p:spPr>
          <a:xfrm>
            <a:off x="2714612" y="3000372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5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NULL 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4" name="正方形/長方形 173"/>
          <p:cNvSpPr/>
          <p:nvPr/>
        </p:nvSpPr>
        <p:spPr>
          <a:xfrm>
            <a:off x="2714612" y="3286124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6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5" name="正方形/長方形 174"/>
          <p:cNvSpPr/>
          <p:nvPr/>
        </p:nvSpPr>
        <p:spPr>
          <a:xfrm>
            <a:off x="2714612" y="3571876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7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6" name="正方形/長方形 175"/>
          <p:cNvSpPr/>
          <p:nvPr/>
        </p:nvSpPr>
        <p:spPr>
          <a:xfrm>
            <a:off x="2714612" y="3857628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8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7" name="正方形/長方形 176"/>
          <p:cNvSpPr/>
          <p:nvPr/>
        </p:nvSpPr>
        <p:spPr>
          <a:xfrm>
            <a:off x="2714612" y="4143380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9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8" name="正方形/長方形 177"/>
          <p:cNvSpPr/>
          <p:nvPr/>
        </p:nvSpPr>
        <p:spPr>
          <a:xfrm>
            <a:off x="2714612" y="4429132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10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9" name="正方形/長方形 178"/>
          <p:cNvSpPr/>
          <p:nvPr/>
        </p:nvSpPr>
        <p:spPr>
          <a:xfrm>
            <a:off x="2714612" y="4714884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11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80" name="正方形/長方形 179"/>
          <p:cNvSpPr/>
          <p:nvPr/>
        </p:nvSpPr>
        <p:spPr>
          <a:xfrm>
            <a:off x="2714612" y="5000636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12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216" name="テキスト ボックス 215"/>
          <p:cNvSpPr txBox="1"/>
          <p:nvPr/>
        </p:nvSpPr>
        <p:spPr>
          <a:xfrm>
            <a:off x="214282" y="357166"/>
            <a:ext cx="1242648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dirty="0" err="1" smtClean="0">
                <a:latin typeface="ＭＳ ゴシック" pitchFamily="49" charset="-128"/>
                <a:ea typeface="ＭＳ ゴシック" pitchFamily="49" charset="-128"/>
              </a:rPr>
              <a:t>struct</a:t>
            </a:r>
            <a:r>
              <a:rPr lang="en-US" altLang="ja-JP" sz="1100" dirty="0" smtClean="0">
                <a:latin typeface="ＭＳ ゴシック" pitchFamily="49" charset="-128"/>
                <a:ea typeface="ＭＳ ゴシック" pitchFamily="49" charset="-128"/>
              </a:rPr>
              <a:t> record 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x</a:t>
            </a:r>
          </a:p>
        </p:txBody>
      </p:sp>
      <p:grpSp>
        <p:nvGrpSpPr>
          <p:cNvPr id="3" name="グループ化 31"/>
          <p:cNvGrpSpPr/>
          <p:nvPr/>
        </p:nvGrpSpPr>
        <p:grpSpPr>
          <a:xfrm>
            <a:off x="214282" y="1428736"/>
            <a:ext cx="1714512" cy="428628"/>
            <a:chOff x="1857356" y="5286388"/>
            <a:chExt cx="1714512" cy="428628"/>
          </a:xfrm>
        </p:grpSpPr>
        <p:sp>
          <p:nvSpPr>
            <p:cNvPr id="218" name="正方形/長方形 217"/>
            <p:cNvSpPr/>
            <p:nvPr/>
          </p:nvSpPr>
          <p:spPr>
            <a:xfrm>
              <a:off x="1857356" y="5429264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j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r>
                <a:rPr kumimoji="1"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横浜邦博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219" name="正方形/長方形 218"/>
            <p:cNvSpPr/>
            <p:nvPr/>
          </p:nvSpPr>
          <p:spPr>
            <a:xfrm>
              <a:off x="1857356" y="5286388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e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Yokohama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Kunihiro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220" name="正方形/長方形 219"/>
            <p:cNvSpPr/>
            <p:nvPr/>
          </p:nvSpPr>
          <p:spPr>
            <a:xfrm>
              <a:off x="1857356" y="5572140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addr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r>
                <a:rPr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横浜市中区日本大通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sp>
        <p:nvSpPr>
          <p:cNvPr id="221" name="テキスト ボックス 220"/>
          <p:cNvSpPr txBox="1"/>
          <p:nvPr/>
        </p:nvSpPr>
        <p:spPr>
          <a:xfrm>
            <a:off x="214282" y="1142984"/>
            <a:ext cx="152477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dirty="0" err="1" smtClean="0">
                <a:latin typeface="ＭＳ ゴシック" pitchFamily="49" charset="-128"/>
                <a:ea typeface="ＭＳ ゴシック" pitchFamily="49" charset="-128"/>
              </a:rPr>
              <a:t>struct</a:t>
            </a:r>
            <a:r>
              <a:rPr lang="en-US" altLang="ja-JP" sz="1100" dirty="0" smtClean="0">
                <a:latin typeface="ＭＳ ゴシック" pitchFamily="49" charset="-128"/>
                <a:ea typeface="ＭＳ ゴシック" pitchFamily="49" charset="-128"/>
              </a:rPr>
              <a:t> record 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dummy</a:t>
            </a:r>
          </a:p>
        </p:txBody>
      </p:sp>
      <p:sp>
        <p:nvSpPr>
          <p:cNvPr id="222" name="テキスト ボックス 221"/>
          <p:cNvSpPr txBox="1"/>
          <p:nvPr/>
        </p:nvSpPr>
        <p:spPr>
          <a:xfrm>
            <a:off x="2357422" y="1285860"/>
            <a:ext cx="1947969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dirty="0" err="1" smtClean="0">
                <a:latin typeface="ＭＳ ゴシック" pitchFamily="49" charset="-128"/>
                <a:ea typeface="ＭＳ ゴシック" pitchFamily="49" charset="-128"/>
              </a:rPr>
              <a:t>struct</a:t>
            </a:r>
            <a:r>
              <a:rPr lang="en-US" altLang="ja-JP" sz="1100" dirty="0" smtClean="0">
                <a:latin typeface="ＭＳ ゴシック" pitchFamily="49" charset="-128"/>
                <a:ea typeface="ＭＳ ゴシック" pitchFamily="49" charset="-128"/>
              </a:rPr>
              <a:t> item *</a:t>
            </a:r>
            <a:r>
              <a:rPr lang="en-US" altLang="ja-JP" sz="1100" b="1" dirty="0" err="1" smtClean="0"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[B]</a:t>
            </a:r>
          </a:p>
        </p:txBody>
      </p:sp>
      <p:sp>
        <p:nvSpPr>
          <p:cNvPr id="30" name="右矢印 29"/>
          <p:cNvSpPr/>
          <p:nvPr/>
        </p:nvSpPr>
        <p:spPr>
          <a:xfrm>
            <a:off x="0" y="2786058"/>
            <a:ext cx="285752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1" name="テキスト ボックス 30"/>
          <p:cNvSpPr txBox="1"/>
          <p:nvPr/>
        </p:nvSpPr>
        <p:spPr>
          <a:xfrm>
            <a:off x="2000232" y="785794"/>
            <a:ext cx="2300630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b="1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hash(“</a:t>
            </a:r>
            <a:r>
              <a:rPr lang="en-US" altLang="ja-JP" sz="1100" b="1" dirty="0" err="1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Ashigara</a:t>
            </a:r>
            <a:r>
              <a:rPr lang="en-US" altLang="ja-JP" sz="1100" b="1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 </a:t>
            </a:r>
            <a:r>
              <a:rPr lang="en-US" altLang="ja-JP" sz="1100" b="1" dirty="0" err="1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Kintaro</a:t>
            </a:r>
            <a:r>
              <a:rPr lang="en-US" altLang="ja-JP" sz="1100" b="1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”) = 0</a:t>
            </a:r>
          </a:p>
        </p:txBody>
      </p:sp>
      <p:cxnSp>
        <p:nvCxnSpPr>
          <p:cNvPr id="44" name="カギ線コネクタ 43"/>
          <p:cNvCxnSpPr/>
          <p:nvPr/>
        </p:nvCxnSpPr>
        <p:spPr>
          <a:xfrm flipV="1">
            <a:off x="3643306" y="3464719"/>
            <a:ext cx="1285884" cy="535785"/>
          </a:xfrm>
          <a:prstGeom prst="bentConnector3">
            <a:avLst>
              <a:gd name="adj1" fmla="val 50000"/>
            </a:avLst>
          </a:prstGeom>
          <a:ln w="25400">
            <a:solidFill>
              <a:schemeClr val="tx1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" name="グループ化 33"/>
          <p:cNvGrpSpPr/>
          <p:nvPr/>
        </p:nvGrpSpPr>
        <p:grpSpPr>
          <a:xfrm>
            <a:off x="4929190" y="1928802"/>
            <a:ext cx="1857388" cy="928694"/>
            <a:chOff x="1785918" y="5000636"/>
            <a:chExt cx="1857388" cy="928694"/>
          </a:xfrm>
        </p:grpSpPr>
        <p:sp>
          <p:nvSpPr>
            <p:cNvPr id="46" name="正方形/長方形 45"/>
            <p:cNvSpPr/>
            <p:nvPr/>
          </p:nvSpPr>
          <p:spPr>
            <a:xfrm>
              <a:off x="1785918" y="514351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5" name="グループ化 35"/>
            <p:cNvGrpSpPr/>
            <p:nvPr/>
          </p:nvGrpSpPr>
          <p:grpSpPr>
            <a:xfrm>
              <a:off x="1857356" y="5286388"/>
              <a:ext cx="1714512" cy="428628"/>
              <a:chOff x="1857356" y="5286388"/>
              <a:chExt cx="1714512" cy="428628"/>
            </a:xfrm>
          </p:grpSpPr>
          <p:sp>
            <p:nvSpPr>
              <p:cNvPr id="50" name="正方形/長方形 49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神奈川花子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51" name="正方形/長方形 50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Kanagawa </a:t>
                </a:r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Hanako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52" name="正方形/長方形 51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横浜市</a:t>
                </a:r>
                <a:r>
                  <a:rPr lang="ja-JP" altLang="en-US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神奈川区三ッ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沢上町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48" name="正方形/長方形 47"/>
            <p:cNvSpPr/>
            <p:nvPr/>
          </p:nvSpPr>
          <p:spPr>
            <a:xfrm>
              <a:off x="1785918" y="500063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Kanagawa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Hanako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  hash: 4</a:t>
              </a:r>
              <a:endParaRPr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49" name="正方形/長方形 48"/>
            <p:cNvSpPr/>
            <p:nvPr/>
          </p:nvSpPr>
          <p:spPr>
            <a:xfrm>
              <a:off x="1785918" y="5786454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next:</a:t>
              </a:r>
              <a:r>
                <a:rPr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NULL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cxnSp>
        <p:nvCxnSpPr>
          <p:cNvPr id="53" name="カギ線コネクタ 52"/>
          <p:cNvCxnSpPr>
            <a:endCxn id="46" idx="1"/>
          </p:cNvCxnSpPr>
          <p:nvPr/>
        </p:nvCxnSpPr>
        <p:spPr>
          <a:xfrm flipV="1">
            <a:off x="3643306" y="2393149"/>
            <a:ext cx="1285884" cy="464347"/>
          </a:xfrm>
          <a:prstGeom prst="bentConnector3">
            <a:avLst>
              <a:gd name="adj1" fmla="val 50000"/>
            </a:avLst>
          </a:prstGeom>
          <a:ln w="25400">
            <a:solidFill>
              <a:schemeClr val="tx1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" name="グループ化 32"/>
          <p:cNvGrpSpPr/>
          <p:nvPr/>
        </p:nvGrpSpPr>
        <p:grpSpPr>
          <a:xfrm>
            <a:off x="7143768" y="3000372"/>
            <a:ext cx="1857388" cy="928694"/>
            <a:chOff x="1785918" y="5000636"/>
            <a:chExt cx="1857388" cy="928694"/>
          </a:xfrm>
        </p:grpSpPr>
        <p:sp>
          <p:nvSpPr>
            <p:cNvPr id="67" name="正方形/長方形 66"/>
            <p:cNvSpPr/>
            <p:nvPr/>
          </p:nvSpPr>
          <p:spPr>
            <a:xfrm>
              <a:off x="1785918" y="514351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7" name="グループ化 31"/>
            <p:cNvGrpSpPr/>
            <p:nvPr/>
          </p:nvGrpSpPr>
          <p:grpSpPr>
            <a:xfrm>
              <a:off x="1857356" y="5286388"/>
              <a:ext cx="1714512" cy="428628"/>
              <a:chOff x="1857356" y="5286388"/>
              <a:chExt cx="1714512" cy="428628"/>
            </a:xfrm>
          </p:grpSpPr>
          <p:sp>
            <p:nvSpPr>
              <p:cNvPr id="71" name="正方形/長方形 70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横浜国大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72" name="正方形/長方形 71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Yokohama </a:t>
                </a:r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Kunihiro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73" name="正方形/長方形 72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横浜市保土ヶ谷区常盤台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69" name="正方形/長方形 68"/>
            <p:cNvSpPr/>
            <p:nvPr/>
          </p:nvSpPr>
          <p:spPr>
            <a:xfrm>
              <a:off x="1785918" y="500063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Yokohama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Kunihiro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   hash: 8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70" name="正方形/長方形 69"/>
            <p:cNvSpPr/>
            <p:nvPr/>
          </p:nvSpPr>
          <p:spPr>
            <a:xfrm>
              <a:off x="1785918" y="5786454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next:</a:t>
              </a:r>
              <a:r>
                <a:rPr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NULL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8" name="グループ化 41"/>
          <p:cNvGrpSpPr/>
          <p:nvPr/>
        </p:nvGrpSpPr>
        <p:grpSpPr>
          <a:xfrm>
            <a:off x="4929190" y="3000372"/>
            <a:ext cx="1857388" cy="928694"/>
            <a:chOff x="1785918" y="5000636"/>
            <a:chExt cx="1857388" cy="928694"/>
          </a:xfrm>
        </p:grpSpPr>
        <p:sp>
          <p:nvSpPr>
            <p:cNvPr id="75" name="正方形/長方形 74"/>
            <p:cNvSpPr/>
            <p:nvPr/>
          </p:nvSpPr>
          <p:spPr>
            <a:xfrm>
              <a:off x="1785918" y="514351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9" name="グループ化 43"/>
            <p:cNvGrpSpPr/>
            <p:nvPr/>
          </p:nvGrpSpPr>
          <p:grpSpPr>
            <a:xfrm>
              <a:off x="1857356" y="5286388"/>
              <a:ext cx="1714512" cy="428628"/>
              <a:chOff x="1857356" y="5286388"/>
              <a:chExt cx="1714512" cy="428628"/>
            </a:xfrm>
          </p:grpSpPr>
          <p:sp>
            <p:nvSpPr>
              <p:cNvPr id="79" name="正方形/長方形 78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鳩三郎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80" name="正方形/長方形 79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Hato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Saburo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81" name="正方形/長方形 80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鎌倉市小町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77" name="正方形/長方形 76"/>
            <p:cNvSpPr/>
            <p:nvPr/>
          </p:nvSpPr>
          <p:spPr>
            <a:xfrm>
              <a:off x="1785918" y="500063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Hato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Saburo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   hash: 8</a:t>
              </a:r>
              <a:endParaRPr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78" name="正方形/長方形 77"/>
            <p:cNvSpPr/>
            <p:nvPr/>
          </p:nvSpPr>
          <p:spPr>
            <a:xfrm>
              <a:off x="1785918" y="5786454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next: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cxnSp>
        <p:nvCxnSpPr>
          <p:cNvPr id="82" name="カギ線コネクタ 81"/>
          <p:cNvCxnSpPr/>
          <p:nvPr/>
        </p:nvCxnSpPr>
        <p:spPr>
          <a:xfrm flipV="1">
            <a:off x="5286380" y="3464719"/>
            <a:ext cx="1857388" cy="392909"/>
          </a:xfrm>
          <a:prstGeom prst="bentConnector3">
            <a:avLst>
              <a:gd name="adj1" fmla="val 90052"/>
            </a:avLst>
          </a:prstGeom>
          <a:ln w="25400">
            <a:solidFill>
              <a:schemeClr val="tx1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カギ線コネクタ 56"/>
          <p:cNvCxnSpPr/>
          <p:nvPr/>
        </p:nvCxnSpPr>
        <p:spPr>
          <a:xfrm>
            <a:off x="3643306" y="4286256"/>
            <a:ext cx="1285884" cy="250033"/>
          </a:xfrm>
          <a:prstGeom prst="bentConnector3">
            <a:avLst>
              <a:gd name="adj1" fmla="val 50000"/>
            </a:avLst>
          </a:prstGeom>
          <a:ln w="25400">
            <a:solidFill>
              <a:schemeClr val="tx1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8" name="グループ化 49"/>
          <p:cNvGrpSpPr/>
          <p:nvPr/>
        </p:nvGrpSpPr>
        <p:grpSpPr>
          <a:xfrm>
            <a:off x="4929190" y="4071942"/>
            <a:ext cx="1857388" cy="928694"/>
            <a:chOff x="1785918" y="5000636"/>
            <a:chExt cx="1857388" cy="928694"/>
          </a:xfrm>
        </p:grpSpPr>
        <p:sp>
          <p:nvSpPr>
            <p:cNvPr id="59" name="正方形/長方形 58"/>
            <p:cNvSpPr/>
            <p:nvPr/>
          </p:nvSpPr>
          <p:spPr>
            <a:xfrm>
              <a:off x="1785918" y="514351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60" name="グループ化 51"/>
            <p:cNvGrpSpPr/>
            <p:nvPr/>
          </p:nvGrpSpPr>
          <p:grpSpPr>
            <a:xfrm>
              <a:off x="1857356" y="5286388"/>
              <a:ext cx="1714512" cy="428628"/>
              <a:chOff x="1857356" y="5286388"/>
              <a:chExt cx="1714512" cy="428628"/>
            </a:xfrm>
          </p:grpSpPr>
          <p:sp>
            <p:nvSpPr>
              <p:cNvPr id="63" name="正方形/長方形 62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北条梅子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64" name="正方形/長方形 63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Hojo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Umeko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65" name="正方形/長方形 64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小田原市城山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61" name="正方形/長方形 60"/>
            <p:cNvSpPr/>
            <p:nvPr/>
          </p:nvSpPr>
          <p:spPr>
            <a:xfrm>
              <a:off x="1785918" y="500063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Hojo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Umeko</a:t>
              </a:r>
              <a:r>
                <a:rPr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    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hash: 9</a:t>
              </a:r>
              <a:endParaRPr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62" name="正方形/長方形 61"/>
            <p:cNvSpPr/>
            <p:nvPr/>
          </p:nvSpPr>
          <p:spPr>
            <a:xfrm>
              <a:off x="1785918" y="5786454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next:</a:t>
              </a:r>
              <a:r>
                <a:rPr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NULL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66" name="グループ化 31"/>
          <p:cNvGrpSpPr/>
          <p:nvPr/>
        </p:nvGrpSpPr>
        <p:grpSpPr>
          <a:xfrm>
            <a:off x="214282" y="642918"/>
            <a:ext cx="1714512" cy="428628"/>
            <a:chOff x="1857356" y="5286388"/>
            <a:chExt cx="1714512" cy="428628"/>
          </a:xfrm>
        </p:grpSpPr>
        <p:sp>
          <p:nvSpPr>
            <p:cNvPr id="68" name="正方形/長方形 67"/>
            <p:cNvSpPr/>
            <p:nvPr/>
          </p:nvSpPr>
          <p:spPr>
            <a:xfrm>
              <a:off x="1857356" y="5429264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j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r>
                <a:rPr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足柄金太郎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74" name="正方形/長方形 73"/>
            <p:cNvSpPr/>
            <p:nvPr/>
          </p:nvSpPr>
          <p:spPr>
            <a:xfrm>
              <a:off x="1857356" y="5286388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e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</a:t>
              </a:r>
              <a:r>
                <a:rPr kumimoji="1"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Ashigara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Kintaro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76" name="正方形/長方形 75"/>
            <p:cNvSpPr/>
            <p:nvPr/>
          </p:nvSpPr>
          <p:spPr>
            <a:xfrm>
              <a:off x="1857356" y="5572140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addr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</a:t>
              </a:r>
              <a:r>
                <a:rPr kumimoji="1"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南足柄市金時山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14282" y="0"/>
            <a:ext cx="8686800" cy="785794"/>
          </a:xfrm>
        </p:spPr>
        <p:txBody>
          <a:bodyPr>
            <a:noAutofit/>
          </a:bodyPr>
          <a:lstStyle/>
          <a:p>
            <a:r>
              <a:rPr lang="ja-JP" altLang="en-US" sz="2800" dirty="0" smtClean="0"/>
              <a:t>ダイレクトチェイニング法</a:t>
            </a:r>
            <a:r>
              <a:rPr lang="en-US" altLang="ja-JP" sz="2800" dirty="0" smtClean="0"/>
              <a:t/>
            </a:r>
            <a:br>
              <a:rPr lang="en-US" altLang="ja-JP" sz="2800" dirty="0" smtClean="0"/>
            </a:br>
            <a:r>
              <a:rPr lang="ja-JP" altLang="en-US" sz="2800" dirty="0" smtClean="0"/>
              <a:t>レコード</a:t>
            </a:r>
            <a:r>
              <a:rPr lang="en-US" altLang="ja-JP" sz="2800" dirty="0" smtClean="0"/>
              <a:t>5</a:t>
            </a:r>
            <a:r>
              <a:rPr lang="ja-JP" altLang="en-US" sz="2800" dirty="0" smtClean="0"/>
              <a:t>件目ハッシュ表へ登録</a:t>
            </a:r>
            <a:endParaRPr kumimoji="1" lang="ja-JP" altLang="en-US" sz="2800" dirty="0"/>
          </a:p>
        </p:txBody>
      </p:sp>
      <p:sp>
        <p:nvSpPr>
          <p:cNvPr id="115" name="正方形/長方形 114"/>
          <p:cNvSpPr/>
          <p:nvPr/>
        </p:nvSpPr>
        <p:spPr>
          <a:xfrm>
            <a:off x="214282" y="1928802"/>
            <a:ext cx="2357454" cy="4786346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ハッシュ表初期化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makenull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初期データ登録 </a:t>
            </a:r>
            <a:r>
              <a:rPr lang="en-US" altLang="ja-JP" sz="900" dirty="0" smtClean="0">
                <a:solidFill>
                  <a:schemeClr val="tx1"/>
                </a:solidFill>
              </a:rPr>
              <a:t>*/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while(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getrecord</a:t>
            </a:r>
            <a:r>
              <a:rPr lang="en-US" altLang="ja-JP" sz="900" dirty="0" smtClean="0">
                <a:solidFill>
                  <a:schemeClr val="tx1"/>
                </a:solidFill>
              </a:rPr>
              <a:t>(&amp;x) )</a:t>
            </a:r>
          </a:p>
          <a:p>
            <a:r>
              <a:rPr lang="en-US" altLang="ja-JP" sz="900" dirty="0" smtClean="0">
                <a:solidFill>
                  <a:srgbClr val="FF0000"/>
                </a:solidFill>
              </a:rPr>
              <a:t>    insert(&amp;x, </a:t>
            </a:r>
            <a:r>
              <a:rPr lang="en-US" altLang="ja-JP" sz="900" dirty="0" err="1" smtClean="0">
                <a:solidFill>
                  <a:srgbClr val="FF0000"/>
                </a:solidFill>
              </a:rPr>
              <a:t>x.ename</a:t>
            </a:r>
            <a:r>
              <a:rPr lang="en-US" altLang="ja-JP" sz="900" dirty="0" smtClean="0">
                <a:solidFill>
                  <a:srgbClr val="FF0000"/>
                </a:solidFill>
              </a:rPr>
              <a:t>, </a:t>
            </a:r>
            <a:r>
              <a:rPr lang="en-US" altLang="ja-JP" sz="900" dirty="0" err="1" smtClean="0">
                <a:solidFill>
                  <a:srgbClr val="FF0000"/>
                </a:solidFill>
              </a:rPr>
              <a:t>hashtable</a:t>
            </a:r>
            <a:r>
              <a:rPr lang="en-US" altLang="ja-JP" sz="900" dirty="0" smtClean="0">
                <a:solidFill>
                  <a:srgbClr val="FF0000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重複データの登録試み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insert(&amp;dummy,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ハッシュ表を対象とした探索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Hato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Saburo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ハッシュ表からのデータ削除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Hato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Saburo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delete("Ueno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Ranran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Nobi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Toraemon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Nanashi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Gonbei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ハッシュ表を対象とした探索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Hato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Saburo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再登録・再探索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printf</a:t>
            </a:r>
            <a:r>
              <a:rPr lang="en-US" altLang="ja-JP" sz="900" dirty="0" smtClean="0">
                <a:solidFill>
                  <a:schemeClr val="tx1"/>
                </a:solidFill>
              </a:rPr>
              <a:t>("===Re-insert===\n");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insert(&amp;dummy,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Mitsuki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Mausu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</p:txBody>
      </p:sp>
      <p:sp>
        <p:nvSpPr>
          <p:cNvPr id="167" name="正方形/長方形 166"/>
          <p:cNvSpPr/>
          <p:nvPr/>
        </p:nvSpPr>
        <p:spPr>
          <a:xfrm>
            <a:off x="2714612" y="1571612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0</a:t>
            </a:r>
            <a:r>
              <a:rPr lang="en-US" altLang="ja-JP" sz="800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]   </a:t>
            </a:r>
            <a:endParaRPr kumimoji="1" lang="ja-JP" altLang="en-US" sz="800" dirty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69" name="正方形/長方形 168"/>
          <p:cNvSpPr/>
          <p:nvPr/>
        </p:nvSpPr>
        <p:spPr>
          <a:xfrm>
            <a:off x="2714612" y="1857364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NULL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0" name="正方形/長方形 169"/>
          <p:cNvSpPr/>
          <p:nvPr/>
        </p:nvSpPr>
        <p:spPr>
          <a:xfrm>
            <a:off x="2714612" y="2143116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NULL  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1" name="正方形/長方形 170"/>
          <p:cNvSpPr/>
          <p:nvPr/>
        </p:nvSpPr>
        <p:spPr>
          <a:xfrm>
            <a:off x="2714612" y="2428868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3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NULL 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2" name="正方形/長方形 171"/>
          <p:cNvSpPr/>
          <p:nvPr/>
        </p:nvSpPr>
        <p:spPr>
          <a:xfrm>
            <a:off x="2714612" y="2714620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4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3" name="正方形/長方形 172"/>
          <p:cNvSpPr/>
          <p:nvPr/>
        </p:nvSpPr>
        <p:spPr>
          <a:xfrm>
            <a:off x="2714612" y="3000372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5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NULL 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4" name="正方形/長方形 173"/>
          <p:cNvSpPr/>
          <p:nvPr/>
        </p:nvSpPr>
        <p:spPr>
          <a:xfrm>
            <a:off x="2714612" y="3286124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6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5" name="正方形/長方形 174"/>
          <p:cNvSpPr/>
          <p:nvPr/>
        </p:nvSpPr>
        <p:spPr>
          <a:xfrm>
            <a:off x="2714612" y="3571876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7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6" name="正方形/長方形 175"/>
          <p:cNvSpPr/>
          <p:nvPr/>
        </p:nvSpPr>
        <p:spPr>
          <a:xfrm>
            <a:off x="2714612" y="3857628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8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7" name="正方形/長方形 176"/>
          <p:cNvSpPr/>
          <p:nvPr/>
        </p:nvSpPr>
        <p:spPr>
          <a:xfrm>
            <a:off x="2714612" y="4143380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9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8" name="正方形/長方形 177"/>
          <p:cNvSpPr/>
          <p:nvPr/>
        </p:nvSpPr>
        <p:spPr>
          <a:xfrm>
            <a:off x="2714612" y="4429132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10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9" name="正方形/長方形 178"/>
          <p:cNvSpPr/>
          <p:nvPr/>
        </p:nvSpPr>
        <p:spPr>
          <a:xfrm>
            <a:off x="2714612" y="4714884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11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80" name="正方形/長方形 179"/>
          <p:cNvSpPr/>
          <p:nvPr/>
        </p:nvSpPr>
        <p:spPr>
          <a:xfrm>
            <a:off x="2714612" y="5000636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12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216" name="テキスト ボックス 215"/>
          <p:cNvSpPr txBox="1"/>
          <p:nvPr/>
        </p:nvSpPr>
        <p:spPr>
          <a:xfrm>
            <a:off x="214282" y="357166"/>
            <a:ext cx="1242648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dirty="0" err="1" smtClean="0">
                <a:latin typeface="ＭＳ ゴシック" pitchFamily="49" charset="-128"/>
                <a:ea typeface="ＭＳ ゴシック" pitchFamily="49" charset="-128"/>
              </a:rPr>
              <a:t>struct</a:t>
            </a:r>
            <a:r>
              <a:rPr lang="en-US" altLang="ja-JP" sz="1100" dirty="0" smtClean="0">
                <a:latin typeface="ＭＳ ゴシック" pitchFamily="49" charset="-128"/>
                <a:ea typeface="ＭＳ ゴシック" pitchFamily="49" charset="-128"/>
              </a:rPr>
              <a:t> record 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x</a:t>
            </a:r>
          </a:p>
        </p:txBody>
      </p:sp>
      <p:grpSp>
        <p:nvGrpSpPr>
          <p:cNvPr id="3" name="グループ化 31"/>
          <p:cNvGrpSpPr/>
          <p:nvPr/>
        </p:nvGrpSpPr>
        <p:grpSpPr>
          <a:xfrm>
            <a:off x="214282" y="1428736"/>
            <a:ext cx="1714512" cy="428628"/>
            <a:chOff x="1857356" y="5286388"/>
            <a:chExt cx="1714512" cy="428628"/>
          </a:xfrm>
        </p:grpSpPr>
        <p:sp>
          <p:nvSpPr>
            <p:cNvPr id="218" name="正方形/長方形 217"/>
            <p:cNvSpPr/>
            <p:nvPr/>
          </p:nvSpPr>
          <p:spPr>
            <a:xfrm>
              <a:off x="1857356" y="5429264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j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r>
                <a:rPr kumimoji="1"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横浜邦博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219" name="正方形/長方形 218"/>
            <p:cNvSpPr/>
            <p:nvPr/>
          </p:nvSpPr>
          <p:spPr>
            <a:xfrm>
              <a:off x="1857356" y="5286388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e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Yokohama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Kunihiro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220" name="正方形/長方形 219"/>
            <p:cNvSpPr/>
            <p:nvPr/>
          </p:nvSpPr>
          <p:spPr>
            <a:xfrm>
              <a:off x="1857356" y="5572140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addr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r>
                <a:rPr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横浜市中区日本大通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sp>
        <p:nvSpPr>
          <p:cNvPr id="221" name="テキスト ボックス 220"/>
          <p:cNvSpPr txBox="1"/>
          <p:nvPr/>
        </p:nvSpPr>
        <p:spPr>
          <a:xfrm>
            <a:off x="214282" y="1142984"/>
            <a:ext cx="152477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dirty="0" err="1" smtClean="0">
                <a:latin typeface="ＭＳ ゴシック" pitchFamily="49" charset="-128"/>
                <a:ea typeface="ＭＳ ゴシック" pitchFamily="49" charset="-128"/>
              </a:rPr>
              <a:t>struct</a:t>
            </a:r>
            <a:r>
              <a:rPr lang="en-US" altLang="ja-JP" sz="1100" dirty="0" smtClean="0">
                <a:latin typeface="ＭＳ ゴシック" pitchFamily="49" charset="-128"/>
                <a:ea typeface="ＭＳ ゴシック" pitchFamily="49" charset="-128"/>
              </a:rPr>
              <a:t> record 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dummy</a:t>
            </a:r>
          </a:p>
        </p:txBody>
      </p:sp>
      <p:sp>
        <p:nvSpPr>
          <p:cNvPr id="222" name="テキスト ボックス 221"/>
          <p:cNvSpPr txBox="1"/>
          <p:nvPr/>
        </p:nvSpPr>
        <p:spPr>
          <a:xfrm>
            <a:off x="2357422" y="1285860"/>
            <a:ext cx="1947969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dirty="0" err="1" smtClean="0">
                <a:latin typeface="ＭＳ ゴシック" pitchFamily="49" charset="-128"/>
                <a:ea typeface="ＭＳ ゴシック" pitchFamily="49" charset="-128"/>
              </a:rPr>
              <a:t>struct</a:t>
            </a:r>
            <a:r>
              <a:rPr lang="en-US" altLang="ja-JP" sz="1100" dirty="0" smtClean="0">
                <a:latin typeface="ＭＳ ゴシック" pitchFamily="49" charset="-128"/>
                <a:ea typeface="ＭＳ ゴシック" pitchFamily="49" charset="-128"/>
              </a:rPr>
              <a:t> item *</a:t>
            </a:r>
            <a:r>
              <a:rPr lang="en-US" altLang="ja-JP" sz="1100" b="1" dirty="0" err="1" smtClean="0"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[B]</a:t>
            </a:r>
          </a:p>
        </p:txBody>
      </p:sp>
      <p:sp>
        <p:nvSpPr>
          <p:cNvPr id="30" name="右矢印 29"/>
          <p:cNvSpPr/>
          <p:nvPr/>
        </p:nvSpPr>
        <p:spPr>
          <a:xfrm>
            <a:off x="0" y="2786058"/>
            <a:ext cx="285752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48" name="カギ線コネクタ 47"/>
          <p:cNvCxnSpPr>
            <a:endCxn id="41" idx="1"/>
          </p:cNvCxnSpPr>
          <p:nvPr/>
        </p:nvCxnSpPr>
        <p:spPr>
          <a:xfrm flipV="1">
            <a:off x="3643306" y="3464719"/>
            <a:ext cx="1285884" cy="535785"/>
          </a:xfrm>
          <a:prstGeom prst="bentConnector3">
            <a:avLst>
              <a:gd name="adj1" fmla="val 50000"/>
            </a:avLst>
          </a:prstGeom>
          <a:ln w="25400">
            <a:solidFill>
              <a:schemeClr val="tx1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" name="グループ化 33"/>
          <p:cNvGrpSpPr/>
          <p:nvPr/>
        </p:nvGrpSpPr>
        <p:grpSpPr>
          <a:xfrm>
            <a:off x="4929190" y="1928802"/>
            <a:ext cx="1857388" cy="928694"/>
            <a:chOff x="1785918" y="5000636"/>
            <a:chExt cx="1857388" cy="928694"/>
          </a:xfrm>
        </p:grpSpPr>
        <p:sp>
          <p:nvSpPr>
            <p:cNvPr id="46" name="正方形/長方形 45"/>
            <p:cNvSpPr/>
            <p:nvPr/>
          </p:nvSpPr>
          <p:spPr>
            <a:xfrm>
              <a:off x="1785918" y="514351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5" name="グループ化 35"/>
            <p:cNvGrpSpPr/>
            <p:nvPr/>
          </p:nvGrpSpPr>
          <p:grpSpPr>
            <a:xfrm>
              <a:off x="1857356" y="5286388"/>
              <a:ext cx="1714512" cy="428628"/>
              <a:chOff x="1857356" y="5286388"/>
              <a:chExt cx="1714512" cy="428628"/>
            </a:xfrm>
          </p:grpSpPr>
          <p:sp>
            <p:nvSpPr>
              <p:cNvPr id="51" name="正方形/長方形 50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神奈川花子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52" name="正方形/長方形 51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Kanagawa </a:t>
                </a:r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Hanako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53" name="正方形/長方形 52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横浜市</a:t>
                </a:r>
                <a:r>
                  <a:rPr lang="ja-JP" altLang="en-US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神奈川区三ッ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沢上町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49" name="正方形/長方形 48"/>
            <p:cNvSpPr/>
            <p:nvPr/>
          </p:nvSpPr>
          <p:spPr>
            <a:xfrm>
              <a:off x="1785918" y="500063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Kanagawa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Hanako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  hash: 4</a:t>
              </a:r>
              <a:endParaRPr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50" name="正方形/長方形 49"/>
            <p:cNvSpPr/>
            <p:nvPr/>
          </p:nvSpPr>
          <p:spPr>
            <a:xfrm>
              <a:off x="1785918" y="5786454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next:</a:t>
              </a:r>
              <a:r>
                <a:rPr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NULL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cxnSp>
        <p:nvCxnSpPr>
          <p:cNvPr id="54" name="カギ線コネクタ 53"/>
          <p:cNvCxnSpPr>
            <a:endCxn id="46" idx="1"/>
          </p:cNvCxnSpPr>
          <p:nvPr/>
        </p:nvCxnSpPr>
        <p:spPr>
          <a:xfrm flipV="1">
            <a:off x="3643306" y="2393149"/>
            <a:ext cx="1285884" cy="464347"/>
          </a:xfrm>
          <a:prstGeom prst="bentConnector3">
            <a:avLst>
              <a:gd name="adj1" fmla="val 50000"/>
            </a:avLst>
          </a:prstGeom>
          <a:ln w="25400">
            <a:solidFill>
              <a:schemeClr val="tx1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" name="グループ化 32"/>
          <p:cNvGrpSpPr/>
          <p:nvPr/>
        </p:nvGrpSpPr>
        <p:grpSpPr>
          <a:xfrm>
            <a:off x="7143768" y="3000372"/>
            <a:ext cx="1857388" cy="928694"/>
            <a:chOff x="1785918" y="5000636"/>
            <a:chExt cx="1857388" cy="928694"/>
          </a:xfrm>
        </p:grpSpPr>
        <p:sp>
          <p:nvSpPr>
            <p:cNvPr id="61" name="正方形/長方形 60"/>
            <p:cNvSpPr/>
            <p:nvPr/>
          </p:nvSpPr>
          <p:spPr>
            <a:xfrm>
              <a:off x="1785918" y="514351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7" name="グループ化 31"/>
            <p:cNvGrpSpPr/>
            <p:nvPr/>
          </p:nvGrpSpPr>
          <p:grpSpPr>
            <a:xfrm>
              <a:off x="1857356" y="5286388"/>
              <a:ext cx="1714512" cy="428628"/>
              <a:chOff x="1857356" y="5286388"/>
              <a:chExt cx="1714512" cy="428628"/>
            </a:xfrm>
          </p:grpSpPr>
          <p:sp>
            <p:nvSpPr>
              <p:cNvPr id="65" name="正方形/長方形 64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横浜国大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66" name="正方形/長方形 65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Yokohama </a:t>
                </a:r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Kunihiro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67" name="正方形/長方形 66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横浜市保土ヶ谷区常盤台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63" name="正方形/長方形 62"/>
            <p:cNvSpPr/>
            <p:nvPr/>
          </p:nvSpPr>
          <p:spPr>
            <a:xfrm>
              <a:off x="1785918" y="500063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Yokohama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Kunihiro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   hash: 8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64" name="正方形/長方形 63"/>
            <p:cNvSpPr/>
            <p:nvPr/>
          </p:nvSpPr>
          <p:spPr>
            <a:xfrm>
              <a:off x="1785918" y="5786454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next:</a:t>
              </a:r>
              <a:r>
                <a:rPr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NULL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8" name="グループ化 41"/>
          <p:cNvGrpSpPr/>
          <p:nvPr/>
        </p:nvGrpSpPr>
        <p:grpSpPr>
          <a:xfrm>
            <a:off x="4929190" y="3000372"/>
            <a:ext cx="1857388" cy="928694"/>
            <a:chOff x="1785918" y="5000636"/>
            <a:chExt cx="1857388" cy="928694"/>
          </a:xfrm>
        </p:grpSpPr>
        <p:sp>
          <p:nvSpPr>
            <p:cNvPr id="68" name="正方形/長方形 67"/>
            <p:cNvSpPr/>
            <p:nvPr/>
          </p:nvSpPr>
          <p:spPr>
            <a:xfrm>
              <a:off x="1785918" y="514351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9" name="グループ化 43"/>
            <p:cNvGrpSpPr/>
            <p:nvPr/>
          </p:nvGrpSpPr>
          <p:grpSpPr>
            <a:xfrm>
              <a:off x="1857356" y="5286388"/>
              <a:ext cx="1714512" cy="428628"/>
              <a:chOff x="1857356" y="5286388"/>
              <a:chExt cx="1714512" cy="428628"/>
            </a:xfrm>
          </p:grpSpPr>
          <p:sp>
            <p:nvSpPr>
              <p:cNvPr id="79" name="正方形/長方形 78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鳩三郎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80" name="正方形/長方形 79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Hato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Saburo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81" name="正方形/長方形 80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鎌倉市小町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77" name="正方形/長方形 76"/>
            <p:cNvSpPr/>
            <p:nvPr/>
          </p:nvSpPr>
          <p:spPr>
            <a:xfrm>
              <a:off x="1785918" y="500063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Hato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Saburo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   hash: 8</a:t>
              </a:r>
              <a:endParaRPr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78" name="正方形/長方形 77"/>
            <p:cNvSpPr/>
            <p:nvPr/>
          </p:nvSpPr>
          <p:spPr>
            <a:xfrm>
              <a:off x="1785918" y="5786454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next: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cxnSp>
        <p:nvCxnSpPr>
          <p:cNvPr id="76" name="カギ線コネクタ 75"/>
          <p:cNvCxnSpPr/>
          <p:nvPr/>
        </p:nvCxnSpPr>
        <p:spPr>
          <a:xfrm flipV="1">
            <a:off x="5286380" y="3464719"/>
            <a:ext cx="1857388" cy="392909"/>
          </a:xfrm>
          <a:prstGeom prst="bentConnector3">
            <a:avLst>
              <a:gd name="adj1" fmla="val 90052"/>
            </a:avLst>
          </a:prstGeom>
          <a:ln w="25400">
            <a:solidFill>
              <a:schemeClr val="tx1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カギ線コネクタ 89"/>
          <p:cNvCxnSpPr/>
          <p:nvPr/>
        </p:nvCxnSpPr>
        <p:spPr>
          <a:xfrm>
            <a:off x="3643306" y="4286256"/>
            <a:ext cx="1285884" cy="250033"/>
          </a:xfrm>
          <a:prstGeom prst="bentConnector3">
            <a:avLst>
              <a:gd name="adj1" fmla="val 50000"/>
            </a:avLst>
          </a:prstGeom>
          <a:ln w="25400">
            <a:solidFill>
              <a:schemeClr val="tx1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9" name="グループ化 49"/>
          <p:cNvGrpSpPr/>
          <p:nvPr/>
        </p:nvGrpSpPr>
        <p:grpSpPr>
          <a:xfrm>
            <a:off x="4929190" y="4071942"/>
            <a:ext cx="1857388" cy="928694"/>
            <a:chOff x="1785918" y="5000636"/>
            <a:chExt cx="1857388" cy="928694"/>
          </a:xfrm>
        </p:grpSpPr>
        <p:sp>
          <p:nvSpPr>
            <p:cNvPr id="70" name="正方形/長方形 69"/>
            <p:cNvSpPr/>
            <p:nvPr/>
          </p:nvSpPr>
          <p:spPr>
            <a:xfrm>
              <a:off x="1785918" y="514351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71" name="グループ化 51"/>
            <p:cNvGrpSpPr/>
            <p:nvPr/>
          </p:nvGrpSpPr>
          <p:grpSpPr>
            <a:xfrm>
              <a:off x="1857356" y="5286388"/>
              <a:ext cx="1714512" cy="428628"/>
              <a:chOff x="1857356" y="5286388"/>
              <a:chExt cx="1714512" cy="428628"/>
            </a:xfrm>
          </p:grpSpPr>
          <p:sp>
            <p:nvSpPr>
              <p:cNvPr id="74" name="正方形/長方形 73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北条梅子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75" name="正方形/長方形 74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Hojo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Umeko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82" name="正方形/長方形 81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小田原市城山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72" name="正方形/長方形 71"/>
            <p:cNvSpPr/>
            <p:nvPr/>
          </p:nvSpPr>
          <p:spPr>
            <a:xfrm>
              <a:off x="1785918" y="500063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Hojo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Umeko</a:t>
              </a:r>
              <a:r>
                <a:rPr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    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hash: 9</a:t>
              </a:r>
              <a:endParaRPr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73" name="正方形/長方形 72"/>
            <p:cNvSpPr/>
            <p:nvPr/>
          </p:nvSpPr>
          <p:spPr>
            <a:xfrm>
              <a:off x="1785918" y="5786454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next:</a:t>
              </a:r>
              <a:r>
                <a:rPr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NULL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sp>
        <p:nvSpPr>
          <p:cNvPr id="84" name="テキスト ボックス 83"/>
          <p:cNvSpPr txBox="1"/>
          <p:nvPr/>
        </p:nvSpPr>
        <p:spPr>
          <a:xfrm>
            <a:off x="2000232" y="785794"/>
            <a:ext cx="2300630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hash(“</a:t>
            </a:r>
            <a:r>
              <a:rPr lang="en-US" altLang="ja-JP" sz="1100" b="1" dirty="0" err="1" smtClean="0">
                <a:latin typeface="ＭＳ ゴシック" pitchFamily="49" charset="-128"/>
                <a:ea typeface="ＭＳ ゴシック" pitchFamily="49" charset="-128"/>
              </a:rPr>
              <a:t>Ashigara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 </a:t>
            </a:r>
            <a:r>
              <a:rPr lang="en-US" altLang="ja-JP" sz="1100" b="1" dirty="0" err="1" smtClean="0">
                <a:latin typeface="ＭＳ ゴシック" pitchFamily="49" charset="-128"/>
                <a:ea typeface="ＭＳ ゴシック" pitchFamily="49" charset="-128"/>
              </a:rPr>
              <a:t>Kintaro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”) = 0</a:t>
            </a:r>
          </a:p>
        </p:txBody>
      </p:sp>
      <p:grpSp>
        <p:nvGrpSpPr>
          <p:cNvPr id="92" name="グループ化 31"/>
          <p:cNvGrpSpPr/>
          <p:nvPr/>
        </p:nvGrpSpPr>
        <p:grpSpPr>
          <a:xfrm>
            <a:off x="214282" y="642918"/>
            <a:ext cx="1714512" cy="428628"/>
            <a:chOff x="1857356" y="5286388"/>
            <a:chExt cx="1714512" cy="428628"/>
          </a:xfrm>
        </p:grpSpPr>
        <p:sp>
          <p:nvSpPr>
            <p:cNvPr id="96" name="正方形/長方形 95"/>
            <p:cNvSpPr/>
            <p:nvPr/>
          </p:nvSpPr>
          <p:spPr>
            <a:xfrm>
              <a:off x="1857356" y="5429264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j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r>
                <a:rPr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足柄金太郎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97" name="正方形/長方形 96"/>
            <p:cNvSpPr/>
            <p:nvPr/>
          </p:nvSpPr>
          <p:spPr>
            <a:xfrm>
              <a:off x="1857356" y="5286388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e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</a:t>
              </a:r>
              <a:r>
                <a:rPr kumimoji="1"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Ashigara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Kintaro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98" name="正方形/長方形 97"/>
            <p:cNvSpPr/>
            <p:nvPr/>
          </p:nvSpPr>
          <p:spPr>
            <a:xfrm>
              <a:off x="1857356" y="5572140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addr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</a:t>
              </a:r>
              <a:r>
                <a:rPr kumimoji="1"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南足柄市金時山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99" name="グループ化 58"/>
          <p:cNvGrpSpPr/>
          <p:nvPr/>
        </p:nvGrpSpPr>
        <p:grpSpPr>
          <a:xfrm>
            <a:off x="4929190" y="857232"/>
            <a:ext cx="1857388" cy="928694"/>
            <a:chOff x="1785918" y="5000636"/>
            <a:chExt cx="1857388" cy="928694"/>
          </a:xfrm>
        </p:grpSpPr>
        <p:sp>
          <p:nvSpPr>
            <p:cNvPr id="100" name="正方形/長方形 99"/>
            <p:cNvSpPr/>
            <p:nvPr/>
          </p:nvSpPr>
          <p:spPr>
            <a:xfrm>
              <a:off x="1785918" y="514351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101" name="グループ化 60"/>
            <p:cNvGrpSpPr/>
            <p:nvPr/>
          </p:nvGrpSpPr>
          <p:grpSpPr>
            <a:xfrm>
              <a:off x="1857356" y="5286388"/>
              <a:ext cx="1714512" cy="428628"/>
              <a:chOff x="1857356" y="5286388"/>
              <a:chExt cx="1714512" cy="428628"/>
            </a:xfrm>
          </p:grpSpPr>
          <p:sp>
            <p:nvSpPr>
              <p:cNvPr id="104" name="正方形/長方形 103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足柄金太郎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05" name="正方形/長方形 104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Ashigara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Kintaro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06" name="正方形/長方形 105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南足柄市金時山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102" name="正方形/長方形 101"/>
            <p:cNvSpPr/>
            <p:nvPr/>
          </p:nvSpPr>
          <p:spPr>
            <a:xfrm>
              <a:off x="1785918" y="500063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</a:t>
              </a:r>
              <a:r>
                <a:rPr lang="en-US" altLang="ja-JP" sz="800" dirty="0" err="1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Ashigara</a:t>
              </a:r>
              <a:r>
                <a:rPr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err="1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Kintaro</a:t>
              </a:r>
              <a:r>
                <a:rPr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    hash: 0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103" name="正方形/長方形 102"/>
            <p:cNvSpPr/>
            <p:nvPr/>
          </p:nvSpPr>
          <p:spPr>
            <a:xfrm>
              <a:off x="1785918" y="5786454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next:</a:t>
              </a:r>
              <a:r>
                <a:rPr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NULL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cxnSp>
        <p:nvCxnSpPr>
          <p:cNvPr id="107" name="カギ線コネクタ 106"/>
          <p:cNvCxnSpPr/>
          <p:nvPr/>
        </p:nvCxnSpPr>
        <p:spPr>
          <a:xfrm flipV="1">
            <a:off x="3643306" y="1321579"/>
            <a:ext cx="1285884" cy="392909"/>
          </a:xfrm>
          <a:prstGeom prst="bentConnector3">
            <a:avLst>
              <a:gd name="adj1" fmla="val 50000"/>
            </a:avLst>
          </a:prstGeom>
          <a:ln w="25400">
            <a:solidFill>
              <a:srgbClr val="FF000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外部</a:t>
            </a:r>
            <a:r>
              <a:rPr kumimoji="1" lang="ja-JP" altLang="en-US" dirty="0" smtClean="0"/>
              <a:t>ハッシュ法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ja-JP" altLang="en-US" dirty="0" smtClean="0"/>
              <a:t>サンプルプログラム：</a:t>
            </a:r>
            <a:r>
              <a:rPr lang="en-US" altLang="ja-JP" dirty="0" err="1" smtClean="0"/>
              <a:t>directchaining.c</a:t>
            </a:r>
            <a:endParaRPr lang="en-US" altLang="ja-JP" dirty="0" smtClean="0"/>
          </a:p>
          <a:p>
            <a:pPr>
              <a:buNone/>
            </a:pPr>
            <a:endParaRPr lang="en-US" altLang="ja-JP" dirty="0" smtClean="0"/>
          </a:p>
          <a:p>
            <a:r>
              <a:rPr lang="ja-JP" altLang="en-US" dirty="0" smtClean="0">
                <a:solidFill>
                  <a:srgbClr val="FF0000"/>
                </a:solidFill>
              </a:rPr>
              <a:t>ダイレクトチェイニング法</a:t>
            </a:r>
            <a:r>
              <a:rPr lang="ja-JP" altLang="en-US" dirty="0" smtClean="0"/>
              <a:t>／外部ハッシュ法</a:t>
            </a:r>
            <a:endParaRPr lang="en-US" altLang="ja-JP" dirty="0" smtClean="0"/>
          </a:p>
          <a:p>
            <a:r>
              <a:rPr lang="ja-JP" altLang="en-US" dirty="0" smtClean="0"/>
              <a:t>指定された</a:t>
            </a:r>
            <a:r>
              <a:rPr lang="en-US" altLang="ja-JP" dirty="0" smtClean="0"/>
              <a:t>ID</a:t>
            </a:r>
            <a:r>
              <a:rPr lang="ja-JP" altLang="en-US" dirty="0" smtClean="0"/>
              <a:t>に対してハッシュ値を作成</a:t>
            </a:r>
            <a:endParaRPr lang="en-US" altLang="ja-JP" dirty="0" smtClean="0"/>
          </a:p>
          <a:p>
            <a:pPr>
              <a:buNone/>
            </a:pPr>
            <a:endParaRPr lang="ja-JP" altLang="en-US" dirty="0" smtClean="0"/>
          </a:p>
          <a:p>
            <a:r>
              <a:rPr lang="ja-JP" altLang="en-US" dirty="0" smtClean="0"/>
              <a:t>アイテムは要素リストに格納される</a:t>
            </a:r>
            <a:endParaRPr lang="en-US" altLang="ja-JP" dirty="0" smtClean="0"/>
          </a:p>
          <a:p>
            <a:r>
              <a:rPr lang="ja-JP" altLang="en-US" dirty="0" smtClean="0"/>
              <a:t>ハッシュ表はリスト先頭を保持</a:t>
            </a:r>
            <a:endParaRPr lang="en-US" altLang="ja-JP" dirty="0" smtClean="0"/>
          </a:p>
          <a:p>
            <a:r>
              <a:rPr lang="ja-JP" altLang="en-US" dirty="0" smtClean="0">
                <a:solidFill>
                  <a:srgbClr val="FF0000"/>
                </a:solidFill>
              </a:rPr>
              <a:t>格納できる長さに制限がない</a:t>
            </a:r>
            <a:endParaRPr lang="en-US" altLang="ja-JP" dirty="0" smtClean="0">
              <a:solidFill>
                <a:srgbClr val="FF0000"/>
              </a:solidFill>
            </a:endParaRPr>
          </a:p>
          <a:p>
            <a:pPr>
              <a:buNone/>
            </a:pPr>
            <a:endParaRPr lang="ja-JP" altLang="en-US" dirty="0" smtClean="0"/>
          </a:p>
          <a:p>
            <a:r>
              <a:rPr lang="ja-JP" altLang="en-US" dirty="0" smtClean="0"/>
              <a:t>挿入：ハッシュ値衝突の際は</a:t>
            </a:r>
            <a:r>
              <a:rPr lang="ja-JP" altLang="en-US" dirty="0" smtClean="0">
                <a:solidFill>
                  <a:srgbClr val="FF0000"/>
                </a:solidFill>
              </a:rPr>
              <a:t>要素リスト</a:t>
            </a:r>
            <a:r>
              <a:rPr lang="ja-JP" altLang="en-US" dirty="0" smtClean="0"/>
              <a:t>の先頭にアイテムを追加する</a:t>
            </a:r>
            <a:endParaRPr lang="en-US" altLang="ja-JP" dirty="0" smtClean="0"/>
          </a:p>
          <a:p>
            <a:r>
              <a:rPr lang="ja-JP" altLang="en-US" dirty="0" smtClean="0"/>
              <a:t>削除：ハッシュ値からハッシュ表を特定し、要素リストから削除する</a:t>
            </a:r>
            <a:endParaRPr lang="en-US" altLang="ja-JP" dirty="0" smtClean="0"/>
          </a:p>
          <a:p>
            <a:r>
              <a:rPr lang="ja-JP" altLang="en-US" dirty="0" smtClean="0"/>
              <a:t>探索：ハッシュ表の特定は</a:t>
            </a:r>
            <a:r>
              <a:rPr lang="en-US" altLang="ja-JP" dirty="0" smtClean="0"/>
              <a:t>O(1)</a:t>
            </a:r>
            <a:r>
              <a:rPr lang="ja-JP" altLang="en-US" dirty="0" smtClean="0"/>
              <a:t>だが、リストの探索に</a:t>
            </a:r>
            <a:r>
              <a:rPr lang="en-US" altLang="ja-JP" dirty="0" smtClean="0"/>
              <a:t>O(N/B)</a:t>
            </a:r>
            <a:r>
              <a:rPr lang="ja-JP" altLang="en-US" dirty="0" smtClean="0"/>
              <a:t>を要する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表の埋まり具合にゆとりを持たせる</a:t>
            </a:r>
            <a:r>
              <a:rPr lang="en-US" altLang="ja-JP" dirty="0" smtClean="0"/>
              <a:t>(N &lt;&lt; B)</a:t>
            </a:r>
            <a:r>
              <a:rPr lang="ja-JP" altLang="en-US" dirty="0" smtClean="0"/>
              <a:t>と、</a:t>
            </a:r>
            <a:r>
              <a:rPr lang="en-US" altLang="ja-JP" dirty="0" smtClean="0">
                <a:solidFill>
                  <a:srgbClr val="FF0000"/>
                </a:solidFill>
              </a:rPr>
              <a:t>O(1)</a:t>
            </a:r>
            <a:r>
              <a:rPr lang="ja-JP" altLang="en-US" dirty="0" smtClean="0">
                <a:solidFill>
                  <a:srgbClr val="FF0000"/>
                </a:solidFill>
              </a:rPr>
              <a:t>に近くなる</a:t>
            </a:r>
            <a:endParaRPr lang="en-US" altLang="ja-JP" dirty="0" smtClean="0">
              <a:solidFill>
                <a:srgbClr val="FF0000"/>
              </a:solidFill>
            </a:endParaRPr>
          </a:p>
          <a:p>
            <a:endParaRPr lang="ja-JP" altLang="en-US" dirty="0" smtClean="0"/>
          </a:p>
          <a:p>
            <a:endParaRPr lang="en-US" altLang="ja-JP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14282" y="0"/>
            <a:ext cx="8686800" cy="785794"/>
          </a:xfrm>
        </p:spPr>
        <p:txBody>
          <a:bodyPr>
            <a:noAutofit/>
          </a:bodyPr>
          <a:lstStyle/>
          <a:p>
            <a:r>
              <a:rPr lang="ja-JP" altLang="en-US" sz="2800" dirty="0" smtClean="0"/>
              <a:t>ダイレクトチェイニング法</a:t>
            </a:r>
            <a:r>
              <a:rPr lang="en-US" altLang="ja-JP" sz="2800" dirty="0" smtClean="0"/>
              <a:t/>
            </a:r>
            <a:br>
              <a:rPr lang="en-US" altLang="ja-JP" sz="2800" dirty="0" smtClean="0"/>
            </a:br>
            <a:r>
              <a:rPr lang="ja-JP" altLang="en-US" sz="2800" dirty="0" smtClean="0"/>
              <a:t>レコード</a:t>
            </a:r>
            <a:r>
              <a:rPr lang="en-US" altLang="ja-JP" sz="2800" dirty="0" smtClean="0"/>
              <a:t>6</a:t>
            </a:r>
            <a:r>
              <a:rPr lang="ja-JP" altLang="en-US" sz="2800" dirty="0" smtClean="0"/>
              <a:t>件目取り出し</a:t>
            </a:r>
            <a:endParaRPr kumimoji="1" lang="ja-JP" altLang="en-US" sz="2800" dirty="0"/>
          </a:p>
        </p:txBody>
      </p:sp>
      <p:sp>
        <p:nvSpPr>
          <p:cNvPr id="115" name="正方形/長方形 114"/>
          <p:cNvSpPr/>
          <p:nvPr/>
        </p:nvSpPr>
        <p:spPr>
          <a:xfrm>
            <a:off x="214282" y="1928802"/>
            <a:ext cx="2357454" cy="4786346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ハッシュ表初期化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makenull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初期データ登録 </a:t>
            </a:r>
            <a:r>
              <a:rPr lang="en-US" altLang="ja-JP" sz="900" dirty="0" smtClean="0">
                <a:solidFill>
                  <a:schemeClr val="tx1"/>
                </a:solidFill>
              </a:rPr>
              <a:t>*/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smtClean="0">
                <a:solidFill>
                  <a:srgbClr val="FF0000"/>
                </a:solidFill>
              </a:rPr>
              <a:t>while( </a:t>
            </a:r>
            <a:r>
              <a:rPr lang="en-US" altLang="ja-JP" sz="900" dirty="0" err="1" smtClean="0">
                <a:solidFill>
                  <a:srgbClr val="FF0000"/>
                </a:solidFill>
              </a:rPr>
              <a:t>getrecord</a:t>
            </a:r>
            <a:r>
              <a:rPr lang="en-US" altLang="ja-JP" sz="900" dirty="0" smtClean="0">
                <a:solidFill>
                  <a:srgbClr val="FF0000"/>
                </a:solidFill>
              </a:rPr>
              <a:t>(&amp;x) )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insert(&amp;x,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x.ename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重複データの登録試み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insert(&amp;dummy,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ハッシュ表を対象とした探索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Hato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Saburo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ハッシュ表からのデータ削除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Hato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Saburo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delete("Ueno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Ranran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Nobi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Toraemon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Nanashi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Gonbei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ハッシュ表を対象とした探索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Hato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Saburo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再登録・再探索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printf</a:t>
            </a:r>
            <a:r>
              <a:rPr lang="en-US" altLang="ja-JP" sz="900" dirty="0" smtClean="0">
                <a:solidFill>
                  <a:schemeClr val="tx1"/>
                </a:solidFill>
              </a:rPr>
              <a:t>("===Re-insert===\n");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insert(&amp;dummy,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Mitsuki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Mausu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</p:txBody>
      </p:sp>
      <p:sp>
        <p:nvSpPr>
          <p:cNvPr id="167" name="正方形/長方形 166"/>
          <p:cNvSpPr/>
          <p:nvPr/>
        </p:nvSpPr>
        <p:spPr>
          <a:xfrm>
            <a:off x="2714612" y="1571612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0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69" name="正方形/長方形 168"/>
          <p:cNvSpPr/>
          <p:nvPr/>
        </p:nvSpPr>
        <p:spPr>
          <a:xfrm>
            <a:off x="2714612" y="1857364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NULL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0" name="正方形/長方形 169"/>
          <p:cNvSpPr/>
          <p:nvPr/>
        </p:nvSpPr>
        <p:spPr>
          <a:xfrm>
            <a:off x="2714612" y="2143116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NULL  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1" name="正方形/長方形 170"/>
          <p:cNvSpPr/>
          <p:nvPr/>
        </p:nvSpPr>
        <p:spPr>
          <a:xfrm>
            <a:off x="2714612" y="2428868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3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NULL 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2" name="正方形/長方形 171"/>
          <p:cNvSpPr/>
          <p:nvPr/>
        </p:nvSpPr>
        <p:spPr>
          <a:xfrm>
            <a:off x="2714612" y="2714620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4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3" name="正方形/長方形 172"/>
          <p:cNvSpPr/>
          <p:nvPr/>
        </p:nvSpPr>
        <p:spPr>
          <a:xfrm>
            <a:off x="2714612" y="3000372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5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NULL 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4" name="正方形/長方形 173"/>
          <p:cNvSpPr/>
          <p:nvPr/>
        </p:nvSpPr>
        <p:spPr>
          <a:xfrm>
            <a:off x="2714612" y="3286124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6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5" name="正方形/長方形 174"/>
          <p:cNvSpPr/>
          <p:nvPr/>
        </p:nvSpPr>
        <p:spPr>
          <a:xfrm>
            <a:off x="2714612" y="3571876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7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6" name="正方形/長方形 175"/>
          <p:cNvSpPr/>
          <p:nvPr/>
        </p:nvSpPr>
        <p:spPr>
          <a:xfrm>
            <a:off x="2714612" y="3857628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8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7" name="正方形/長方形 176"/>
          <p:cNvSpPr/>
          <p:nvPr/>
        </p:nvSpPr>
        <p:spPr>
          <a:xfrm>
            <a:off x="2714612" y="4143380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9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8" name="正方形/長方形 177"/>
          <p:cNvSpPr/>
          <p:nvPr/>
        </p:nvSpPr>
        <p:spPr>
          <a:xfrm>
            <a:off x="2714612" y="4429132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10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9" name="正方形/長方形 178"/>
          <p:cNvSpPr/>
          <p:nvPr/>
        </p:nvSpPr>
        <p:spPr>
          <a:xfrm>
            <a:off x="2714612" y="4714884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11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80" name="正方形/長方形 179"/>
          <p:cNvSpPr/>
          <p:nvPr/>
        </p:nvSpPr>
        <p:spPr>
          <a:xfrm>
            <a:off x="2714612" y="5000636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12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grpSp>
        <p:nvGrpSpPr>
          <p:cNvPr id="3" name="グループ化 31"/>
          <p:cNvGrpSpPr/>
          <p:nvPr/>
        </p:nvGrpSpPr>
        <p:grpSpPr>
          <a:xfrm>
            <a:off x="214282" y="642918"/>
            <a:ext cx="1714512" cy="428628"/>
            <a:chOff x="1857356" y="5286388"/>
            <a:chExt cx="1714512" cy="428628"/>
          </a:xfrm>
        </p:grpSpPr>
        <p:sp>
          <p:nvSpPr>
            <p:cNvPr id="213" name="正方形/長方形 212"/>
            <p:cNvSpPr/>
            <p:nvPr/>
          </p:nvSpPr>
          <p:spPr>
            <a:xfrm>
              <a:off x="1857356" y="5429264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j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r>
                <a:rPr lang="ja-JP" altLang="en-US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上野蘭々</a:t>
              </a:r>
              <a:endParaRPr kumimoji="1" lang="ja-JP" altLang="en-US" sz="800" dirty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214" name="正方形/長方形 213"/>
            <p:cNvSpPr/>
            <p:nvPr/>
          </p:nvSpPr>
          <p:spPr>
            <a:xfrm>
              <a:off x="1857356" y="5286388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e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</a:t>
              </a:r>
              <a:r>
                <a:rPr kumimoji="1"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Ueno </a:t>
              </a:r>
              <a:r>
                <a:rPr lang="en-US" altLang="ja-JP" sz="800" dirty="0" err="1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Ranran</a:t>
              </a:r>
              <a:endParaRPr kumimoji="1" lang="ja-JP" altLang="en-US" sz="800" dirty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215" name="正方形/長方形 214"/>
            <p:cNvSpPr/>
            <p:nvPr/>
          </p:nvSpPr>
          <p:spPr>
            <a:xfrm>
              <a:off x="1857356" y="5572140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addr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</a:t>
              </a:r>
              <a:r>
                <a:rPr kumimoji="1"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ja-JP" altLang="en-US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台東区上野公園</a:t>
              </a:r>
              <a:endParaRPr kumimoji="1" lang="ja-JP" altLang="en-US" sz="800" dirty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sp>
        <p:nvSpPr>
          <p:cNvPr id="216" name="テキスト ボックス 215"/>
          <p:cNvSpPr txBox="1"/>
          <p:nvPr/>
        </p:nvSpPr>
        <p:spPr>
          <a:xfrm>
            <a:off x="214282" y="357166"/>
            <a:ext cx="1242648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dirty="0" err="1" smtClean="0">
                <a:latin typeface="ＭＳ ゴシック" pitchFamily="49" charset="-128"/>
                <a:ea typeface="ＭＳ ゴシック" pitchFamily="49" charset="-128"/>
              </a:rPr>
              <a:t>struct</a:t>
            </a:r>
            <a:r>
              <a:rPr lang="en-US" altLang="ja-JP" sz="1100" dirty="0" smtClean="0">
                <a:latin typeface="ＭＳ ゴシック" pitchFamily="49" charset="-128"/>
                <a:ea typeface="ＭＳ ゴシック" pitchFamily="49" charset="-128"/>
              </a:rPr>
              <a:t> record 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x</a:t>
            </a:r>
          </a:p>
        </p:txBody>
      </p:sp>
      <p:grpSp>
        <p:nvGrpSpPr>
          <p:cNvPr id="4" name="グループ化 31"/>
          <p:cNvGrpSpPr/>
          <p:nvPr/>
        </p:nvGrpSpPr>
        <p:grpSpPr>
          <a:xfrm>
            <a:off x="214282" y="1428736"/>
            <a:ext cx="1714512" cy="428628"/>
            <a:chOff x="1857356" y="5286388"/>
            <a:chExt cx="1714512" cy="428628"/>
          </a:xfrm>
        </p:grpSpPr>
        <p:sp>
          <p:nvSpPr>
            <p:cNvPr id="218" name="正方形/長方形 217"/>
            <p:cNvSpPr/>
            <p:nvPr/>
          </p:nvSpPr>
          <p:spPr>
            <a:xfrm>
              <a:off x="1857356" y="5429264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j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r>
                <a:rPr kumimoji="1"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横浜邦博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219" name="正方形/長方形 218"/>
            <p:cNvSpPr/>
            <p:nvPr/>
          </p:nvSpPr>
          <p:spPr>
            <a:xfrm>
              <a:off x="1857356" y="5286388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e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Yokohama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Kunihiro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220" name="正方形/長方形 219"/>
            <p:cNvSpPr/>
            <p:nvPr/>
          </p:nvSpPr>
          <p:spPr>
            <a:xfrm>
              <a:off x="1857356" y="5572140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addr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r>
                <a:rPr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横浜市中区日本大通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sp>
        <p:nvSpPr>
          <p:cNvPr id="221" name="テキスト ボックス 220"/>
          <p:cNvSpPr txBox="1"/>
          <p:nvPr/>
        </p:nvSpPr>
        <p:spPr>
          <a:xfrm>
            <a:off x="214282" y="1142984"/>
            <a:ext cx="152477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dirty="0" err="1" smtClean="0">
                <a:latin typeface="ＭＳ ゴシック" pitchFamily="49" charset="-128"/>
                <a:ea typeface="ＭＳ ゴシック" pitchFamily="49" charset="-128"/>
              </a:rPr>
              <a:t>struct</a:t>
            </a:r>
            <a:r>
              <a:rPr lang="en-US" altLang="ja-JP" sz="1100" dirty="0" smtClean="0">
                <a:latin typeface="ＭＳ ゴシック" pitchFamily="49" charset="-128"/>
                <a:ea typeface="ＭＳ ゴシック" pitchFamily="49" charset="-128"/>
              </a:rPr>
              <a:t> record 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dummy</a:t>
            </a:r>
          </a:p>
        </p:txBody>
      </p:sp>
      <p:sp>
        <p:nvSpPr>
          <p:cNvPr id="222" name="テキスト ボックス 221"/>
          <p:cNvSpPr txBox="1"/>
          <p:nvPr/>
        </p:nvSpPr>
        <p:spPr>
          <a:xfrm>
            <a:off x="2357422" y="1285860"/>
            <a:ext cx="1947969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dirty="0" err="1" smtClean="0">
                <a:latin typeface="ＭＳ ゴシック" pitchFamily="49" charset="-128"/>
                <a:ea typeface="ＭＳ ゴシック" pitchFamily="49" charset="-128"/>
              </a:rPr>
              <a:t>struct</a:t>
            </a:r>
            <a:r>
              <a:rPr lang="en-US" altLang="ja-JP" sz="1100" dirty="0" smtClean="0">
                <a:latin typeface="ＭＳ ゴシック" pitchFamily="49" charset="-128"/>
                <a:ea typeface="ＭＳ ゴシック" pitchFamily="49" charset="-128"/>
              </a:rPr>
              <a:t> item *</a:t>
            </a:r>
            <a:r>
              <a:rPr lang="en-US" altLang="ja-JP" sz="1100" b="1" dirty="0" err="1" smtClean="0"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[B]</a:t>
            </a:r>
          </a:p>
        </p:txBody>
      </p:sp>
      <p:sp>
        <p:nvSpPr>
          <p:cNvPr id="30" name="右矢印 29"/>
          <p:cNvSpPr/>
          <p:nvPr/>
        </p:nvSpPr>
        <p:spPr>
          <a:xfrm>
            <a:off x="0" y="2643182"/>
            <a:ext cx="285752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38" name="カギ線コネクタ 37"/>
          <p:cNvCxnSpPr/>
          <p:nvPr/>
        </p:nvCxnSpPr>
        <p:spPr>
          <a:xfrm flipV="1">
            <a:off x="3643306" y="3464719"/>
            <a:ext cx="1285884" cy="535785"/>
          </a:xfrm>
          <a:prstGeom prst="bentConnector3">
            <a:avLst>
              <a:gd name="adj1" fmla="val 50000"/>
            </a:avLst>
          </a:prstGeom>
          <a:ln w="25400">
            <a:solidFill>
              <a:schemeClr val="tx1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" name="グループ化 33"/>
          <p:cNvGrpSpPr/>
          <p:nvPr/>
        </p:nvGrpSpPr>
        <p:grpSpPr>
          <a:xfrm>
            <a:off x="4929190" y="1928802"/>
            <a:ext cx="1857388" cy="928694"/>
            <a:chOff x="1785918" y="5000636"/>
            <a:chExt cx="1857388" cy="928694"/>
          </a:xfrm>
        </p:grpSpPr>
        <p:sp>
          <p:nvSpPr>
            <p:cNvPr id="40" name="正方形/長方形 39"/>
            <p:cNvSpPr/>
            <p:nvPr/>
          </p:nvSpPr>
          <p:spPr>
            <a:xfrm>
              <a:off x="1785918" y="514351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6" name="グループ化 35"/>
            <p:cNvGrpSpPr/>
            <p:nvPr/>
          </p:nvGrpSpPr>
          <p:grpSpPr>
            <a:xfrm>
              <a:off x="1857356" y="5286388"/>
              <a:ext cx="1714512" cy="428628"/>
              <a:chOff x="1857356" y="5286388"/>
              <a:chExt cx="1714512" cy="428628"/>
            </a:xfrm>
          </p:grpSpPr>
          <p:sp>
            <p:nvSpPr>
              <p:cNvPr id="44" name="正方形/長方形 43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神奈川花子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45" name="正方形/長方形 44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Kanagawa </a:t>
                </a:r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Hanako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46" name="正方形/長方形 45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横浜市</a:t>
                </a:r>
                <a:r>
                  <a:rPr lang="ja-JP" altLang="en-US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神奈川区三ッ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沢上町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42" name="正方形/長方形 41"/>
            <p:cNvSpPr/>
            <p:nvPr/>
          </p:nvSpPr>
          <p:spPr>
            <a:xfrm>
              <a:off x="1785918" y="500063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Kanagawa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Hanako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  hash: 4</a:t>
              </a:r>
              <a:endParaRPr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43" name="正方形/長方形 42"/>
            <p:cNvSpPr/>
            <p:nvPr/>
          </p:nvSpPr>
          <p:spPr>
            <a:xfrm>
              <a:off x="1785918" y="5786454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next:</a:t>
              </a:r>
              <a:r>
                <a:rPr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NULL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cxnSp>
        <p:nvCxnSpPr>
          <p:cNvPr id="47" name="カギ線コネクタ 46"/>
          <p:cNvCxnSpPr>
            <a:endCxn id="40" idx="1"/>
          </p:cNvCxnSpPr>
          <p:nvPr/>
        </p:nvCxnSpPr>
        <p:spPr>
          <a:xfrm flipV="1">
            <a:off x="3643306" y="2393149"/>
            <a:ext cx="1285884" cy="464347"/>
          </a:xfrm>
          <a:prstGeom prst="bentConnector3">
            <a:avLst>
              <a:gd name="adj1" fmla="val 50000"/>
            </a:avLst>
          </a:prstGeom>
          <a:ln w="25400">
            <a:solidFill>
              <a:schemeClr val="tx1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" name="グループ化 32"/>
          <p:cNvGrpSpPr/>
          <p:nvPr/>
        </p:nvGrpSpPr>
        <p:grpSpPr>
          <a:xfrm>
            <a:off x="7143768" y="3000372"/>
            <a:ext cx="1857388" cy="928694"/>
            <a:chOff x="1785918" y="5000636"/>
            <a:chExt cx="1857388" cy="928694"/>
          </a:xfrm>
        </p:grpSpPr>
        <p:sp>
          <p:nvSpPr>
            <p:cNvPr id="58" name="正方形/長方形 57"/>
            <p:cNvSpPr/>
            <p:nvPr/>
          </p:nvSpPr>
          <p:spPr>
            <a:xfrm>
              <a:off x="1785918" y="514351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8" name="グループ化 31"/>
            <p:cNvGrpSpPr/>
            <p:nvPr/>
          </p:nvGrpSpPr>
          <p:grpSpPr>
            <a:xfrm>
              <a:off x="1857356" y="5286388"/>
              <a:ext cx="1714512" cy="428628"/>
              <a:chOff x="1857356" y="5286388"/>
              <a:chExt cx="1714512" cy="428628"/>
            </a:xfrm>
          </p:grpSpPr>
          <p:sp>
            <p:nvSpPr>
              <p:cNvPr id="62" name="正方形/長方形 61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横浜国大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63" name="正方形/長方形 62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Yokohama </a:t>
                </a:r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Kunihiro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64" name="正方形/長方形 63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横浜市保土ヶ谷区常盤台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60" name="正方形/長方形 59"/>
            <p:cNvSpPr/>
            <p:nvPr/>
          </p:nvSpPr>
          <p:spPr>
            <a:xfrm>
              <a:off x="1785918" y="500063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Yokohama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Kunihiro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   hash: 8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61" name="正方形/長方形 60"/>
            <p:cNvSpPr/>
            <p:nvPr/>
          </p:nvSpPr>
          <p:spPr>
            <a:xfrm>
              <a:off x="1785918" y="5786454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next:</a:t>
              </a:r>
              <a:r>
                <a:rPr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NULL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9" name="グループ化 41"/>
          <p:cNvGrpSpPr/>
          <p:nvPr/>
        </p:nvGrpSpPr>
        <p:grpSpPr>
          <a:xfrm>
            <a:off x="4929190" y="3000372"/>
            <a:ext cx="1857388" cy="928694"/>
            <a:chOff x="1785918" y="5000636"/>
            <a:chExt cx="1857388" cy="928694"/>
          </a:xfrm>
        </p:grpSpPr>
        <p:sp>
          <p:nvSpPr>
            <p:cNvPr id="66" name="正方形/長方形 65"/>
            <p:cNvSpPr/>
            <p:nvPr/>
          </p:nvSpPr>
          <p:spPr>
            <a:xfrm>
              <a:off x="1785918" y="514351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10" name="グループ化 43"/>
            <p:cNvGrpSpPr/>
            <p:nvPr/>
          </p:nvGrpSpPr>
          <p:grpSpPr>
            <a:xfrm>
              <a:off x="1857356" y="5286388"/>
              <a:ext cx="1714512" cy="428628"/>
              <a:chOff x="1857356" y="5286388"/>
              <a:chExt cx="1714512" cy="428628"/>
            </a:xfrm>
          </p:grpSpPr>
          <p:sp>
            <p:nvSpPr>
              <p:cNvPr id="70" name="正方形/長方形 69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鳩三郎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71" name="正方形/長方形 70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Hato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Saburo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72" name="正方形/長方形 71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鎌倉市小町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68" name="正方形/長方形 67"/>
            <p:cNvSpPr/>
            <p:nvPr/>
          </p:nvSpPr>
          <p:spPr>
            <a:xfrm>
              <a:off x="1785918" y="500063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Hato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Saburo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   hash: 8</a:t>
              </a:r>
              <a:endParaRPr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69" name="正方形/長方形 68"/>
            <p:cNvSpPr/>
            <p:nvPr/>
          </p:nvSpPr>
          <p:spPr>
            <a:xfrm>
              <a:off x="1785918" y="5786454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next: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cxnSp>
        <p:nvCxnSpPr>
          <p:cNvPr id="73" name="カギ線コネクタ 72"/>
          <p:cNvCxnSpPr/>
          <p:nvPr/>
        </p:nvCxnSpPr>
        <p:spPr>
          <a:xfrm flipV="1">
            <a:off x="5286380" y="3464719"/>
            <a:ext cx="1857388" cy="392909"/>
          </a:xfrm>
          <a:prstGeom prst="bentConnector3">
            <a:avLst>
              <a:gd name="adj1" fmla="val 90052"/>
            </a:avLst>
          </a:prstGeom>
          <a:ln w="25400">
            <a:solidFill>
              <a:schemeClr val="tx1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カギ線コネクタ 55"/>
          <p:cNvCxnSpPr/>
          <p:nvPr/>
        </p:nvCxnSpPr>
        <p:spPr>
          <a:xfrm>
            <a:off x="3643306" y="4286256"/>
            <a:ext cx="1285884" cy="250033"/>
          </a:xfrm>
          <a:prstGeom prst="bentConnector3">
            <a:avLst>
              <a:gd name="adj1" fmla="val 50000"/>
            </a:avLst>
          </a:prstGeom>
          <a:ln w="25400">
            <a:solidFill>
              <a:schemeClr val="tx1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1" name="グループ化 49"/>
          <p:cNvGrpSpPr/>
          <p:nvPr/>
        </p:nvGrpSpPr>
        <p:grpSpPr>
          <a:xfrm>
            <a:off x="4929190" y="4071942"/>
            <a:ext cx="1857388" cy="928694"/>
            <a:chOff x="1785918" y="5000636"/>
            <a:chExt cx="1857388" cy="928694"/>
          </a:xfrm>
        </p:grpSpPr>
        <p:sp>
          <p:nvSpPr>
            <p:cNvPr id="59" name="正方形/長方形 58"/>
            <p:cNvSpPr/>
            <p:nvPr/>
          </p:nvSpPr>
          <p:spPr>
            <a:xfrm>
              <a:off x="1785918" y="514351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12" name="グループ化 51"/>
            <p:cNvGrpSpPr/>
            <p:nvPr/>
          </p:nvGrpSpPr>
          <p:grpSpPr>
            <a:xfrm>
              <a:off x="1857356" y="5286388"/>
              <a:ext cx="1714512" cy="428628"/>
              <a:chOff x="1857356" y="5286388"/>
              <a:chExt cx="1714512" cy="428628"/>
            </a:xfrm>
          </p:grpSpPr>
          <p:sp>
            <p:nvSpPr>
              <p:cNvPr id="75" name="正方形/長方形 74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北条梅子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76" name="正方形/長方形 75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Hojo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Umeko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77" name="正方形/長方形 76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小田原市城山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67" name="正方形/長方形 66"/>
            <p:cNvSpPr/>
            <p:nvPr/>
          </p:nvSpPr>
          <p:spPr>
            <a:xfrm>
              <a:off x="1785918" y="500063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Hojo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Umeko</a:t>
              </a:r>
              <a:r>
                <a:rPr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    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hash: 9</a:t>
              </a:r>
              <a:endParaRPr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74" name="正方形/長方形 73"/>
            <p:cNvSpPr/>
            <p:nvPr/>
          </p:nvSpPr>
          <p:spPr>
            <a:xfrm>
              <a:off x="1785918" y="5786454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next:</a:t>
              </a:r>
              <a:r>
                <a:rPr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NULL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cxnSp>
        <p:nvCxnSpPr>
          <p:cNvPr id="65" name="カギ線コネクタ 64"/>
          <p:cNvCxnSpPr/>
          <p:nvPr/>
        </p:nvCxnSpPr>
        <p:spPr>
          <a:xfrm flipV="1">
            <a:off x="3643306" y="1321579"/>
            <a:ext cx="1285884" cy="392909"/>
          </a:xfrm>
          <a:prstGeom prst="bentConnector3">
            <a:avLst>
              <a:gd name="adj1" fmla="val 50000"/>
            </a:avLst>
          </a:prstGeom>
          <a:ln w="25400">
            <a:solidFill>
              <a:schemeClr val="tx1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8" name="グループ化 58"/>
          <p:cNvGrpSpPr/>
          <p:nvPr/>
        </p:nvGrpSpPr>
        <p:grpSpPr>
          <a:xfrm>
            <a:off x="4929190" y="857232"/>
            <a:ext cx="1857388" cy="928694"/>
            <a:chOff x="1785918" y="5000636"/>
            <a:chExt cx="1857388" cy="928694"/>
          </a:xfrm>
        </p:grpSpPr>
        <p:sp>
          <p:nvSpPr>
            <p:cNvPr id="79" name="正方形/長方形 78"/>
            <p:cNvSpPr/>
            <p:nvPr/>
          </p:nvSpPr>
          <p:spPr>
            <a:xfrm>
              <a:off x="1785918" y="514351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80" name="グループ化 60"/>
            <p:cNvGrpSpPr/>
            <p:nvPr/>
          </p:nvGrpSpPr>
          <p:grpSpPr>
            <a:xfrm>
              <a:off x="1857356" y="5286388"/>
              <a:ext cx="1714512" cy="428628"/>
              <a:chOff x="1857356" y="5286388"/>
              <a:chExt cx="1714512" cy="428628"/>
            </a:xfrm>
          </p:grpSpPr>
          <p:sp>
            <p:nvSpPr>
              <p:cNvPr id="83" name="正方形/長方形 82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足柄金太郎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84" name="正方形/長方形 83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Ashigara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Kintaro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85" name="正方形/長方形 84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南足柄市金時山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81" name="正方形/長方形 80"/>
            <p:cNvSpPr/>
            <p:nvPr/>
          </p:nvSpPr>
          <p:spPr>
            <a:xfrm>
              <a:off x="1785918" y="500063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Ashigara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Kintaro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   hash: 0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82" name="正方形/長方形 81"/>
            <p:cNvSpPr/>
            <p:nvPr/>
          </p:nvSpPr>
          <p:spPr>
            <a:xfrm>
              <a:off x="1785918" y="5786454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next:</a:t>
              </a:r>
              <a:r>
                <a:rPr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NULL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14282" y="0"/>
            <a:ext cx="8686800" cy="785794"/>
          </a:xfrm>
        </p:spPr>
        <p:txBody>
          <a:bodyPr>
            <a:noAutofit/>
          </a:bodyPr>
          <a:lstStyle/>
          <a:p>
            <a:r>
              <a:rPr lang="ja-JP" altLang="en-US" sz="2800" dirty="0" smtClean="0"/>
              <a:t>ダイレクトチェイニング法</a:t>
            </a:r>
            <a:r>
              <a:rPr lang="en-US" altLang="ja-JP" sz="2800" dirty="0" smtClean="0"/>
              <a:t/>
            </a:r>
            <a:br>
              <a:rPr lang="en-US" altLang="ja-JP" sz="2800" dirty="0" smtClean="0"/>
            </a:br>
            <a:r>
              <a:rPr lang="ja-JP" altLang="en-US" sz="2800" dirty="0" smtClean="0"/>
              <a:t>レコード</a:t>
            </a:r>
            <a:r>
              <a:rPr lang="en-US" altLang="ja-JP" sz="2800" dirty="0" smtClean="0"/>
              <a:t>6</a:t>
            </a:r>
            <a:r>
              <a:rPr lang="ja-JP" altLang="en-US" sz="2800" dirty="0" smtClean="0"/>
              <a:t>件目ハッシュ関数計算</a:t>
            </a:r>
            <a:endParaRPr kumimoji="1" lang="ja-JP" altLang="en-US" sz="2800" dirty="0"/>
          </a:p>
        </p:txBody>
      </p:sp>
      <p:sp>
        <p:nvSpPr>
          <p:cNvPr id="115" name="正方形/長方形 114"/>
          <p:cNvSpPr/>
          <p:nvPr/>
        </p:nvSpPr>
        <p:spPr>
          <a:xfrm>
            <a:off x="214282" y="1928802"/>
            <a:ext cx="2357454" cy="4786346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ハッシュ表初期化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makenull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初期データ登録 </a:t>
            </a:r>
            <a:r>
              <a:rPr lang="en-US" altLang="ja-JP" sz="900" dirty="0" smtClean="0">
                <a:solidFill>
                  <a:schemeClr val="tx1"/>
                </a:solidFill>
              </a:rPr>
              <a:t>*/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while(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getrecord</a:t>
            </a:r>
            <a:r>
              <a:rPr lang="en-US" altLang="ja-JP" sz="900" dirty="0" smtClean="0">
                <a:solidFill>
                  <a:schemeClr val="tx1"/>
                </a:solidFill>
              </a:rPr>
              <a:t>(&amp;x) )</a:t>
            </a:r>
          </a:p>
          <a:p>
            <a:r>
              <a:rPr lang="en-US" altLang="ja-JP" sz="900" dirty="0" smtClean="0">
                <a:solidFill>
                  <a:srgbClr val="FF0000"/>
                </a:solidFill>
              </a:rPr>
              <a:t>    insert(&amp;x, </a:t>
            </a:r>
            <a:r>
              <a:rPr lang="en-US" altLang="ja-JP" sz="900" dirty="0" err="1" smtClean="0">
                <a:solidFill>
                  <a:srgbClr val="FF0000"/>
                </a:solidFill>
              </a:rPr>
              <a:t>x.ename</a:t>
            </a:r>
            <a:r>
              <a:rPr lang="en-US" altLang="ja-JP" sz="900" dirty="0" smtClean="0">
                <a:solidFill>
                  <a:srgbClr val="FF0000"/>
                </a:solidFill>
              </a:rPr>
              <a:t>, </a:t>
            </a:r>
            <a:r>
              <a:rPr lang="en-US" altLang="ja-JP" sz="900" dirty="0" err="1" smtClean="0">
                <a:solidFill>
                  <a:srgbClr val="FF0000"/>
                </a:solidFill>
              </a:rPr>
              <a:t>hashtable</a:t>
            </a:r>
            <a:r>
              <a:rPr lang="en-US" altLang="ja-JP" sz="900" dirty="0" smtClean="0">
                <a:solidFill>
                  <a:srgbClr val="FF0000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重複データの登録試み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insert(&amp;dummy,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ハッシュ表を対象とした探索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Hato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Saburo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ハッシュ表からのデータ削除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Hato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Saburo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delete("Ueno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Ranran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Nobi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Toraemon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Nanashi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Gonbei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ハッシュ表を対象とした探索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Hato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Saburo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再登録・再探索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printf</a:t>
            </a:r>
            <a:r>
              <a:rPr lang="en-US" altLang="ja-JP" sz="900" dirty="0" smtClean="0">
                <a:solidFill>
                  <a:schemeClr val="tx1"/>
                </a:solidFill>
              </a:rPr>
              <a:t>("===Re-insert===\n");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insert(&amp;dummy,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Mitsuki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Mausu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</p:txBody>
      </p:sp>
      <p:sp>
        <p:nvSpPr>
          <p:cNvPr id="167" name="正方形/長方形 166"/>
          <p:cNvSpPr/>
          <p:nvPr/>
        </p:nvSpPr>
        <p:spPr>
          <a:xfrm>
            <a:off x="2714612" y="1571612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0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69" name="正方形/長方形 168"/>
          <p:cNvSpPr/>
          <p:nvPr/>
        </p:nvSpPr>
        <p:spPr>
          <a:xfrm>
            <a:off x="2714612" y="1857364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NULL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0" name="正方形/長方形 169"/>
          <p:cNvSpPr/>
          <p:nvPr/>
        </p:nvSpPr>
        <p:spPr>
          <a:xfrm>
            <a:off x="2714612" y="2143116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NULL  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1" name="正方形/長方形 170"/>
          <p:cNvSpPr/>
          <p:nvPr/>
        </p:nvSpPr>
        <p:spPr>
          <a:xfrm>
            <a:off x="2714612" y="2428868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3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NULL 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2" name="正方形/長方形 171"/>
          <p:cNvSpPr/>
          <p:nvPr/>
        </p:nvSpPr>
        <p:spPr>
          <a:xfrm>
            <a:off x="2714612" y="2714620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4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3" name="正方形/長方形 172"/>
          <p:cNvSpPr/>
          <p:nvPr/>
        </p:nvSpPr>
        <p:spPr>
          <a:xfrm>
            <a:off x="2714612" y="3000372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5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NULL 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4" name="正方形/長方形 173"/>
          <p:cNvSpPr/>
          <p:nvPr/>
        </p:nvSpPr>
        <p:spPr>
          <a:xfrm>
            <a:off x="2714612" y="3286124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6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5" name="正方形/長方形 174"/>
          <p:cNvSpPr/>
          <p:nvPr/>
        </p:nvSpPr>
        <p:spPr>
          <a:xfrm>
            <a:off x="2714612" y="3571876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7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6" name="正方形/長方形 175"/>
          <p:cNvSpPr/>
          <p:nvPr/>
        </p:nvSpPr>
        <p:spPr>
          <a:xfrm>
            <a:off x="2714612" y="3857628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8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7" name="正方形/長方形 176"/>
          <p:cNvSpPr/>
          <p:nvPr/>
        </p:nvSpPr>
        <p:spPr>
          <a:xfrm>
            <a:off x="2714612" y="4143380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9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8" name="正方形/長方形 177"/>
          <p:cNvSpPr/>
          <p:nvPr/>
        </p:nvSpPr>
        <p:spPr>
          <a:xfrm>
            <a:off x="2714612" y="4429132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10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9" name="正方形/長方形 178"/>
          <p:cNvSpPr/>
          <p:nvPr/>
        </p:nvSpPr>
        <p:spPr>
          <a:xfrm>
            <a:off x="2714612" y="4714884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11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80" name="正方形/長方形 179"/>
          <p:cNvSpPr/>
          <p:nvPr/>
        </p:nvSpPr>
        <p:spPr>
          <a:xfrm>
            <a:off x="2714612" y="5000636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12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216" name="テキスト ボックス 215"/>
          <p:cNvSpPr txBox="1"/>
          <p:nvPr/>
        </p:nvSpPr>
        <p:spPr>
          <a:xfrm>
            <a:off x="214282" y="357166"/>
            <a:ext cx="1242648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dirty="0" err="1" smtClean="0">
                <a:latin typeface="ＭＳ ゴシック" pitchFamily="49" charset="-128"/>
                <a:ea typeface="ＭＳ ゴシック" pitchFamily="49" charset="-128"/>
              </a:rPr>
              <a:t>struct</a:t>
            </a:r>
            <a:r>
              <a:rPr lang="en-US" altLang="ja-JP" sz="1100" dirty="0" smtClean="0">
                <a:latin typeface="ＭＳ ゴシック" pitchFamily="49" charset="-128"/>
                <a:ea typeface="ＭＳ ゴシック" pitchFamily="49" charset="-128"/>
              </a:rPr>
              <a:t> record 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x</a:t>
            </a:r>
          </a:p>
        </p:txBody>
      </p:sp>
      <p:grpSp>
        <p:nvGrpSpPr>
          <p:cNvPr id="3" name="グループ化 31"/>
          <p:cNvGrpSpPr/>
          <p:nvPr/>
        </p:nvGrpSpPr>
        <p:grpSpPr>
          <a:xfrm>
            <a:off x="214282" y="1428736"/>
            <a:ext cx="1714512" cy="428628"/>
            <a:chOff x="1857356" y="5286388"/>
            <a:chExt cx="1714512" cy="428628"/>
          </a:xfrm>
        </p:grpSpPr>
        <p:sp>
          <p:nvSpPr>
            <p:cNvPr id="218" name="正方形/長方形 217"/>
            <p:cNvSpPr/>
            <p:nvPr/>
          </p:nvSpPr>
          <p:spPr>
            <a:xfrm>
              <a:off x="1857356" y="5429264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j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r>
                <a:rPr kumimoji="1"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横浜邦博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219" name="正方形/長方形 218"/>
            <p:cNvSpPr/>
            <p:nvPr/>
          </p:nvSpPr>
          <p:spPr>
            <a:xfrm>
              <a:off x="1857356" y="5286388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e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Yokohama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Kunihiro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220" name="正方形/長方形 219"/>
            <p:cNvSpPr/>
            <p:nvPr/>
          </p:nvSpPr>
          <p:spPr>
            <a:xfrm>
              <a:off x="1857356" y="5572140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addr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r>
                <a:rPr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横浜市中区日本大通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sp>
        <p:nvSpPr>
          <p:cNvPr id="221" name="テキスト ボックス 220"/>
          <p:cNvSpPr txBox="1"/>
          <p:nvPr/>
        </p:nvSpPr>
        <p:spPr>
          <a:xfrm>
            <a:off x="214282" y="1142984"/>
            <a:ext cx="152477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dirty="0" err="1" smtClean="0">
                <a:latin typeface="ＭＳ ゴシック" pitchFamily="49" charset="-128"/>
                <a:ea typeface="ＭＳ ゴシック" pitchFamily="49" charset="-128"/>
              </a:rPr>
              <a:t>struct</a:t>
            </a:r>
            <a:r>
              <a:rPr lang="en-US" altLang="ja-JP" sz="1100" dirty="0" smtClean="0">
                <a:latin typeface="ＭＳ ゴシック" pitchFamily="49" charset="-128"/>
                <a:ea typeface="ＭＳ ゴシック" pitchFamily="49" charset="-128"/>
              </a:rPr>
              <a:t> record 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dummy</a:t>
            </a:r>
          </a:p>
        </p:txBody>
      </p:sp>
      <p:sp>
        <p:nvSpPr>
          <p:cNvPr id="222" name="テキスト ボックス 221"/>
          <p:cNvSpPr txBox="1"/>
          <p:nvPr/>
        </p:nvSpPr>
        <p:spPr>
          <a:xfrm>
            <a:off x="2357422" y="1285860"/>
            <a:ext cx="1947969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dirty="0" err="1" smtClean="0">
                <a:latin typeface="ＭＳ ゴシック" pitchFamily="49" charset="-128"/>
                <a:ea typeface="ＭＳ ゴシック" pitchFamily="49" charset="-128"/>
              </a:rPr>
              <a:t>struct</a:t>
            </a:r>
            <a:r>
              <a:rPr lang="en-US" altLang="ja-JP" sz="1100" dirty="0" smtClean="0">
                <a:latin typeface="ＭＳ ゴシック" pitchFamily="49" charset="-128"/>
                <a:ea typeface="ＭＳ ゴシック" pitchFamily="49" charset="-128"/>
              </a:rPr>
              <a:t> item *</a:t>
            </a:r>
            <a:r>
              <a:rPr lang="en-US" altLang="ja-JP" sz="1100" b="1" dirty="0" err="1" smtClean="0"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[B]</a:t>
            </a:r>
          </a:p>
        </p:txBody>
      </p:sp>
      <p:sp>
        <p:nvSpPr>
          <p:cNvPr id="30" name="右矢印 29"/>
          <p:cNvSpPr/>
          <p:nvPr/>
        </p:nvSpPr>
        <p:spPr>
          <a:xfrm>
            <a:off x="0" y="2786058"/>
            <a:ext cx="285752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1" name="テキスト ボックス 30"/>
          <p:cNvSpPr txBox="1"/>
          <p:nvPr/>
        </p:nvSpPr>
        <p:spPr>
          <a:xfrm>
            <a:off x="2000232" y="785794"/>
            <a:ext cx="1947969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b="1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hash(“Ueno </a:t>
            </a:r>
            <a:r>
              <a:rPr lang="en-US" altLang="ja-JP" sz="1100" b="1" dirty="0" err="1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Ranran</a:t>
            </a:r>
            <a:r>
              <a:rPr lang="en-US" altLang="ja-JP" sz="1100" b="1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”) = 9</a:t>
            </a:r>
          </a:p>
        </p:txBody>
      </p:sp>
      <p:cxnSp>
        <p:nvCxnSpPr>
          <p:cNvPr id="44" name="カギ線コネクタ 43"/>
          <p:cNvCxnSpPr/>
          <p:nvPr/>
        </p:nvCxnSpPr>
        <p:spPr>
          <a:xfrm flipV="1">
            <a:off x="3643306" y="3464719"/>
            <a:ext cx="1285884" cy="535785"/>
          </a:xfrm>
          <a:prstGeom prst="bentConnector3">
            <a:avLst>
              <a:gd name="adj1" fmla="val 50000"/>
            </a:avLst>
          </a:prstGeom>
          <a:ln w="25400">
            <a:solidFill>
              <a:schemeClr val="tx1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" name="グループ化 33"/>
          <p:cNvGrpSpPr/>
          <p:nvPr/>
        </p:nvGrpSpPr>
        <p:grpSpPr>
          <a:xfrm>
            <a:off x="4929190" y="1928802"/>
            <a:ext cx="1857388" cy="928694"/>
            <a:chOff x="1785918" y="5000636"/>
            <a:chExt cx="1857388" cy="928694"/>
          </a:xfrm>
        </p:grpSpPr>
        <p:sp>
          <p:nvSpPr>
            <p:cNvPr id="46" name="正方形/長方形 45"/>
            <p:cNvSpPr/>
            <p:nvPr/>
          </p:nvSpPr>
          <p:spPr>
            <a:xfrm>
              <a:off x="1785918" y="514351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5" name="グループ化 35"/>
            <p:cNvGrpSpPr/>
            <p:nvPr/>
          </p:nvGrpSpPr>
          <p:grpSpPr>
            <a:xfrm>
              <a:off x="1857356" y="5286388"/>
              <a:ext cx="1714512" cy="428628"/>
              <a:chOff x="1857356" y="5286388"/>
              <a:chExt cx="1714512" cy="428628"/>
            </a:xfrm>
          </p:grpSpPr>
          <p:sp>
            <p:nvSpPr>
              <p:cNvPr id="50" name="正方形/長方形 49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神奈川花子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51" name="正方形/長方形 50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Kanagawa </a:t>
                </a:r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Hanako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52" name="正方形/長方形 51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横浜市</a:t>
                </a:r>
                <a:r>
                  <a:rPr lang="ja-JP" altLang="en-US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神奈川区三ッ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沢上町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48" name="正方形/長方形 47"/>
            <p:cNvSpPr/>
            <p:nvPr/>
          </p:nvSpPr>
          <p:spPr>
            <a:xfrm>
              <a:off x="1785918" y="500063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Kanagawa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Hanako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  hash: 4</a:t>
              </a:r>
              <a:endParaRPr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49" name="正方形/長方形 48"/>
            <p:cNvSpPr/>
            <p:nvPr/>
          </p:nvSpPr>
          <p:spPr>
            <a:xfrm>
              <a:off x="1785918" y="5786454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next:</a:t>
              </a:r>
              <a:r>
                <a:rPr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NULL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cxnSp>
        <p:nvCxnSpPr>
          <p:cNvPr id="53" name="カギ線コネクタ 52"/>
          <p:cNvCxnSpPr>
            <a:endCxn id="46" idx="1"/>
          </p:cNvCxnSpPr>
          <p:nvPr/>
        </p:nvCxnSpPr>
        <p:spPr>
          <a:xfrm flipV="1">
            <a:off x="3643306" y="2393149"/>
            <a:ext cx="1285884" cy="464347"/>
          </a:xfrm>
          <a:prstGeom prst="bentConnector3">
            <a:avLst>
              <a:gd name="adj1" fmla="val 50000"/>
            </a:avLst>
          </a:prstGeom>
          <a:ln w="25400">
            <a:solidFill>
              <a:schemeClr val="tx1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" name="グループ化 32"/>
          <p:cNvGrpSpPr/>
          <p:nvPr/>
        </p:nvGrpSpPr>
        <p:grpSpPr>
          <a:xfrm>
            <a:off x="7143768" y="3000372"/>
            <a:ext cx="1857388" cy="928694"/>
            <a:chOff x="1785918" y="5000636"/>
            <a:chExt cx="1857388" cy="928694"/>
          </a:xfrm>
        </p:grpSpPr>
        <p:sp>
          <p:nvSpPr>
            <p:cNvPr id="67" name="正方形/長方形 66"/>
            <p:cNvSpPr/>
            <p:nvPr/>
          </p:nvSpPr>
          <p:spPr>
            <a:xfrm>
              <a:off x="1785918" y="514351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7" name="グループ化 31"/>
            <p:cNvGrpSpPr/>
            <p:nvPr/>
          </p:nvGrpSpPr>
          <p:grpSpPr>
            <a:xfrm>
              <a:off x="1857356" y="5286388"/>
              <a:ext cx="1714512" cy="428628"/>
              <a:chOff x="1857356" y="5286388"/>
              <a:chExt cx="1714512" cy="428628"/>
            </a:xfrm>
          </p:grpSpPr>
          <p:sp>
            <p:nvSpPr>
              <p:cNvPr id="71" name="正方形/長方形 70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横浜国大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72" name="正方形/長方形 71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Yokohama </a:t>
                </a:r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Kunihiro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73" name="正方形/長方形 72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横浜市保土ヶ谷区常盤台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69" name="正方形/長方形 68"/>
            <p:cNvSpPr/>
            <p:nvPr/>
          </p:nvSpPr>
          <p:spPr>
            <a:xfrm>
              <a:off x="1785918" y="500063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Yokohama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Kunihiro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   hash: 8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70" name="正方形/長方形 69"/>
            <p:cNvSpPr/>
            <p:nvPr/>
          </p:nvSpPr>
          <p:spPr>
            <a:xfrm>
              <a:off x="1785918" y="5786454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next:</a:t>
              </a:r>
              <a:r>
                <a:rPr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NULL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8" name="グループ化 41"/>
          <p:cNvGrpSpPr/>
          <p:nvPr/>
        </p:nvGrpSpPr>
        <p:grpSpPr>
          <a:xfrm>
            <a:off x="4929190" y="3000372"/>
            <a:ext cx="1857388" cy="928694"/>
            <a:chOff x="1785918" y="5000636"/>
            <a:chExt cx="1857388" cy="928694"/>
          </a:xfrm>
        </p:grpSpPr>
        <p:sp>
          <p:nvSpPr>
            <p:cNvPr id="75" name="正方形/長方形 74"/>
            <p:cNvSpPr/>
            <p:nvPr/>
          </p:nvSpPr>
          <p:spPr>
            <a:xfrm>
              <a:off x="1785918" y="514351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9" name="グループ化 43"/>
            <p:cNvGrpSpPr/>
            <p:nvPr/>
          </p:nvGrpSpPr>
          <p:grpSpPr>
            <a:xfrm>
              <a:off x="1857356" y="5286388"/>
              <a:ext cx="1714512" cy="428628"/>
              <a:chOff x="1857356" y="5286388"/>
              <a:chExt cx="1714512" cy="428628"/>
            </a:xfrm>
          </p:grpSpPr>
          <p:sp>
            <p:nvSpPr>
              <p:cNvPr id="79" name="正方形/長方形 78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鳩三郎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80" name="正方形/長方形 79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Hato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Saburo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81" name="正方形/長方形 80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鎌倉市小町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77" name="正方形/長方形 76"/>
            <p:cNvSpPr/>
            <p:nvPr/>
          </p:nvSpPr>
          <p:spPr>
            <a:xfrm>
              <a:off x="1785918" y="500063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Hato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Saburo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   hash: 8</a:t>
              </a:r>
              <a:endParaRPr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78" name="正方形/長方形 77"/>
            <p:cNvSpPr/>
            <p:nvPr/>
          </p:nvSpPr>
          <p:spPr>
            <a:xfrm>
              <a:off x="1785918" y="5786454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next: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cxnSp>
        <p:nvCxnSpPr>
          <p:cNvPr id="82" name="カギ線コネクタ 81"/>
          <p:cNvCxnSpPr/>
          <p:nvPr/>
        </p:nvCxnSpPr>
        <p:spPr>
          <a:xfrm flipV="1">
            <a:off x="5286380" y="3464719"/>
            <a:ext cx="1857388" cy="392909"/>
          </a:xfrm>
          <a:prstGeom prst="bentConnector3">
            <a:avLst>
              <a:gd name="adj1" fmla="val 90052"/>
            </a:avLst>
          </a:prstGeom>
          <a:ln w="25400">
            <a:solidFill>
              <a:schemeClr val="tx1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カギ線コネクタ 56"/>
          <p:cNvCxnSpPr/>
          <p:nvPr/>
        </p:nvCxnSpPr>
        <p:spPr>
          <a:xfrm>
            <a:off x="3643306" y="4286256"/>
            <a:ext cx="1285884" cy="250033"/>
          </a:xfrm>
          <a:prstGeom prst="bentConnector3">
            <a:avLst>
              <a:gd name="adj1" fmla="val 50000"/>
            </a:avLst>
          </a:prstGeom>
          <a:ln w="25400">
            <a:solidFill>
              <a:schemeClr val="tx1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0" name="グループ化 49"/>
          <p:cNvGrpSpPr/>
          <p:nvPr/>
        </p:nvGrpSpPr>
        <p:grpSpPr>
          <a:xfrm>
            <a:off x="4929190" y="4071942"/>
            <a:ext cx="1857388" cy="928694"/>
            <a:chOff x="1785918" y="5000636"/>
            <a:chExt cx="1857388" cy="928694"/>
          </a:xfrm>
        </p:grpSpPr>
        <p:sp>
          <p:nvSpPr>
            <p:cNvPr id="59" name="正方形/長方形 58"/>
            <p:cNvSpPr/>
            <p:nvPr/>
          </p:nvSpPr>
          <p:spPr>
            <a:xfrm>
              <a:off x="1785918" y="514351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11" name="グループ化 51"/>
            <p:cNvGrpSpPr/>
            <p:nvPr/>
          </p:nvGrpSpPr>
          <p:grpSpPr>
            <a:xfrm>
              <a:off x="1857356" y="5286388"/>
              <a:ext cx="1714512" cy="428628"/>
              <a:chOff x="1857356" y="5286388"/>
              <a:chExt cx="1714512" cy="428628"/>
            </a:xfrm>
          </p:grpSpPr>
          <p:sp>
            <p:nvSpPr>
              <p:cNvPr id="63" name="正方形/長方形 62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北条梅子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64" name="正方形/長方形 63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Hojo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Umeko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65" name="正方形/長方形 64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小田原市城山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61" name="正方形/長方形 60"/>
            <p:cNvSpPr/>
            <p:nvPr/>
          </p:nvSpPr>
          <p:spPr>
            <a:xfrm>
              <a:off x="1785918" y="500063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Hojo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Umeko</a:t>
              </a:r>
              <a:r>
                <a:rPr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    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hash: 9</a:t>
              </a:r>
              <a:endParaRPr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62" name="正方形/長方形 61"/>
            <p:cNvSpPr/>
            <p:nvPr/>
          </p:nvSpPr>
          <p:spPr>
            <a:xfrm>
              <a:off x="1785918" y="5786454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next:</a:t>
              </a:r>
              <a:r>
                <a:rPr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NULL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cxnSp>
        <p:nvCxnSpPr>
          <p:cNvPr id="66" name="カギ線コネクタ 65"/>
          <p:cNvCxnSpPr/>
          <p:nvPr/>
        </p:nvCxnSpPr>
        <p:spPr>
          <a:xfrm flipV="1">
            <a:off x="3643306" y="1321579"/>
            <a:ext cx="1285884" cy="392909"/>
          </a:xfrm>
          <a:prstGeom prst="bentConnector3">
            <a:avLst>
              <a:gd name="adj1" fmla="val 50000"/>
            </a:avLst>
          </a:prstGeom>
          <a:ln w="25400">
            <a:solidFill>
              <a:schemeClr val="tx1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3" name="グループ化 58"/>
          <p:cNvGrpSpPr/>
          <p:nvPr/>
        </p:nvGrpSpPr>
        <p:grpSpPr>
          <a:xfrm>
            <a:off x="4929190" y="857232"/>
            <a:ext cx="1857388" cy="928694"/>
            <a:chOff x="1785918" y="5000636"/>
            <a:chExt cx="1857388" cy="928694"/>
          </a:xfrm>
        </p:grpSpPr>
        <p:sp>
          <p:nvSpPr>
            <p:cNvPr id="84" name="正方形/長方形 83"/>
            <p:cNvSpPr/>
            <p:nvPr/>
          </p:nvSpPr>
          <p:spPr>
            <a:xfrm>
              <a:off x="1785918" y="514351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85" name="グループ化 60"/>
            <p:cNvGrpSpPr/>
            <p:nvPr/>
          </p:nvGrpSpPr>
          <p:grpSpPr>
            <a:xfrm>
              <a:off x="1857356" y="5286388"/>
              <a:ext cx="1714512" cy="428628"/>
              <a:chOff x="1857356" y="5286388"/>
              <a:chExt cx="1714512" cy="428628"/>
            </a:xfrm>
          </p:grpSpPr>
          <p:sp>
            <p:nvSpPr>
              <p:cNvPr id="88" name="正方形/長方形 87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足柄金太郎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89" name="正方形/長方形 88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Ashigara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Kintaro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90" name="正方形/長方形 89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南足柄市金時山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86" name="正方形/長方形 85"/>
            <p:cNvSpPr/>
            <p:nvPr/>
          </p:nvSpPr>
          <p:spPr>
            <a:xfrm>
              <a:off x="1785918" y="500063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Ashigara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Kintaro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   hash: 0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87" name="正方形/長方形 86"/>
            <p:cNvSpPr/>
            <p:nvPr/>
          </p:nvSpPr>
          <p:spPr>
            <a:xfrm>
              <a:off x="1785918" y="5786454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next:</a:t>
              </a:r>
              <a:r>
                <a:rPr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NULL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91" name="グループ化 31"/>
          <p:cNvGrpSpPr/>
          <p:nvPr/>
        </p:nvGrpSpPr>
        <p:grpSpPr>
          <a:xfrm>
            <a:off x="214282" y="642918"/>
            <a:ext cx="1714512" cy="428628"/>
            <a:chOff x="1857356" y="5286388"/>
            <a:chExt cx="1714512" cy="428628"/>
          </a:xfrm>
        </p:grpSpPr>
        <p:sp>
          <p:nvSpPr>
            <p:cNvPr id="92" name="正方形/長方形 91"/>
            <p:cNvSpPr/>
            <p:nvPr/>
          </p:nvSpPr>
          <p:spPr>
            <a:xfrm>
              <a:off x="1857356" y="5429264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j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r>
                <a:rPr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上野蘭々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93" name="正方形/長方形 92"/>
            <p:cNvSpPr/>
            <p:nvPr/>
          </p:nvSpPr>
          <p:spPr>
            <a:xfrm>
              <a:off x="1857356" y="5286388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e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</a:t>
              </a:r>
              <a:r>
                <a:rPr kumimoji="1"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Ueno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Ranran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94" name="正方形/長方形 93"/>
            <p:cNvSpPr/>
            <p:nvPr/>
          </p:nvSpPr>
          <p:spPr>
            <a:xfrm>
              <a:off x="1857356" y="5572140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addr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</a:t>
              </a:r>
              <a:r>
                <a:rPr kumimoji="1"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台東区上野公園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14282" y="0"/>
            <a:ext cx="8686800" cy="785794"/>
          </a:xfrm>
        </p:spPr>
        <p:txBody>
          <a:bodyPr>
            <a:noAutofit/>
          </a:bodyPr>
          <a:lstStyle/>
          <a:p>
            <a:r>
              <a:rPr lang="ja-JP" altLang="en-US" sz="2800" dirty="0" smtClean="0"/>
              <a:t>ダイレクトチェイニング法</a:t>
            </a:r>
            <a:r>
              <a:rPr lang="en-US" altLang="ja-JP" sz="2800" dirty="0" smtClean="0"/>
              <a:t/>
            </a:r>
            <a:br>
              <a:rPr lang="en-US" altLang="ja-JP" sz="2800" dirty="0" smtClean="0"/>
            </a:br>
            <a:r>
              <a:rPr lang="ja-JP" altLang="en-US" sz="2800" dirty="0" smtClean="0"/>
              <a:t>レコード</a:t>
            </a:r>
            <a:r>
              <a:rPr lang="en-US" altLang="ja-JP" sz="2800" dirty="0" smtClean="0"/>
              <a:t>6</a:t>
            </a:r>
            <a:r>
              <a:rPr lang="ja-JP" altLang="en-US" sz="2800" dirty="0" smtClean="0"/>
              <a:t>件目ハッシュ表へ登録</a:t>
            </a:r>
            <a:endParaRPr kumimoji="1" lang="ja-JP" altLang="en-US" sz="2800" dirty="0"/>
          </a:p>
        </p:txBody>
      </p:sp>
      <p:sp>
        <p:nvSpPr>
          <p:cNvPr id="115" name="正方形/長方形 114"/>
          <p:cNvSpPr/>
          <p:nvPr/>
        </p:nvSpPr>
        <p:spPr>
          <a:xfrm>
            <a:off x="214282" y="1928802"/>
            <a:ext cx="2357454" cy="4786346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ハッシュ表初期化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makenull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初期データ登録 </a:t>
            </a:r>
            <a:r>
              <a:rPr lang="en-US" altLang="ja-JP" sz="900" dirty="0" smtClean="0">
                <a:solidFill>
                  <a:schemeClr val="tx1"/>
                </a:solidFill>
              </a:rPr>
              <a:t>*/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while(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getrecord</a:t>
            </a:r>
            <a:r>
              <a:rPr lang="en-US" altLang="ja-JP" sz="900" dirty="0" smtClean="0">
                <a:solidFill>
                  <a:schemeClr val="tx1"/>
                </a:solidFill>
              </a:rPr>
              <a:t>(&amp;x) )</a:t>
            </a:r>
          </a:p>
          <a:p>
            <a:r>
              <a:rPr lang="en-US" altLang="ja-JP" sz="900" dirty="0" smtClean="0">
                <a:solidFill>
                  <a:srgbClr val="FF0000"/>
                </a:solidFill>
              </a:rPr>
              <a:t>    insert(&amp;x, </a:t>
            </a:r>
            <a:r>
              <a:rPr lang="en-US" altLang="ja-JP" sz="900" dirty="0" err="1" smtClean="0">
                <a:solidFill>
                  <a:srgbClr val="FF0000"/>
                </a:solidFill>
              </a:rPr>
              <a:t>x.ename</a:t>
            </a:r>
            <a:r>
              <a:rPr lang="en-US" altLang="ja-JP" sz="900" dirty="0" smtClean="0">
                <a:solidFill>
                  <a:srgbClr val="FF0000"/>
                </a:solidFill>
              </a:rPr>
              <a:t>, </a:t>
            </a:r>
            <a:r>
              <a:rPr lang="en-US" altLang="ja-JP" sz="900" dirty="0" err="1" smtClean="0">
                <a:solidFill>
                  <a:srgbClr val="FF0000"/>
                </a:solidFill>
              </a:rPr>
              <a:t>hashtable</a:t>
            </a:r>
            <a:r>
              <a:rPr lang="en-US" altLang="ja-JP" sz="900" dirty="0" smtClean="0">
                <a:solidFill>
                  <a:srgbClr val="FF0000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重複データの登録試み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insert(&amp;dummy,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ハッシュ表を対象とした探索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Hato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Saburo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ハッシュ表からのデータ削除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Hato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Saburo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delete("Ueno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Ranran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Nobi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Toraemon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Nanashi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Gonbei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ハッシュ表を対象とした探索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Hato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Saburo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再登録・再探索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printf</a:t>
            </a:r>
            <a:r>
              <a:rPr lang="en-US" altLang="ja-JP" sz="900" dirty="0" smtClean="0">
                <a:solidFill>
                  <a:schemeClr val="tx1"/>
                </a:solidFill>
              </a:rPr>
              <a:t>("===Re-insert===\n");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insert(&amp;dummy,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Mitsuki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Mausu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</p:txBody>
      </p:sp>
      <p:sp>
        <p:nvSpPr>
          <p:cNvPr id="167" name="正方形/長方形 166"/>
          <p:cNvSpPr/>
          <p:nvPr/>
        </p:nvSpPr>
        <p:spPr>
          <a:xfrm>
            <a:off x="2714612" y="1571612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0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69" name="正方形/長方形 168"/>
          <p:cNvSpPr/>
          <p:nvPr/>
        </p:nvSpPr>
        <p:spPr>
          <a:xfrm>
            <a:off x="2714612" y="1857364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NULL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0" name="正方形/長方形 169"/>
          <p:cNvSpPr/>
          <p:nvPr/>
        </p:nvSpPr>
        <p:spPr>
          <a:xfrm>
            <a:off x="2714612" y="2143116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NULL  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1" name="正方形/長方形 170"/>
          <p:cNvSpPr/>
          <p:nvPr/>
        </p:nvSpPr>
        <p:spPr>
          <a:xfrm>
            <a:off x="2714612" y="2428868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3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NULL 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2" name="正方形/長方形 171"/>
          <p:cNvSpPr/>
          <p:nvPr/>
        </p:nvSpPr>
        <p:spPr>
          <a:xfrm>
            <a:off x="2714612" y="2714620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4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3" name="正方形/長方形 172"/>
          <p:cNvSpPr/>
          <p:nvPr/>
        </p:nvSpPr>
        <p:spPr>
          <a:xfrm>
            <a:off x="2714612" y="3000372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5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NULL 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4" name="正方形/長方形 173"/>
          <p:cNvSpPr/>
          <p:nvPr/>
        </p:nvSpPr>
        <p:spPr>
          <a:xfrm>
            <a:off x="2714612" y="3286124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6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5" name="正方形/長方形 174"/>
          <p:cNvSpPr/>
          <p:nvPr/>
        </p:nvSpPr>
        <p:spPr>
          <a:xfrm>
            <a:off x="2714612" y="3571876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7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6" name="正方形/長方形 175"/>
          <p:cNvSpPr/>
          <p:nvPr/>
        </p:nvSpPr>
        <p:spPr>
          <a:xfrm>
            <a:off x="2714612" y="3857628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8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7" name="正方形/長方形 176"/>
          <p:cNvSpPr/>
          <p:nvPr/>
        </p:nvSpPr>
        <p:spPr>
          <a:xfrm>
            <a:off x="2714612" y="4143380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9</a:t>
            </a:r>
            <a:r>
              <a:rPr lang="en-US" altLang="ja-JP" sz="800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]   </a:t>
            </a:r>
            <a:endParaRPr kumimoji="1" lang="ja-JP" altLang="en-US" sz="800" dirty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8" name="正方形/長方形 177"/>
          <p:cNvSpPr/>
          <p:nvPr/>
        </p:nvSpPr>
        <p:spPr>
          <a:xfrm>
            <a:off x="2714612" y="4429132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10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9" name="正方形/長方形 178"/>
          <p:cNvSpPr/>
          <p:nvPr/>
        </p:nvSpPr>
        <p:spPr>
          <a:xfrm>
            <a:off x="2714612" y="4714884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11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80" name="正方形/長方形 179"/>
          <p:cNvSpPr/>
          <p:nvPr/>
        </p:nvSpPr>
        <p:spPr>
          <a:xfrm>
            <a:off x="2714612" y="5000636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12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216" name="テキスト ボックス 215"/>
          <p:cNvSpPr txBox="1"/>
          <p:nvPr/>
        </p:nvSpPr>
        <p:spPr>
          <a:xfrm>
            <a:off x="214282" y="357166"/>
            <a:ext cx="1242648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dirty="0" err="1" smtClean="0">
                <a:latin typeface="ＭＳ ゴシック" pitchFamily="49" charset="-128"/>
                <a:ea typeface="ＭＳ ゴシック" pitchFamily="49" charset="-128"/>
              </a:rPr>
              <a:t>struct</a:t>
            </a:r>
            <a:r>
              <a:rPr lang="en-US" altLang="ja-JP" sz="1100" dirty="0" smtClean="0">
                <a:latin typeface="ＭＳ ゴシック" pitchFamily="49" charset="-128"/>
                <a:ea typeface="ＭＳ ゴシック" pitchFamily="49" charset="-128"/>
              </a:rPr>
              <a:t> record 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x</a:t>
            </a:r>
          </a:p>
        </p:txBody>
      </p:sp>
      <p:grpSp>
        <p:nvGrpSpPr>
          <p:cNvPr id="3" name="グループ化 31"/>
          <p:cNvGrpSpPr/>
          <p:nvPr/>
        </p:nvGrpSpPr>
        <p:grpSpPr>
          <a:xfrm>
            <a:off x="214282" y="1428736"/>
            <a:ext cx="1714512" cy="428628"/>
            <a:chOff x="1857356" y="5286388"/>
            <a:chExt cx="1714512" cy="428628"/>
          </a:xfrm>
        </p:grpSpPr>
        <p:sp>
          <p:nvSpPr>
            <p:cNvPr id="218" name="正方形/長方形 217"/>
            <p:cNvSpPr/>
            <p:nvPr/>
          </p:nvSpPr>
          <p:spPr>
            <a:xfrm>
              <a:off x="1857356" y="5429264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j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r>
                <a:rPr kumimoji="1"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横浜邦博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219" name="正方形/長方形 218"/>
            <p:cNvSpPr/>
            <p:nvPr/>
          </p:nvSpPr>
          <p:spPr>
            <a:xfrm>
              <a:off x="1857356" y="5286388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e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Yokohama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Kunihiro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220" name="正方形/長方形 219"/>
            <p:cNvSpPr/>
            <p:nvPr/>
          </p:nvSpPr>
          <p:spPr>
            <a:xfrm>
              <a:off x="1857356" y="5572140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addr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r>
                <a:rPr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横浜市中区日本大通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sp>
        <p:nvSpPr>
          <p:cNvPr id="221" name="テキスト ボックス 220"/>
          <p:cNvSpPr txBox="1"/>
          <p:nvPr/>
        </p:nvSpPr>
        <p:spPr>
          <a:xfrm>
            <a:off x="214282" y="1142984"/>
            <a:ext cx="152477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dirty="0" err="1" smtClean="0">
                <a:latin typeface="ＭＳ ゴシック" pitchFamily="49" charset="-128"/>
                <a:ea typeface="ＭＳ ゴシック" pitchFamily="49" charset="-128"/>
              </a:rPr>
              <a:t>struct</a:t>
            </a:r>
            <a:r>
              <a:rPr lang="en-US" altLang="ja-JP" sz="1100" dirty="0" smtClean="0">
                <a:latin typeface="ＭＳ ゴシック" pitchFamily="49" charset="-128"/>
                <a:ea typeface="ＭＳ ゴシック" pitchFamily="49" charset="-128"/>
              </a:rPr>
              <a:t> record 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dummy</a:t>
            </a:r>
          </a:p>
        </p:txBody>
      </p:sp>
      <p:sp>
        <p:nvSpPr>
          <p:cNvPr id="222" name="テキスト ボックス 221"/>
          <p:cNvSpPr txBox="1"/>
          <p:nvPr/>
        </p:nvSpPr>
        <p:spPr>
          <a:xfrm>
            <a:off x="2357422" y="1285860"/>
            <a:ext cx="1947969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dirty="0" err="1" smtClean="0">
                <a:latin typeface="ＭＳ ゴシック" pitchFamily="49" charset="-128"/>
                <a:ea typeface="ＭＳ ゴシック" pitchFamily="49" charset="-128"/>
              </a:rPr>
              <a:t>struct</a:t>
            </a:r>
            <a:r>
              <a:rPr lang="en-US" altLang="ja-JP" sz="1100" dirty="0" smtClean="0">
                <a:latin typeface="ＭＳ ゴシック" pitchFamily="49" charset="-128"/>
                <a:ea typeface="ＭＳ ゴシック" pitchFamily="49" charset="-128"/>
              </a:rPr>
              <a:t> item *</a:t>
            </a:r>
            <a:r>
              <a:rPr lang="en-US" altLang="ja-JP" sz="1100" b="1" dirty="0" err="1" smtClean="0"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[B]</a:t>
            </a:r>
          </a:p>
        </p:txBody>
      </p:sp>
      <p:sp>
        <p:nvSpPr>
          <p:cNvPr id="30" name="右矢印 29"/>
          <p:cNvSpPr/>
          <p:nvPr/>
        </p:nvSpPr>
        <p:spPr>
          <a:xfrm>
            <a:off x="0" y="2786058"/>
            <a:ext cx="285752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48" name="カギ線コネクタ 47"/>
          <p:cNvCxnSpPr>
            <a:endCxn id="41" idx="1"/>
          </p:cNvCxnSpPr>
          <p:nvPr/>
        </p:nvCxnSpPr>
        <p:spPr>
          <a:xfrm flipV="1">
            <a:off x="3643306" y="3464719"/>
            <a:ext cx="1285884" cy="535785"/>
          </a:xfrm>
          <a:prstGeom prst="bentConnector3">
            <a:avLst>
              <a:gd name="adj1" fmla="val 50000"/>
            </a:avLst>
          </a:prstGeom>
          <a:ln w="25400">
            <a:solidFill>
              <a:schemeClr val="tx1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" name="グループ化 33"/>
          <p:cNvGrpSpPr/>
          <p:nvPr/>
        </p:nvGrpSpPr>
        <p:grpSpPr>
          <a:xfrm>
            <a:off x="4929190" y="1928802"/>
            <a:ext cx="1857388" cy="928694"/>
            <a:chOff x="1785918" y="5000636"/>
            <a:chExt cx="1857388" cy="928694"/>
          </a:xfrm>
        </p:grpSpPr>
        <p:sp>
          <p:nvSpPr>
            <p:cNvPr id="46" name="正方形/長方形 45"/>
            <p:cNvSpPr/>
            <p:nvPr/>
          </p:nvSpPr>
          <p:spPr>
            <a:xfrm>
              <a:off x="1785918" y="514351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5" name="グループ化 35"/>
            <p:cNvGrpSpPr/>
            <p:nvPr/>
          </p:nvGrpSpPr>
          <p:grpSpPr>
            <a:xfrm>
              <a:off x="1857356" y="5286388"/>
              <a:ext cx="1714512" cy="428628"/>
              <a:chOff x="1857356" y="5286388"/>
              <a:chExt cx="1714512" cy="428628"/>
            </a:xfrm>
          </p:grpSpPr>
          <p:sp>
            <p:nvSpPr>
              <p:cNvPr id="51" name="正方形/長方形 50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神奈川花子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52" name="正方形/長方形 51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Kanagawa </a:t>
                </a:r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Hanako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53" name="正方形/長方形 52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横浜市</a:t>
                </a:r>
                <a:r>
                  <a:rPr lang="ja-JP" altLang="en-US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神奈川区三ッ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沢上町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49" name="正方形/長方形 48"/>
            <p:cNvSpPr/>
            <p:nvPr/>
          </p:nvSpPr>
          <p:spPr>
            <a:xfrm>
              <a:off x="1785918" y="500063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Kanagawa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Hanako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  hash: 4</a:t>
              </a:r>
              <a:endParaRPr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50" name="正方形/長方形 49"/>
            <p:cNvSpPr/>
            <p:nvPr/>
          </p:nvSpPr>
          <p:spPr>
            <a:xfrm>
              <a:off x="1785918" y="5786454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next:</a:t>
              </a:r>
              <a:r>
                <a:rPr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NULL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cxnSp>
        <p:nvCxnSpPr>
          <p:cNvPr id="54" name="カギ線コネクタ 53"/>
          <p:cNvCxnSpPr>
            <a:endCxn id="46" idx="1"/>
          </p:cNvCxnSpPr>
          <p:nvPr/>
        </p:nvCxnSpPr>
        <p:spPr>
          <a:xfrm flipV="1">
            <a:off x="3643306" y="2393149"/>
            <a:ext cx="1285884" cy="464347"/>
          </a:xfrm>
          <a:prstGeom prst="bentConnector3">
            <a:avLst>
              <a:gd name="adj1" fmla="val 50000"/>
            </a:avLst>
          </a:prstGeom>
          <a:ln w="25400">
            <a:solidFill>
              <a:schemeClr val="tx1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" name="グループ化 32"/>
          <p:cNvGrpSpPr/>
          <p:nvPr/>
        </p:nvGrpSpPr>
        <p:grpSpPr>
          <a:xfrm>
            <a:off x="7143768" y="3000372"/>
            <a:ext cx="1857388" cy="928694"/>
            <a:chOff x="1785918" y="5000636"/>
            <a:chExt cx="1857388" cy="928694"/>
          </a:xfrm>
        </p:grpSpPr>
        <p:sp>
          <p:nvSpPr>
            <p:cNvPr id="61" name="正方形/長方形 60"/>
            <p:cNvSpPr/>
            <p:nvPr/>
          </p:nvSpPr>
          <p:spPr>
            <a:xfrm>
              <a:off x="1785918" y="514351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7" name="グループ化 31"/>
            <p:cNvGrpSpPr/>
            <p:nvPr/>
          </p:nvGrpSpPr>
          <p:grpSpPr>
            <a:xfrm>
              <a:off x="1857356" y="5286388"/>
              <a:ext cx="1714512" cy="428628"/>
              <a:chOff x="1857356" y="5286388"/>
              <a:chExt cx="1714512" cy="428628"/>
            </a:xfrm>
          </p:grpSpPr>
          <p:sp>
            <p:nvSpPr>
              <p:cNvPr id="65" name="正方形/長方形 64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横浜国大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66" name="正方形/長方形 65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Yokohama </a:t>
                </a:r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Kunihiro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67" name="正方形/長方形 66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横浜市保土ヶ谷区常盤台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63" name="正方形/長方形 62"/>
            <p:cNvSpPr/>
            <p:nvPr/>
          </p:nvSpPr>
          <p:spPr>
            <a:xfrm>
              <a:off x="1785918" y="500063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Yokohama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Kunihiro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   hash: 8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64" name="正方形/長方形 63"/>
            <p:cNvSpPr/>
            <p:nvPr/>
          </p:nvSpPr>
          <p:spPr>
            <a:xfrm>
              <a:off x="1785918" y="5786454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next:</a:t>
              </a:r>
              <a:r>
                <a:rPr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NULL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8" name="グループ化 41"/>
          <p:cNvGrpSpPr/>
          <p:nvPr/>
        </p:nvGrpSpPr>
        <p:grpSpPr>
          <a:xfrm>
            <a:off x="4929190" y="3000372"/>
            <a:ext cx="1857388" cy="928694"/>
            <a:chOff x="1785918" y="5000636"/>
            <a:chExt cx="1857388" cy="928694"/>
          </a:xfrm>
        </p:grpSpPr>
        <p:sp>
          <p:nvSpPr>
            <p:cNvPr id="68" name="正方形/長方形 67"/>
            <p:cNvSpPr/>
            <p:nvPr/>
          </p:nvSpPr>
          <p:spPr>
            <a:xfrm>
              <a:off x="1785918" y="514351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9" name="グループ化 43"/>
            <p:cNvGrpSpPr/>
            <p:nvPr/>
          </p:nvGrpSpPr>
          <p:grpSpPr>
            <a:xfrm>
              <a:off x="1857356" y="5286388"/>
              <a:ext cx="1714512" cy="428628"/>
              <a:chOff x="1857356" y="5286388"/>
              <a:chExt cx="1714512" cy="428628"/>
            </a:xfrm>
          </p:grpSpPr>
          <p:sp>
            <p:nvSpPr>
              <p:cNvPr id="79" name="正方形/長方形 78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鳩三郎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80" name="正方形/長方形 79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Hato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Saburo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81" name="正方形/長方形 80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鎌倉市小町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77" name="正方形/長方形 76"/>
            <p:cNvSpPr/>
            <p:nvPr/>
          </p:nvSpPr>
          <p:spPr>
            <a:xfrm>
              <a:off x="1785918" y="500063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Hato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Saburo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   hash: 8</a:t>
              </a:r>
              <a:endParaRPr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78" name="正方形/長方形 77"/>
            <p:cNvSpPr/>
            <p:nvPr/>
          </p:nvSpPr>
          <p:spPr>
            <a:xfrm>
              <a:off x="1785918" y="5786454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next: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cxnSp>
        <p:nvCxnSpPr>
          <p:cNvPr id="76" name="カギ線コネクタ 75"/>
          <p:cNvCxnSpPr/>
          <p:nvPr/>
        </p:nvCxnSpPr>
        <p:spPr>
          <a:xfrm flipV="1">
            <a:off x="5286380" y="3464719"/>
            <a:ext cx="1857388" cy="392909"/>
          </a:xfrm>
          <a:prstGeom prst="bentConnector3">
            <a:avLst>
              <a:gd name="adj1" fmla="val 90052"/>
            </a:avLst>
          </a:prstGeom>
          <a:ln w="25400">
            <a:solidFill>
              <a:schemeClr val="tx1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カギ線コネクタ 89"/>
          <p:cNvCxnSpPr/>
          <p:nvPr/>
        </p:nvCxnSpPr>
        <p:spPr>
          <a:xfrm>
            <a:off x="3643306" y="4286256"/>
            <a:ext cx="1285884" cy="250033"/>
          </a:xfrm>
          <a:prstGeom prst="bentConnector3">
            <a:avLst>
              <a:gd name="adj1" fmla="val 50000"/>
            </a:avLst>
          </a:prstGeom>
          <a:ln w="25400">
            <a:solidFill>
              <a:srgbClr val="FF000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カギ線コネクタ 106"/>
          <p:cNvCxnSpPr/>
          <p:nvPr/>
        </p:nvCxnSpPr>
        <p:spPr>
          <a:xfrm flipV="1">
            <a:off x="3643306" y="1321579"/>
            <a:ext cx="1285884" cy="392909"/>
          </a:xfrm>
          <a:prstGeom prst="bentConnector3">
            <a:avLst>
              <a:gd name="adj1" fmla="val 50000"/>
            </a:avLst>
          </a:prstGeom>
          <a:ln w="25400">
            <a:solidFill>
              <a:schemeClr val="tx1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3" name="グループ化 58"/>
          <p:cNvGrpSpPr/>
          <p:nvPr/>
        </p:nvGrpSpPr>
        <p:grpSpPr>
          <a:xfrm>
            <a:off x="4929190" y="857232"/>
            <a:ext cx="1857388" cy="928694"/>
            <a:chOff x="1785918" y="5000636"/>
            <a:chExt cx="1857388" cy="928694"/>
          </a:xfrm>
        </p:grpSpPr>
        <p:sp>
          <p:nvSpPr>
            <p:cNvPr id="85" name="正方形/長方形 84"/>
            <p:cNvSpPr/>
            <p:nvPr/>
          </p:nvSpPr>
          <p:spPr>
            <a:xfrm>
              <a:off x="1785918" y="514351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86" name="グループ化 60"/>
            <p:cNvGrpSpPr/>
            <p:nvPr/>
          </p:nvGrpSpPr>
          <p:grpSpPr>
            <a:xfrm>
              <a:off x="1857356" y="5286388"/>
              <a:ext cx="1714512" cy="428628"/>
              <a:chOff x="1857356" y="5286388"/>
              <a:chExt cx="1714512" cy="428628"/>
            </a:xfrm>
          </p:grpSpPr>
          <p:sp>
            <p:nvSpPr>
              <p:cNvPr id="89" name="正方形/長方形 88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足柄金太郎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91" name="正方形/長方形 90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Ashigara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Kintaro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92" name="正方形/長方形 91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南足柄市金時山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87" name="正方形/長方形 86"/>
            <p:cNvSpPr/>
            <p:nvPr/>
          </p:nvSpPr>
          <p:spPr>
            <a:xfrm>
              <a:off x="1785918" y="500063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Ashigara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Kintaro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   hash: 0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88" name="正方形/長方形 87"/>
            <p:cNvSpPr/>
            <p:nvPr/>
          </p:nvSpPr>
          <p:spPr>
            <a:xfrm>
              <a:off x="1785918" y="5786454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next:</a:t>
              </a:r>
              <a:r>
                <a:rPr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NULL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sp>
        <p:nvSpPr>
          <p:cNvPr id="93" name="テキスト ボックス 92"/>
          <p:cNvSpPr txBox="1"/>
          <p:nvPr/>
        </p:nvSpPr>
        <p:spPr>
          <a:xfrm>
            <a:off x="2000232" y="785794"/>
            <a:ext cx="1947969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hash(“Ueno </a:t>
            </a:r>
            <a:r>
              <a:rPr lang="en-US" altLang="ja-JP" sz="1100" b="1" dirty="0" err="1" smtClean="0">
                <a:latin typeface="ＭＳ ゴシック" pitchFamily="49" charset="-128"/>
                <a:ea typeface="ＭＳ ゴシック" pitchFamily="49" charset="-128"/>
              </a:rPr>
              <a:t>Ranran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”) = 9</a:t>
            </a:r>
          </a:p>
        </p:txBody>
      </p:sp>
      <p:grpSp>
        <p:nvGrpSpPr>
          <p:cNvPr id="94" name="グループ化 31"/>
          <p:cNvGrpSpPr/>
          <p:nvPr/>
        </p:nvGrpSpPr>
        <p:grpSpPr>
          <a:xfrm>
            <a:off x="214282" y="642918"/>
            <a:ext cx="1714512" cy="428628"/>
            <a:chOff x="1857356" y="5286388"/>
            <a:chExt cx="1714512" cy="428628"/>
          </a:xfrm>
        </p:grpSpPr>
        <p:sp>
          <p:nvSpPr>
            <p:cNvPr id="95" name="正方形/長方形 94"/>
            <p:cNvSpPr/>
            <p:nvPr/>
          </p:nvSpPr>
          <p:spPr>
            <a:xfrm>
              <a:off x="1857356" y="5429264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j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r>
                <a:rPr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上野蘭々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99" name="正方形/長方形 98"/>
            <p:cNvSpPr/>
            <p:nvPr/>
          </p:nvSpPr>
          <p:spPr>
            <a:xfrm>
              <a:off x="1857356" y="5286388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e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</a:t>
              </a:r>
              <a:r>
                <a:rPr kumimoji="1"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Ueno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Ranran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101" name="正方形/長方形 100"/>
            <p:cNvSpPr/>
            <p:nvPr/>
          </p:nvSpPr>
          <p:spPr>
            <a:xfrm>
              <a:off x="1857356" y="5572140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addr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</a:t>
              </a:r>
              <a:r>
                <a:rPr kumimoji="1"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台東区上野公園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108" name="グループ化 49"/>
          <p:cNvGrpSpPr/>
          <p:nvPr/>
        </p:nvGrpSpPr>
        <p:grpSpPr>
          <a:xfrm>
            <a:off x="7143768" y="4071942"/>
            <a:ext cx="1857388" cy="928694"/>
            <a:chOff x="1785918" y="5000636"/>
            <a:chExt cx="1857388" cy="928694"/>
          </a:xfrm>
        </p:grpSpPr>
        <p:sp>
          <p:nvSpPr>
            <p:cNvPr id="109" name="正方形/長方形 108"/>
            <p:cNvSpPr/>
            <p:nvPr/>
          </p:nvSpPr>
          <p:spPr>
            <a:xfrm>
              <a:off x="1785918" y="514351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110" name="グループ化 51"/>
            <p:cNvGrpSpPr/>
            <p:nvPr/>
          </p:nvGrpSpPr>
          <p:grpSpPr>
            <a:xfrm>
              <a:off x="1857356" y="5286388"/>
              <a:ext cx="1714512" cy="428628"/>
              <a:chOff x="1857356" y="5286388"/>
              <a:chExt cx="1714512" cy="428628"/>
            </a:xfrm>
          </p:grpSpPr>
          <p:sp>
            <p:nvSpPr>
              <p:cNvPr id="113" name="正方形/長方形 112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北条梅子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14" name="正方形/長方形 113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Hojo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Umeko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16" name="正方形/長方形 115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小田原市城山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111" name="正方形/長方形 110"/>
            <p:cNvSpPr/>
            <p:nvPr/>
          </p:nvSpPr>
          <p:spPr>
            <a:xfrm>
              <a:off x="1785918" y="500063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Hojo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Umeko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   hash: 9</a:t>
              </a:r>
              <a:endParaRPr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112" name="正方形/長方形 111"/>
            <p:cNvSpPr/>
            <p:nvPr/>
          </p:nvSpPr>
          <p:spPr>
            <a:xfrm>
              <a:off x="1785918" y="5786454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next:</a:t>
              </a:r>
              <a:r>
                <a:rPr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NULL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117" name="グループ化 66"/>
          <p:cNvGrpSpPr/>
          <p:nvPr/>
        </p:nvGrpSpPr>
        <p:grpSpPr>
          <a:xfrm>
            <a:off x="4929190" y="4071942"/>
            <a:ext cx="1857388" cy="928694"/>
            <a:chOff x="1785918" y="5000636"/>
            <a:chExt cx="1857388" cy="928694"/>
          </a:xfrm>
        </p:grpSpPr>
        <p:sp>
          <p:nvSpPr>
            <p:cNvPr id="118" name="正方形/長方形 117"/>
            <p:cNvSpPr/>
            <p:nvPr/>
          </p:nvSpPr>
          <p:spPr>
            <a:xfrm>
              <a:off x="1785918" y="514351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119" name="グループ化 68"/>
            <p:cNvGrpSpPr/>
            <p:nvPr/>
          </p:nvGrpSpPr>
          <p:grpSpPr>
            <a:xfrm>
              <a:off x="1857356" y="5286388"/>
              <a:ext cx="1714512" cy="428628"/>
              <a:chOff x="1857356" y="5286388"/>
              <a:chExt cx="1714512" cy="428628"/>
            </a:xfrm>
          </p:grpSpPr>
          <p:sp>
            <p:nvSpPr>
              <p:cNvPr id="122" name="正方形/長方形 121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上野蘭々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23" name="正方形/長方形 122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Ueno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Ranran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24" name="正方形/長方形 123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台東区上野公園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120" name="正方形/長方形 119"/>
            <p:cNvSpPr/>
            <p:nvPr/>
          </p:nvSpPr>
          <p:spPr>
            <a:xfrm>
              <a:off x="1785918" y="500063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</a:t>
              </a:r>
              <a:r>
                <a:rPr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Ueno</a:t>
              </a:r>
              <a:r>
                <a:rPr lang="ja-JP" altLang="en-US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err="1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Ranran</a:t>
              </a:r>
              <a:r>
                <a:rPr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    hash: 9</a:t>
              </a:r>
              <a:endParaRPr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121" name="正方形/長方形 120"/>
            <p:cNvSpPr/>
            <p:nvPr/>
          </p:nvSpPr>
          <p:spPr>
            <a:xfrm>
              <a:off x="1785918" y="5786454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next: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cxnSp>
        <p:nvCxnSpPr>
          <p:cNvPr id="125" name="カギ線コネクタ 124"/>
          <p:cNvCxnSpPr/>
          <p:nvPr/>
        </p:nvCxnSpPr>
        <p:spPr>
          <a:xfrm flipV="1">
            <a:off x="5286380" y="4536289"/>
            <a:ext cx="1857388" cy="392909"/>
          </a:xfrm>
          <a:prstGeom prst="bentConnector3">
            <a:avLst>
              <a:gd name="adj1" fmla="val 89217"/>
            </a:avLst>
          </a:prstGeom>
          <a:ln w="25400">
            <a:solidFill>
              <a:srgbClr val="FF000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14282" y="0"/>
            <a:ext cx="8686800" cy="785794"/>
          </a:xfrm>
        </p:spPr>
        <p:txBody>
          <a:bodyPr>
            <a:noAutofit/>
          </a:bodyPr>
          <a:lstStyle/>
          <a:p>
            <a:r>
              <a:rPr lang="ja-JP" altLang="en-US" sz="2800" dirty="0" smtClean="0"/>
              <a:t>ダイレクトチェイニング法</a:t>
            </a:r>
            <a:r>
              <a:rPr lang="en-US" altLang="ja-JP" sz="2800" dirty="0" smtClean="0"/>
              <a:t/>
            </a:r>
            <a:br>
              <a:rPr lang="en-US" altLang="ja-JP" sz="2800" dirty="0" smtClean="0"/>
            </a:br>
            <a:r>
              <a:rPr lang="ja-JP" altLang="en-US" sz="2800" dirty="0" smtClean="0"/>
              <a:t>レコード</a:t>
            </a:r>
            <a:r>
              <a:rPr lang="en-US" altLang="ja-JP" sz="2800" dirty="0" smtClean="0"/>
              <a:t>7</a:t>
            </a:r>
            <a:r>
              <a:rPr lang="ja-JP" altLang="en-US" sz="2800" dirty="0" smtClean="0"/>
              <a:t>件目取り出し</a:t>
            </a:r>
            <a:endParaRPr kumimoji="1" lang="ja-JP" altLang="en-US" sz="2800" dirty="0"/>
          </a:p>
        </p:txBody>
      </p:sp>
      <p:sp>
        <p:nvSpPr>
          <p:cNvPr id="115" name="正方形/長方形 114"/>
          <p:cNvSpPr/>
          <p:nvPr/>
        </p:nvSpPr>
        <p:spPr>
          <a:xfrm>
            <a:off x="214282" y="1928802"/>
            <a:ext cx="2357454" cy="4786346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ハッシュ表初期化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makenull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初期データ登録 </a:t>
            </a:r>
            <a:r>
              <a:rPr lang="en-US" altLang="ja-JP" sz="900" dirty="0" smtClean="0">
                <a:solidFill>
                  <a:schemeClr val="tx1"/>
                </a:solidFill>
              </a:rPr>
              <a:t>*/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smtClean="0">
                <a:solidFill>
                  <a:srgbClr val="FF0000"/>
                </a:solidFill>
              </a:rPr>
              <a:t>while( </a:t>
            </a:r>
            <a:r>
              <a:rPr lang="en-US" altLang="ja-JP" sz="900" dirty="0" err="1" smtClean="0">
                <a:solidFill>
                  <a:srgbClr val="FF0000"/>
                </a:solidFill>
              </a:rPr>
              <a:t>getrecord</a:t>
            </a:r>
            <a:r>
              <a:rPr lang="en-US" altLang="ja-JP" sz="900" dirty="0" smtClean="0">
                <a:solidFill>
                  <a:srgbClr val="FF0000"/>
                </a:solidFill>
              </a:rPr>
              <a:t>(&amp;x) )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insert(&amp;x,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x.ename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重複データの登録試み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insert(&amp;dummy,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ハッシュ表を対象とした探索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Hato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Saburo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ハッシュ表からのデータ削除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Hato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Saburo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delete("Ueno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Ranran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Nobi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Toraemon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Nanashi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Gonbei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ハッシュ表を対象とした探索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Hato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Saburo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再登録・再探索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printf</a:t>
            </a:r>
            <a:r>
              <a:rPr lang="en-US" altLang="ja-JP" sz="900" dirty="0" smtClean="0">
                <a:solidFill>
                  <a:schemeClr val="tx1"/>
                </a:solidFill>
              </a:rPr>
              <a:t>("===Re-insert===\n");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insert(&amp;dummy,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Mitsuki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Mausu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</p:txBody>
      </p:sp>
      <p:sp>
        <p:nvSpPr>
          <p:cNvPr id="167" name="正方形/長方形 166"/>
          <p:cNvSpPr/>
          <p:nvPr/>
        </p:nvSpPr>
        <p:spPr>
          <a:xfrm>
            <a:off x="2714612" y="1571612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0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69" name="正方形/長方形 168"/>
          <p:cNvSpPr/>
          <p:nvPr/>
        </p:nvSpPr>
        <p:spPr>
          <a:xfrm>
            <a:off x="2714612" y="1857364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NULL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0" name="正方形/長方形 169"/>
          <p:cNvSpPr/>
          <p:nvPr/>
        </p:nvSpPr>
        <p:spPr>
          <a:xfrm>
            <a:off x="2714612" y="2143116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NULL  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1" name="正方形/長方形 170"/>
          <p:cNvSpPr/>
          <p:nvPr/>
        </p:nvSpPr>
        <p:spPr>
          <a:xfrm>
            <a:off x="2714612" y="2428868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3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NULL 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2" name="正方形/長方形 171"/>
          <p:cNvSpPr/>
          <p:nvPr/>
        </p:nvSpPr>
        <p:spPr>
          <a:xfrm>
            <a:off x="2714612" y="2714620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4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3" name="正方形/長方形 172"/>
          <p:cNvSpPr/>
          <p:nvPr/>
        </p:nvSpPr>
        <p:spPr>
          <a:xfrm>
            <a:off x="2714612" y="3000372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5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NULL 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4" name="正方形/長方形 173"/>
          <p:cNvSpPr/>
          <p:nvPr/>
        </p:nvSpPr>
        <p:spPr>
          <a:xfrm>
            <a:off x="2714612" y="3286124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6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5" name="正方形/長方形 174"/>
          <p:cNvSpPr/>
          <p:nvPr/>
        </p:nvSpPr>
        <p:spPr>
          <a:xfrm>
            <a:off x="2714612" y="3571876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7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6" name="正方形/長方形 175"/>
          <p:cNvSpPr/>
          <p:nvPr/>
        </p:nvSpPr>
        <p:spPr>
          <a:xfrm>
            <a:off x="2714612" y="3857628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8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7" name="正方形/長方形 176"/>
          <p:cNvSpPr/>
          <p:nvPr/>
        </p:nvSpPr>
        <p:spPr>
          <a:xfrm>
            <a:off x="2714612" y="4143380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9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8" name="正方形/長方形 177"/>
          <p:cNvSpPr/>
          <p:nvPr/>
        </p:nvSpPr>
        <p:spPr>
          <a:xfrm>
            <a:off x="2714612" y="4429132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10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9" name="正方形/長方形 178"/>
          <p:cNvSpPr/>
          <p:nvPr/>
        </p:nvSpPr>
        <p:spPr>
          <a:xfrm>
            <a:off x="2714612" y="4714884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11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80" name="正方形/長方形 179"/>
          <p:cNvSpPr/>
          <p:nvPr/>
        </p:nvSpPr>
        <p:spPr>
          <a:xfrm>
            <a:off x="2714612" y="5000636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12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grpSp>
        <p:nvGrpSpPr>
          <p:cNvPr id="3" name="グループ化 31"/>
          <p:cNvGrpSpPr/>
          <p:nvPr/>
        </p:nvGrpSpPr>
        <p:grpSpPr>
          <a:xfrm>
            <a:off x="214282" y="642918"/>
            <a:ext cx="1714512" cy="428628"/>
            <a:chOff x="1857356" y="5286388"/>
            <a:chExt cx="1714512" cy="428628"/>
          </a:xfrm>
        </p:grpSpPr>
        <p:sp>
          <p:nvSpPr>
            <p:cNvPr id="213" name="正方形/長方形 212"/>
            <p:cNvSpPr/>
            <p:nvPr/>
          </p:nvSpPr>
          <p:spPr>
            <a:xfrm>
              <a:off x="1857356" y="5429264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j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r>
                <a:rPr lang="ja-JP" altLang="en-US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三月磨臼</a:t>
              </a:r>
              <a:endParaRPr kumimoji="1" lang="ja-JP" altLang="en-US" sz="800" dirty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214" name="正方形/長方形 213"/>
            <p:cNvSpPr/>
            <p:nvPr/>
          </p:nvSpPr>
          <p:spPr>
            <a:xfrm>
              <a:off x="1857356" y="5286388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e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</a:t>
              </a:r>
              <a:r>
                <a:rPr kumimoji="1"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err="1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Mitsuki</a:t>
              </a:r>
              <a:r>
                <a:rPr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err="1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Mausu</a:t>
              </a:r>
              <a:endParaRPr kumimoji="1" lang="ja-JP" altLang="en-US" sz="800" dirty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215" name="正方形/長方形 214"/>
            <p:cNvSpPr/>
            <p:nvPr/>
          </p:nvSpPr>
          <p:spPr>
            <a:xfrm>
              <a:off x="1857356" y="5572140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addr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</a:t>
              </a:r>
              <a:r>
                <a:rPr kumimoji="1"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kumimoji="1" lang="ja-JP" altLang="en-US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浦安市舞浜</a:t>
              </a:r>
              <a:endParaRPr kumimoji="1" lang="ja-JP" altLang="en-US" sz="800" dirty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sp>
        <p:nvSpPr>
          <p:cNvPr id="216" name="テキスト ボックス 215"/>
          <p:cNvSpPr txBox="1"/>
          <p:nvPr/>
        </p:nvSpPr>
        <p:spPr>
          <a:xfrm>
            <a:off x="214282" y="357166"/>
            <a:ext cx="1242648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dirty="0" err="1" smtClean="0">
                <a:latin typeface="ＭＳ ゴシック" pitchFamily="49" charset="-128"/>
                <a:ea typeface="ＭＳ ゴシック" pitchFamily="49" charset="-128"/>
              </a:rPr>
              <a:t>struct</a:t>
            </a:r>
            <a:r>
              <a:rPr lang="en-US" altLang="ja-JP" sz="1100" dirty="0" smtClean="0">
                <a:latin typeface="ＭＳ ゴシック" pitchFamily="49" charset="-128"/>
                <a:ea typeface="ＭＳ ゴシック" pitchFamily="49" charset="-128"/>
              </a:rPr>
              <a:t> record 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x</a:t>
            </a:r>
          </a:p>
        </p:txBody>
      </p:sp>
      <p:grpSp>
        <p:nvGrpSpPr>
          <p:cNvPr id="4" name="グループ化 31"/>
          <p:cNvGrpSpPr/>
          <p:nvPr/>
        </p:nvGrpSpPr>
        <p:grpSpPr>
          <a:xfrm>
            <a:off x="214282" y="1428736"/>
            <a:ext cx="1714512" cy="428628"/>
            <a:chOff x="1857356" y="5286388"/>
            <a:chExt cx="1714512" cy="428628"/>
          </a:xfrm>
        </p:grpSpPr>
        <p:sp>
          <p:nvSpPr>
            <p:cNvPr id="218" name="正方形/長方形 217"/>
            <p:cNvSpPr/>
            <p:nvPr/>
          </p:nvSpPr>
          <p:spPr>
            <a:xfrm>
              <a:off x="1857356" y="5429264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j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r>
                <a:rPr kumimoji="1"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横浜邦博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219" name="正方形/長方形 218"/>
            <p:cNvSpPr/>
            <p:nvPr/>
          </p:nvSpPr>
          <p:spPr>
            <a:xfrm>
              <a:off x="1857356" y="5286388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e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Yokohama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Kunihiro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220" name="正方形/長方形 219"/>
            <p:cNvSpPr/>
            <p:nvPr/>
          </p:nvSpPr>
          <p:spPr>
            <a:xfrm>
              <a:off x="1857356" y="5572140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addr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r>
                <a:rPr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横浜市中区日本大通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sp>
        <p:nvSpPr>
          <p:cNvPr id="221" name="テキスト ボックス 220"/>
          <p:cNvSpPr txBox="1"/>
          <p:nvPr/>
        </p:nvSpPr>
        <p:spPr>
          <a:xfrm>
            <a:off x="214282" y="1142984"/>
            <a:ext cx="152477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dirty="0" err="1" smtClean="0">
                <a:latin typeface="ＭＳ ゴシック" pitchFamily="49" charset="-128"/>
                <a:ea typeface="ＭＳ ゴシック" pitchFamily="49" charset="-128"/>
              </a:rPr>
              <a:t>struct</a:t>
            </a:r>
            <a:r>
              <a:rPr lang="en-US" altLang="ja-JP" sz="1100" dirty="0" smtClean="0">
                <a:latin typeface="ＭＳ ゴシック" pitchFamily="49" charset="-128"/>
                <a:ea typeface="ＭＳ ゴシック" pitchFamily="49" charset="-128"/>
              </a:rPr>
              <a:t> record 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dummy</a:t>
            </a:r>
          </a:p>
        </p:txBody>
      </p:sp>
      <p:sp>
        <p:nvSpPr>
          <p:cNvPr id="222" name="テキスト ボックス 221"/>
          <p:cNvSpPr txBox="1"/>
          <p:nvPr/>
        </p:nvSpPr>
        <p:spPr>
          <a:xfrm>
            <a:off x="2357422" y="1285860"/>
            <a:ext cx="1947969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dirty="0" err="1" smtClean="0">
                <a:latin typeface="ＭＳ ゴシック" pitchFamily="49" charset="-128"/>
                <a:ea typeface="ＭＳ ゴシック" pitchFamily="49" charset="-128"/>
              </a:rPr>
              <a:t>struct</a:t>
            </a:r>
            <a:r>
              <a:rPr lang="en-US" altLang="ja-JP" sz="1100" dirty="0" smtClean="0">
                <a:latin typeface="ＭＳ ゴシック" pitchFamily="49" charset="-128"/>
                <a:ea typeface="ＭＳ ゴシック" pitchFamily="49" charset="-128"/>
              </a:rPr>
              <a:t> item *</a:t>
            </a:r>
            <a:r>
              <a:rPr lang="en-US" altLang="ja-JP" sz="1100" b="1" dirty="0" err="1" smtClean="0"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[B]</a:t>
            </a:r>
          </a:p>
        </p:txBody>
      </p:sp>
      <p:sp>
        <p:nvSpPr>
          <p:cNvPr id="30" name="右矢印 29"/>
          <p:cNvSpPr/>
          <p:nvPr/>
        </p:nvSpPr>
        <p:spPr>
          <a:xfrm>
            <a:off x="0" y="2643182"/>
            <a:ext cx="285752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38" name="カギ線コネクタ 37"/>
          <p:cNvCxnSpPr/>
          <p:nvPr/>
        </p:nvCxnSpPr>
        <p:spPr>
          <a:xfrm flipV="1">
            <a:off x="3643306" y="3464719"/>
            <a:ext cx="1285884" cy="535785"/>
          </a:xfrm>
          <a:prstGeom prst="bentConnector3">
            <a:avLst>
              <a:gd name="adj1" fmla="val 50000"/>
            </a:avLst>
          </a:prstGeom>
          <a:ln w="25400">
            <a:solidFill>
              <a:schemeClr val="tx1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" name="グループ化 33"/>
          <p:cNvGrpSpPr/>
          <p:nvPr/>
        </p:nvGrpSpPr>
        <p:grpSpPr>
          <a:xfrm>
            <a:off x="4929190" y="1928802"/>
            <a:ext cx="1857388" cy="928694"/>
            <a:chOff x="1785918" y="5000636"/>
            <a:chExt cx="1857388" cy="928694"/>
          </a:xfrm>
        </p:grpSpPr>
        <p:sp>
          <p:nvSpPr>
            <p:cNvPr id="40" name="正方形/長方形 39"/>
            <p:cNvSpPr/>
            <p:nvPr/>
          </p:nvSpPr>
          <p:spPr>
            <a:xfrm>
              <a:off x="1785918" y="514351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6" name="グループ化 35"/>
            <p:cNvGrpSpPr/>
            <p:nvPr/>
          </p:nvGrpSpPr>
          <p:grpSpPr>
            <a:xfrm>
              <a:off x="1857356" y="5286388"/>
              <a:ext cx="1714512" cy="428628"/>
              <a:chOff x="1857356" y="5286388"/>
              <a:chExt cx="1714512" cy="428628"/>
            </a:xfrm>
          </p:grpSpPr>
          <p:sp>
            <p:nvSpPr>
              <p:cNvPr id="44" name="正方形/長方形 43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神奈川花子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45" name="正方形/長方形 44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Kanagawa </a:t>
                </a:r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Hanako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46" name="正方形/長方形 45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横浜市</a:t>
                </a:r>
                <a:r>
                  <a:rPr lang="ja-JP" altLang="en-US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神奈川区三ッ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沢上町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42" name="正方形/長方形 41"/>
            <p:cNvSpPr/>
            <p:nvPr/>
          </p:nvSpPr>
          <p:spPr>
            <a:xfrm>
              <a:off x="1785918" y="500063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Kanagawa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Hanako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  hash: 4</a:t>
              </a:r>
              <a:endParaRPr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43" name="正方形/長方形 42"/>
            <p:cNvSpPr/>
            <p:nvPr/>
          </p:nvSpPr>
          <p:spPr>
            <a:xfrm>
              <a:off x="1785918" y="5786454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next:</a:t>
              </a:r>
              <a:r>
                <a:rPr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NULL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cxnSp>
        <p:nvCxnSpPr>
          <p:cNvPr id="47" name="カギ線コネクタ 46"/>
          <p:cNvCxnSpPr>
            <a:endCxn id="40" idx="1"/>
          </p:cNvCxnSpPr>
          <p:nvPr/>
        </p:nvCxnSpPr>
        <p:spPr>
          <a:xfrm flipV="1">
            <a:off x="3643306" y="2393149"/>
            <a:ext cx="1285884" cy="464347"/>
          </a:xfrm>
          <a:prstGeom prst="bentConnector3">
            <a:avLst>
              <a:gd name="adj1" fmla="val 50000"/>
            </a:avLst>
          </a:prstGeom>
          <a:ln w="25400">
            <a:solidFill>
              <a:schemeClr val="tx1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" name="グループ化 32"/>
          <p:cNvGrpSpPr/>
          <p:nvPr/>
        </p:nvGrpSpPr>
        <p:grpSpPr>
          <a:xfrm>
            <a:off x="7143768" y="3000372"/>
            <a:ext cx="1857388" cy="928694"/>
            <a:chOff x="1785918" y="5000636"/>
            <a:chExt cx="1857388" cy="928694"/>
          </a:xfrm>
        </p:grpSpPr>
        <p:sp>
          <p:nvSpPr>
            <p:cNvPr id="58" name="正方形/長方形 57"/>
            <p:cNvSpPr/>
            <p:nvPr/>
          </p:nvSpPr>
          <p:spPr>
            <a:xfrm>
              <a:off x="1785918" y="514351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8" name="グループ化 31"/>
            <p:cNvGrpSpPr/>
            <p:nvPr/>
          </p:nvGrpSpPr>
          <p:grpSpPr>
            <a:xfrm>
              <a:off x="1857356" y="5286388"/>
              <a:ext cx="1714512" cy="428628"/>
              <a:chOff x="1857356" y="5286388"/>
              <a:chExt cx="1714512" cy="428628"/>
            </a:xfrm>
          </p:grpSpPr>
          <p:sp>
            <p:nvSpPr>
              <p:cNvPr id="62" name="正方形/長方形 61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横浜国大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63" name="正方形/長方形 62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Yokohama </a:t>
                </a:r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Kunihiro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64" name="正方形/長方形 63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横浜市保土ヶ谷区常盤台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60" name="正方形/長方形 59"/>
            <p:cNvSpPr/>
            <p:nvPr/>
          </p:nvSpPr>
          <p:spPr>
            <a:xfrm>
              <a:off x="1785918" y="500063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Yokohama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Kunihiro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   hash: 8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61" name="正方形/長方形 60"/>
            <p:cNvSpPr/>
            <p:nvPr/>
          </p:nvSpPr>
          <p:spPr>
            <a:xfrm>
              <a:off x="1785918" y="5786454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next:</a:t>
              </a:r>
              <a:r>
                <a:rPr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NULL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9" name="グループ化 41"/>
          <p:cNvGrpSpPr/>
          <p:nvPr/>
        </p:nvGrpSpPr>
        <p:grpSpPr>
          <a:xfrm>
            <a:off x="4929190" y="3000372"/>
            <a:ext cx="1857388" cy="928694"/>
            <a:chOff x="1785918" y="5000636"/>
            <a:chExt cx="1857388" cy="928694"/>
          </a:xfrm>
        </p:grpSpPr>
        <p:sp>
          <p:nvSpPr>
            <p:cNvPr id="66" name="正方形/長方形 65"/>
            <p:cNvSpPr/>
            <p:nvPr/>
          </p:nvSpPr>
          <p:spPr>
            <a:xfrm>
              <a:off x="1785918" y="514351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10" name="グループ化 43"/>
            <p:cNvGrpSpPr/>
            <p:nvPr/>
          </p:nvGrpSpPr>
          <p:grpSpPr>
            <a:xfrm>
              <a:off x="1857356" y="5286388"/>
              <a:ext cx="1714512" cy="428628"/>
              <a:chOff x="1857356" y="5286388"/>
              <a:chExt cx="1714512" cy="428628"/>
            </a:xfrm>
          </p:grpSpPr>
          <p:sp>
            <p:nvSpPr>
              <p:cNvPr id="70" name="正方形/長方形 69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鳩三郎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71" name="正方形/長方形 70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Hato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Saburo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72" name="正方形/長方形 71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鎌倉市小町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68" name="正方形/長方形 67"/>
            <p:cNvSpPr/>
            <p:nvPr/>
          </p:nvSpPr>
          <p:spPr>
            <a:xfrm>
              <a:off x="1785918" y="500063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Hato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Saburo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   hash: 8</a:t>
              </a:r>
              <a:endParaRPr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69" name="正方形/長方形 68"/>
            <p:cNvSpPr/>
            <p:nvPr/>
          </p:nvSpPr>
          <p:spPr>
            <a:xfrm>
              <a:off x="1785918" y="5786454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next: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cxnSp>
        <p:nvCxnSpPr>
          <p:cNvPr id="73" name="カギ線コネクタ 72"/>
          <p:cNvCxnSpPr/>
          <p:nvPr/>
        </p:nvCxnSpPr>
        <p:spPr>
          <a:xfrm flipV="1">
            <a:off x="5286380" y="3464719"/>
            <a:ext cx="1857388" cy="392909"/>
          </a:xfrm>
          <a:prstGeom prst="bentConnector3">
            <a:avLst>
              <a:gd name="adj1" fmla="val 90052"/>
            </a:avLst>
          </a:prstGeom>
          <a:ln w="25400">
            <a:solidFill>
              <a:schemeClr val="tx1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カギ線コネクタ 55"/>
          <p:cNvCxnSpPr/>
          <p:nvPr/>
        </p:nvCxnSpPr>
        <p:spPr>
          <a:xfrm>
            <a:off x="3643306" y="4286256"/>
            <a:ext cx="1285884" cy="250033"/>
          </a:xfrm>
          <a:prstGeom prst="bentConnector3">
            <a:avLst>
              <a:gd name="adj1" fmla="val 50000"/>
            </a:avLst>
          </a:prstGeom>
          <a:ln w="25400">
            <a:solidFill>
              <a:schemeClr val="tx1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カギ線コネクタ 64"/>
          <p:cNvCxnSpPr/>
          <p:nvPr/>
        </p:nvCxnSpPr>
        <p:spPr>
          <a:xfrm flipV="1">
            <a:off x="3643306" y="1321579"/>
            <a:ext cx="1285884" cy="392909"/>
          </a:xfrm>
          <a:prstGeom prst="bentConnector3">
            <a:avLst>
              <a:gd name="adj1" fmla="val 50000"/>
            </a:avLst>
          </a:prstGeom>
          <a:ln w="25400">
            <a:solidFill>
              <a:schemeClr val="tx1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3" name="グループ化 58"/>
          <p:cNvGrpSpPr/>
          <p:nvPr/>
        </p:nvGrpSpPr>
        <p:grpSpPr>
          <a:xfrm>
            <a:off x="4929190" y="857232"/>
            <a:ext cx="1857388" cy="928694"/>
            <a:chOff x="1785918" y="5000636"/>
            <a:chExt cx="1857388" cy="928694"/>
          </a:xfrm>
        </p:grpSpPr>
        <p:sp>
          <p:nvSpPr>
            <p:cNvPr id="79" name="正方形/長方形 78"/>
            <p:cNvSpPr/>
            <p:nvPr/>
          </p:nvSpPr>
          <p:spPr>
            <a:xfrm>
              <a:off x="1785918" y="514351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14" name="グループ化 60"/>
            <p:cNvGrpSpPr/>
            <p:nvPr/>
          </p:nvGrpSpPr>
          <p:grpSpPr>
            <a:xfrm>
              <a:off x="1857356" y="5286388"/>
              <a:ext cx="1714512" cy="428628"/>
              <a:chOff x="1857356" y="5286388"/>
              <a:chExt cx="1714512" cy="428628"/>
            </a:xfrm>
          </p:grpSpPr>
          <p:sp>
            <p:nvSpPr>
              <p:cNvPr id="83" name="正方形/長方形 82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足柄金太郎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84" name="正方形/長方形 83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Ashigara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Kintaro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85" name="正方形/長方形 84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南足柄市金時山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81" name="正方形/長方形 80"/>
            <p:cNvSpPr/>
            <p:nvPr/>
          </p:nvSpPr>
          <p:spPr>
            <a:xfrm>
              <a:off x="1785918" y="500063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Ashigara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Kintaro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   hash: 0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82" name="正方形/長方形 81"/>
            <p:cNvSpPr/>
            <p:nvPr/>
          </p:nvSpPr>
          <p:spPr>
            <a:xfrm>
              <a:off x="1785918" y="5786454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next:</a:t>
              </a:r>
              <a:r>
                <a:rPr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NULL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78" name="グループ化 49"/>
          <p:cNvGrpSpPr/>
          <p:nvPr/>
        </p:nvGrpSpPr>
        <p:grpSpPr>
          <a:xfrm>
            <a:off x="7143768" y="4071942"/>
            <a:ext cx="1857388" cy="928694"/>
            <a:chOff x="1785918" y="5000636"/>
            <a:chExt cx="1857388" cy="928694"/>
          </a:xfrm>
        </p:grpSpPr>
        <p:sp>
          <p:nvSpPr>
            <p:cNvPr id="80" name="正方形/長方形 79"/>
            <p:cNvSpPr/>
            <p:nvPr/>
          </p:nvSpPr>
          <p:spPr>
            <a:xfrm>
              <a:off x="1785918" y="514351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86" name="グループ化 51"/>
            <p:cNvGrpSpPr/>
            <p:nvPr/>
          </p:nvGrpSpPr>
          <p:grpSpPr>
            <a:xfrm>
              <a:off x="1857356" y="5286388"/>
              <a:ext cx="1714512" cy="428628"/>
              <a:chOff x="1857356" y="5286388"/>
              <a:chExt cx="1714512" cy="428628"/>
            </a:xfrm>
          </p:grpSpPr>
          <p:sp>
            <p:nvSpPr>
              <p:cNvPr id="89" name="正方形/長方形 88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北条梅子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90" name="正方形/長方形 89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Hojo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Umeko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91" name="正方形/長方形 90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小田原市城山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87" name="正方形/長方形 86"/>
            <p:cNvSpPr/>
            <p:nvPr/>
          </p:nvSpPr>
          <p:spPr>
            <a:xfrm>
              <a:off x="1785918" y="500063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Hojo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Umeko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   hash: 9</a:t>
              </a:r>
              <a:endParaRPr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88" name="正方形/長方形 87"/>
            <p:cNvSpPr/>
            <p:nvPr/>
          </p:nvSpPr>
          <p:spPr>
            <a:xfrm>
              <a:off x="1785918" y="5786454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next:</a:t>
              </a:r>
              <a:r>
                <a:rPr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NULL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92" name="グループ化 66"/>
          <p:cNvGrpSpPr/>
          <p:nvPr/>
        </p:nvGrpSpPr>
        <p:grpSpPr>
          <a:xfrm>
            <a:off x="4929190" y="4071942"/>
            <a:ext cx="1857388" cy="928694"/>
            <a:chOff x="1785918" y="5000636"/>
            <a:chExt cx="1857388" cy="928694"/>
          </a:xfrm>
        </p:grpSpPr>
        <p:sp>
          <p:nvSpPr>
            <p:cNvPr id="93" name="正方形/長方形 92"/>
            <p:cNvSpPr/>
            <p:nvPr/>
          </p:nvSpPr>
          <p:spPr>
            <a:xfrm>
              <a:off x="1785918" y="514351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94" name="グループ化 68"/>
            <p:cNvGrpSpPr/>
            <p:nvPr/>
          </p:nvGrpSpPr>
          <p:grpSpPr>
            <a:xfrm>
              <a:off x="1857356" y="5286388"/>
              <a:ext cx="1714512" cy="428628"/>
              <a:chOff x="1857356" y="5286388"/>
              <a:chExt cx="1714512" cy="428628"/>
            </a:xfrm>
          </p:grpSpPr>
          <p:sp>
            <p:nvSpPr>
              <p:cNvPr id="97" name="正方形/長方形 96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上野蘭々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98" name="正方形/長方形 97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Ueno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Ranran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99" name="正方形/長方形 98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台東区上野公園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95" name="正方形/長方形 94"/>
            <p:cNvSpPr/>
            <p:nvPr/>
          </p:nvSpPr>
          <p:spPr>
            <a:xfrm>
              <a:off x="1785918" y="500063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Ueno</a:t>
              </a:r>
              <a:r>
                <a:rPr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Ranran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   hash: 9</a:t>
              </a:r>
              <a:endParaRPr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96" name="正方形/長方形 95"/>
            <p:cNvSpPr/>
            <p:nvPr/>
          </p:nvSpPr>
          <p:spPr>
            <a:xfrm>
              <a:off x="1785918" y="5786454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next: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cxnSp>
        <p:nvCxnSpPr>
          <p:cNvPr id="100" name="カギ線コネクタ 99"/>
          <p:cNvCxnSpPr/>
          <p:nvPr/>
        </p:nvCxnSpPr>
        <p:spPr>
          <a:xfrm flipV="1">
            <a:off x="5286380" y="4536289"/>
            <a:ext cx="1857388" cy="392909"/>
          </a:xfrm>
          <a:prstGeom prst="bentConnector3">
            <a:avLst>
              <a:gd name="adj1" fmla="val 89217"/>
            </a:avLst>
          </a:prstGeom>
          <a:ln w="25400">
            <a:solidFill>
              <a:schemeClr val="tx1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14282" y="0"/>
            <a:ext cx="8686800" cy="785794"/>
          </a:xfrm>
        </p:spPr>
        <p:txBody>
          <a:bodyPr>
            <a:noAutofit/>
          </a:bodyPr>
          <a:lstStyle/>
          <a:p>
            <a:r>
              <a:rPr lang="ja-JP" altLang="en-US" sz="2800" dirty="0" smtClean="0"/>
              <a:t>ダイレクトチェイニング法</a:t>
            </a:r>
            <a:r>
              <a:rPr lang="en-US" altLang="ja-JP" sz="2800" dirty="0" smtClean="0"/>
              <a:t/>
            </a:r>
            <a:br>
              <a:rPr lang="en-US" altLang="ja-JP" sz="2800" dirty="0" smtClean="0"/>
            </a:br>
            <a:r>
              <a:rPr lang="ja-JP" altLang="en-US" sz="2800" dirty="0" smtClean="0"/>
              <a:t>レコード</a:t>
            </a:r>
            <a:r>
              <a:rPr lang="en-US" altLang="ja-JP" sz="2800" dirty="0" smtClean="0"/>
              <a:t>7</a:t>
            </a:r>
            <a:r>
              <a:rPr lang="ja-JP" altLang="en-US" sz="2800" dirty="0" smtClean="0"/>
              <a:t>件目ハッシュ関数計算</a:t>
            </a:r>
            <a:endParaRPr kumimoji="1" lang="ja-JP" altLang="en-US" sz="2800" dirty="0"/>
          </a:p>
        </p:txBody>
      </p:sp>
      <p:sp>
        <p:nvSpPr>
          <p:cNvPr id="115" name="正方形/長方形 114"/>
          <p:cNvSpPr/>
          <p:nvPr/>
        </p:nvSpPr>
        <p:spPr>
          <a:xfrm>
            <a:off x="214282" y="1928802"/>
            <a:ext cx="2357454" cy="4786346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ハッシュ表初期化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makenull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初期データ登録 </a:t>
            </a:r>
            <a:r>
              <a:rPr lang="en-US" altLang="ja-JP" sz="900" dirty="0" smtClean="0">
                <a:solidFill>
                  <a:schemeClr val="tx1"/>
                </a:solidFill>
              </a:rPr>
              <a:t>*/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while(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getrecord</a:t>
            </a:r>
            <a:r>
              <a:rPr lang="en-US" altLang="ja-JP" sz="900" dirty="0" smtClean="0">
                <a:solidFill>
                  <a:schemeClr val="tx1"/>
                </a:solidFill>
              </a:rPr>
              <a:t>(&amp;x) )</a:t>
            </a:r>
          </a:p>
          <a:p>
            <a:r>
              <a:rPr lang="en-US" altLang="ja-JP" sz="900" dirty="0" smtClean="0">
                <a:solidFill>
                  <a:srgbClr val="FF0000"/>
                </a:solidFill>
              </a:rPr>
              <a:t>    insert(&amp;x, </a:t>
            </a:r>
            <a:r>
              <a:rPr lang="en-US" altLang="ja-JP" sz="900" dirty="0" err="1" smtClean="0">
                <a:solidFill>
                  <a:srgbClr val="FF0000"/>
                </a:solidFill>
              </a:rPr>
              <a:t>x.ename</a:t>
            </a:r>
            <a:r>
              <a:rPr lang="en-US" altLang="ja-JP" sz="900" dirty="0" smtClean="0">
                <a:solidFill>
                  <a:srgbClr val="FF0000"/>
                </a:solidFill>
              </a:rPr>
              <a:t>, </a:t>
            </a:r>
            <a:r>
              <a:rPr lang="en-US" altLang="ja-JP" sz="900" dirty="0" err="1" smtClean="0">
                <a:solidFill>
                  <a:srgbClr val="FF0000"/>
                </a:solidFill>
              </a:rPr>
              <a:t>hashtable</a:t>
            </a:r>
            <a:r>
              <a:rPr lang="en-US" altLang="ja-JP" sz="900" dirty="0" smtClean="0">
                <a:solidFill>
                  <a:srgbClr val="FF0000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重複データの登録試み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insert(&amp;dummy,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ハッシュ表を対象とした探索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Hato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Saburo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ハッシュ表からのデータ削除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Hato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Saburo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delete("Ueno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Ranran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Nobi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Toraemon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Nanashi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Gonbei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ハッシュ表を対象とした探索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Hato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Saburo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再登録・再探索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printf</a:t>
            </a:r>
            <a:r>
              <a:rPr lang="en-US" altLang="ja-JP" sz="900" dirty="0" smtClean="0">
                <a:solidFill>
                  <a:schemeClr val="tx1"/>
                </a:solidFill>
              </a:rPr>
              <a:t>("===Re-insert===\n");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insert(&amp;dummy,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Mitsuki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Mausu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</p:txBody>
      </p:sp>
      <p:sp>
        <p:nvSpPr>
          <p:cNvPr id="167" name="正方形/長方形 166"/>
          <p:cNvSpPr/>
          <p:nvPr/>
        </p:nvSpPr>
        <p:spPr>
          <a:xfrm>
            <a:off x="2714612" y="1571612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0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69" name="正方形/長方形 168"/>
          <p:cNvSpPr/>
          <p:nvPr/>
        </p:nvSpPr>
        <p:spPr>
          <a:xfrm>
            <a:off x="2714612" y="1857364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NULL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0" name="正方形/長方形 169"/>
          <p:cNvSpPr/>
          <p:nvPr/>
        </p:nvSpPr>
        <p:spPr>
          <a:xfrm>
            <a:off x="2714612" y="2143116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NULL  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1" name="正方形/長方形 170"/>
          <p:cNvSpPr/>
          <p:nvPr/>
        </p:nvSpPr>
        <p:spPr>
          <a:xfrm>
            <a:off x="2714612" y="2428868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3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NULL 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2" name="正方形/長方形 171"/>
          <p:cNvSpPr/>
          <p:nvPr/>
        </p:nvSpPr>
        <p:spPr>
          <a:xfrm>
            <a:off x="2714612" y="2714620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4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3" name="正方形/長方形 172"/>
          <p:cNvSpPr/>
          <p:nvPr/>
        </p:nvSpPr>
        <p:spPr>
          <a:xfrm>
            <a:off x="2714612" y="3000372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5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NULL 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4" name="正方形/長方形 173"/>
          <p:cNvSpPr/>
          <p:nvPr/>
        </p:nvSpPr>
        <p:spPr>
          <a:xfrm>
            <a:off x="2714612" y="3286124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6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5" name="正方形/長方形 174"/>
          <p:cNvSpPr/>
          <p:nvPr/>
        </p:nvSpPr>
        <p:spPr>
          <a:xfrm>
            <a:off x="2714612" y="3571876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7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6" name="正方形/長方形 175"/>
          <p:cNvSpPr/>
          <p:nvPr/>
        </p:nvSpPr>
        <p:spPr>
          <a:xfrm>
            <a:off x="2714612" y="3857628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8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7" name="正方形/長方形 176"/>
          <p:cNvSpPr/>
          <p:nvPr/>
        </p:nvSpPr>
        <p:spPr>
          <a:xfrm>
            <a:off x="2714612" y="4143380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9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8" name="正方形/長方形 177"/>
          <p:cNvSpPr/>
          <p:nvPr/>
        </p:nvSpPr>
        <p:spPr>
          <a:xfrm>
            <a:off x="2714612" y="4429132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10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9" name="正方形/長方形 178"/>
          <p:cNvSpPr/>
          <p:nvPr/>
        </p:nvSpPr>
        <p:spPr>
          <a:xfrm>
            <a:off x="2714612" y="4714884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11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80" name="正方形/長方形 179"/>
          <p:cNvSpPr/>
          <p:nvPr/>
        </p:nvSpPr>
        <p:spPr>
          <a:xfrm>
            <a:off x="2714612" y="5000636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12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216" name="テキスト ボックス 215"/>
          <p:cNvSpPr txBox="1"/>
          <p:nvPr/>
        </p:nvSpPr>
        <p:spPr>
          <a:xfrm>
            <a:off x="214282" y="357166"/>
            <a:ext cx="1242648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dirty="0" err="1" smtClean="0">
                <a:latin typeface="ＭＳ ゴシック" pitchFamily="49" charset="-128"/>
                <a:ea typeface="ＭＳ ゴシック" pitchFamily="49" charset="-128"/>
              </a:rPr>
              <a:t>struct</a:t>
            </a:r>
            <a:r>
              <a:rPr lang="en-US" altLang="ja-JP" sz="1100" dirty="0" smtClean="0">
                <a:latin typeface="ＭＳ ゴシック" pitchFamily="49" charset="-128"/>
                <a:ea typeface="ＭＳ ゴシック" pitchFamily="49" charset="-128"/>
              </a:rPr>
              <a:t> record 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x</a:t>
            </a:r>
          </a:p>
        </p:txBody>
      </p:sp>
      <p:grpSp>
        <p:nvGrpSpPr>
          <p:cNvPr id="3" name="グループ化 31"/>
          <p:cNvGrpSpPr/>
          <p:nvPr/>
        </p:nvGrpSpPr>
        <p:grpSpPr>
          <a:xfrm>
            <a:off x="214282" y="1428736"/>
            <a:ext cx="1714512" cy="428628"/>
            <a:chOff x="1857356" y="5286388"/>
            <a:chExt cx="1714512" cy="428628"/>
          </a:xfrm>
        </p:grpSpPr>
        <p:sp>
          <p:nvSpPr>
            <p:cNvPr id="218" name="正方形/長方形 217"/>
            <p:cNvSpPr/>
            <p:nvPr/>
          </p:nvSpPr>
          <p:spPr>
            <a:xfrm>
              <a:off x="1857356" y="5429264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j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r>
                <a:rPr kumimoji="1"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横浜邦博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219" name="正方形/長方形 218"/>
            <p:cNvSpPr/>
            <p:nvPr/>
          </p:nvSpPr>
          <p:spPr>
            <a:xfrm>
              <a:off x="1857356" y="5286388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e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Yokohama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Kunihiro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220" name="正方形/長方形 219"/>
            <p:cNvSpPr/>
            <p:nvPr/>
          </p:nvSpPr>
          <p:spPr>
            <a:xfrm>
              <a:off x="1857356" y="5572140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addr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r>
                <a:rPr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横浜市中区日本大通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sp>
        <p:nvSpPr>
          <p:cNvPr id="221" name="テキスト ボックス 220"/>
          <p:cNvSpPr txBox="1"/>
          <p:nvPr/>
        </p:nvSpPr>
        <p:spPr>
          <a:xfrm>
            <a:off x="214282" y="1142984"/>
            <a:ext cx="152477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dirty="0" err="1" smtClean="0">
                <a:latin typeface="ＭＳ ゴシック" pitchFamily="49" charset="-128"/>
                <a:ea typeface="ＭＳ ゴシック" pitchFamily="49" charset="-128"/>
              </a:rPr>
              <a:t>struct</a:t>
            </a:r>
            <a:r>
              <a:rPr lang="en-US" altLang="ja-JP" sz="1100" dirty="0" smtClean="0">
                <a:latin typeface="ＭＳ ゴシック" pitchFamily="49" charset="-128"/>
                <a:ea typeface="ＭＳ ゴシック" pitchFamily="49" charset="-128"/>
              </a:rPr>
              <a:t> record 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dummy</a:t>
            </a:r>
          </a:p>
        </p:txBody>
      </p:sp>
      <p:sp>
        <p:nvSpPr>
          <p:cNvPr id="222" name="テキスト ボックス 221"/>
          <p:cNvSpPr txBox="1"/>
          <p:nvPr/>
        </p:nvSpPr>
        <p:spPr>
          <a:xfrm>
            <a:off x="2357422" y="1285860"/>
            <a:ext cx="1947969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dirty="0" err="1" smtClean="0">
                <a:latin typeface="ＭＳ ゴシック" pitchFamily="49" charset="-128"/>
                <a:ea typeface="ＭＳ ゴシック" pitchFamily="49" charset="-128"/>
              </a:rPr>
              <a:t>struct</a:t>
            </a:r>
            <a:r>
              <a:rPr lang="en-US" altLang="ja-JP" sz="1100" dirty="0" smtClean="0">
                <a:latin typeface="ＭＳ ゴシック" pitchFamily="49" charset="-128"/>
                <a:ea typeface="ＭＳ ゴシック" pitchFamily="49" charset="-128"/>
              </a:rPr>
              <a:t> item *</a:t>
            </a:r>
            <a:r>
              <a:rPr lang="en-US" altLang="ja-JP" sz="1100" b="1" dirty="0" err="1" smtClean="0"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[B]</a:t>
            </a:r>
          </a:p>
        </p:txBody>
      </p:sp>
      <p:sp>
        <p:nvSpPr>
          <p:cNvPr id="30" name="右矢印 29"/>
          <p:cNvSpPr/>
          <p:nvPr/>
        </p:nvSpPr>
        <p:spPr>
          <a:xfrm>
            <a:off x="0" y="2786058"/>
            <a:ext cx="285752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1" name="テキスト ボックス 30"/>
          <p:cNvSpPr txBox="1"/>
          <p:nvPr/>
        </p:nvSpPr>
        <p:spPr>
          <a:xfrm>
            <a:off x="2000232" y="785794"/>
            <a:ext cx="215956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b="1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hash(“</a:t>
            </a:r>
            <a:r>
              <a:rPr lang="en-US" altLang="ja-JP" sz="1100" b="1" dirty="0" err="1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Mitsuki</a:t>
            </a:r>
            <a:r>
              <a:rPr lang="en-US" altLang="ja-JP" sz="1100" b="1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 </a:t>
            </a:r>
            <a:r>
              <a:rPr lang="en-US" altLang="ja-JP" sz="1100" b="1" dirty="0" err="1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Mausu</a:t>
            </a:r>
            <a:r>
              <a:rPr lang="en-US" altLang="ja-JP" sz="1100" b="1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”) = 10</a:t>
            </a:r>
          </a:p>
        </p:txBody>
      </p:sp>
      <p:cxnSp>
        <p:nvCxnSpPr>
          <p:cNvPr id="44" name="カギ線コネクタ 43"/>
          <p:cNvCxnSpPr/>
          <p:nvPr/>
        </p:nvCxnSpPr>
        <p:spPr>
          <a:xfrm flipV="1">
            <a:off x="3643306" y="3464719"/>
            <a:ext cx="1285884" cy="535785"/>
          </a:xfrm>
          <a:prstGeom prst="bentConnector3">
            <a:avLst>
              <a:gd name="adj1" fmla="val 50000"/>
            </a:avLst>
          </a:prstGeom>
          <a:ln w="25400">
            <a:solidFill>
              <a:schemeClr val="tx1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" name="グループ化 33"/>
          <p:cNvGrpSpPr/>
          <p:nvPr/>
        </p:nvGrpSpPr>
        <p:grpSpPr>
          <a:xfrm>
            <a:off x="4929190" y="1928802"/>
            <a:ext cx="1857388" cy="928694"/>
            <a:chOff x="1785918" y="5000636"/>
            <a:chExt cx="1857388" cy="928694"/>
          </a:xfrm>
        </p:grpSpPr>
        <p:sp>
          <p:nvSpPr>
            <p:cNvPr id="46" name="正方形/長方形 45"/>
            <p:cNvSpPr/>
            <p:nvPr/>
          </p:nvSpPr>
          <p:spPr>
            <a:xfrm>
              <a:off x="1785918" y="514351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5" name="グループ化 35"/>
            <p:cNvGrpSpPr/>
            <p:nvPr/>
          </p:nvGrpSpPr>
          <p:grpSpPr>
            <a:xfrm>
              <a:off x="1857356" y="5286388"/>
              <a:ext cx="1714512" cy="428628"/>
              <a:chOff x="1857356" y="5286388"/>
              <a:chExt cx="1714512" cy="428628"/>
            </a:xfrm>
          </p:grpSpPr>
          <p:sp>
            <p:nvSpPr>
              <p:cNvPr id="50" name="正方形/長方形 49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神奈川花子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51" name="正方形/長方形 50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Kanagawa </a:t>
                </a:r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Hanako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52" name="正方形/長方形 51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横浜市</a:t>
                </a:r>
                <a:r>
                  <a:rPr lang="ja-JP" altLang="en-US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神奈川区三ッ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沢上町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48" name="正方形/長方形 47"/>
            <p:cNvSpPr/>
            <p:nvPr/>
          </p:nvSpPr>
          <p:spPr>
            <a:xfrm>
              <a:off x="1785918" y="500063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Kanagawa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Hanako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  hash: 4</a:t>
              </a:r>
              <a:endParaRPr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49" name="正方形/長方形 48"/>
            <p:cNvSpPr/>
            <p:nvPr/>
          </p:nvSpPr>
          <p:spPr>
            <a:xfrm>
              <a:off x="1785918" y="5786454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next:</a:t>
              </a:r>
              <a:r>
                <a:rPr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NULL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cxnSp>
        <p:nvCxnSpPr>
          <p:cNvPr id="53" name="カギ線コネクタ 52"/>
          <p:cNvCxnSpPr>
            <a:endCxn id="46" idx="1"/>
          </p:cNvCxnSpPr>
          <p:nvPr/>
        </p:nvCxnSpPr>
        <p:spPr>
          <a:xfrm flipV="1">
            <a:off x="3643306" y="2393149"/>
            <a:ext cx="1285884" cy="464347"/>
          </a:xfrm>
          <a:prstGeom prst="bentConnector3">
            <a:avLst>
              <a:gd name="adj1" fmla="val 50000"/>
            </a:avLst>
          </a:prstGeom>
          <a:ln w="25400">
            <a:solidFill>
              <a:schemeClr val="tx1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" name="グループ化 32"/>
          <p:cNvGrpSpPr/>
          <p:nvPr/>
        </p:nvGrpSpPr>
        <p:grpSpPr>
          <a:xfrm>
            <a:off x="7143768" y="3000372"/>
            <a:ext cx="1857388" cy="928694"/>
            <a:chOff x="1785918" y="5000636"/>
            <a:chExt cx="1857388" cy="928694"/>
          </a:xfrm>
        </p:grpSpPr>
        <p:sp>
          <p:nvSpPr>
            <p:cNvPr id="67" name="正方形/長方形 66"/>
            <p:cNvSpPr/>
            <p:nvPr/>
          </p:nvSpPr>
          <p:spPr>
            <a:xfrm>
              <a:off x="1785918" y="514351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7" name="グループ化 31"/>
            <p:cNvGrpSpPr/>
            <p:nvPr/>
          </p:nvGrpSpPr>
          <p:grpSpPr>
            <a:xfrm>
              <a:off x="1857356" y="5286388"/>
              <a:ext cx="1714512" cy="428628"/>
              <a:chOff x="1857356" y="5286388"/>
              <a:chExt cx="1714512" cy="428628"/>
            </a:xfrm>
          </p:grpSpPr>
          <p:sp>
            <p:nvSpPr>
              <p:cNvPr id="71" name="正方形/長方形 70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横浜国大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72" name="正方形/長方形 71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Yokohama </a:t>
                </a:r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Kunihiro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73" name="正方形/長方形 72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横浜市保土ヶ谷区常盤台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69" name="正方形/長方形 68"/>
            <p:cNvSpPr/>
            <p:nvPr/>
          </p:nvSpPr>
          <p:spPr>
            <a:xfrm>
              <a:off x="1785918" y="500063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Yokohama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Kunihiro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   hash: 8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70" name="正方形/長方形 69"/>
            <p:cNvSpPr/>
            <p:nvPr/>
          </p:nvSpPr>
          <p:spPr>
            <a:xfrm>
              <a:off x="1785918" y="5786454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next:</a:t>
              </a:r>
              <a:r>
                <a:rPr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NULL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8" name="グループ化 41"/>
          <p:cNvGrpSpPr/>
          <p:nvPr/>
        </p:nvGrpSpPr>
        <p:grpSpPr>
          <a:xfrm>
            <a:off x="4929190" y="3000372"/>
            <a:ext cx="1857388" cy="928694"/>
            <a:chOff x="1785918" y="5000636"/>
            <a:chExt cx="1857388" cy="928694"/>
          </a:xfrm>
        </p:grpSpPr>
        <p:sp>
          <p:nvSpPr>
            <p:cNvPr id="75" name="正方形/長方形 74"/>
            <p:cNvSpPr/>
            <p:nvPr/>
          </p:nvSpPr>
          <p:spPr>
            <a:xfrm>
              <a:off x="1785918" y="514351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9" name="グループ化 43"/>
            <p:cNvGrpSpPr/>
            <p:nvPr/>
          </p:nvGrpSpPr>
          <p:grpSpPr>
            <a:xfrm>
              <a:off x="1857356" y="5286388"/>
              <a:ext cx="1714512" cy="428628"/>
              <a:chOff x="1857356" y="5286388"/>
              <a:chExt cx="1714512" cy="428628"/>
            </a:xfrm>
          </p:grpSpPr>
          <p:sp>
            <p:nvSpPr>
              <p:cNvPr id="79" name="正方形/長方形 78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鳩三郎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80" name="正方形/長方形 79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Hato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Saburo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81" name="正方形/長方形 80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鎌倉市小町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77" name="正方形/長方形 76"/>
            <p:cNvSpPr/>
            <p:nvPr/>
          </p:nvSpPr>
          <p:spPr>
            <a:xfrm>
              <a:off x="1785918" y="500063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Hato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Saburo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   hash: 8</a:t>
              </a:r>
              <a:endParaRPr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78" name="正方形/長方形 77"/>
            <p:cNvSpPr/>
            <p:nvPr/>
          </p:nvSpPr>
          <p:spPr>
            <a:xfrm>
              <a:off x="1785918" y="5786454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next: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cxnSp>
        <p:nvCxnSpPr>
          <p:cNvPr id="82" name="カギ線コネクタ 81"/>
          <p:cNvCxnSpPr/>
          <p:nvPr/>
        </p:nvCxnSpPr>
        <p:spPr>
          <a:xfrm flipV="1">
            <a:off x="5286380" y="3464719"/>
            <a:ext cx="1857388" cy="392909"/>
          </a:xfrm>
          <a:prstGeom prst="bentConnector3">
            <a:avLst>
              <a:gd name="adj1" fmla="val 90052"/>
            </a:avLst>
          </a:prstGeom>
          <a:ln w="25400">
            <a:solidFill>
              <a:schemeClr val="tx1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カギ線コネクタ 56"/>
          <p:cNvCxnSpPr/>
          <p:nvPr/>
        </p:nvCxnSpPr>
        <p:spPr>
          <a:xfrm>
            <a:off x="3643306" y="4286256"/>
            <a:ext cx="1285884" cy="250033"/>
          </a:xfrm>
          <a:prstGeom prst="bentConnector3">
            <a:avLst>
              <a:gd name="adj1" fmla="val 50000"/>
            </a:avLst>
          </a:prstGeom>
          <a:ln w="25400">
            <a:solidFill>
              <a:schemeClr val="tx1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カギ線コネクタ 65"/>
          <p:cNvCxnSpPr/>
          <p:nvPr/>
        </p:nvCxnSpPr>
        <p:spPr>
          <a:xfrm flipV="1">
            <a:off x="3643306" y="1321579"/>
            <a:ext cx="1285884" cy="392909"/>
          </a:xfrm>
          <a:prstGeom prst="bentConnector3">
            <a:avLst>
              <a:gd name="adj1" fmla="val 50000"/>
            </a:avLst>
          </a:prstGeom>
          <a:ln w="25400">
            <a:solidFill>
              <a:schemeClr val="tx1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2" name="グループ化 58"/>
          <p:cNvGrpSpPr/>
          <p:nvPr/>
        </p:nvGrpSpPr>
        <p:grpSpPr>
          <a:xfrm>
            <a:off x="4929190" y="857232"/>
            <a:ext cx="1857388" cy="928694"/>
            <a:chOff x="1785918" y="5000636"/>
            <a:chExt cx="1857388" cy="928694"/>
          </a:xfrm>
        </p:grpSpPr>
        <p:sp>
          <p:nvSpPr>
            <p:cNvPr id="84" name="正方形/長方形 83"/>
            <p:cNvSpPr/>
            <p:nvPr/>
          </p:nvSpPr>
          <p:spPr>
            <a:xfrm>
              <a:off x="1785918" y="514351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13" name="グループ化 60"/>
            <p:cNvGrpSpPr/>
            <p:nvPr/>
          </p:nvGrpSpPr>
          <p:grpSpPr>
            <a:xfrm>
              <a:off x="1857356" y="5286388"/>
              <a:ext cx="1714512" cy="428628"/>
              <a:chOff x="1857356" y="5286388"/>
              <a:chExt cx="1714512" cy="428628"/>
            </a:xfrm>
          </p:grpSpPr>
          <p:sp>
            <p:nvSpPr>
              <p:cNvPr id="88" name="正方形/長方形 87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足柄金太郎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89" name="正方形/長方形 88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Ashigara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Kintaro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90" name="正方形/長方形 89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南足柄市金時山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86" name="正方形/長方形 85"/>
            <p:cNvSpPr/>
            <p:nvPr/>
          </p:nvSpPr>
          <p:spPr>
            <a:xfrm>
              <a:off x="1785918" y="500063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Ashigara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Kintaro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   hash: 0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87" name="正方形/長方形 86"/>
            <p:cNvSpPr/>
            <p:nvPr/>
          </p:nvSpPr>
          <p:spPr>
            <a:xfrm>
              <a:off x="1785918" y="5786454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next:</a:t>
              </a:r>
              <a:r>
                <a:rPr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NULL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76" name="グループ化 49"/>
          <p:cNvGrpSpPr/>
          <p:nvPr/>
        </p:nvGrpSpPr>
        <p:grpSpPr>
          <a:xfrm>
            <a:off x="7143768" y="4071942"/>
            <a:ext cx="1857388" cy="928694"/>
            <a:chOff x="1785918" y="5000636"/>
            <a:chExt cx="1857388" cy="928694"/>
          </a:xfrm>
        </p:grpSpPr>
        <p:sp>
          <p:nvSpPr>
            <p:cNvPr id="83" name="正方形/長方形 82"/>
            <p:cNvSpPr/>
            <p:nvPr/>
          </p:nvSpPr>
          <p:spPr>
            <a:xfrm>
              <a:off x="1785918" y="514351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85" name="グループ化 51"/>
            <p:cNvGrpSpPr/>
            <p:nvPr/>
          </p:nvGrpSpPr>
          <p:grpSpPr>
            <a:xfrm>
              <a:off x="1857356" y="5286388"/>
              <a:ext cx="1714512" cy="428628"/>
              <a:chOff x="1857356" y="5286388"/>
              <a:chExt cx="1714512" cy="428628"/>
            </a:xfrm>
          </p:grpSpPr>
          <p:sp>
            <p:nvSpPr>
              <p:cNvPr id="96" name="正方形/長方形 95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北条梅子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97" name="正方形/長方形 96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Hojo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Umeko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98" name="正方形/長方形 97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小田原市城山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91" name="正方形/長方形 90"/>
            <p:cNvSpPr/>
            <p:nvPr/>
          </p:nvSpPr>
          <p:spPr>
            <a:xfrm>
              <a:off x="1785918" y="500063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Hojo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Umeko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   hash: 9</a:t>
              </a:r>
              <a:endParaRPr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95" name="正方形/長方形 94"/>
            <p:cNvSpPr/>
            <p:nvPr/>
          </p:nvSpPr>
          <p:spPr>
            <a:xfrm>
              <a:off x="1785918" y="5786454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next:</a:t>
              </a:r>
              <a:r>
                <a:rPr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NULL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99" name="グループ化 66"/>
          <p:cNvGrpSpPr/>
          <p:nvPr/>
        </p:nvGrpSpPr>
        <p:grpSpPr>
          <a:xfrm>
            <a:off x="4929190" y="4071942"/>
            <a:ext cx="1857388" cy="928694"/>
            <a:chOff x="1785918" y="5000636"/>
            <a:chExt cx="1857388" cy="928694"/>
          </a:xfrm>
        </p:grpSpPr>
        <p:sp>
          <p:nvSpPr>
            <p:cNvPr id="100" name="正方形/長方形 99"/>
            <p:cNvSpPr/>
            <p:nvPr/>
          </p:nvSpPr>
          <p:spPr>
            <a:xfrm>
              <a:off x="1785918" y="514351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101" name="グループ化 68"/>
            <p:cNvGrpSpPr/>
            <p:nvPr/>
          </p:nvGrpSpPr>
          <p:grpSpPr>
            <a:xfrm>
              <a:off x="1857356" y="5286388"/>
              <a:ext cx="1714512" cy="428628"/>
              <a:chOff x="1857356" y="5286388"/>
              <a:chExt cx="1714512" cy="428628"/>
            </a:xfrm>
          </p:grpSpPr>
          <p:sp>
            <p:nvSpPr>
              <p:cNvPr id="104" name="正方形/長方形 103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上野蘭々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05" name="正方形/長方形 104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Ueno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Ranran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06" name="正方形/長方形 105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台東区上野公園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102" name="正方形/長方形 101"/>
            <p:cNvSpPr/>
            <p:nvPr/>
          </p:nvSpPr>
          <p:spPr>
            <a:xfrm>
              <a:off x="1785918" y="500063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Ueno</a:t>
              </a:r>
              <a:r>
                <a:rPr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Ranran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   hash: 9</a:t>
              </a:r>
              <a:endParaRPr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103" name="正方形/長方形 102"/>
            <p:cNvSpPr/>
            <p:nvPr/>
          </p:nvSpPr>
          <p:spPr>
            <a:xfrm>
              <a:off x="1785918" y="5786454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next: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cxnSp>
        <p:nvCxnSpPr>
          <p:cNvPr id="107" name="カギ線コネクタ 106"/>
          <p:cNvCxnSpPr/>
          <p:nvPr/>
        </p:nvCxnSpPr>
        <p:spPr>
          <a:xfrm flipV="1">
            <a:off x="5286380" y="4536289"/>
            <a:ext cx="1857388" cy="392909"/>
          </a:xfrm>
          <a:prstGeom prst="bentConnector3">
            <a:avLst>
              <a:gd name="adj1" fmla="val 89217"/>
            </a:avLst>
          </a:prstGeom>
          <a:ln w="25400">
            <a:solidFill>
              <a:schemeClr val="tx1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08" name="グループ化 31"/>
          <p:cNvGrpSpPr/>
          <p:nvPr/>
        </p:nvGrpSpPr>
        <p:grpSpPr>
          <a:xfrm>
            <a:off x="214282" y="642918"/>
            <a:ext cx="1714512" cy="428628"/>
            <a:chOff x="1857356" y="5286388"/>
            <a:chExt cx="1714512" cy="428628"/>
          </a:xfrm>
        </p:grpSpPr>
        <p:sp>
          <p:nvSpPr>
            <p:cNvPr id="109" name="正方形/長方形 108"/>
            <p:cNvSpPr/>
            <p:nvPr/>
          </p:nvSpPr>
          <p:spPr>
            <a:xfrm>
              <a:off x="1857356" y="5429264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j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r>
                <a:rPr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三月磨臼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110" name="正方形/長方形 109"/>
            <p:cNvSpPr/>
            <p:nvPr/>
          </p:nvSpPr>
          <p:spPr>
            <a:xfrm>
              <a:off x="1857356" y="5286388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e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</a:t>
              </a:r>
              <a:r>
                <a:rPr kumimoji="1"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Mitsuki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Mausu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111" name="正方形/長方形 110"/>
            <p:cNvSpPr/>
            <p:nvPr/>
          </p:nvSpPr>
          <p:spPr>
            <a:xfrm>
              <a:off x="1857356" y="5572140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addr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</a:t>
              </a:r>
              <a:r>
                <a:rPr kumimoji="1"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浦安市舞浜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14282" y="0"/>
            <a:ext cx="8686800" cy="785794"/>
          </a:xfrm>
        </p:spPr>
        <p:txBody>
          <a:bodyPr>
            <a:noAutofit/>
          </a:bodyPr>
          <a:lstStyle/>
          <a:p>
            <a:r>
              <a:rPr lang="ja-JP" altLang="en-US" sz="2800" dirty="0" smtClean="0"/>
              <a:t>ダイレクトチェイニング法</a:t>
            </a:r>
            <a:r>
              <a:rPr lang="en-US" altLang="ja-JP" sz="2800" dirty="0" smtClean="0"/>
              <a:t/>
            </a:r>
            <a:br>
              <a:rPr lang="en-US" altLang="ja-JP" sz="2800" dirty="0" smtClean="0"/>
            </a:br>
            <a:r>
              <a:rPr lang="ja-JP" altLang="en-US" sz="2800" dirty="0" smtClean="0"/>
              <a:t>レコード</a:t>
            </a:r>
            <a:r>
              <a:rPr lang="en-US" altLang="ja-JP" sz="2800" dirty="0" smtClean="0"/>
              <a:t>7</a:t>
            </a:r>
            <a:r>
              <a:rPr lang="ja-JP" altLang="en-US" sz="2800" dirty="0" smtClean="0"/>
              <a:t>件目ハッシュ表へ登録</a:t>
            </a:r>
            <a:endParaRPr kumimoji="1" lang="ja-JP" altLang="en-US" sz="2800" dirty="0"/>
          </a:p>
        </p:txBody>
      </p:sp>
      <p:sp>
        <p:nvSpPr>
          <p:cNvPr id="115" name="正方形/長方形 114"/>
          <p:cNvSpPr/>
          <p:nvPr/>
        </p:nvSpPr>
        <p:spPr>
          <a:xfrm>
            <a:off x="214282" y="1928802"/>
            <a:ext cx="2357454" cy="4786346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ハッシュ表初期化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makenull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初期データ登録 </a:t>
            </a:r>
            <a:r>
              <a:rPr lang="en-US" altLang="ja-JP" sz="900" dirty="0" smtClean="0">
                <a:solidFill>
                  <a:schemeClr val="tx1"/>
                </a:solidFill>
              </a:rPr>
              <a:t>*/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while(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getrecord</a:t>
            </a:r>
            <a:r>
              <a:rPr lang="en-US" altLang="ja-JP" sz="900" dirty="0" smtClean="0">
                <a:solidFill>
                  <a:schemeClr val="tx1"/>
                </a:solidFill>
              </a:rPr>
              <a:t>(&amp;x) )</a:t>
            </a:r>
          </a:p>
          <a:p>
            <a:r>
              <a:rPr lang="en-US" altLang="ja-JP" sz="900" dirty="0" smtClean="0">
                <a:solidFill>
                  <a:srgbClr val="FF0000"/>
                </a:solidFill>
              </a:rPr>
              <a:t>    insert(&amp;x, </a:t>
            </a:r>
            <a:r>
              <a:rPr lang="en-US" altLang="ja-JP" sz="900" dirty="0" err="1" smtClean="0">
                <a:solidFill>
                  <a:srgbClr val="FF0000"/>
                </a:solidFill>
              </a:rPr>
              <a:t>x.ename</a:t>
            </a:r>
            <a:r>
              <a:rPr lang="en-US" altLang="ja-JP" sz="900" dirty="0" smtClean="0">
                <a:solidFill>
                  <a:srgbClr val="FF0000"/>
                </a:solidFill>
              </a:rPr>
              <a:t>, </a:t>
            </a:r>
            <a:r>
              <a:rPr lang="en-US" altLang="ja-JP" sz="900" dirty="0" err="1" smtClean="0">
                <a:solidFill>
                  <a:srgbClr val="FF0000"/>
                </a:solidFill>
              </a:rPr>
              <a:t>hashtable</a:t>
            </a:r>
            <a:r>
              <a:rPr lang="en-US" altLang="ja-JP" sz="900" dirty="0" smtClean="0">
                <a:solidFill>
                  <a:srgbClr val="FF0000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重複データの登録試み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insert(&amp;dummy,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ハッシュ表を対象とした探索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Hato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Saburo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ハッシュ表からのデータ削除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Hato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Saburo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delete("Ueno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Ranran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Nobi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Toraemon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Nanashi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Gonbei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ハッシュ表を対象とした探索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Hato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Saburo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再登録・再探索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printf</a:t>
            </a:r>
            <a:r>
              <a:rPr lang="en-US" altLang="ja-JP" sz="900" dirty="0" smtClean="0">
                <a:solidFill>
                  <a:schemeClr val="tx1"/>
                </a:solidFill>
              </a:rPr>
              <a:t>("===Re-insert===\n");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insert(&amp;dummy,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Mitsuki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Mausu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</p:txBody>
      </p:sp>
      <p:sp>
        <p:nvSpPr>
          <p:cNvPr id="167" name="正方形/長方形 166"/>
          <p:cNvSpPr/>
          <p:nvPr/>
        </p:nvSpPr>
        <p:spPr>
          <a:xfrm>
            <a:off x="2714612" y="1571612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0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69" name="正方形/長方形 168"/>
          <p:cNvSpPr/>
          <p:nvPr/>
        </p:nvSpPr>
        <p:spPr>
          <a:xfrm>
            <a:off x="2714612" y="1857364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NULL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0" name="正方形/長方形 169"/>
          <p:cNvSpPr/>
          <p:nvPr/>
        </p:nvSpPr>
        <p:spPr>
          <a:xfrm>
            <a:off x="2714612" y="2143116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NULL  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1" name="正方形/長方形 170"/>
          <p:cNvSpPr/>
          <p:nvPr/>
        </p:nvSpPr>
        <p:spPr>
          <a:xfrm>
            <a:off x="2714612" y="2428868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3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NULL 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2" name="正方形/長方形 171"/>
          <p:cNvSpPr/>
          <p:nvPr/>
        </p:nvSpPr>
        <p:spPr>
          <a:xfrm>
            <a:off x="2714612" y="2714620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4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3" name="正方形/長方形 172"/>
          <p:cNvSpPr/>
          <p:nvPr/>
        </p:nvSpPr>
        <p:spPr>
          <a:xfrm>
            <a:off x="2714612" y="3000372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5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NULL 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4" name="正方形/長方形 173"/>
          <p:cNvSpPr/>
          <p:nvPr/>
        </p:nvSpPr>
        <p:spPr>
          <a:xfrm>
            <a:off x="2714612" y="3286124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6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5" name="正方形/長方形 174"/>
          <p:cNvSpPr/>
          <p:nvPr/>
        </p:nvSpPr>
        <p:spPr>
          <a:xfrm>
            <a:off x="2714612" y="3571876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7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6" name="正方形/長方形 175"/>
          <p:cNvSpPr/>
          <p:nvPr/>
        </p:nvSpPr>
        <p:spPr>
          <a:xfrm>
            <a:off x="2714612" y="3857628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8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7" name="正方形/長方形 176"/>
          <p:cNvSpPr/>
          <p:nvPr/>
        </p:nvSpPr>
        <p:spPr>
          <a:xfrm>
            <a:off x="2714612" y="4143380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9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8" name="正方形/長方形 177"/>
          <p:cNvSpPr/>
          <p:nvPr/>
        </p:nvSpPr>
        <p:spPr>
          <a:xfrm>
            <a:off x="2714612" y="4429132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[</a:t>
            </a:r>
            <a:r>
              <a:rPr kumimoji="1" lang="en-US" altLang="ja-JP" sz="800" b="1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10</a:t>
            </a:r>
            <a:r>
              <a:rPr lang="en-US" altLang="ja-JP" sz="800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]   </a:t>
            </a:r>
            <a:endParaRPr kumimoji="1" lang="ja-JP" altLang="en-US" sz="800" dirty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9" name="正方形/長方形 178"/>
          <p:cNvSpPr/>
          <p:nvPr/>
        </p:nvSpPr>
        <p:spPr>
          <a:xfrm>
            <a:off x="2714612" y="4714884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11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80" name="正方形/長方形 179"/>
          <p:cNvSpPr/>
          <p:nvPr/>
        </p:nvSpPr>
        <p:spPr>
          <a:xfrm>
            <a:off x="2714612" y="5000636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12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216" name="テキスト ボックス 215"/>
          <p:cNvSpPr txBox="1"/>
          <p:nvPr/>
        </p:nvSpPr>
        <p:spPr>
          <a:xfrm>
            <a:off x="214282" y="357166"/>
            <a:ext cx="1242648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dirty="0" err="1" smtClean="0">
                <a:latin typeface="ＭＳ ゴシック" pitchFamily="49" charset="-128"/>
                <a:ea typeface="ＭＳ ゴシック" pitchFamily="49" charset="-128"/>
              </a:rPr>
              <a:t>struct</a:t>
            </a:r>
            <a:r>
              <a:rPr lang="en-US" altLang="ja-JP" sz="1100" dirty="0" smtClean="0">
                <a:latin typeface="ＭＳ ゴシック" pitchFamily="49" charset="-128"/>
                <a:ea typeface="ＭＳ ゴシック" pitchFamily="49" charset="-128"/>
              </a:rPr>
              <a:t> record 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x</a:t>
            </a:r>
          </a:p>
        </p:txBody>
      </p:sp>
      <p:grpSp>
        <p:nvGrpSpPr>
          <p:cNvPr id="3" name="グループ化 31"/>
          <p:cNvGrpSpPr/>
          <p:nvPr/>
        </p:nvGrpSpPr>
        <p:grpSpPr>
          <a:xfrm>
            <a:off x="214282" y="1428736"/>
            <a:ext cx="1714512" cy="428628"/>
            <a:chOff x="1857356" y="5286388"/>
            <a:chExt cx="1714512" cy="428628"/>
          </a:xfrm>
        </p:grpSpPr>
        <p:sp>
          <p:nvSpPr>
            <p:cNvPr id="218" name="正方形/長方形 217"/>
            <p:cNvSpPr/>
            <p:nvPr/>
          </p:nvSpPr>
          <p:spPr>
            <a:xfrm>
              <a:off x="1857356" y="5429264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j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r>
                <a:rPr kumimoji="1"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横浜邦博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219" name="正方形/長方形 218"/>
            <p:cNvSpPr/>
            <p:nvPr/>
          </p:nvSpPr>
          <p:spPr>
            <a:xfrm>
              <a:off x="1857356" y="5286388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e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Yokohama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Kunihiro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220" name="正方形/長方形 219"/>
            <p:cNvSpPr/>
            <p:nvPr/>
          </p:nvSpPr>
          <p:spPr>
            <a:xfrm>
              <a:off x="1857356" y="5572140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addr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r>
                <a:rPr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横浜市中区日本大通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sp>
        <p:nvSpPr>
          <p:cNvPr id="221" name="テキスト ボックス 220"/>
          <p:cNvSpPr txBox="1"/>
          <p:nvPr/>
        </p:nvSpPr>
        <p:spPr>
          <a:xfrm>
            <a:off x="214282" y="1142984"/>
            <a:ext cx="152477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dirty="0" err="1" smtClean="0">
                <a:latin typeface="ＭＳ ゴシック" pitchFamily="49" charset="-128"/>
                <a:ea typeface="ＭＳ ゴシック" pitchFamily="49" charset="-128"/>
              </a:rPr>
              <a:t>struct</a:t>
            </a:r>
            <a:r>
              <a:rPr lang="en-US" altLang="ja-JP" sz="1100" dirty="0" smtClean="0">
                <a:latin typeface="ＭＳ ゴシック" pitchFamily="49" charset="-128"/>
                <a:ea typeface="ＭＳ ゴシック" pitchFamily="49" charset="-128"/>
              </a:rPr>
              <a:t> record 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dummy</a:t>
            </a:r>
          </a:p>
        </p:txBody>
      </p:sp>
      <p:sp>
        <p:nvSpPr>
          <p:cNvPr id="222" name="テキスト ボックス 221"/>
          <p:cNvSpPr txBox="1"/>
          <p:nvPr/>
        </p:nvSpPr>
        <p:spPr>
          <a:xfrm>
            <a:off x="2357422" y="1285860"/>
            <a:ext cx="1947969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dirty="0" err="1" smtClean="0">
                <a:latin typeface="ＭＳ ゴシック" pitchFamily="49" charset="-128"/>
                <a:ea typeface="ＭＳ ゴシック" pitchFamily="49" charset="-128"/>
              </a:rPr>
              <a:t>struct</a:t>
            </a:r>
            <a:r>
              <a:rPr lang="en-US" altLang="ja-JP" sz="1100" dirty="0" smtClean="0">
                <a:latin typeface="ＭＳ ゴシック" pitchFamily="49" charset="-128"/>
                <a:ea typeface="ＭＳ ゴシック" pitchFamily="49" charset="-128"/>
              </a:rPr>
              <a:t> item *</a:t>
            </a:r>
            <a:r>
              <a:rPr lang="en-US" altLang="ja-JP" sz="1100" b="1" dirty="0" err="1" smtClean="0"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[B]</a:t>
            </a:r>
          </a:p>
        </p:txBody>
      </p:sp>
      <p:sp>
        <p:nvSpPr>
          <p:cNvPr id="30" name="右矢印 29"/>
          <p:cNvSpPr/>
          <p:nvPr/>
        </p:nvSpPr>
        <p:spPr>
          <a:xfrm>
            <a:off x="0" y="2786058"/>
            <a:ext cx="285752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48" name="カギ線コネクタ 47"/>
          <p:cNvCxnSpPr>
            <a:endCxn id="41" idx="1"/>
          </p:cNvCxnSpPr>
          <p:nvPr/>
        </p:nvCxnSpPr>
        <p:spPr>
          <a:xfrm flipV="1">
            <a:off x="3643306" y="3464719"/>
            <a:ext cx="1285884" cy="535785"/>
          </a:xfrm>
          <a:prstGeom prst="bentConnector3">
            <a:avLst>
              <a:gd name="adj1" fmla="val 50000"/>
            </a:avLst>
          </a:prstGeom>
          <a:ln w="25400">
            <a:solidFill>
              <a:schemeClr val="tx1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" name="グループ化 33"/>
          <p:cNvGrpSpPr/>
          <p:nvPr/>
        </p:nvGrpSpPr>
        <p:grpSpPr>
          <a:xfrm>
            <a:off x="4929190" y="1928802"/>
            <a:ext cx="1857388" cy="928694"/>
            <a:chOff x="1785918" y="5000636"/>
            <a:chExt cx="1857388" cy="928694"/>
          </a:xfrm>
        </p:grpSpPr>
        <p:sp>
          <p:nvSpPr>
            <p:cNvPr id="46" name="正方形/長方形 45"/>
            <p:cNvSpPr/>
            <p:nvPr/>
          </p:nvSpPr>
          <p:spPr>
            <a:xfrm>
              <a:off x="1785918" y="514351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5" name="グループ化 35"/>
            <p:cNvGrpSpPr/>
            <p:nvPr/>
          </p:nvGrpSpPr>
          <p:grpSpPr>
            <a:xfrm>
              <a:off x="1857356" y="5286388"/>
              <a:ext cx="1714512" cy="428628"/>
              <a:chOff x="1857356" y="5286388"/>
              <a:chExt cx="1714512" cy="428628"/>
            </a:xfrm>
          </p:grpSpPr>
          <p:sp>
            <p:nvSpPr>
              <p:cNvPr id="51" name="正方形/長方形 50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神奈川花子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52" name="正方形/長方形 51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Kanagawa </a:t>
                </a:r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Hanako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53" name="正方形/長方形 52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横浜市</a:t>
                </a:r>
                <a:r>
                  <a:rPr lang="ja-JP" altLang="en-US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神奈川区三ッ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沢上町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49" name="正方形/長方形 48"/>
            <p:cNvSpPr/>
            <p:nvPr/>
          </p:nvSpPr>
          <p:spPr>
            <a:xfrm>
              <a:off x="1785918" y="500063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Kanagawa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Hanako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  hash: 4</a:t>
              </a:r>
              <a:endParaRPr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50" name="正方形/長方形 49"/>
            <p:cNvSpPr/>
            <p:nvPr/>
          </p:nvSpPr>
          <p:spPr>
            <a:xfrm>
              <a:off x="1785918" y="5786454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next:</a:t>
              </a:r>
              <a:r>
                <a:rPr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NULL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cxnSp>
        <p:nvCxnSpPr>
          <p:cNvPr id="54" name="カギ線コネクタ 53"/>
          <p:cNvCxnSpPr>
            <a:endCxn id="46" idx="1"/>
          </p:cNvCxnSpPr>
          <p:nvPr/>
        </p:nvCxnSpPr>
        <p:spPr>
          <a:xfrm flipV="1">
            <a:off x="3643306" y="2393149"/>
            <a:ext cx="1285884" cy="464347"/>
          </a:xfrm>
          <a:prstGeom prst="bentConnector3">
            <a:avLst>
              <a:gd name="adj1" fmla="val 50000"/>
            </a:avLst>
          </a:prstGeom>
          <a:ln w="25400">
            <a:solidFill>
              <a:schemeClr val="tx1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" name="グループ化 32"/>
          <p:cNvGrpSpPr/>
          <p:nvPr/>
        </p:nvGrpSpPr>
        <p:grpSpPr>
          <a:xfrm>
            <a:off x="7143768" y="3000372"/>
            <a:ext cx="1857388" cy="928694"/>
            <a:chOff x="1785918" y="5000636"/>
            <a:chExt cx="1857388" cy="928694"/>
          </a:xfrm>
        </p:grpSpPr>
        <p:sp>
          <p:nvSpPr>
            <p:cNvPr id="61" name="正方形/長方形 60"/>
            <p:cNvSpPr/>
            <p:nvPr/>
          </p:nvSpPr>
          <p:spPr>
            <a:xfrm>
              <a:off x="1785918" y="514351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7" name="グループ化 31"/>
            <p:cNvGrpSpPr/>
            <p:nvPr/>
          </p:nvGrpSpPr>
          <p:grpSpPr>
            <a:xfrm>
              <a:off x="1857356" y="5286388"/>
              <a:ext cx="1714512" cy="428628"/>
              <a:chOff x="1857356" y="5286388"/>
              <a:chExt cx="1714512" cy="428628"/>
            </a:xfrm>
          </p:grpSpPr>
          <p:sp>
            <p:nvSpPr>
              <p:cNvPr id="65" name="正方形/長方形 64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横浜国大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66" name="正方形/長方形 65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Yokohama </a:t>
                </a:r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Kunihiro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67" name="正方形/長方形 66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横浜市保土ヶ谷区常盤台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63" name="正方形/長方形 62"/>
            <p:cNvSpPr/>
            <p:nvPr/>
          </p:nvSpPr>
          <p:spPr>
            <a:xfrm>
              <a:off x="1785918" y="500063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Yokohama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Kunihiro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   hash: 8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64" name="正方形/長方形 63"/>
            <p:cNvSpPr/>
            <p:nvPr/>
          </p:nvSpPr>
          <p:spPr>
            <a:xfrm>
              <a:off x="1785918" y="5786454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next:</a:t>
              </a:r>
              <a:r>
                <a:rPr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NULL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8" name="グループ化 41"/>
          <p:cNvGrpSpPr/>
          <p:nvPr/>
        </p:nvGrpSpPr>
        <p:grpSpPr>
          <a:xfrm>
            <a:off x="4929190" y="3000372"/>
            <a:ext cx="1857388" cy="928694"/>
            <a:chOff x="1785918" y="5000636"/>
            <a:chExt cx="1857388" cy="928694"/>
          </a:xfrm>
        </p:grpSpPr>
        <p:sp>
          <p:nvSpPr>
            <p:cNvPr id="68" name="正方形/長方形 67"/>
            <p:cNvSpPr/>
            <p:nvPr/>
          </p:nvSpPr>
          <p:spPr>
            <a:xfrm>
              <a:off x="1785918" y="514351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9" name="グループ化 43"/>
            <p:cNvGrpSpPr/>
            <p:nvPr/>
          </p:nvGrpSpPr>
          <p:grpSpPr>
            <a:xfrm>
              <a:off x="1857356" y="5286388"/>
              <a:ext cx="1714512" cy="428628"/>
              <a:chOff x="1857356" y="5286388"/>
              <a:chExt cx="1714512" cy="428628"/>
            </a:xfrm>
          </p:grpSpPr>
          <p:sp>
            <p:nvSpPr>
              <p:cNvPr id="79" name="正方形/長方形 78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鳩三郎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80" name="正方形/長方形 79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Hato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Saburo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81" name="正方形/長方形 80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鎌倉市小町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77" name="正方形/長方形 76"/>
            <p:cNvSpPr/>
            <p:nvPr/>
          </p:nvSpPr>
          <p:spPr>
            <a:xfrm>
              <a:off x="1785918" y="500063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Hato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Saburo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   hash: 8</a:t>
              </a:r>
              <a:endParaRPr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78" name="正方形/長方形 77"/>
            <p:cNvSpPr/>
            <p:nvPr/>
          </p:nvSpPr>
          <p:spPr>
            <a:xfrm>
              <a:off x="1785918" y="5786454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next: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cxnSp>
        <p:nvCxnSpPr>
          <p:cNvPr id="76" name="カギ線コネクタ 75"/>
          <p:cNvCxnSpPr/>
          <p:nvPr/>
        </p:nvCxnSpPr>
        <p:spPr>
          <a:xfrm flipV="1">
            <a:off x="5286380" y="3464719"/>
            <a:ext cx="1857388" cy="392909"/>
          </a:xfrm>
          <a:prstGeom prst="bentConnector3">
            <a:avLst>
              <a:gd name="adj1" fmla="val 90052"/>
            </a:avLst>
          </a:prstGeom>
          <a:ln w="25400">
            <a:solidFill>
              <a:schemeClr val="tx1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カギ線コネクタ 89"/>
          <p:cNvCxnSpPr/>
          <p:nvPr/>
        </p:nvCxnSpPr>
        <p:spPr>
          <a:xfrm>
            <a:off x="3643306" y="4286256"/>
            <a:ext cx="1285884" cy="250033"/>
          </a:xfrm>
          <a:prstGeom prst="bentConnector3">
            <a:avLst>
              <a:gd name="adj1" fmla="val 50000"/>
            </a:avLst>
          </a:prstGeom>
          <a:ln w="25400">
            <a:solidFill>
              <a:schemeClr val="tx1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カギ線コネクタ 106"/>
          <p:cNvCxnSpPr/>
          <p:nvPr/>
        </p:nvCxnSpPr>
        <p:spPr>
          <a:xfrm flipV="1">
            <a:off x="3643306" y="1321579"/>
            <a:ext cx="1285884" cy="392909"/>
          </a:xfrm>
          <a:prstGeom prst="bentConnector3">
            <a:avLst>
              <a:gd name="adj1" fmla="val 50000"/>
            </a:avLst>
          </a:prstGeom>
          <a:ln w="25400">
            <a:solidFill>
              <a:schemeClr val="tx1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0" name="グループ化 58"/>
          <p:cNvGrpSpPr/>
          <p:nvPr/>
        </p:nvGrpSpPr>
        <p:grpSpPr>
          <a:xfrm>
            <a:off x="4929190" y="857232"/>
            <a:ext cx="1857388" cy="928694"/>
            <a:chOff x="1785918" y="5000636"/>
            <a:chExt cx="1857388" cy="928694"/>
          </a:xfrm>
        </p:grpSpPr>
        <p:sp>
          <p:nvSpPr>
            <p:cNvPr id="85" name="正方形/長方形 84"/>
            <p:cNvSpPr/>
            <p:nvPr/>
          </p:nvSpPr>
          <p:spPr>
            <a:xfrm>
              <a:off x="1785918" y="514351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11" name="グループ化 60"/>
            <p:cNvGrpSpPr/>
            <p:nvPr/>
          </p:nvGrpSpPr>
          <p:grpSpPr>
            <a:xfrm>
              <a:off x="1857356" y="5286388"/>
              <a:ext cx="1714512" cy="428628"/>
              <a:chOff x="1857356" y="5286388"/>
              <a:chExt cx="1714512" cy="428628"/>
            </a:xfrm>
          </p:grpSpPr>
          <p:sp>
            <p:nvSpPr>
              <p:cNvPr id="89" name="正方形/長方形 88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足柄金太郎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91" name="正方形/長方形 90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Ashigara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Kintaro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92" name="正方形/長方形 91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南足柄市金時山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87" name="正方形/長方形 86"/>
            <p:cNvSpPr/>
            <p:nvPr/>
          </p:nvSpPr>
          <p:spPr>
            <a:xfrm>
              <a:off x="1785918" y="500063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Ashigara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Kintaro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   hash: 0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88" name="正方形/長方形 87"/>
            <p:cNvSpPr/>
            <p:nvPr/>
          </p:nvSpPr>
          <p:spPr>
            <a:xfrm>
              <a:off x="1785918" y="5786454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next:</a:t>
              </a:r>
              <a:r>
                <a:rPr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NULL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13" name="グループ化 49"/>
          <p:cNvGrpSpPr/>
          <p:nvPr/>
        </p:nvGrpSpPr>
        <p:grpSpPr>
          <a:xfrm>
            <a:off x="7143768" y="4071942"/>
            <a:ext cx="1857388" cy="928694"/>
            <a:chOff x="1785918" y="5000636"/>
            <a:chExt cx="1857388" cy="928694"/>
          </a:xfrm>
        </p:grpSpPr>
        <p:sp>
          <p:nvSpPr>
            <p:cNvPr id="109" name="正方形/長方形 108"/>
            <p:cNvSpPr/>
            <p:nvPr/>
          </p:nvSpPr>
          <p:spPr>
            <a:xfrm>
              <a:off x="1785918" y="514351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14" name="グループ化 51"/>
            <p:cNvGrpSpPr/>
            <p:nvPr/>
          </p:nvGrpSpPr>
          <p:grpSpPr>
            <a:xfrm>
              <a:off x="1857356" y="5286388"/>
              <a:ext cx="1714512" cy="428628"/>
              <a:chOff x="1857356" y="5286388"/>
              <a:chExt cx="1714512" cy="428628"/>
            </a:xfrm>
          </p:grpSpPr>
          <p:sp>
            <p:nvSpPr>
              <p:cNvPr id="113" name="正方形/長方形 112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北条梅子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14" name="正方形/長方形 113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Hojo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Umeko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16" name="正方形/長方形 115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小田原市城山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111" name="正方形/長方形 110"/>
            <p:cNvSpPr/>
            <p:nvPr/>
          </p:nvSpPr>
          <p:spPr>
            <a:xfrm>
              <a:off x="1785918" y="500063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Hojo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Umeko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   hash: 9</a:t>
              </a:r>
              <a:endParaRPr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112" name="正方形/長方形 111"/>
            <p:cNvSpPr/>
            <p:nvPr/>
          </p:nvSpPr>
          <p:spPr>
            <a:xfrm>
              <a:off x="1785918" y="5786454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next:</a:t>
              </a:r>
              <a:r>
                <a:rPr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NULL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84" name="グループ化 66"/>
          <p:cNvGrpSpPr/>
          <p:nvPr/>
        </p:nvGrpSpPr>
        <p:grpSpPr>
          <a:xfrm>
            <a:off x="4929190" y="4071942"/>
            <a:ext cx="1857388" cy="928694"/>
            <a:chOff x="1785918" y="5000636"/>
            <a:chExt cx="1857388" cy="928694"/>
          </a:xfrm>
        </p:grpSpPr>
        <p:sp>
          <p:nvSpPr>
            <p:cNvPr id="86" name="正方形/長方形 85"/>
            <p:cNvSpPr/>
            <p:nvPr/>
          </p:nvSpPr>
          <p:spPr>
            <a:xfrm>
              <a:off x="1785918" y="514351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94" name="グループ化 68"/>
            <p:cNvGrpSpPr/>
            <p:nvPr/>
          </p:nvGrpSpPr>
          <p:grpSpPr>
            <a:xfrm>
              <a:off x="1857356" y="5286388"/>
              <a:ext cx="1714512" cy="428628"/>
              <a:chOff x="1857356" y="5286388"/>
              <a:chExt cx="1714512" cy="428628"/>
            </a:xfrm>
          </p:grpSpPr>
          <p:sp>
            <p:nvSpPr>
              <p:cNvPr id="98" name="正方形/長方形 97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上野蘭々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00" name="正方形/長方形 99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Ueno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Ranran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02" name="正方形/長方形 101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台東区上野公園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96" name="正方形/長方形 95"/>
            <p:cNvSpPr/>
            <p:nvPr/>
          </p:nvSpPr>
          <p:spPr>
            <a:xfrm>
              <a:off x="1785918" y="500063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Ueno</a:t>
              </a:r>
              <a:r>
                <a:rPr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Ranran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   hash: 9</a:t>
              </a:r>
              <a:endParaRPr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97" name="正方形/長方形 96"/>
            <p:cNvSpPr/>
            <p:nvPr/>
          </p:nvSpPr>
          <p:spPr>
            <a:xfrm>
              <a:off x="1785918" y="5786454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next: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cxnSp>
        <p:nvCxnSpPr>
          <p:cNvPr id="103" name="カギ線コネクタ 102"/>
          <p:cNvCxnSpPr/>
          <p:nvPr/>
        </p:nvCxnSpPr>
        <p:spPr>
          <a:xfrm flipV="1">
            <a:off x="5286380" y="4536289"/>
            <a:ext cx="1857388" cy="392909"/>
          </a:xfrm>
          <a:prstGeom prst="bentConnector3">
            <a:avLst>
              <a:gd name="adj1" fmla="val 89217"/>
            </a:avLst>
          </a:prstGeom>
          <a:ln w="25400">
            <a:solidFill>
              <a:schemeClr val="tx1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4" name="テキスト ボックス 103"/>
          <p:cNvSpPr txBox="1"/>
          <p:nvPr/>
        </p:nvSpPr>
        <p:spPr>
          <a:xfrm>
            <a:off x="2000232" y="785794"/>
            <a:ext cx="215956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hash(“</a:t>
            </a:r>
            <a:r>
              <a:rPr lang="en-US" altLang="ja-JP" sz="1100" b="1" dirty="0" err="1" smtClean="0">
                <a:latin typeface="ＭＳ ゴシック" pitchFamily="49" charset="-128"/>
                <a:ea typeface="ＭＳ ゴシック" pitchFamily="49" charset="-128"/>
              </a:rPr>
              <a:t>Mitsuki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 </a:t>
            </a:r>
            <a:r>
              <a:rPr lang="en-US" altLang="ja-JP" sz="1100" b="1" dirty="0" err="1" smtClean="0">
                <a:latin typeface="ＭＳ ゴシック" pitchFamily="49" charset="-128"/>
                <a:ea typeface="ＭＳ ゴシック" pitchFamily="49" charset="-128"/>
              </a:rPr>
              <a:t>Mausu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”) = 10</a:t>
            </a:r>
          </a:p>
        </p:txBody>
      </p:sp>
      <p:grpSp>
        <p:nvGrpSpPr>
          <p:cNvPr id="105" name="グループ化 31"/>
          <p:cNvGrpSpPr/>
          <p:nvPr/>
        </p:nvGrpSpPr>
        <p:grpSpPr>
          <a:xfrm>
            <a:off x="214282" y="642918"/>
            <a:ext cx="1714512" cy="428628"/>
            <a:chOff x="1857356" y="5286388"/>
            <a:chExt cx="1714512" cy="428628"/>
          </a:xfrm>
        </p:grpSpPr>
        <p:sp>
          <p:nvSpPr>
            <p:cNvPr id="106" name="正方形/長方形 105"/>
            <p:cNvSpPr/>
            <p:nvPr/>
          </p:nvSpPr>
          <p:spPr>
            <a:xfrm>
              <a:off x="1857356" y="5429264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j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r>
                <a:rPr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三月磨臼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108" name="正方形/長方形 107"/>
            <p:cNvSpPr/>
            <p:nvPr/>
          </p:nvSpPr>
          <p:spPr>
            <a:xfrm>
              <a:off x="1857356" y="5286388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e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</a:t>
              </a:r>
              <a:r>
                <a:rPr kumimoji="1"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Mitsuki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Mausu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110" name="正方形/長方形 109"/>
            <p:cNvSpPr/>
            <p:nvPr/>
          </p:nvSpPr>
          <p:spPr>
            <a:xfrm>
              <a:off x="1857356" y="5572140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addr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</a:t>
              </a:r>
              <a:r>
                <a:rPr kumimoji="1"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浦安市舞浜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117" name="グループ化 74"/>
          <p:cNvGrpSpPr/>
          <p:nvPr/>
        </p:nvGrpSpPr>
        <p:grpSpPr>
          <a:xfrm>
            <a:off x="4929190" y="5214950"/>
            <a:ext cx="1857388" cy="928694"/>
            <a:chOff x="1785918" y="5000636"/>
            <a:chExt cx="1857388" cy="928694"/>
          </a:xfrm>
        </p:grpSpPr>
        <p:sp>
          <p:nvSpPr>
            <p:cNvPr id="119" name="正方形/長方形 118"/>
            <p:cNvSpPr/>
            <p:nvPr/>
          </p:nvSpPr>
          <p:spPr>
            <a:xfrm>
              <a:off x="1785918" y="514351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126" name="グループ化 76"/>
            <p:cNvGrpSpPr/>
            <p:nvPr/>
          </p:nvGrpSpPr>
          <p:grpSpPr>
            <a:xfrm>
              <a:off x="1857356" y="5286388"/>
              <a:ext cx="1714512" cy="428628"/>
              <a:chOff x="1857356" y="5286388"/>
              <a:chExt cx="1714512" cy="428628"/>
            </a:xfrm>
          </p:grpSpPr>
          <p:sp>
            <p:nvSpPr>
              <p:cNvPr id="129" name="正方形/長方形 128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三月磨臼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30" name="正方形/長方形 129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Mitsuki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Mausu</a:t>
                </a:r>
                <a:endPara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  <a:p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31" name="正方形/長方形 130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浦安市舞浜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127" name="正方形/長方形 126"/>
            <p:cNvSpPr/>
            <p:nvPr/>
          </p:nvSpPr>
          <p:spPr>
            <a:xfrm>
              <a:off x="1785918" y="500063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</a:t>
              </a:r>
              <a:r>
                <a:rPr lang="en-US" altLang="ja-JP" sz="800" dirty="0" err="1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Mitsuki</a:t>
              </a:r>
              <a:r>
                <a:rPr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err="1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Mausu</a:t>
              </a:r>
              <a:r>
                <a:rPr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    hash: 10</a:t>
              </a:r>
              <a:endPara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  <a:p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128" name="正方形/長方形 127"/>
            <p:cNvSpPr/>
            <p:nvPr/>
          </p:nvSpPr>
          <p:spPr>
            <a:xfrm>
              <a:off x="1785918" y="5786454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next:</a:t>
              </a:r>
              <a:r>
                <a:rPr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NULL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cxnSp>
        <p:nvCxnSpPr>
          <p:cNvPr id="132" name="カギ線コネクタ 131"/>
          <p:cNvCxnSpPr>
            <a:endCxn id="119" idx="1"/>
          </p:cNvCxnSpPr>
          <p:nvPr/>
        </p:nvCxnSpPr>
        <p:spPr>
          <a:xfrm>
            <a:off x="3643308" y="4572010"/>
            <a:ext cx="1285882" cy="1107287"/>
          </a:xfrm>
          <a:prstGeom prst="bentConnector3">
            <a:avLst>
              <a:gd name="adj1" fmla="val 50000"/>
            </a:avLst>
          </a:prstGeom>
          <a:ln w="25400">
            <a:solidFill>
              <a:srgbClr val="FF000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14282" y="0"/>
            <a:ext cx="8686800" cy="785794"/>
          </a:xfrm>
        </p:spPr>
        <p:txBody>
          <a:bodyPr>
            <a:noAutofit/>
          </a:bodyPr>
          <a:lstStyle/>
          <a:p>
            <a:r>
              <a:rPr lang="ja-JP" altLang="en-US" sz="2800" dirty="0" smtClean="0"/>
              <a:t>ダイレクトチェイニング法</a:t>
            </a:r>
            <a:r>
              <a:rPr lang="en-US" altLang="ja-JP" sz="2800" dirty="0" smtClean="0"/>
              <a:t/>
            </a:r>
            <a:br>
              <a:rPr lang="en-US" altLang="ja-JP" sz="2800" dirty="0" smtClean="0"/>
            </a:br>
            <a:r>
              <a:rPr lang="ja-JP" altLang="en-US" sz="2800" dirty="0" smtClean="0"/>
              <a:t>レコード</a:t>
            </a:r>
            <a:r>
              <a:rPr lang="en-US" altLang="ja-JP" sz="2800" dirty="0" smtClean="0"/>
              <a:t>8</a:t>
            </a:r>
            <a:r>
              <a:rPr lang="ja-JP" altLang="en-US" sz="2800" dirty="0" smtClean="0"/>
              <a:t>件目取り出し</a:t>
            </a:r>
            <a:endParaRPr kumimoji="1" lang="ja-JP" altLang="en-US" sz="2800" dirty="0"/>
          </a:p>
        </p:txBody>
      </p:sp>
      <p:sp>
        <p:nvSpPr>
          <p:cNvPr id="115" name="正方形/長方形 114"/>
          <p:cNvSpPr/>
          <p:nvPr/>
        </p:nvSpPr>
        <p:spPr>
          <a:xfrm>
            <a:off x="214282" y="1928802"/>
            <a:ext cx="2357454" cy="4786346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ハッシュ表初期化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makenull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初期データ登録 </a:t>
            </a:r>
            <a:r>
              <a:rPr lang="en-US" altLang="ja-JP" sz="900" dirty="0" smtClean="0">
                <a:solidFill>
                  <a:schemeClr val="tx1"/>
                </a:solidFill>
              </a:rPr>
              <a:t>*/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smtClean="0">
                <a:solidFill>
                  <a:srgbClr val="FF0000"/>
                </a:solidFill>
              </a:rPr>
              <a:t>while( </a:t>
            </a:r>
            <a:r>
              <a:rPr lang="en-US" altLang="ja-JP" sz="900" dirty="0" err="1" smtClean="0">
                <a:solidFill>
                  <a:srgbClr val="FF0000"/>
                </a:solidFill>
              </a:rPr>
              <a:t>getrecord</a:t>
            </a:r>
            <a:r>
              <a:rPr lang="en-US" altLang="ja-JP" sz="900" dirty="0" smtClean="0">
                <a:solidFill>
                  <a:srgbClr val="FF0000"/>
                </a:solidFill>
              </a:rPr>
              <a:t>(&amp;x) )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insert(&amp;x,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x.ename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重複データの登録試み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insert(&amp;dummy,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ハッシュ表を対象とした探索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Hato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Saburo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ハッシュ表からのデータ削除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Hato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Saburo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delete("Ueno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Ranran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Nobi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Toraemon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Nanashi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Gonbei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ハッシュ表を対象とした探索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Hato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Saburo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再登録・再探索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printf</a:t>
            </a:r>
            <a:r>
              <a:rPr lang="en-US" altLang="ja-JP" sz="900" dirty="0" smtClean="0">
                <a:solidFill>
                  <a:schemeClr val="tx1"/>
                </a:solidFill>
              </a:rPr>
              <a:t>("===Re-insert===\n");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insert(&amp;dummy,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Mitsuki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Mausu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</p:txBody>
      </p:sp>
      <p:sp>
        <p:nvSpPr>
          <p:cNvPr id="167" name="正方形/長方形 166"/>
          <p:cNvSpPr/>
          <p:nvPr/>
        </p:nvSpPr>
        <p:spPr>
          <a:xfrm>
            <a:off x="2714612" y="1571612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0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69" name="正方形/長方形 168"/>
          <p:cNvSpPr/>
          <p:nvPr/>
        </p:nvSpPr>
        <p:spPr>
          <a:xfrm>
            <a:off x="2714612" y="1857364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NULL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0" name="正方形/長方形 169"/>
          <p:cNvSpPr/>
          <p:nvPr/>
        </p:nvSpPr>
        <p:spPr>
          <a:xfrm>
            <a:off x="2714612" y="2143116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NULL  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1" name="正方形/長方形 170"/>
          <p:cNvSpPr/>
          <p:nvPr/>
        </p:nvSpPr>
        <p:spPr>
          <a:xfrm>
            <a:off x="2714612" y="2428868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3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NULL 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2" name="正方形/長方形 171"/>
          <p:cNvSpPr/>
          <p:nvPr/>
        </p:nvSpPr>
        <p:spPr>
          <a:xfrm>
            <a:off x="2714612" y="2714620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4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3" name="正方形/長方形 172"/>
          <p:cNvSpPr/>
          <p:nvPr/>
        </p:nvSpPr>
        <p:spPr>
          <a:xfrm>
            <a:off x="2714612" y="3000372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5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NULL 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4" name="正方形/長方形 173"/>
          <p:cNvSpPr/>
          <p:nvPr/>
        </p:nvSpPr>
        <p:spPr>
          <a:xfrm>
            <a:off x="2714612" y="3286124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6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5" name="正方形/長方形 174"/>
          <p:cNvSpPr/>
          <p:nvPr/>
        </p:nvSpPr>
        <p:spPr>
          <a:xfrm>
            <a:off x="2714612" y="3571876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7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6" name="正方形/長方形 175"/>
          <p:cNvSpPr/>
          <p:nvPr/>
        </p:nvSpPr>
        <p:spPr>
          <a:xfrm>
            <a:off x="2714612" y="3857628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8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7" name="正方形/長方形 176"/>
          <p:cNvSpPr/>
          <p:nvPr/>
        </p:nvSpPr>
        <p:spPr>
          <a:xfrm>
            <a:off x="2714612" y="4143380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9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8" name="正方形/長方形 177"/>
          <p:cNvSpPr/>
          <p:nvPr/>
        </p:nvSpPr>
        <p:spPr>
          <a:xfrm>
            <a:off x="2714612" y="4429132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10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9" name="正方形/長方形 178"/>
          <p:cNvSpPr/>
          <p:nvPr/>
        </p:nvSpPr>
        <p:spPr>
          <a:xfrm>
            <a:off x="2714612" y="4714884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11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80" name="正方形/長方形 179"/>
          <p:cNvSpPr/>
          <p:nvPr/>
        </p:nvSpPr>
        <p:spPr>
          <a:xfrm>
            <a:off x="2714612" y="5000636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12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grpSp>
        <p:nvGrpSpPr>
          <p:cNvPr id="3" name="グループ化 31"/>
          <p:cNvGrpSpPr/>
          <p:nvPr/>
        </p:nvGrpSpPr>
        <p:grpSpPr>
          <a:xfrm>
            <a:off x="214282" y="642918"/>
            <a:ext cx="1714512" cy="428628"/>
            <a:chOff x="1857356" y="5286388"/>
            <a:chExt cx="1714512" cy="428628"/>
          </a:xfrm>
        </p:grpSpPr>
        <p:sp>
          <p:nvSpPr>
            <p:cNvPr id="213" name="正方形/長方形 212"/>
            <p:cNvSpPr/>
            <p:nvPr/>
          </p:nvSpPr>
          <p:spPr>
            <a:xfrm>
              <a:off x="1857356" y="5429264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j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r>
                <a:rPr lang="ja-JP" altLang="en-US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野比寅右衛門</a:t>
              </a:r>
              <a:endParaRPr kumimoji="1" lang="ja-JP" altLang="en-US" sz="800" dirty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214" name="正方形/長方形 213"/>
            <p:cNvSpPr/>
            <p:nvPr/>
          </p:nvSpPr>
          <p:spPr>
            <a:xfrm>
              <a:off x="1857356" y="5286388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e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</a:t>
              </a:r>
              <a:r>
                <a:rPr kumimoji="1"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err="1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Nobi</a:t>
              </a:r>
              <a:r>
                <a:rPr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err="1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Toraemon</a:t>
              </a:r>
              <a:endParaRPr kumimoji="1" lang="ja-JP" altLang="en-US" sz="800" dirty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215" name="正方形/長方形 214"/>
            <p:cNvSpPr/>
            <p:nvPr/>
          </p:nvSpPr>
          <p:spPr>
            <a:xfrm>
              <a:off x="1857356" y="5572140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addr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</a:t>
              </a:r>
              <a:r>
                <a:rPr kumimoji="1"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kumimoji="1" lang="ja-JP" altLang="en-US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横須賀市野比</a:t>
              </a:r>
              <a:endParaRPr kumimoji="1" lang="ja-JP" altLang="en-US" sz="800" dirty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sp>
        <p:nvSpPr>
          <p:cNvPr id="216" name="テキスト ボックス 215"/>
          <p:cNvSpPr txBox="1"/>
          <p:nvPr/>
        </p:nvSpPr>
        <p:spPr>
          <a:xfrm>
            <a:off x="214282" y="357166"/>
            <a:ext cx="1242648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dirty="0" err="1" smtClean="0">
                <a:latin typeface="ＭＳ ゴシック" pitchFamily="49" charset="-128"/>
                <a:ea typeface="ＭＳ ゴシック" pitchFamily="49" charset="-128"/>
              </a:rPr>
              <a:t>struct</a:t>
            </a:r>
            <a:r>
              <a:rPr lang="en-US" altLang="ja-JP" sz="1100" dirty="0" smtClean="0">
                <a:latin typeface="ＭＳ ゴシック" pitchFamily="49" charset="-128"/>
                <a:ea typeface="ＭＳ ゴシック" pitchFamily="49" charset="-128"/>
              </a:rPr>
              <a:t> record 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x</a:t>
            </a:r>
          </a:p>
        </p:txBody>
      </p:sp>
      <p:grpSp>
        <p:nvGrpSpPr>
          <p:cNvPr id="4" name="グループ化 31"/>
          <p:cNvGrpSpPr/>
          <p:nvPr/>
        </p:nvGrpSpPr>
        <p:grpSpPr>
          <a:xfrm>
            <a:off x="214282" y="1428736"/>
            <a:ext cx="1714512" cy="428628"/>
            <a:chOff x="1857356" y="5286388"/>
            <a:chExt cx="1714512" cy="428628"/>
          </a:xfrm>
        </p:grpSpPr>
        <p:sp>
          <p:nvSpPr>
            <p:cNvPr id="218" name="正方形/長方形 217"/>
            <p:cNvSpPr/>
            <p:nvPr/>
          </p:nvSpPr>
          <p:spPr>
            <a:xfrm>
              <a:off x="1857356" y="5429264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j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r>
                <a:rPr kumimoji="1"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横浜邦博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219" name="正方形/長方形 218"/>
            <p:cNvSpPr/>
            <p:nvPr/>
          </p:nvSpPr>
          <p:spPr>
            <a:xfrm>
              <a:off x="1857356" y="5286388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e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Yokohama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Kunihiro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220" name="正方形/長方形 219"/>
            <p:cNvSpPr/>
            <p:nvPr/>
          </p:nvSpPr>
          <p:spPr>
            <a:xfrm>
              <a:off x="1857356" y="5572140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addr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r>
                <a:rPr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横浜市中区日本大通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sp>
        <p:nvSpPr>
          <p:cNvPr id="221" name="テキスト ボックス 220"/>
          <p:cNvSpPr txBox="1"/>
          <p:nvPr/>
        </p:nvSpPr>
        <p:spPr>
          <a:xfrm>
            <a:off x="214282" y="1142984"/>
            <a:ext cx="152477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dirty="0" err="1" smtClean="0">
                <a:latin typeface="ＭＳ ゴシック" pitchFamily="49" charset="-128"/>
                <a:ea typeface="ＭＳ ゴシック" pitchFamily="49" charset="-128"/>
              </a:rPr>
              <a:t>struct</a:t>
            </a:r>
            <a:r>
              <a:rPr lang="en-US" altLang="ja-JP" sz="1100" dirty="0" smtClean="0">
                <a:latin typeface="ＭＳ ゴシック" pitchFamily="49" charset="-128"/>
                <a:ea typeface="ＭＳ ゴシック" pitchFamily="49" charset="-128"/>
              </a:rPr>
              <a:t> record 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dummy</a:t>
            </a:r>
          </a:p>
        </p:txBody>
      </p:sp>
      <p:sp>
        <p:nvSpPr>
          <p:cNvPr id="222" name="テキスト ボックス 221"/>
          <p:cNvSpPr txBox="1"/>
          <p:nvPr/>
        </p:nvSpPr>
        <p:spPr>
          <a:xfrm>
            <a:off x="2357422" y="1285860"/>
            <a:ext cx="1947969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dirty="0" err="1" smtClean="0">
                <a:latin typeface="ＭＳ ゴシック" pitchFamily="49" charset="-128"/>
                <a:ea typeface="ＭＳ ゴシック" pitchFamily="49" charset="-128"/>
              </a:rPr>
              <a:t>struct</a:t>
            </a:r>
            <a:r>
              <a:rPr lang="en-US" altLang="ja-JP" sz="1100" dirty="0" smtClean="0">
                <a:latin typeface="ＭＳ ゴシック" pitchFamily="49" charset="-128"/>
                <a:ea typeface="ＭＳ ゴシック" pitchFamily="49" charset="-128"/>
              </a:rPr>
              <a:t> item *</a:t>
            </a:r>
            <a:r>
              <a:rPr lang="en-US" altLang="ja-JP" sz="1100" b="1" dirty="0" err="1" smtClean="0"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[B]</a:t>
            </a:r>
          </a:p>
        </p:txBody>
      </p:sp>
      <p:sp>
        <p:nvSpPr>
          <p:cNvPr id="30" name="右矢印 29"/>
          <p:cNvSpPr/>
          <p:nvPr/>
        </p:nvSpPr>
        <p:spPr>
          <a:xfrm>
            <a:off x="0" y="2643182"/>
            <a:ext cx="285752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38" name="カギ線コネクタ 37"/>
          <p:cNvCxnSpPr/>
          <p:nvPr/>
        </p:nvCxnSpPr>
        <p:spPr>
          <a:xfrm flipV="1">
            <a:off x="3643306" y="3464719"/>
            <a:ext cx="1285884" cy="535785"/>
          </a:xfrm>
          <a:prstGeom prst="bentConnector3">
            <a:avLst>
              <a:gd name="adj1" fmla="val 50000"/>
            </a:avLst>
          </a:prstGeom>
          <a:ln w="25400">
            <a:solidFill>
              <a:schemeClr val="tx1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" name="グループ化 33"/>
          <p:cNvGrpSpPr/>
          <p:nvPr/>
        </p:nvGrpSpPr>
        <p:grpSpPr>
          <a:xfrm>
            <a:off x="4929190" y="1928802"/>
            <a:ext cx="1857388" cy="928694"/>
            <a:chOff x="1785918" y="5000636"/>
            <a:chExt cx="1857388" cy="928694"/>
          </a:xfrm>
        </p:grpSpPr>
        <p:sp>
          <p:nvSpPr>
            <p:cNvPr id="40" name="正方形/長方形 39"/>
            <p:cNvSpPr/>
            <p:nvPr/>
          </p:nvSpPr>
          <p:spPr>
            <a:xfrm>
              <a:off x="1785918" y="514351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6" name="グループ化 35"/>
            <p:cNvGrpSpPr/>
            <p:nvPr/>
          </p:nvGrpSpPr>
          <p:grpSpPr>
            <a:xfrm>
              <a:off x="1857356" y="5286388"/>
              <a:ext cx="1714512" cy="428628"/>
              <a:chOff x="1857356" y="5286388"/>
              <a:chExt cx="1714512" cy="428628"/>
            </a:xfrm>
          </p:grpSpPr>
          <p:sp>
            <p:nvSpPr>
              <p:cNvPr id="44" name="正方形/長方形 43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神奈川花子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45" name="正方形/長方形 44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Kanagawa </a:t>
                </a:r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Hanako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46" name="正方形/長方形 45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横浜市</a:t>
                </a:r>
                <a:r>
                  <a:rPr lang="ja-JP" altLang="en-US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神奈川区三ッ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沢上町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42" name="正方形/長方形 41"/>
            <p:cNvSpPr/>
            <p:nvPr/>
          </p:nvSpPr>
          <p:spPr>
            <a:xfrm>
              <a:off x="1785918" y="500063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Kanagawa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Hanako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  hash: 4</a:t>
              </a:r>
              <a:endParaRPr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43" name="正方形/長方形 42"/>
            <p:cNvSpPr/>
            <p:nvPr/>
          </p:nvSpPr>
          <p:spPr>
            <a:xfrm>
              <a:off x="1785918" y="5786454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next:</a:t>
              </a:r>
              <a:r>
                <a:rPr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NULL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cxnSp>
        <p:nvCxnSpPr>
          <p:cNvPr id="47" name="カギ線コネクタ 46"/>
          <p:cNvCxnSpPr>
            <a:endCxn id="40" idx="1"/>
          </p:cNvCxnSpPr>
          <p:nvPr/>
        </p:nvCxnSpPr>
        <p:spPr>
          <a:xfrm flipV="1">
            <a:off x="3643306" y="2393149"/>
            <a:ext cx="1285884" cy="464347"/>
          </a:xfrm>
          <a:prstGeom prst="bentConnector3">
            <a:avLst>
              <a:gd name="adj1" fmla="val 50000"/>
            </a:avLst>
          </a:prstGeom>
          <a:ln w="25400">
            <a:solidFill>
              <a:schemeClr val="tx1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" name="グループ化 32"/>
          <p:cNvGrpSpPr/>
          <p:nvPr/>
        </p:nvGrpSpPr>
        <p:grpSpPr>
          <a:xfrm>
            <a:off x="7143768" y="3000372"/>
            <a:ext cx="1857388" cy="928694"/>
            <a:chOff x="1785918" y="5000636"/>
            <a:chExt cx="1857388" cy="928694"/>
          </a:xfrm>
        </p:grpSpPr>
        <p:sp>
          <p:nvSpPr>
            <p:cNvPr id="58" name="正方形/長方形 57"/>
            <p:cNvSpPr/>
            <p:nvPr/>
          </p:nvSpPr>
          <p:spPr>
            <a:xfrm>
              <a:off x="1785918" y="514351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8" name="グループ化 31"/>
            <p:cNvGrpSpPr/>
            <p:nvPr/>
          </p:nvGrpSpPr>
          <p:grpSpPr>
            <a:xfrm>
              <a:off x="1857356" y="5286388"/>
              <a:ext cx="1714512" cy="428628"/>
              <a:chOff x="1857356" y="5286388"/>
              <a:chExt cx="1714512" cy="428628"/>
            </a:xfrm>
          </p:grpSpPr>
          <p:sp>
            <p:nvSpPr>
              <p:cNvPr id="62" name="正方形/長方形 61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横浜国大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63" name="正方形/長方形 62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Yokohama </a:t>
                </a:r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Kunihiro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64" name="正方形/長方形 63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横浜市保土ヶ谷区常盤台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60" name="正方形/長方形 59"/>
            <p:cNvSpPr/>
            <p:nvPr/>
          </p:nvSpPr>
          <p:spPr>
            <a:xfrm>
              <a:off x="1785918" y="500063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Yokohama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Kunihiro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   hash: 8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61" name="正方形/長方形 60"/>
            <p:cNvSpPr/>
            <p:nvPr/>
          </p:nvSpPr>
          <p:spPr>
            <a:xfrm>
              <a:off x="1785918" y="5786454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next:</a:t>
              </a:r>
              <a:r>
                <a:rPr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NULL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9" name="グループ化 41"/>
          <p:cNvGrpSpPr/>
          <p:nvPr/>
        </p:nvGrpSpPr>
        <p:grpSpPr>
          <a:xfrm>
            <a:off x="4929190" y="3000372"/>
            <a:ext cx="1857388" cy="928694"/>
            <a:chOff x="1785918" y="5000636"/>
            <a:chExt cx="1857388" cy="928694"/>
          </a:xfrm>
        </p:grpSpPr>
        <p:sp>
          <p:nvSpPr>
            <p:cNvPr id="66" name="正方形/長方形 65"/>
            <p:cNvSpPr/>
            <p:nvPr/>
          </p:nvSpPr>
          <p:spPr>
            <a:xfrm>
              <a:off x="1785918" y="514351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10" name="グループ化 43"/>
            <p:cNvGrpSpPr/>
            <p:nvPr/>
          </p:nvGrpSpPr>
          <p:grpSpPr>
            <a:xfrm>
              <a:off x="1857356" y="5286388"/>
              <a:ext cx="1714512" cy="428628"/>
              <a:chOff x="1857356" y="5286388"/>
              <a:chExt cx="1714512" cy="428628"/>
            </a:xfrm>
          </p:grpSpPr>
          <p:sp>
            <p:nvSpPr>
              <p:cNvPr id="70" name="正方形/長方形 69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鳩三郎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71" name="正方形/長方形 70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Hato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Saburo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72" name="正方形/長方形 71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鎌倉市小町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68" name="正方形/長方形 67"/>
            <p:cNvSpPr/>
            <p:nvPr/>
          </p:nvSpPr>
          <p:spPr>
            <a:xfrm>
              <a:off x="1785918" y="500063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Hato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Saburo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   hash: 8</a:t>
              </a:r>
              <a:endParaRPr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69" name="正方形/長方形 68"/>
            <p:cNvSpPr/>
            <p:nvPr/>
          </p:nvSpPr>
          <p:spPr>
            <a:xfrm>
              <a:off x="1785918" y="5786454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next: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cxnSp>
        <p:nvCxnSpPr>
          <p:cNvPr id="73" name="カギ線コネクタ 72"/>
          <p:cNvCxnSpPr/>
          <p:nvPr/>
        </p:nvCxnSpPr>
        <p:spPr>
          <a:xfrm flipV="1">
            <a:off x="5286380" y="3464719"/>
            <a:ext cx="1857388" cy="392909"/>
          </a:xfrm>
          <a:prstGeom prst="bentConnector3">
            <a:avLst>
              <a:gd name="adj1" fmla="val 90052"/>
            </a:avLst>
          </a:prstGeom>
          <a:ln w="25400">
            <a:solidFill>
              <a:schemeClr val="tx1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カギ線コネクタ 55"/>
          <p:cNvCxnSpPr/>
          <p:nvPr/>
        </p:nvCxnSpPr>
        <p:spPr>
          <a:xfrm>
            <a:off x="3643306" y="4286256"/>
            <a:ext cx="1285884" cy="250033"/>
          </a:xfrm>
          <a:prstGeom prst="bentConnector3">
            <a:avLst>
              <a:gd name="adj1" fmla="val 50000"/>
            </a:avLst>
          </a:prstGeom>
          <a:ln w="25400">
            <a:solidFill>
              <a:schemeClr val="tx1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カギ線コネクタ 64"/>
          <p:cNvCxnSpPr/>
          <p:nvPr/>
        </p:nvCxnSpPr>
        <p:spPr>
          <a:xfrm flipV="1">
            <a:off x="3643306" y="1321579"/>
            <a:ext cx="1285884" cy="392909"/>
          </a:xfrm>
          <a:prstGeom prst="bentConnector3">
            <a:avLst>
              <a:gd name="adj1" fmla="val 50000"/>
            </a:avLst>
          </a:prstGeom>
          <a:ln w="25400">
            <a:solidFill>
              <a:schemeClr val="tx1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1" name="グループ化 58"/>
          <p:cNvGrpSpPr/>
          <p:nvPr/>
        </p:nvGrpSpPr>
        <p:grpSpPr>
          <a:xfrm>
            <a:off x="4929190" y="857232"/>
            <a:ext cx="1857388" cy="928694"/>
            <a:chOff x="1785918" y="5000636"/>
            <a:chExt cx="1857388" cy="928694"/>
          </a:xfrm>
        </p:grpSpPr>
        <p:sp>
          <p:nvSpPr>
            <p:cNvPr id="79" name="正方形/長方形 78"/>
            <p:cNvSpPr/>
            <p:nvPr/>
          </p:nvSpPr>
          <p:spPr>
            <a:xfrm>
              <a:off x="1785918" y="514351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12" name="グループ化 60"/>
            <p:cNvGrpSpPr/>
            <p:nvPr/>
          </p:nvGrpSpPr>
          <p:grpSpPr>
            <a:xfrm>
              <a:off x="1857356" y="5286388"/>
              <a:ext cx="1714512" cy="428628"/>
              <a:chOff x="1857356" y="5286388"/>
              <a:chExt cx="1714512" cy="428628"/>
            </a:xfrm>
          </p:grpSpPr>
          <p:sp>
            <p:nvSpPr>
              <p:cNvPr id="83" name="正方形/長方形 82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足柄金太郎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84" name="正方形/長方形 83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Ashigara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Kintaro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85" name="正方形/長方形 84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南足柄市金時山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81" name="正方形/長方形 80"/>
            <p:cNvSpPr/>
            <p:nvPr/>
          </p:nvSpPr>
          <p:spPr>
            <a:xfrm>
              <a:off x="1785918" y="500063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Ashigara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Kintaro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   hash: 0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82" name="正方形/長方形 81"/>
            <p:cNvSpPr/>
            <p:nvPr/>
          </p:nvSpPr>
          <p:spPr>
            <a:xfrm>
              <a:off x="1785918" y="5786454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next:</a:t>
              </a:r>
              <a:r>
                <a:rPr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NULL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13" name="グループ化 49"/>
          <p:cNvGrpSpPr/>
          <p:nvPr/>
        </p:nvGrpSpPr>
        <p:grpSpPr>
          <a:xfrm>
            <a:off x="7143768" y="4071942"/>
            <a:ext cx="1857388" cy="928694"/>
            <a:chOff x="1785918" y="5000636"/>
            <a:chExt cx="1857388" cy="928694"/>
          </a:xfrm>
        </p:grpSpPr>
        <p:sp>
          <p:nvSpPr>
            <p:cNvPr id="80" name="正方形/長方形 79"/>
            <p:cNvSpPr/>
            <p:nvPr/>
          </p:nvSpPr>
          <p:spPr>
            <a:xfrm>
              <a:off x="1785918" y="514351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14" name="グループ化 51"/>
            <p:cNvGrpSpPr/>
            <p:nvPr/>
          </p:nvGrpSpPr>
          <p:grpSpPr>
            <a:xfrm>
              <a:off x="1857356" y="5286388"/>
              <a:ext cx="1714512" cy="428628"/>
              <a:chOff x="1857356" y="5286388"/>
              <a:chExt cx="1714512" cy="428628"/>
            </a:xfrm>
          </p:grpSpPr>
          <p:sp>
            <p:nvSpPr>
              <p:cNvPr id="89" name="正方形/長方形 88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北条梅子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90" name="正方形/長方形 89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Hojo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Umeko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91" name="正方形/長方形 90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小田原市城山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87" name="正方形/長方形 86"/>
            <p:cNvSpPr/>
            <p:nvPr/>
          </p:nvSpPr>
          <p:spPr>
            <a:xfrm>
              <a:off x="1785918" y="500063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Hojo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Umeko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   hash: 9</a:t>
              </a:r>
              <a:endParaRPr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88" name="正方形/長方形 87"/>
            <p:cNvSpPr/>
            <p:nvPr/>
          </p:nvSpPr>
          <p:spPr>
            <a:xfrm>
              <a:off x="1785918" y="5786454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next:</a:t>
              </a:r>
              <a:r>
                <a:rPr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NULL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15" name="グループ化 66"/>
          <p:cNvGrpSpPr/>
          <p:nvPr/>
        </p:nvGrpSpPr>
        <p:grpSpPr>
          <a:xfrm>
            <a:off x="4929190" y="4071942"/>
            <a:ext cx="1857388" cy="928694"/>
            <a:chOff x="1785918" y="5000636"/>
            <a:chExt cx="1857388" cy="928694"/>
          </a:xfrm>
        </p:grpSpPr>
        <p:sp>
          <p:nvSpPr>
            <p:cNvPr id="93" name="正方形/長方形 92"/>
            <p:cNvSpPr/>
            <p:nvPr/>
          </p:nvSpPr>
          <p:spPr>
            <a:xfrm>
              <a:off x="1785918" y="514351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16" name="グループ化 68"/>
            <p:cNvGrpSpPr/>
            <p:nvPr/>
          </p:nvGrpSpPr>
          <p:grpSpPr>
            <a:xfrm>
              <a:off x="1857356" y="5286388"/>
              <a:ext cx="1714512" cy="428628"/>
              <a:chOff x="1857356" y="5286388"/>
              <a:chExt cx="1714512" cy="428628"/>
            </a:xfrm>
          </p:grpSpPr>
          <p:sp>
            <p:nvSpPr>
              <p:cNvPr id="97" name="正方形/長方形 96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上野蘭々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98" name="正方形/長方形 97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Ueno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Ranran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99" name="正方形/長方形 98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台東区上野公園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95" name="正方形/長方形 94"/>
            <p:cNvSpPr/>
            <p:nvPr/>
          </p:nvSpPr>
          <p:spPr>
            <a:xfrm>
              <a:off x="1785918" y="500063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Ueno</a:t>
              </a:r>
              <a:r>
                <a:rPr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Ranran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   hash: 9</a:t>
              </a:r>
              <a:endParaRPr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96" name="正方形/長方形 95"/>
            <p:cNvSpPr/>
            <p:nvPr/>
          </p:nvSpPr>
          <p:spPr>
            <a:xfrm>
              <a:off x="1785918" y="5786454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next: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cxnSp>
        <p:nvCxnSpPr>
          <p:cNvPr id="100" name="カギ線コネクタ 99"/>
          <p:cNvCxnSpPr/>
          <p:nvPr/>
        </p:nvCxnSpPr>
        <p:spPr>
          <a:xfrm flipV="1">
            <a:off x="5286380" y="4536289"/>
            <a:ext cx="1857388" cy="392909"/>
          </a:xfrm>
          <a:prstGeom prst="bentConnector3">
            <a:avLst>
              <a:gd name="adj1" fmla="val 89217"/>
            </a:avLst>
          </a:prstGeom>
          <a:ln w="25400">
            <a:solidFill>
              <a:schemeClr val="tx1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6" name="グループ化 74"/>
          <p:cNvGrpSpPr/>
          <p:nvPr/>
        </p:nvGrpSpPr>
        <p:grpSpPr>
          <a:xfrm>
            <a:off x="4929190" y="5214950"/>
            <a:ext cx="1857388" cy="928694"/>
            <a:chOff x="1785918" y="5000636"/>
            <a:chExt cx="1857388" cy="928694"/>
          </a:xfrm>
        </p:grpSpPr>
        <p:sp>
          <p:nvSpPr>
            <p:cNvPr id="92" name="正方形/長方形 91"/>
            <p:cNvSpPr/>
            <p:nvPr/>
          </p:nvSpPr>
          <p:spPr>
            <a:xfrm>
              <a:off x="1785918" y="514351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94" name="グループ化 76"/>
            <p:cNvGrpSpPr/>
            <p:nvPr/>
          </p:nvGrpSpPr>
          <p:grpSpPr>
            <a:xfrm>
              <a:off x="1857356" y="5286388"/>
              <a:ext cx="1714512" cy="428628"/>
              <a:chOff x="1857356" y="5286388"/>
              <a:chExt cx="1714512" cy="428628"/>
            </a:xfrm>
          </p:grpSpPr>
          <p:sp>
            <p:nvSpPr>
              <p:cNvPr id="103" name="正方形/長方形 102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三月磨臼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04" name="正方形/長方形 103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Mitsuki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Mausu</a:t>
                </a:r>
                <a:endPara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  <a:p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05" name="正方形/長方形 104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浦安市舞浜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101" name="正方形/長方形 100"/>
            <p:cNvSpPr/>
            <p:nvPr/>
          </p:nvSpPr>
          <p:spPr>
            <a:xfrm>
              <a:off x="1785918" y="500063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Mitsuki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Mausu</a:t>
              </a:r>
              <a:r>
                <a:rPr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    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hash: 10</a:t>
              </a:r>
            </a:p>
            <a:p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102" name="正方形/長方形 101"/>
            <p:cNvSpPr/>
            <p:nvPr/>
          </p:nvSpPr>
          <p:spPr>
            <a:xfrm>
              <a:off x="1785918" y="5786454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next:</a:t>
              </a:r>
              <a:r>
                <a:rPr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NULL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cxnSp>
        <p:nvCxnSpPr>
          <p:cNvPr id="106" name="カギ線コネクタ 105"/>
          <p:cNvCxnSpPr>
            <a:endCxn id="92" idx="1"/>
          </p:cNvCxnSpPr>
          <p:nvPr/>
        </p:nvCxnSpPr>
        <p:spPr>
          <a:xfrm>
            <a:off x="3643308" y="4572010"/>
            <a:ext cx="1285882" cy="1107287"/>
          </a:xfrm>
          <a:prstGeom prst="bentConnector3">
            <a:avLst>
              <a:gd name="adj1" fmla="val 50000"/>
            </a:avLst>
          </a:prstGeom>
          <a:ln w="25400">
            <a:solidFill>
              <a:schemeClr val="tx1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14282" y="0"/>
            <a:ext cx="8686800" cy="785794"/>
          </a:xfrm>
        </p:spPr>
        <p:txBody>
          <a:bodyPr>
            <a:noAutofit/>
          </a:bodyPr>
          <a:lstStyle/>
          <a:p>
            <a:r>
              <a:rPr lang="ja-JP" altLang="en-US" sz="2800" dirty="0" smtClean="0"/>
              <a:t>ダイレクトチェイニング法</a:t>
            </a:r>
            <a:r>
              <a:rPr lang="en-US" altLang="ja-JP" sz="2800" dirty="0" smtClean="0"/>
              <a:t/>
            </a:r>
            <a:br>
              <a:rPr lang="en-US" altLang="ja-JP" sz="2800" dirty="0" smtClean="0"/>
            </a:br>
            <a:r>
              <a:rPr lang="ja-JP" altLang="en-US" sz="2800" dirty="0" smtClean="0"/>
              <a:t>レコード</a:t>
            </a:r>
            <a:r>
              <a:rPr lang="en-US" altLang="ja-JP" sz="2800" dirty="0" smtClean="0"/>
              <a:t>8</a:t>
            </a:r>
            <a:r>
              <a:rPr lang="ja-JP" altLang="en-US" sz="2800" dirty="0" smtClean="0"/>
              <a:t>件目ハッシュ関数計算</a:t>
            </a:r>
            <a:endParaRPr kumimoji="1" lang="ja-JP" altLang="en-US" sz="2800" dirty="0"/>
          </a:p>
        </p:txBody>
      </p:sp>
      <p:sp>
        <p:nvSpPr>
          <p:cNvPr id="115" name="正方形/長方形 114"/>
          <p:cNvSpPr/>
          <p:nvPr/>
        </p:nvSpPr>
        <p:spPr>
          <a:xfrm>
            <a:off x="214282" y="1928802"/>
            <a:ext cx="2357454" cy="4786346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ハッシュ表初期化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makenull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初期データ登録 </a:t>
            </a:r>
            <a:r>
              <a:rPr lang="en-US" altLang="ja-JP" sz="900" dirty="0" smtClean="0">
                <a:solidFill>
                  <a:schemeClr val="tx1"/>
                </a:solidFill>
              </a:rPr>
              <a:t>*/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while(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getrecord</a:t>
            </a:r>
            <a:r>
              <a:rPr lang="en-US" altLang="ja-JP" sz="900" dirty="0" smtClean="0">
                <a:solidFill>
                  <a:schemeClr val="tx1"/>
                </a:solidFill>
              </a:rPr>
              <a:t>(&amp;x) )</a:t>
            </a:r>
          </a:p>
          <a:p>
            <a:r>
              <a:rPr lang="en-US" altLang="ja-JP" sz="900" dirty="0" smtClean="0">
                <a:solidFill>
                  <a:srgbClr val="FF0000"/>
                </a:solidFill>
              </a:rPr>
              <a:t>    insert(&amp;x, </a:t>
            </a:r>
            <a:r>
              <a:rPr lang="en-US" altLang="ja-JP" sz="900" dirty="0" err="1" smtClean="0">
                <a:solidFill>
                  <a:srgbClr val="FF0000"/>
                </a:solidFill>
              </a:rPr>
              <a:t>x.ename</a:t>
            </a:r>
            <a:r>
              <a:rPr lang="en-US" altLang="ja-JP" sz="900" dirty="0" smtClean="0">
                <a:solidFill>
                  <a:srgbClr val="FF0000"/>
                </a:solidFill>
              </a:rPr>
              <a:t>, </a:t>
            </a:r>
            <a:r>
              <a:rPr lang="en-US" altLang="ja-JP" sz="900" dirty="0" err="1" smtClean="0">
                <a:solidFill>
                  <a:srgbClr val="FF0000"/>
                </a:solidFill>
              </a:rPr>
              <a:t>hashtable</a:t>
            </a:r>
            <a:r>
              <a:rPr lang="en-US" altLang="ja-JP" sz="900" dirty="0" smtClean="0">
                <a:solidFill>
                  <a:srgbClr val="FF0000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重複データの登録試み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insert(&amp;dummy,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ハッシュ表を対象とした探索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Hato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Saburo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ハッシュ表からのデータ削除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Hato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Saburo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delete("Ueno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Ranran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Nobi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Toraemon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Nanashi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Gonbei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ハッシュ表を対象とした探索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Hato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Saburo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再登録・再探索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printf</a:t>
            </a:r>
            <a:r>
              <a:rPr lang="en-US" altLang="ja-JP" sz="900" dirty="0" smtClean="0">
                <a:solidFill>
                  <a:schemeClr val="tx1"/>
                </a:solidFill>
              </a:rPr>
              <a:t>("===Re-insert===\n");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insert(&amp;dummy,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Mitsuki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Mausu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</p:txBody>
      </p:sp>
      <p:sp>
        <p:nvSpPr>
          <p:cNvPr id="167" name="正方形/長方形 166"/>
          <p:cNvSpPr/>
          <p:nvPr/>
        </p:nvSpPr>
        <p:spPr>
          <a:xfrm>
            <a:off x="2714612" y="1571612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0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69" name="正方形/長方形 168"/>
          <p:cNvSpPr/>
          <p:nvPr/>
        </p:nvSpPr>
        <p:spPr>
          <a:xfrm>
            <a:off x="2714612" y="1857364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NULL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0" name="正方形/長方形 169"/>
          <p:cNvSpPr/>
          <p:nvPr/>
        </p:nvSpPr>
        <p:spPr>
          <a:xfrm>
            <a:off x="2714612" y="2143116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NULL  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1" name="正方形/長方形 170"/>
          <p:cNvSpPr/>
          <p:nvPr/>
        </p:nvSpPr>
        <p:spPr>
          <a:xfrm>
            <a:off x="2714612" y="2428868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3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NULL 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2" name="正方形/長方形 171"/>
          <p:cNvSpPr/>
          <p:nvPr/>
        </p:nvSpPr>
        <p:spPr>
          <a:xfrm>
            <a:off x="2714612" y="2714620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4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3" name="正方形/長方形 172"/>
          <p:cNvSpPr/>
          <p:nvPr/>
        </p:nvSpPr>
        <p:spPr>
          <a:xfrm>
            <a:off x="2714612" y="3000372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5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NULL 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4" name="正方形/長方形 173"/>
          <p:cNvSpPr/>
          <p:nvPr/>
        </p:nvSpPr>
        <p:spPr>
          <a:xfrm>
            <a:off x="2714612" y="3286124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6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5" name="正方形/長方形 174"/>
          <p:cNvSpPr/>
          <p:nvPr/>
        </p:nvSpPr>
        <p:spPr>
          <a:xfrm>
            <a:off x="2714612" y="3571876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7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6" name="正方形/長方形 175"/>
          <p:cNvSpPr/>
          <p:nvPr/>
        </p:nvSpPr>
        <p:spPr>
          <a:xfrm>
            <a:off x="2714612" y="3857628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8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7" name="正方形/長方形 176"/>
          <p:cNvSpPr/>
          <p:nvPr/>
        </p:nvSpPr>
        <p:spPr>
          <a:xfrm>
            <a:off x="2714612" y="4143380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9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8" name="正方形/長方形 177"/>
          <p:cNvSpPr/>
          <p:nvPr/>
        </p:nvSpPr>
        <p:spPr>
          <a:xfrm>
            <a:off x="2714612" y="4429132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10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9" name="正方形/長方形 178"/>
          <p:cNvSpPr/>
          <p:nvPr/>
        </p:nvSpPr>
        <p:spPr>
          <a:xfrm>
            <a:off x="2714612" y="4714884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11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80" name="正方形/長方形 179"/>
          <p:cNvSpPr/>
          <p:nvPr/>
        </p:nvSpPr>
        <p:spPr>
          <a:xfrm>
            <a:off x="2714612" y="5000636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12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216" name="テキスト ボックス 215"/>
          <p:cNvSpPr txBox="1"/>
          <p:nvPr/>
        </p:nvSpPr>
        <p:spPr>
          <a:xfrm>
            <a:off x="214282" y="357166"/>
            <a:ext cx="1242648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dirty="0" err="1" smtClean="0">
                <a:latin typeface="ＭＳ ゴシック" pitchFamily="49" charset="-128"/>
                <a:ea typeface="ＭＳ ゴシック" pitchFamily="49" charset="-128"/>
              </a:rPr>
              <a:t>struct</a:t>
            </a:r>
            <a:r>
              <a:rPr lang="en-US" altLang="ja-JP" sz="1100" dirty="0" smtClean="0">
                <a:latin typeface="ＭＳ ゴシック" pitchFamily="49" charset="-128"/>
                <a:ea typeface="ＭＳ ゴシック" pitchFamily="49" charset="-128"/>
              </a:rPr>
              <a:t> record 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x</a:t>
            </a:r>
          </a:p>
        </p:txBody>
      </p:sp>
      <p:grpSp>
        <p:nvGrpSpPr>
          <p:cNvPr id="3" name="グループ化 31"/>
          <p:cNvGrpSpPr/>
          <p:nvPr/>
        </p:nvGrpSpPr>
        <p:grpSpPr>
          <a:xfrm>
            <a:off x="214282" y="1428736"/>
            <a:ext cx="1714512" cy="428628"/>
            <a:chOff x="1857356" y="5286388"/>
            <a:chExt cx="1714512" cy="428628"/>
          </a:xfrm>
        </p:grpSpPr>
        <p:sp>
          <p:nvSpPr>
            <p:cNvPr id="218" name="正方形/長方形 217"/>
            <p:cNvSpPr/>
            <p:nvPr/>
          </p:nvSpPr>
          <p:spPr>
            <a:xfrm>
              <a:off x="1857356" y="5429264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j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r>
                <a:rPr kumimoji="1"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横浜邦博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219" name="正方形/長方形 218"/>
            <p:cNvSpPr/>
            <p:nvPr/>
          </p:nvSpPr>
          <p:spPr>
            <a:xfrm>
              <a:off x="1857356" y="5286388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e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Yokohama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Kunihiro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220" name="正方形/長方形 219"/>
            <p:cNvSpPr/>
            <p:nvPr/>
          </p:nvSpPr>
          <p:spPr>
            <a:xfrm>
              <a:off x="1857356" y="5572140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addr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r>
                <a:rPr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横浜市中区日本大通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sp>
        <p:nvSpPr>
          <p:cNvPr id="221" name="テキスト ボックス 220"/>
          <p:cNvSpPr txBox="1"/>
          <p:nvPr/>
        </p:nvSpPr>
        <p:spPr>
          <a:xfrm>
            <a:off x="214282" y="1142984"/>
            <a:ext cx="152477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dirty="0" err="1" smtClean="0">
                <a:latin typeface="ＭＳ ゴシック" pitchFamily="49" charset="-128"/>
                <a:ea typeface="ＭＳ ゴシック" pitchFamily="49" charset="-128"/>
              </a:rPr>
              <a:t>struct</a:t>
            </a:r>
            <a:r>
              <a:rPr lang="en-US" altLang="ja-JP" sz="1100" dirty="0" smtClean="0">
                <a:latin typeface="ＭＳ ゴシック" pitchFamily="49" charset="-128"/>
                <a:ea typeface="ＭＳ ゴシック" pitchFamily="49" charset="-128"/>
              </a:rPr>
              <a:t> record 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dummy</a:t>
            </a:r>
          </a:p>
        </p:txBody>
      </p:sp>
      <p:sp>
        <p:nvSpPr>
          <p:cNvPr id="222" name="テキスト ボックス 221"/>
          <p:cNvSpPr txBox="1"/>
          <p:nvPr/>
        </p:nvSpPr>
        <p:spPr>
          <a:xfrm>
            <a:off x="2357422" y="1285860"/>
            <a:ext cx="1947969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dirty="0" err="1" smtClean="0">
                <a:latin typeface="ＭＳ ゴシック" pitchFamily="49" charset="-128"/>
                <a:ea typeface="ＭＳ ゴシック" pitchFamily="49" charset="-128"/>
              </a:rPr>
              <a:t>struct</a:t>
            </a:r>
            <a:r>
              <a:rPr lang="en-US" altLang="ja-JP" sz="1100" dirty="0" smtClean="0">
                <a:latin typeface="ＭＳ ゴシック" pitchFamily="49" charset="-128"/>
                <a:ea typeface="ＭＳ ゴシック" pitchFamily="49" charset="-128"/>
              </a:rPr>
              <a:t> item *</a:t>
            </a:r>
            <a:r>
              <a:rPr lang="en-US" altLang="ja-JP" sz="1100" b="1" dirty="0" err="1" smtClean="0"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[B]</a:t>
            </a:r>
          </a:p>
        </p:txBody>
      </p:sp>
      <p:sp>
        <p:nvSpPr>
          <p:cNvPr id="30" name="右矢印 29"/>
          <p:cNvSpPr/>
          <p:nvPr/>
        </p:nvSpPr>
        <p:spPr>
          <a:xfrm>
            <a:off x="0" y="2786058"/>
            <a:ext cx="285752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1" name="テキスト ボックス 30"/>
          <p:cNvSpPr txBox="1"/>
          <p:nvPr/>
        </p:nvSpPr>
        <p:spPr>
          <a:xfrm>
            <a:off x="2000232" y="785794"/>
            <a:ext cx="215956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b="1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hash(“</a:t>
            </a:r>
            <a:r>
              <a:rPr lang="en-US" altLang="ja-JP" sz="1100" b="1" dirty="0" err="1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Nobi</a:t>
            </a:r>
            <a:r>
              <a:rPr lang="en-US" altLang="ja-JP" sz="1100" b="1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 </a:t>
            </a:r>
            <a:r>
              <a:rPr lang="en-US" altLang="ja-JP" sz="1100" b="1" dirty="0" err="1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Toraemon</a:t>
            </a:r>
            <a:r>
              <a:rPr lang="en-US" altLang="ja-JP" sz="1100" b="1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”) = 0</a:t>
            </a:r>
          </a:p>
        </p:txBody>
      </p:sp>
      <p:cxnSp>
        <p:nvCxnSpPr>
          <p:cNvPr id="44" name="カギ線コネクタ 43"/>
          <p:cNvCxnSpPr/>
          <p:nvPr/>
        </p:nvCxnSpPr>
        <p:spPr>
          <a:xfrm flipV="1">
            <a:off x="3643306" y="3464719"/>
            <a:ext cx="1285884" cy="535785"/>
          </a:xfrm>
          <a:prstGeom prst="bentConnector3">
            <a:avLst>
              <a:gd name="adj1" fmla="val 50000"/>
            </a:avLst>
          </a:prstGeom>
          <a:ln w="25400">
            <a:solidFill>
              <a:schemeClr val="tx1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" name="グループ化 33"/>
          <p:cNvGrpSpPr/>
          <p:nvPr/>
        </p:nvGrpSpPr>
        <p:grpSpPr>
          <a:xfrm>
            <a:off x="4929190" y="1928802"/>
            <a:ext cx="1857388" cy="928694"/>
            <a:chOff x="1785918" y="5000636"/>
            <a:chExt cx="1857388" cy="928694"/>
          </a:xfrm>
        </p:grpSpPr>
        <p:sp>
          <p:nvSpPr>
            <p:cNvPr id="46" name="正方形/長方形 45"/>
            <p:cNvSpPr/>
            <p:nvPr/>
          </p:nvSpPr>
          <p:spPr>
            <a:xfrm>
              <a:off x="1785918" y="514351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5" name="グループ化 35"/>
            <p:cNvGrpSpPr/>
            <p:nvPr/>
          </p:nvGrpSpPr>
          <p:grpSpPr>
            <a:xfrm>
              <a:off x="1857356" y="5286388"/>
              <a:ext cx="1714512" cy="428628"/>
              <a:chOff x="1857356" y="5286388"/>
              <a:chExt cx="1714512" cy="428628"/>
            </a:xfrm>
          </p:grpSpPr>
          <p:sp>
            <p:nvSpPr>
              <p:cNvPr id="50" name="正方形/長方形 49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神奈川花子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51" name="正方形/長方形 50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Kanagawa </a:t>
                </a:r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Hanako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52" name="正方形/長方形 51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横浜市</a:t>
                </a:r>
                <a:r>
                  <a:rPr lang="ja-JP" altLang="en-US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神奈川区三ッ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沢上町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48" name="正方形/長方形 47"/>
            <p:cNvSpPr/>
            <p:nvPr/>
          </p:nvSpPr>
          <p:spPr>
            <a:xfrm>
              <a:off x="1785918" y="500063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Kanagawa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Hanako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  hash: 4</a:t>
              </a:r>
              <a:endParaRPr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49" name="正方形/長方形 48"/>
            <p:cNvSpPr/>
            <p:nvPr/>
          </p:nvSpPr>
          <p:spPr>
            <a:xfrm>
              <a:off x="1785918" y="5786454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next:</a:t>
              </a:r>
              <a:r>
                <a:rPr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NULL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cxnSp>
        <p:nvCxnSpPr>
          <p:cNvPr id="53" name="カギ線コネクタ 52"/>
          <p:cNvCxnSpPr>
            <a:endCxn id="46" idx="1"/>
          </p:cNvCxnSpPr>
          <p:nvPr/>
        </p:nvCxnSpPr>
        <p:spPr>
          <a:xfrm flipV="1">
            <a:off x="3643306" y="2393149"/>
            <a:ext cx="1285884" cy="464347"/>
          </a:xfrm>
          <a:prstGeom prst="bentConnector3">
            <a:avLst>
              <a:gd name="adj1" fmla="val 50000"/>
            </a:avLst>
          </a:prstGeom>
          <a:ln w="25400">
            <a:solidFill>
              <a:schemeClr val="tx1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" name="グループ化 32"/>
          <p:cNvGrpSpPr/>
          <p:nvPr/>
        </p:nvGrpSpPr>
        <p:grpSpPr>
          <a:xfrm>
            <a:off x="7143768" y="3000372"/>
            <a:ext cx="1857388" cy="928694"/>
            <a:chOff x="1785918" y="5000636"/>
            <a:chExt cx="1857388" cy="928694"/>
          </a:xfrm>
        </p:grpSpPr>
        <p:sp>
          <p:nvSpPr>
            <p:cNvPr id="67" name="正方形/長方形 66"/>
            <p:cNvSpPr/>
            <p:nvPr/>
          </p:nvSpPr>
          <p:spPr>
            <a:xfrm>
              <a:off x="1785918" y="514351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7" name="グループ化 31"/>
            <p:cNvGrpSpPr/>
            <p:nvPr/>
          </p:nvGrpSpPr>
          <p:grpSpPr>
            <a:xfrm>
              <a:off x="1857356" y="5286388"/>
              <a:ext cx="1714512" cy="428628"/>
              <a:chOff x="1857356" y="5286388"/>
              <a:chExt cx="1714512" cy="428628"/>
            </a:xfrm>
          </p:grpSpPr>
          <p:sp>
            <p:nvSpPr>
              <p:cNvPr id="71" name="正方形/長方形 70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横浜国大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72" name="正方形/長方形 71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Yokohama </a:t>
                </a:r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Kunihiro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73" name="正方形/長方形 72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横浜市保土ヶ谷区常盤台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69" name="正方形/長方形 68"/>
            <p:cNvSpPr/>
            <p:nvPr/>
          </p:nvSpPr>
          <p:spPr>
            <a:xfrm>
              <a:off x="1785918" y="500063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Yokohama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Kunihiro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   hash: 8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70" name="正方形/長方形 69"/>
            <p:cNvSpPr/>
            <p:nvPr/>
          </p:nvSpPr>
          <p:spPr>
            <a:xfrm>
              <a:off x="1785918" y="5786454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next:</a:t>
              </a:r>
              <a:r>
                <a:rPr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NULL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8" name="グループ化 41"/>
          <p:cNvGrpSpPr/>
          <p:nvPr/>
        </p:nvGrpSpPr>
        <p:grpSpPr>
          <a:xfrm>
            <a:off x="4929190" y="3000372"/>
            <a:ext cx="1857388" cy="928694"/>
            <a:chOff x="1785918" y="5000636"/>
            <a:chExt cx="1857388" cy="928694"/>
          </a:xfrm>
        </p:grpSpPr>
        <p:sp>
          <p:nvSpPr>
            <p:cNvPr id="75" name="正方形/長方形 74"/>
            <p:cNvSpPr/>
            <p:nvPr/>
          </p:nvSpPr>
          <p:spPr>
            <a:xfrm>
              <a:off x="1785918" y="514351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9" name="グループ化 43"/>
            <p:cNvGrpSpPr/>
            <p:nvPr/>
          </p:nvGrpSpPr>
          <p:grpSpPr>
            <a:xfrm>
              <a:off x="1857356" y="5286388"/>
              <a:ext cx="1714512" cy="428628"/>
              <a:chOff x="1857356" y="5286388"/>
              <a:chExt cx="1714512" cy="428628"/>
            </a:xfrm>
          </p:grpSpPr>
          <p:sp>
            <p:nvSpPr>
              <p:cNvPr id="79" name="正方形/長方形 78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鳩三郎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80" name="正方形/長方形 79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Hato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Saburo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81" name="正方形/長方形 80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鎌倉市小町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77" name="正方形/長方形 76"/>
            <p:cNvSpPr/>
            <p:nvPr/>
          </p:nvSpPr>
          <p:spPr>
            <a:xfrm>
              <a:off x="1785918" y="500063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Hato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Saburo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   hash: 8</a:t>
              </a:r>
              <a:endParaRPr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78" name="正方形/長方形 77"/>
            <p:cNvSpPr/>
            <p:nvPr/>
          </p:nvSpPr>
          <p:spPr>
            <a:xfrm>
              <a:off x="1785918" y="5786454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next: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cxnSp>
        <p:nvCxnSpPr>
          <p:cNvPr id="82" name="カギ線コネクタ 81"/>
          <p:cNvCxnSpPr/>
          <p:nvPr/>
        </p:nvCxnSpPr>
        <p:spPr>
          <a:xfrm flipV="1">
            <a:off x="5286380" y="3464719"/>
            <a:ext cx="1857388" cy="392909"/>
          </a:xfrm>
          <a:prstGeom prst="bentConnector3">
            <a:avLst>
              <a:gd name="adj1" fmla="val 90052"/>
            </a:avLst>
          </a:prstGeom>
          <a:ln w="25400">
            <a:solidFill>
              <a:schemeClr val="tx1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カギ線コネクタ 56"/>
          <p:cNvCxnSpPr/>
          <p:nvPr/>
        </p:nvCxnSpPr>
        <p:spPr>
          <a:xfrm>
            <a:off x="3643306" y="4286256"/>
            <a:ext cx="1285884" cy="250033"/>
          </a:xfrm>
          <a:prstGeom prst="bentConnector3">
            <a:avLst>
              <a:gd name="adj1" fmla="val 50000"/>
            </a:avLst>
          </a:prstGeom>
          <a:ln w="25400">
            <a:solidFill>
              <a:schemeClr val="tx1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カギ線コネクタ 65"/>
          <p:cNvCxnSpPr/>
          <p:nvPr/>
        </p:nvCxnSpPr>
        <p:spPr>
          <a:xfrm flipV="1">
            <a:off x="3643306" y="1321579"/>
            <a:ext cx="1285884" cy="392909"/>
          </a:xfrm>
          <a:prstGeom prst="bentConnector3">
            <a:avLst>
              <a:gd name="adj1" fmla="val 50000"/>
            </a:avLst>
          </a:prstGeom>
          <a:ln w="25400">
            <a:solidFill>
              <a:schemeClr val="tx1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0" name="グループ化 58"/>
          <p:cNvGrpSpPr/>
          <p:nvPr/>
        </p:nvGrpSpPr>
        <p:grpSpPr>
          <a:xfrm>
            <a:off x="4929190" y="857232"/>
            <a:ext cx="1857388" cy="928694"/>
            <a:chOff x="1785918" y="5000636"/>
            <a:chExt cx="1857388" cy="928694"/>
          </a:xfrm>
        </p:grpSpPr>
        <p:sp>
          <p:nvSpPr>
            <p:cNvPr id="84" name="正方形/長方形 83"/>
            <p:cNvSpPr/>
            <p:nvPr/>
          </p:nvSpPr>
          <p:spPr>
            <a:xfrm>
              <a:off x="1785918" y="514351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11" name="グループ化 60"/>
            <p:cNvGrpSpPr/>
            <p:nvPr/>
          </p:nvGrpSpPr>
          <p:grpSpPr>
            <a:xfrm>
              <a:off x="1857356" y="5286388"/>
              <a:ext cx="1714512" cy="428628"/>
              <a:chOff x="1857356" y="5286388"/>
              <a:chExt cx="1714512" cy="428628"/>
            </a:xfrm>
          </p:grpSpPr>
          <p:sp>
            <p:nvSpPr>
              <p:cNvPr id="88" name="正方形/長方形 87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足柄金太郎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89" name="正方形/長方形 88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Ashigara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Kintaro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90" name="正方形/長方形 89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南足柄市金時山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86" name="正方形/長方形 85"/>
            <p:cNvSpPr/>
            <p:nvPr/>
          </p:nvSpPr>
          <p:spPr>
            <a:xfrm>
              <a:off x="1785918" y="500063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Ashigara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Kintaro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   hash: 0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87" name="正方形/長方形 86"/>
            <p:cNvSpPr/>
            <p:nvPr/>
          </p:nvSpPr>
          <p:spPr>
            <a:xfrm>
              <a:off x="1785918" y="5786454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next:</a:t>
              </a:r>
              <a:r>
                <a:rPr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NULL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12" name="グループ化 49"/>
          <p:cNvGrpSpPr/>
          <p:nvPr/>
        </p:nvGrpSpPr>
        <p:grpSpPr>
          <a:xfrm>
            <a:off x="7143768" y="4071942"/>
            <a:ext cx="1857388" cy="928694"/>
            <a:chOff x="1785918" y="5000636"/>
            <a:chExt cx="1857388" cy="928694"/>
          </a:xfrm>
        </p:grpSpPr>
        <p:sp>
          <p:nvSpPr>
            <p:cNvPr id="83" name="正方形/長方形 82"/>
            <p:cNvSpPr/>
            <p:nvPr/>
          </p:nvSpPr>
          <p:spPr>
            <a:xfrm>
              <a:off x="1785918" y="514351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13" name="グループ化 51"/>
            <p:cNvGrpSpPr/>
            <p:nvPr/>
          </p:nvGrpSpPr>
          <p:grpSpPr>
            <a:xfrm>
              <a:off x="1857356" y="5286388"/>
              <a:ext cx="1714512" cy="428628"/>
              <a:chOff x="1857356" y="5286388"/>
              <a:chExt cx="1714512" cy="428628"/>
            </a:xfrm>
          </p:grpSpPr>
          <p:sp>
            <p:nvSpPr>
              <p:cNvPr id="96" name="正方形/長方形 95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北条梅子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97" name="正方形/長方形 96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Hojo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Umeko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98" name="正方形/長方形 97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小田原市城山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91" name="正方形/長方形 90"/>
            <p:cNvSpPr/>
            <p:nvPr/>
          </p:nvSpPr>
          <p:spPr>
            <a:xfrm>
              <a:off x="1785918" y="500063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Hojo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Umeko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   hash: 9</a:t>
              </a:r>
              <a:endParaRPr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95" name="正方形/長方形 94"/>
            <p:cNvSpPr/>
            <p:nvPr/>
          </p:nvSpPr>
          <p:spPr>
            <a:xfrm>
              <a:off x="1785918" y="5786454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next:</a:t>
              </a:r>
              <a:r>
                <a:rPr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NULL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14" name="グループ化 66"/>
          <p:cNvGrpSpPr/>
          <p:nvPr/>
        </p:nvGrpSpPr>
        <p:grpSpPr>
          <a:xfrm>
            <a:off x="4929190" y="4071942"/>
            <a:ext cx="1857388" cy="928694"/>
            <a:chOff x="1785918" y="5000636"/>
            <a:chExt cx="1857388" cy="928694"/>
          </a:xfrm>
        </p:grpSpPr>
        <p:sp>
          <p:nvSpPr>
            <p:cNvPr id="100" name="正方形/長方形 99"/>
            <p:cNvSpPr/>
            <p:nvPr/>
          </p:nvSpPr>
          <p:spPr>
            <a:xfrm>
              <a:off x="1785918" y="514351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15" name="グループ化 68"/>
            <p:cNvGrpSpPr/>
            <p:nvPr/>
          </p:nvGrpSpPr>
          <p:grpSpPr>
            <a:xfrm>
              <a:off x="1857356" y="5286388"/>
              <a:ext cx="1714512" cy="428628"/>
              <a:chOff x="1857356" y="5286388"/>
              <a:chExt cx="1714512" cy="428628"/>
            </a:xfrm>
          </p:grpSpPr>
          <p:sp>
            <p:nvSpPr>
              <p:cNvPr id="104" name="正方形/長方形 103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上野蘭々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05" name="正方形/長方形 104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Ueno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Ranran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06" name="正方形/長方形 105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台東区上野公園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102" name="正方形/長方形 101"/>
            <p:cNvSpPr/>
            <p:nvPr/>
          </p:nvSpPr>
          <p:spPr>
            <a:xfrm>
              <a:off x="1785918" y="500063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Ueno</a:t>
              </a:r>
              <a:r>
                <a:rPr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Ranran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   hash: 9</a:t>
              </a:r>
              <a:endParaRPr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103" name="正方形/長方形 102"/>
            <p:cNvSpPr/>
            <p:nvPr/>
          </p:nvSpPr>
          <p:spPr>
            <a:xfrm>
              <a:off x="1785918" y="5786454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next: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cxnSp>
        <p:nvCxnSpPr>
          <p:cNvPr id="107" name="カギ線コネクタ 106"/>
          <p:cNvCxnSpPr/>
          <p:nvPr/>
        </p:nvCxnSpPr>
        <p:spPr>
          <a:xfrm flipV="1">
            <a:off x="5286380" y="4536289"/>
            <a:ext cx="1857388" cy="392909"/>
          </a:xfrm>
          <a:prstGeom prst="bentConnector3">
            <a:avLst>
              <a:gd name="adj1" fmla="val 89217"/>
            </a:avLst>
          </a:prstGeom>
          <a:ln w="25400">
            <a:solidFill>
              <a:schemeClr val="tx1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5" name="グループ化 74"/>
          <p:cNvGrpSpPr/>
          <p:nvPr/>
        </p:nvGrpSpPr>
        <p:grpSpPr>
          <a:xfrm>
            <a:off x="4929190" y="5214950"/>
            <a:ext cx="1857388" cy="928694"/>
            <a:chOff x="1785918" y="5000636"/>
            <a:chExt cx="1857388" cy="928694"/>
          </a:xfrm>
        </p:grpSpPr>
        <p:sp>
          <p:nvSpPr>
            <p:cNvPr id="92" name="正方形/長方形 91"/>
            <p:cNvSpPr/>
            <p:nvPr/>
          </p:nvSpPr>
          <p:spPr>
            <a:xfrm>
              <a:off x="1785918" y="514351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93" name="グループ化 76"/>
            <p:cNvGrpSpPr/>
            <p:nvPr/>
          </p:nvGrpSpPr>
          <p:grpSpPr>
            <a:xfrm>
              <a:off x="1857356" y="5286388"/>
              <a:ext cx="1714512" cy="428628"/>
              <a:chOff x="1857356" y="5286388"/>
              <a:chExt cx="1714512" cy="428628"/>
            </a:xfrm>
          </p:grpSpPr>
          <p:sp>
            <p:nvSpPr>
              <p:cNvPr id="101" name="正方形/長方形 100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三月磨臼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08" name="正方形/長方形 107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Mitsuki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Mausu</a:t>
                </a:r>
                <a:endPara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  <a:p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12" name="正方形/長方形 111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浦安市舞浜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94" name="正方形/長方形 93"/>
            <p:cNvSpPr/>
            <p:nvPr/>
          </p:nvSpPr>
          <p:spPr>
            <a:xfrm>
              <a:off x="1785918" y="500063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Mitsuki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Mausu</a:t>
              </a:r>
              <a:r>
                <a:rPr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    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hash: 10</a:t>
              </a:r>
            </a:p>
            <a:p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99" name="正方形/長方形 98"/>
            <p:cNvSpPr/>
            <p:nvPr/>
          </p:nvSpPr>
          <p:spPr>
            <a:xfrm>
              <a:off x="1785918" y="5786454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next:</a:t>
              </a:r>
              <a:r>
                <a:rPr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NULL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cxnSp>
        <p:nvCxnSpPr>
          <p:cNvPr id="113" name="カギ線コネクタ 112"/>
          <p:cNvCxnSpPr>
            <a:endCxn id="92" idx="1"/>
          </p:cNvCxnSpPr>
          <p:nvPr/>
        </p:nvCxnSpPr>
        <p:spPr>
          <a:xfrm>
            <a:off x="3643308" y="4572010"/>
            <a:ext cx="1285882" cy="1107287"/>
          </a:xfrm>
          <a:prstGeom prst="bentConnector3">
            <a:avLst>
              <a:gd name="adj1" fmla="val 50000"/>
            </a:avLst>
          </a:prstGeom>
          <a:ln w="25400">
            <a:solidFill>
              <a:schemeClr val="tx1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14" name="グループ化 31"/>
          <p:cNvGrpSpPr/>
          <p:nvPr/>
        </p:nvGrpSpPr>
        <p:grpSpPr>
          <a:xfrm>
            <a:off x="214282" y="642918"/>
            <a:ext cx="1714512" cy="428628"/>
            <a:chOff x="1857356" y="5286388"/>
            <a:chExt cx="1714512" cy="428628"/>
          </a:xfrm>
        </p:grpSpPr>
        <p:sp>
          <p:nvSpPr>
            <p:cNvPr id="116" name="正方形/長方形 115"/>
            <p:cNvSpPr/>
            <p:nvPr/>
          </p:nvSpPr>
          <p:spPr>
            <a:xfrm>
              <a:off x="1857356" y="5429264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j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r>
                <a:rPr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野比寅右衛門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117" name="正方形/長方形 116"/>
            <p:cNvSpPr/>
            <p:nvPr/>
          </p:nvSpPr>
          <p:spPr>
            <a:xfrm>
              <a:off x="1857356" y="5286388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e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</a:t>
              </a:r>
              <a:r>
                <a:rPr kumimoji="1"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Nobi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Toraemon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118" name="正方形/長方形 117"/>
            <p:cNvSpPr/>
            <p:nvPr/>
          </p:nvSpPr>
          <p:spPr>
            <a:xfrm>
              <a:off x="1857356" y="5572140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addr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</a:t>
              </a:r>
              <a:r>
                <a:rPr kumimoji="1"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横須賀市野比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14282" y="0"/>
            <a:ext cx="8686800" cy="785794"/>
          </a:xfrm>
        </p:spPr>
        <p:txBody>
          <a:bodyPr>
            <a:noAutofit/>
          </a:bodyPr>
          <a:lstStyle/>
          <a:p>
            <a:r>
              <a:rPr lang="ja-JP" altLang="en-US" sz="2800" dirty="0" smtClean="0"/>
              <a:t>ダイレクトチェイニング法</a:t>
            </a:r>
            <a:r>
              <a:rPr lang="en-US" altLang="ja-JP" sz="2800" dirty="0" smtClean="0"/>
              <a:t/>
            </a:r>
            <a:br>
              <a:rPr lang="en-US" altLang="ja-JP" sz="2800" dirty="0" smtClean="0"/>
            </a:br>
            <a:r>
              <a:rPr lang="ja-JP" altLang="en-US" sz="2800" dirty="0" smtClean="0"/>
              <a:t>レコード</a:t>
            </a:r>
            <a:r>
              <a:rPr lang="en-US" altLang="ja-JP" sz="2800" dirty="0" smtClean="0"/>
              <a:t>8</a:t>
            </a:r>
            <a:r>
              <a:rPr lang="ja-JP" altLang="en-US" sz="2800" dirty="0" smtClean="0"/>
              <a:t>件目ハッシュ表へ登録</a:t>
            </a:r>
            <a:endParaRPr kumimoji="1" lang="ja-JP" altLang="en-US" sz="2800" dirty="0"/>
          </a:p>
        </p:txBody>
      </p:sp>
      <p:sp>
        <p:nvSpPr>
          <p:cNvPr id="115" name="正方形/長方形 114"/>
          <p:cNvSpPr/>
          <p:nvPr/>
        </p:nvSpPr>
        <p:spPr>
          <a:xfrm>
            <a:off x="214282" y="1928802"/>
            <a:ext cx="2357454" cy="4786346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ハッシュ表初期化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makenull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初期データ登録 </a:t>
            </a:r>
            <a:r>
              <a:rPr lang="en-US" altLang="ja-JP" sz="900" dirty="0" smtClean="0">
                <a:solidFill>
                  <a:schemeClr val="tx1"/>
                </a:solidFill>
              </a:rPr>
              <a:t>*/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while(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getrecord</a:t>
            </a:r>
            <a:r>
              <a:rPr lang="en-US" altLang="ja-JP" sz="900" dirty="0" smtClean="0">
                <a:solidFill>
                  <a:schemeClr val="tx1"/>
                </a:solidFill>
              </a:rPr>
              <a:t>(&amp;x) )</a:t>
            </a:r>
          </a:p>
          <a:p>
            <a:r>
              <a:rPr lang="en-US" altLang="ja-JP" sz="900" dirty="0" smtClean="0">
                <a:solidFill>
                  <a:srgbClr val="FF0000"/>
                </a:solidFill>
              </a:rPr>
              <a:t>    insert(&amp;x, </a:t>
            </a:r>
            <a:r>
              <a:rPr lang="en-US" altLang="ja-JP" sz="900" dirty="0" err="1" smtClean="0">
                <a:solidFill>
                  <a:srgbClr val="FF0000"/>
                </a:solidFill>
              </a:rPr>
              <a:t>x.ename</a:t>
            </a:r>
            <a:r>
              <a:rPr lang="en-US" altLang="ja-JP" sz="900" dirty="0" smtClean="0">
                <a:solidFill>
                  <a:srgbClr val="FF0000"/>
                </a:solidFill>
              </a:rPr>
              <a:t>, </a:t>
            </a:r>
            <a:r>
              <a:rPr lang="en-US" altLang="ja-JP" sz="900" dirty="0" err="1" smtClean="0">
                <a:solidFill>
                  <a:srgbClr val="FF0000"/>
                </a:solidFill>
              </a:rPr>
              <a:t>hashtable</a:t>
            </a:r>
            <a:r>
              <a:rPr lang="en-US" altLang="ja-JP" sz="900" dirty="0" smtClean="0">
                <a:solidFill>
                  <a:srgbClr val="FF0000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重複データの登録試み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insert(&amp;dummy,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ハッシュ表を対象とした探索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Hato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Saburo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ハッシュ表からのデータ削除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Hato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Saburo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delete("Ueno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Ranran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Nobi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Toraemon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Nanashi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Gonbei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ハッシュ表を対象とした探索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Hato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Saburo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再登録・再探索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printf</a:t>
            </a:r>
            <a:r>
              <a:rPr lang="en-US" altLang="ja-JP" sz="900" dirty="0" smtClean="0">
                <a:solidFill>
                  <a:schemeClr val="tx1"/>
                </a:solidFill>
              </a:rPr>
              <a:t>("===Re-insert===\n");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insert(&amp;dummy,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Mitsuki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Mausu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</p:txBody>
      </p:sp>
      <p:sp>
        <p:nvSpPr>
          <p:cNvPr id="167" name="正方形/長方形 166"/>
          <p:cNvSpPr/>
          <p:nvPr/>
        </p:nvSpPr>
        <p:spPr>
          <a:xfrm>
            <a:off x="2714612" y="1571612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0</a:t>
            </a:r>
            <a:r>
              <a:rPr lang="en-US" altLang="ja-JP" sz="800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]   </a:t>
            </a:r>
            <a:endParaRPr kumimoji="1" lang="ja-JP" altLang="en-US" sz="800" dirty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69" name="正方形/長方形 168"/>
          <p:cNvSpPr/>
          <p:nvPr/>
        </p:nvSpPr>
        <p:spPr>
          <a:xfrm>
            <a:off x="2714612" y="1857364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NULL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0" name="正方形/長方形 169"/>
          <p:cNvSpPr/>
          <p:nvPr/>
        </p:nvSpPr>
        <p:spPr>
          <a:xfrm>
            <a:off x="2714612" y="2143116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NULL  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1" name="正方形/長方形 170"/>
          <p:cNvSpPr/>
          <p:nvPr/>
        </p:nvSpPr>
        <p:spPr>
          <a:xfrm>
            <a:off x="2714612" y="2428868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3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NULL 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2" name="正方形/長方形 171"/>
          <p:cNvSpPr/>
          <p:nvPr/>
        </p:nvSpPr>
        <p:spPr>
          <a:xfrm>
            <a:off x="2714612" y="2714620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4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3" name="正方形/長方形 172"/>
          <p:cNvSpPr/>
          <p:nvPr/>
        </p:nvSpPr>
        <p:spPr>
          <a:xfrm>
            <a:off x="2714612" y="3000372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5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NULL 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4" name="正方形/長方形 173"/>
          <p:cNvSpPr/>
          <p:nvPr/>
        </p:nvSpPr>
        <p:spPr>
          <a:xfrm>
            <a:off x="2714612" y="3286124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6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5" name="正方形/長方形 174"/>
          <p:cNvSpPr/>
          <p:nvPr/>
        </p:nvSpPr>
        <p:spPr>
          <a:xfrm>
            <a:off x="2714612" y="3571876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7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6" name="正方形/長方形 175"/>
          <p:cNvSpPr/>
          <p:nvPr/>
        </p:nvSpPr>
        <p:spPr>
          <a:xfrm>
            <a:off x="2714612" y="3857628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8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7" name="正方形/長方形 176"/>
          <p:cNvSpPr/>
          <p:nvPr/>
        </p:nvSpPr>
        <p:spPr>
          <a:xfrm>
            <a:off x="2714612" y="4143380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9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8" name="正方形/長方形 177"/>
          <p:cNvSpPr/>
          <p:nvPr/>
        </p:nvSpPr>
        <p:spPr>
          <a:xfrm>
            <a:off x="2714612" y="4429132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10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9" name="正方形/長方形 178"/>
          <p:cNvSpPr/>
          <p:nvPr/>
        </p:nvSpPr>
        <p:spPr>
          <a:xfrm>
            <a:off x="2714612" y="4714884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11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80" name="正方形/長方形 179"/>
          <p:cNvSpPr/>
          <p:nvPr/>
        </p:nvSpPr>
        <p:spPr>
          <a:xfrm>
            <a:off x="2714612" y="5000636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12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216" name="テキスト ボックス 215"/>
          <p:cNvSpPr txBox="1"/>
          <p:nvPr/>
        </p:nvSpPr>
        <p:spPr>
          <a:xfrm>
            <a:off x="214282" y="357166"/>
            <a:ext cx="1242648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dirty="0" err="1" smtClean="0">
                <a:latin typeface="ＭＳ ゴシック" pitchFamily="49" charset="-128"/>
                <a:ea typeface="ＭＳ ゴシック" pitchFamily="49" charset="-128"/>
              </a:rPr>
              <a:t>struct</a:t>
            </a:r>
            <a:r>
              <a:rPr lang="en-US" altLang="ja-JP" sz="1100" dirty="0" smtClean="0">
                <a:latin typeface="ＭＳ ゴシック" pitchFamily="49" charset="-128"/>
                <a:ea typeface="ＭＳ ゴシック" pitchFamily="49" charset="-128"/>
              </a:rPr>
              <a:t> record 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x</a:t>
            </a:r>
          </a:p>
        </p:txBody>
      </p:sp>
      <p:grpSp>
        <p:nvGrpSpPr>
          <p:cNvPr id="3" name="グループ化 31"/>
          <p:cNvGrpSpPr/>
          <p:nvPr/>
        </p:nvGrpSpPr>
        <p:grpSpPr>
          <a:xfrm>
            <a:off x="214282" y="1428736"/>
            <a:ext cx="1714512" cy="428628"/>
            <a:chOff x="1857356" y="5286388"/>
            <a:chExt cx="1714512" cy="428628"/>
          </a:xfrm>
        </p:grpSpPr>
        <p:sp>
          <p:nvSpPr>
            <p:cNvPr id="218" name="正方形/長方形 217"/>
            <p:cNvSpPr/>
            <p:nvPr/>
          </p:nvSpPr>
          <p:spPr>
            <a:xfrm>
              <a:off x="1857356" y="5429264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j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r>
                <a:rPr kumimoji="1"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横浜邦博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219" name="正方形/長方形 218"/>
            <p:cNvSpPr/>
            <p:nvPr/>
          </p:nvSpPr>
          <p:spPr>
            <a:xfrm>
              <a:off x="1857356" y="5286388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e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Yokohama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Kunihiro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220" name="正方形/長方形 219"/>
            <p:cNvSpPr/>
            <p:nvPr/>
          </p:nvSpPr>
          <p:spPr>
            <a:xfrm>
              <a:off x="1857356" y="5572140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addr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r>
                <a:rPr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横浜市中区日本大通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sp>
        <p:nvSpPr>
          <p:cNvPr id="221" name="テキスト ボックス 220"/>
          <p:cNvSpPr txBox="1"/>
          <p:nvPr/>
        </p:nvSpPr>
        <p:spPr>
          <a:xfrm>
            <a:off x="214282" y="1142984"/>
            <a:ext cx="152477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dirty="0" err="1" smtClean="0">
                <a:latin typeface="ＭＳ ゴシック" pitchFamily="49" charset="-128"/>
                <a:ea typeface="ＭＳ ゴシック" pitchFamily="49" charset="-128"/>
              </a:rPr>
              <a:t>struct</a:t>
            </a:r>
            <a:r>
              <a:rPr lang="en-US" altLang="ja-JP" sz="1100" dirty="0" smtClean="0">
                <a:latin typeface="ＭＳ ゴシック" pitchFamily="49" charset="-128"/>
                <a:ea typeface="ＭＳ ゴシック" pitchFamily="49" charset="-128"/>
              </a:rPr>
              <a:t> record 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dummy</a:t>
            </a:r>
          </a:p>
        </p:txBody>
      </p:sp>
      <p:sp>
        <p:nvSpPr>
          <p:cNvPr id="222" name="テキスト ボックス 221"/>
          <p:cNvSpPr txBox="1"/>
          <p:nvPr/>
        </p:nvSpPr>
        <p:spPr>
          <a:xfrm>
            <a:off x="2357422" y="1285860"/>
            <a:ext cx="1947969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dirty="0" err="1" smtClean="0">
                <a:latin typeface="ＭＳ ゴシック" pitchFamily="49" charset="-128"/>
                <a:ea typeface="ＭＳ ゴシック" pitchFamily="49" charset="-128"/>
              </a:rPr>
              <a:t>struct</a:t>
            </a:r>
            <a:r>
              <a:rPr lang="en-US" altLang="ja-JP" sz="1100" dirty="0" smtClean="0">
                <a:latin typeface="ＭＳ ゴシック" pitchFamily="49" charset="-128"/>
                <a:ea typeface="ＭＳ ゴシック" pitchFamily="49" charset="-128"/>
              </a:rPr>
              <a:t> item *</a:t>
            </a:r>
            <a:r>
              <a:rPr lang="en-US" altLang="ja-JP" sz="1100" b="1" dirty="0" err="1" smtClean="0"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[B]</a:t>
            </a:r>
          </a:p>
        </p:txBody>
      </p:sp>
      <p:sp>
        <p:nvSpPr>
          <p:cNvPr id="30" name="右矢印 29"/>
          <p:cNvSpPr/>
          <p:nvPr/>
        </p:nvSpPr>
        <p:spPr>
          <a:xfrm>
            <a:off x="0" y="2786058"/>
            <a:ext cx="285752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48" name="カギ線コネクタ 47"/>
          <p:cNvCxnSpPr>
            <a:endCxn id="41" idx="1"/>
          </p:cNvCxnSpPr>
          <p:nvPr/>
        </p:nvCxnSpPr>
        <p:spPr>
          <a:xfrm flipV="1">
            <a:off x="3643306" y="3464719"/>
            <a:ext cx="1285884" cy="535785"/>
          </a:xfrm>
          <a:prstGeom prst="bentConnector3">
            <a:avLst>
              <a:gd name="adj1" fmla="val 50000"/>
            </a:avLst>
          </a:prstGeom>
          <a:ln w="25400">
            <a:solidFill>
              <a:schemeClr val="tx1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" name="グループ化 33"/>
          <p:cNvGrpSpPr/>
          <p:nvPr/>
        </p:nvGrpSpPr>
        <p:grpSpPr>
          <a:xfrm>
            <a:off x="4929190" y="1928802"/>
            <a:ext cx="1857388" cy="928694"/>
            <a:chOff x="1785918" y="5000636"/>
            <a:chExt cx="1857388" cy="928694"/>
          </a:xfrm>
        </p:grpSpPr>
        <p:sp>
          <p:nvSpPr>
            <p:cNvPr id="46" name="正方形/長方形 45"/>
            <p:cNvSpPr/>
            <p:nvPr/>
          </p:nvSpPr>
          <p:spPr>
            <a:xfrm>
              <a:off x="1785918" y="514351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5" name="グループ化 35"/>
            <p:cNvGrpSpPr/>
            <p:nvPr/>
          </p:nvGrpSpPr>
          <p:grpSpPr>
            <a:xfrm>
              <a:off x="1857356" y="5286388"/>
              <a:ext cx="1714512" cy="428628"/>
              <a:chOff x="1857356" y="5286388"/>
              <a:chExt cx="1714512" cy="428628"/>
            </a:xfrm>
          </p:grpSpPr>
          <p:sp>
            <p:nvSpPr>
              <p:cNvPr id="51" name="正方形/長方形 50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神奈川花子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52" name="正方形/長方形 51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Kanagawa </a:t>
                </a:r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Hanako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53" name="正方形/長方形 52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横浜市</a:t>
                </a:r>
                <a:r>
                  <a:rPr lang="ja-JP" altLang="en-US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神奈川区三ッ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沢上町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49" name="正方形/長方形 48"/>
            <p:cNvSpPr/>
            <p:nvPr/>
          </p:nvSpPr>
          <p:spPr>
            <a:xfrm>
              <a:off x="1785918" y="500063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Kanagawa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Hanako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  hash: 4</a:t>
              </a:r>
              <a:endParaRPr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50" name="正方形/長方形 49"/>
            <p:cNvSpPr/>
            <p:nvPr/>
          </p:nvSpPr>
          <p:spPr>
            <a:xfrm>
              <a:off x="1785918" y="5786454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next:</a:t>
              </a:r>
              <a:r>
                <a:rPr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NULL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cxnSp>
        <p:nvCxnSpPr>
          <p:cNvPr id="54" name="カギ線コネクタ 53"/>
          <p:cNvCxnSpPr>
            <a:endCxn id="46" idx="1"/>
          </p:cNvCxnSpPr>
          <p:nvPr/>
        </p:nvCxnSpPr>
        <p:spPr>
          <a:xfrm flipV="1">
            <a:off x="3643306" y="2393149"/>
            <a:ext cx="1285884" cy="464347"/>
          </a:xfrm>
          <a:prstGeom prst="bentConnector3">
            <a:avLst>
              <a:gd name="adj1" fmla="val 50000"/>
            </a:avLst>
          </a:prstGeom>
          <a:ln w="25400">
            <a:solidFill>
              <a:schemeClr val="tx1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" name="グループ化 32"/>
          <p:cNvGrpSpPr/>
          <p:nvPr/>
        </p:nvGrpSpPr>
        <p:grpSpPr>
          <a:xfrm>
            <a:off x="7143768" y="3000372"/>
            <a:ext cx="1857388" cy="928694"/>
            <a:chOff x="1785918" y="5000636"/>
            <a:chExt cx="1857388" cy="928694"/>
          </a:xfrm>
        </p:grpSpPr>
        <p:sp>
          <p:nvSpPr>
            <p:cNvPr id="61" name="正方形/長方形 60"/>
            <p:cNvSpPr/>
            <p:nvPr/>
          </p:nvSpPr>
          <p:spPr>
            <a:xfrm>
              <a:off x="1785918" y="514351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7" name="グループ化 31"/>
            <p:cNvGrpSpPr/>
            <p:nvPr/>
          </p:nvGrpSpPr>
          <p:grpSpPr>
            <a:xfrm>
              <a:off x="1857356" y="5286388"/>
              <a:ext cx="1714512" cy="428628"/>
              <a:chOff x="1857356" y="5286388"/>
              <a:chExt cx="1714512" cy="428628"/>
            </a:xfrm>
          </p:grpSpPr>
          <p:sp>
            <p:nvSpPr>
              <p:cNvPr id="65" name="正方形/長方形 64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横浜国大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66" name="正方形/長方形 65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Yokohama </a:t>
                </a:r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Kunihiro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67" name="正方形/長方形 66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横浜市保土ヶ谷区常盤台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63" name="正方形/長方形 62"/>
            <p:cNvSpPr/>
            <p:nvPr/>
          </p:nvSpPr>
          <p:spPr>
            <a:xfrm>
              <a:off x="1785918" y="500063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Yokohama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Kunihiro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   hash: 8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64" name="正方形/長方形 63"/>
            <p:cNvSpPr/>
            <p:nvPr/>
          </p:nvSpPr>
          <p:spPr>
            <a:xfrm>
              <a:off x="1785918" y="5786454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next:</a:t>
              </a:r>
              <a:r>
                <a:rPr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NULL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8" name="グループ化 41"/>
          <p:cNvGrpSpPr/>
          <p:nvPr/>
        </p:nvGrpSpPr>
        <p:grpSpPr>
          <a:xfrm>
            <a:off x="4929190" y="3000372"/>
            <a:ext cx="1857388" cy="928694"/>
            <a:chOff x="1785918" y="5000636"/>
            <a:chExt cx="1857388" cy="928694"/>
          </a:xfrm>
        </p:grpSpPr>
        <p:sp>
          <p:nvSpPr>
            <p:cNvPr id="68" name="正方形/長方形 67"/>
            <p:cNvSpPr/>
            <p:nvPr/>
          </p:nvSpPr>
          <p:spPr>
            <a:xfrm>
              <a:off x="1785918" y="514351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9" name="グループ化 43"/>
            <p:cNvGrpSpPr/>
            <p:nvPr/>
          </p:nvGrpSpPr>
          <p:grpSpPr>
            <a:xfrm>
              <a:off x="1857356" y="5286388"/>
              <a:ext cx="1714512" cy="428628"/>
              <a:chOff x="1857356" y="5286388"/>
              <a:chExt cx="1714512" cy="428628"/>
            </a:xfrm>
          </p:grpSpPr>
          <p:sp>
            <p:nvSpPr>
              <p:cNvPr id="79" name="正方形/長方形 78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鳩三郎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80" name="正方形/長方形 79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Hato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Saburo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81" name="正方形/長方形 80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鎌倉市小町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77" name="正方形/長方形 76"/>
            <p:cNvSpPr/>
            <p:nvPr/>
          </p:nvSpPr>
          <p:spPr>
            <a:xfrm>
              <a:off x="1785918" y="500063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Hato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Saburo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   hash: 8</a:t>
              </a:r>
              <a:endParaRPr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78" name="正方形/長方形 77"/>
            <p:cNvSpPr/>
            <p:nvPr/>
          </p:nvSpPr>
          <p:spPr>
            <a:xfrm>
              <a:off x="1785918" y="5786454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next: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cxnSp>
        <p:nvCxnSpPr>
          <p:cNvPr id="76" name="カギ線コネクタ 75"/>
          <p:cNvCxnSpPr/>
          <p:nvPr/>
        </p:nvCxnSpPr>
        <p:spPr>
          <a:xfrm flipV="1">
            <a:off x="5286380" y="3464719"/>
            <a:ext cx="1857388" cy="392909"/>
          </a:xfrm>
          <a:prstGeom prst="bentConnector3">
            <a:avLst>
              <a:gd name="adj1" fmla="val 90052"/>
            </a:avLst>
          </a:prstGeom>
          <a:ln w="25400">
            <a:solidFill>
              <a:schemeClr val="tx1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カギ線コネクタ 89"/>
          <p:cNvCxnSpPr/>
          <p:nvPr/>
        </p:nvCxnSpPr>
        <p:spPr>
          <a:xfrm>
            <a:off x="3643306" y="4286256"/>
            <a:ext cx="1285884" cy="250033"/>
          </a:xfrm>
          <a:prstGeom prst="bentConnector3">
            <a:avLst>
              <a:gd name="adj1" fmla="val 50000"/>
            </a:avLst>
          </a:prstGeom>
          <a:ln w="25400">
            <a:solidFill>
              <a:schemeClr val="tx1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カギ線コネクタ 106"/>
          <p:cNvCxnSpPr/>
          <p:nvPr/>
        </p:nvCxnSpPr>
        <p:spPr>
          <a:xfrm flipV="1">
            <a:off x="3643306" y="1321579"/>
            <a:ext cx="1285884" cy="392909"/>
          </a:xfrm>
          <a:prstGeom prst="bentConnector3">
            <a:avLst>
              <a:gd name="adj1" fmla="val 50000"/>
            </a:avLst>
          </a:prstGeom>
          <a:ln w="25400">
            <a:solidFill>
              <a:srgbClr val="FF000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2" name="グループ化 49"/>
          <p:cNvGrpSpPr/>
          <p:nvPr/>
        </p:nvGrpSpPr>
        <p:grpSpPr>
          <a:xfrm>
            <a:off x="7143768" y="4071942"/>
            <a:ext cx="1857388" cy="928694"/>
            <a:chOff x="1785918" y="5000636"/>
            <a:chExt cx="1857388" cy="928694"/>
          </a:xfrm>
        </p:grpSpPr>
        <p:sp>
          <p:nvSpPr>
            <p:cNvPr id="109" name="正方形/長方形 108"/>
            <p:cNvSpPr/>
            <p:nvPr/>
          </p:nvSpPr>
          <p:spPr>
            <a:xfrm>
              <a:off x="1785918" y="514351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13" name="グループ化 51"/>
            <p:cNvGrpSpPr/>
            <p:nvPr/>
          </p:nvGrpSpPr>
          <p:grpSpPr>
            <a:xfrm>
              <a:off x="1857356" y="5286388"/>
              <a:ext cx="1714512" cy="428628"/>
              <a:chOff x="1857356" y="5286388"/>
              <a:chExt cx="1714512" cy="428628"/>
            </a:xfrm>
          </p:grpSpPr>
          <p:sp>
            <p:nvSpPr>
              <p:cNvPr id="113" name="正方形/長方形 112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北条梅子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14" name="正方形/長方形 113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Hojo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Umeko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16" name="正方形/長方形 115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小田原市城山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111" name="正方形/長方形 110"/>
            <p:cNvSpPr/>
            <p:nvPr/>
          </p:nvSpPr>
          <p:spPr>
            <a:xfrm>
              <a:off x="1785918" y="500063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Hojo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Umeko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   hash: 9</a:t>
              </a:r>
              <a:endParaRPr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112" name="正方形/長方形 111"/>
            <p:cNvSpPr/>
            <p:nvPr/>
          </p:nvSpPr>
          <p:spPr>
            <a:xfrm>
              <a:off x="1785918" y="5786454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next:</a:t>
              </a:r>
              <a:r>
                <a:rPr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NULL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14" name="グループ化 66"/>
          <p:cNvGrpSpPr/>
          <p:nvPr/>
        </p:nvGrpSpPr>
        <p:grpSpPr>
          <a:xfrm>
            <a:off x="4929190" y="4071942"/>
            <a:ext cx="1857388" cy="928694"/>
            <a:chOff x="1785918" y="5000636"/>
            <a:chExt cx="1857388" cy="928694"/>
          </a:xfrm>
        </p:grpSpPr>
        <p:sp>
          <p:nvSpPr>
            <p:cNvPr id="86" name="正方形/長方形 85"/>
            <p:cNvSpPr/>
            <p:nvPr/>
          </p:nvSpPr>
          <p:spPr>
            <a:xfrm>
              <a:off x="1785918" y="514351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15" name="グループ化 68"/>
            <p:cNvGrpSpPr/>
            <p:nvPr/>
          </p:nvGrpSpPr>
          <p:grpSpPr>
            <a:xfrm>
              <a:off x="1857356" y="5286388"/>
              <a:ext cx="1714512" cy="428628"/>
              <a:chOff x="1857356" y="5286388"/>
              <a:chExt cx="1714512" cy="428628"/>
            </a:xfrm>
          </p:grpSpPr>
          <p:sp>
            <p:nvSpPr>
              <p:cNvPr id="98" name="正方形/長方形 97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上野蘭々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00" name="正方形/長方形 99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Ueno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Ranran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02" name="正方形/長方形 101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台東区上野公園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96" name="正方形/長方形 95"/>
            <p:cNvSpPr/>
            <p:nvPr/>
          </p:nvSpPr>
          <p:spPr>
            <a:xfrm>
              <a:off x="1785918" y="500063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Ueno</a:t>
              </a:r>
              <a:r>
                <a:rPr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Ranran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   hash: 9</a:t>
              </a:r>
              <a:endParaRPr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97" name="正方形/長方形 96"/>
            <p:cNvSpPr/>
            <p:nvPr/>
          </p:nvSpPr>
          <p:spPr>
            <a:xfrm>
              <a:off x="1785918" y="5786454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next: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cxnSp>
        <p:nvCxnSpPr>
          <p:cNvPr id="103" name="カギ線コネクタ 102"/>
          <p:cNvCxnSpPr/>
          <p:nvPr/>
        </p:nvCxnSpPr>
        <p:spPr>
          <a:xfrm flipV="1">
            <a:off x="5286380" y="4536289"/>
            <a:ext cx="1857388" cy="392909"/>
          </a:xfrm>
          <a:prstGeom prst="bentConnector3">
            <a:avLst>
              <a:gd name="adj1" fmla="val 89217"/>
            </a:avLst>
          </a:prstGeom>
          <a:ln w="25400">
            <a:solidFill>
              <a:schemeClr val="tx1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3" name="グループ化 74"/>
          <p:cNvGrpSpPr/>
          <p:nvPr/>
        </p:nvGrpSpPr>
        <p:grpSpPr>
          <a:xfrm>
            <a:off x="4929190" y="5214950"/>
            <a:ext cx="1857388" cy="928694"/>
            <a:chOff x="1785918" y="5000636"/>
            <a:chExt cx="1857388" cy="928694"/>
          </a:xfrm>
        </p:grpSpPr>
        <p:sp>
          <p:nvSpPr>
            <p:cNvPr id="94" name="正方形/長方形 93"/>
            <p:cNvSpPr/>
            <p:nvPr/>
          </p:nvSpPr>
          <p:spPr>
            <a:xfrm>
              <a:off x="1785918" y="514351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95" name="グループ化 76"/>
            <p:cNvGrpSpPr/>
            <p:nvPr/>
          </p:nvGrpSpPr>
          <p:grpSpPr>
            <a:xfrm>
              <a:off x="1857356" y="5286388"/>
              <a:ext cx="1714512" cy="428628"/>
              <a:chOff x="1857356" y="5286388"/>
              <a:chExt cx="1714512" cy="428628"/>
            </a:xfrm>
          </p:grpSpPr>
          <p:sp>
            <p:nvSpPr>
              <p:cNvPr id="105" name="正方形/長方形 104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三月磨臼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17" name="正方形/長方形 116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Mitsuki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Mausu</a:t>
                </a:r>
                <a:endPara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  <a:p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18" name="正方形/長方形 117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浦安市舞浜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99" name="正方形/長方形 98"/>
            <p:cNvSpPr/>
            <p:nvPr/>
          </p:nvSpPr>
          <p:spPr>
            <a:xfrm>
              <a:off x="1785918" y="500063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Mitsuki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Mausu</a:t>
              </a:r>
              <a:r>
                <a:rPr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    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hash: 10</a:t>
              </a:r>
            </a:p>
            <a:p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101" name="正方形/長方形 100"/>
            <p:cNvSpPr/>
            <p:nvPr/>
          </p:nvSpPr>
          <p:spPr>
            <a:xfrm>
              <a:off x="1785918" y="5786454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next:</a:t>
              </a:r>
              <a:r>
                <a:rPr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NULL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cxnSp>
        <p:nvCxnSpPr>
          <p:cNvPr id="120" name="カギ線コネクタ 119"/>
          <p:cNvCxnSpPr>
            <a:endCxn id="94" idx="1"/>
          </p:cNvCxnSpPr>
          <p:nvPr/>
        </p:nvCxnSpPr>
        <p:spPr>
          <a:xfrm>
            <a:off x="3643308" y="4572010"/>
            <a:ext cx="1285882" cy="1107287"/>
          </a:xfrm>
          <a:prstGeom prst="bentConnector3">
            <a:avLst>
              <a:gd name="adj1" fmla="val 50000"/>
            </a:avLst>
          </a:prstGeom>
          <a:ln w="25400">
            <a:solidFill>
              <a:schemeClr val="tx1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1" name="テキスト ボックス 120"/>
          <p:cNvSpPr txBox="1"/>
          <p:nvPr/>
        </p:nvSpPr>
        <p:spPr>
          <a:xfrm>
            <a:off x="2000232" y="785794"/>
            <a:ext cx="215956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hash(“</a:t>
            </a:r>
            <a:r>
              <a:rPr lang="en-US" altLang="ja-JP" sz="1100" b="1" dirty="0" err="1" smtClean="0">
                <a:latin typeface="ＭＳ ゴシック" pitchFamily="49" charset="-128"/>
                <a:ea typeface="ＭＳ ゴシック" pitchFamily="49" charset="-128"/>
              </a:rPr>
              <a:t>Nobi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 </a:t>
            </a:r>
            <a:r>
              <a:rPr lang="en-US" altLang="ja-JP" sz="1100" b="1" dirty="0" err="1" smtClean="0">
                <a:latin typeface="ＭＳ ゴシック" pitchFamily="49" charset="-128"/>
                <a:ea typeface="ＭＳ ゴシック" pitchFamily="49" charset="-128"/>
              </a:rPr>
              <a:t>Toraemon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”) = 0</a:t>
            </a:r>
          </a:p>
        </p:txBody>
      </p:sp>
      <p:grpSp>
        <p:nvGrpSpPr>
          <p:cNvPr id="122" name="グループ化 31"/>
          <p:cNvGrpSpPr/>
          <p:nvPr/>
        </p:nvGrpSpPr>
        <p:grpSpPr>
          <a:xfrm>
            <a:off x="214282" y="642918"/>
            <a:ext cx="1714512" cy="428628"/>
            <a:chOff x="1857356" y="5286388"/>
            <a:chExt cx="1714512" cy="428628"/>
          </a:xfrm>
        </p:grpSpPr>
        <p:sp>
          <p:nvSpPr>
            <p:cNvPr id="123" name="正方形/長方形 122"/>
            <p:cNvSpPr/>
            <p:nvPr/>
          </p:nvSpPr>
          <p:spPr>
            <a:xfrm>
              <a:off x="1857356" y="5429264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j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r>
                <a:rPr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野比寅右衛門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124" name="正方形/長方形 123"/>
            <p:cNvSpPr/>
            <p:nvPr/>
          </p:nvSpPr>
          <p:spPr>
            <a:xfrm>
              <a:off x="1857356" y="5286388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e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</a:t>
              </a:r>
              <a:r>
                <a:rPr kumimoji="1"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Nobi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Toraemon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125" name="正方形/長方形 124"/>
            <p:cNvSpPr/>
            <p:nvPr/>
          </p:nvSpPr>
          <p:spPr>
            <a:xfrm>
              <a:off x="1857356" y="5572140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addr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</a:t>
              </a:r>
              <a:r>
                <a:rPr kumimoji="1"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横須賀市野比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148" name="グループ化 58"/>
          <p:cNvGrpSpPr/>
          <p:nvPr/>
        </p:nvGrpSpPr>
        <p:grpSpPr>
          <a:xfrm>
            <a:off x="7143768" y="857232"/>
            <a:ext cx="1857388" cy="928694"/>
            <a:chOff x="1785918" y="5000636"/>
            <a:chExt cx="1857388" cy="928694"/>
          </a:xfrm>
        </p:grpSpPr>
        <p:sp>
          <p:nvSpPr>
            <p:cNvPr id="149" name="正方形/長方形 148"/>
            <p:cNvSpPr/>
            <p:nvPr/>
          </p:nvSpPr>
          <p:spPr>
            <a:xfrm>
              <a:off x="1785918" y="514351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150" name="グループ化 60"/>
            <p:cNvGrpSpPr/>
            <p:nvPr/>
          </p:nvGrpSpPr>
          <p:grpSpPr>
            <a:xfrm>
              <a:off x="1857356" y="5286388"/>
              <a:ext cx="1714512" cy="428628"/>
              <a:chOff x="1857356" y="5286388"/>
              <a:chExt cx="1714512" cy="428628"/>
            </a:xfrm>
          </p:grpSpPr>
          <p:sp>
            <p:nvSpPr>
              <p:cNvPr id="153" name="正方形/長方形 152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足柄金太郎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54" name="正方形/長方形 153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Ashigara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Kintaro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55" name="正方形/長方形 154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南足柄市金時山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151" name="正方形/長方形 150"/>
            <p:cNvSpPr/>
            <p:nvPr/>
          </p:nvSpPr>
          <p:spPr>
            <a:xfrm>
              <a:off x="1785918" y="500063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Ashigara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Kintaro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   hash: 0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152" name="正方形/長方形 151"/>
            <p:cNvSpPr/>
            <p:nvPr/>
          </p:nvSpPr>
          <p:spPr>
            <a:xfrm>
              <a:off x="1785918" y="5786454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next:</a:t>
              </a:r>
              <a:r>
                <a:rPr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NULL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156" name="グループ化 82"/>
          <p:cNvGrpSpPr/>
          <p:nvPr/>
        </p:nvGrpSpPr>
        <p:grpSpPr>
          <a:xfrm>
            <a:off x="4929190" y="857232"/>
            <a:ext cx="1857388" cy="928694"/>
            <a:chOff x="1785918" y="5000636"/>
            <a:chExt cx="1857388" cy="928694"/>
          </a:xfrm>
        </p:grpSpPr>
        <p:sp>
          <p:nvSpPr>
            <p:cNvPr id="157" name="正方形/長方形 156"/>
            <p:cNvSpPr/>
            <p:nvPr/>
          </p:nvSpPr>
          <p:spPr>
            <a:xfrm>
              <a:off x="1785918" y="514351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158" name="グループ化 84"/>
            <p:cNvGrpSpPr/>
            <p:nvPr/>
          </p:nvGrpSpPr>
          <p:grpSpPr>
            <a:xfrm>
              <a:off x="1857356" y="5286388"/>
              <a:ext cx="1714512" cy="428628"/>
              <a:chOff x="1857356" y="5286388"/>
              <a:chExt cx="1714512" cy="428628"/>
            </a:xfrm>
          </p:grpSpPr>
          <p:sp>
            <p:nvSpPr>
              <p:cNvPr id="161" name="正方形/長方形 160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野比寅右衛門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62" name="正方形/長方形 161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Nobi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Toraemon</a:t>
                </a:r>
                <a:endPara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  <a:p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63" name="正方形/長方形 162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横須賀市野比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159" name="正方形/長方形 158"/>
            <p:cNvSpPr/>
            <p:nvPr/>
          </p:nvSpPr>
          <p:spPr>
            <a:xfrm>
              <a:off x="1785918" y="500063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</a:t>
              </a:r>
              <a:r>
                <a:rPr lang="en-US" altLang="ja-JP" sz="800" dirty="0" err="1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Nobi</a:t>
              </a:r>
              <a:r>
                <a:rPr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err="1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Toraemon</a:t>
              </a:r>
              <a:r>
                <a:rPr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    hash: 0</a:t>
              </a:r>
              <a:endPara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  <a:p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160" name="正方形/長方形 159"/>
            <p:cNvSpPr/>
            <p:nvPr/>
          </p:nvSpPr>
          <p:spPr>
            <a:xfrm>
              <a:off x="1785918" y="5786454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next: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cxnSp>
        <p:nvCxnSpPr>
          <p:cNvPr id="164" name="カギ線コネクタ 163"/>
          <p:cNvCxnSpPr/>
          <p:nvPr/>
        </p:nvCxnSpPr>
        <p:spPr>
          <a:xfrm flipV="1">
            <a:off x="5286380" y="1321579"/>
            <a:ext cx="1857388" cy="392909"/>
          </a:xfrm>
          <a:prstGeom prst="bentConnector3">
            <a:avLst>
              <a:gd name="adj1" fmla="val 90052"/>
            </a:avLst>
          </a:prstGeom>
          <a:ln w="25400">
            <a:solidFill>
              <a:srgbClr val="FF000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14282" y="0"/>
            <a:ext cx="8686800" cy="785794"/>
          </a:xfrm>
        </p:spPr>
        <p:txBody>
          <a:bodyPr>
            <a:noAutofit/>
          </a:bodyPr>
          <a:lstStyle/>
          <a:p>
            <a:r>
              <a:rPr lang="ja-JP" altLang="en-US" sz="2800" dirty="0" smtClean="0"/>
              <a:t>ダイレクトチェイニング法</a:t>
            </a:r>
            <a:r>
              <a:rPr lang="en-US" altLang="ja-JP" sz="2800" dirty="0" smtClean="0"/>
              <a:t/>
            </a:r>
            <a:br>
              <a:rPr lang="en-US" altLang="ja-JP" sz="2800" dirty="0" smtClean="0"/>
            </a:br>
            <a:r>
              <a:rPr lang="ja-JP" altLang="en-US" sz="2800" dirty="0" smtClean="0"/>
              <a:t>登録後</a:t>
            </a:r>
            <a:endParaRPr kumimoji="1" lang="ja-JP" altLang="en-US" sz="2800" dirty="0"/>
          </a:p>
        </p:txBody>
      </p:sp>
      <p:sp>
        <p:nvSpPr>
          <p:cNvPr id="115" name="正方形/長方形 114"/>
          <p:cNvSpPr/>
          <p:nvPr/>
        </p:nvSpPr>
        <p:spPr>
          <a:xfrm>
            <a:off x="214282" y="1928802"/>
            <a:ext cx="2357454" cy="4786346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ハッシュ表初期化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makenull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初期データ登録 </a:t>
            </a:r>
            <a:r>
              <a:rPr lang="en-US" altLang="ja-JP" sz="900" dirty="0" smtClean="0">
                <a:solidFill>
                  <a:schemeClr val="tx1"/>
                </a:solidFill>
              </a:rPr>
              <a:t>*/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while(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getrecord</a:t>
            </a:r>
            <a:r>
              <a:rPr lang="en-US" altLang="ja-JP" sz="900" dirty="0" smtClean="0">
                <a:solidFill>
                  <a:schemeClr val="tx1"/>
                </a:solidFill>
              </a:rPr>
              <a:t>(&amp;x) )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insert(&amp;x,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x.ename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rgbClr val="FF0000"/>
                </a:solidFill>
              </a:rPr>
              <a:t>  </a:t>
            </a:r>
            <a:r>
              <a:rPr lang="en-US" altLang="ja-JP" sz="900" dirty="0" err="1" smtClean="0">
                <a:solidFill>
                  <a:srgbClr val="FF0000"/>
                </a:solidFill>
              </a:rPr>
              <a:t>printhashtable</a:t>
            </a:r>
            <a:r>
              <a:rPr lang="en-US" altLang="ja-JP" sz="900" dirty="0" smtClean="0">
                <a:solidFill>
                  <a:srgbClr val="FF0000"/>
                </a:solidFill>
              </a:rPr>
              <a:t>(</a:t>
            </a:r>
            <a:r>
              <a:rPr lang="en-US" altLang="ja-JP" sz="900" dirty="0" err="1" smtClean="0">
                <a:solidFill>
                  <a:srgbClr val="FF0000"/>
                </a:solidFill>
              </a:rPr>
              <a:t>hashtable</a:t>
            </a:r>
            <a:r>
              <a:rPr lang="en-US" altLang="ja-JP" sz="900" dirty="0" smtClean="0">
                <a:solidFill>
                  <a:srgbClr val="FF0000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重複データの登録試み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insert(&amp;dummy,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ハッシュ表を対象とした探索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Hato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Saburo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ハッシュ表からのデータ削除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Hato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Saburo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delete("Ueno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Ranran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Nobi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Toraemon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Nanashi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Gonbei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ハッシュ表を対象とした探索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Hato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Saburo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再登録・再探索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printf</a:t>
            </a:r>
            <a:r>
              <a:rPr lang="en-US" altLang="ja-JP" sz="900" dirty="0" smtClean="0">
                <a:solidFill>
                  <a:schemeClr val="tx1"/>
                </a:solidFill>
              </a:rPr>
              <a:t>("===Re-insert===\n");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insert(&amp;dummy,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Mitsuki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Mausu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</p:txBody>
      </p:sp>
      <p:sp>
        <p:nvSpPr>
          <p:cNvPr id="116" name="右矢印 115"/>
          <p:cNvSpPr/>
          <p:nvPr/>
        </p:nvSpPr>
        <p:spPr>
          <a:xfrm>
            <a:off x="0" y="2928934"/>
            <a:ext cx="285752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32"/>
          <p:cNvGrpSpPr/>
          <p:nvPr/>
        </p:nvGrpSpPr>
        <p:grpSpPr>
          <a:xfrm>
            <a:off x="7143768" y="3000372"/>
            <a:ext cx="1857388" cy="928694"/>
            <a:chOff x="1785918" y="5000636"/>
            <a:chExt cx="1857388" cy="928694"/>
          </a:xfrm>
        </p:grpSpPr>
        <p:sp>
          <p:nvSpPr>
            <p:cNvPr id="77" name="正方形/長方形 76"/>
            <p:cNvSpPr/>
            <p:nvPr/>
          </p:nvSpPr>
          <p:spPr>
            <a:xfrm>
              <a:off x="1785918" y="514351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4" name="グループ化 31"/>
            <p:cNvGrpSpPr/>
            <p:nvPr/>
          </p:nvGrpSpPr>
          <p:grpSpPr>
            <a:xfrm>
              <a:off x="1857356" y="5286388"/>
              <a:ext cx="1714512" cy="428628"/>
              <a:chOff x="1857356" y="5286388"/>
              <a:chExt cx="1714512" cy="428628"/>
            </a:xfrm>
          </p:grpSpPr>
          <p:sp>
            <p:nvSpPr>
              <p:cNvPr id="87" name="正方形/長方形 86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横浜国大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91" name="正方形/長方形 90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Yokohama </a:t>
                </a:r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Kunihiro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92" name="正方形/長方形 91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横浜市保土ヶ谷区常盤台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83" name="正方形/長方形 82"/>
            <p:cNvSpPr/>
            <p:nvPr/>
          </p:nvSpPr>
          <p:spPr>
            <a:xfrm>
              <a:off x="1785918" y="500063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Yokohama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Kunihiro</a:t>
              </a:r>
              <a:r>
                <a:rPr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 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8</a:t>
              </a:r>
              <a:endParaRPr kumimoji="1" lang="ja-JP" altLang="en-US" sz="800" dirty="0">
                <a:solidFill>
                  <a:srgbClr val="FFC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85" name="正方形/長方形 84"/>
            <p:cNvSpPr/>
            <p:nvPr/>
          </p:nvSpPr>
          <p:spPr>
            <a:xfrm>
              <a:off x="1785918" y="5786454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next:</a:t>
              </a:r>
              <a:r>
                <a:rPr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NULL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5" name="グループ化 33"/>
          <p:cNvGrpSpPr/>
          <p:nvPr/>
        </p:nvGrpSpPr>
        <p:grpSpPr>
          <a:xfrm>
            <a:off x="4929190" y="1928802"/>
            <a:ext cx="1857388" cy="928694"/>
            <a:chOff x="1785918" y="5000636"/>
            <a:chExt cx="1857388" cy="928694"/>
          </a:xfrm>
        </p:grpSpPr>
        <p:sp>
          <p:nvSpPr>
            <p:cNvPr id="94" name="正方形/長方形 93"/>
            <p:cNvSpPr/>
            <p:nvPr/>
          </p:nvSpPr>
          <p:spPr>
            <a:xfrm>
              <a:off x="1785918" y="514351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6" name="グループ化 35"/>
            <p:cNvGrpSpPr/>
            <p:nvPr/>
          </p:nvGrpSpPr>
          <p:grpSpPr>
            <a:xfrm>
              <a:off x="1857356" y="5286388"/>
              <a:ext cx="1714512" cy="428628"/>
              <a:chOff x="1857356" y="5286388"/>
              <a:chExt cx="1714512" cy="428628"/>
            </a:xfrm>
          </p:grpSpPr>
          <p:sp>
            <p:nvSpPr>
              <p:cNvPr id="98" name="正方形/長方形 97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神奈川花子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99" name="正方形/長方形 98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Kanagawa </a:t>
                </a:r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Hanako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03" name="正方形/長方形 102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横浜市</a:t>
                </a:r>
                <a:r>
                  <a:rPr lang="ja-JP" altLang="en-US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神奈川区三ッ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沢上町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96" name="正方形/長方形 95"/>
            <p:cNvSpPr/>
            <p:nvPr/>
          </p:nvSpPr>
          <p:spPr>
            <a:xfrm>
              <a:off x="1785918" y="500063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Kanagawa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Hanako</a:t>
              </a:r>
              <a:r>
                <a:rPr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4</a:t>
              </a:r>
              <a:endParaRPr lang="ja-JP" altLang="en-US" sz="800" dirty="0">
                <a:solidFill>
                  <a:srgbClr val="FFC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97" name="正方形/長方形 96"/>
            <p:cNvSpPr/>
            <p:nvPr/>
          </p:nvSpPr>
          <p:spPr>
            <a:xfrm>
              <a:off x="1785918" y="5786454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next:</a:t>
              </a:r>
              <a:r>
                <a:rPr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NULL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7" name="グループ化 41"/>
          <p:cNvGrpSpPr/>
          <p:nvPr/>
        </p:nvGrpSpPr>
        <p:grpSpPr>
          <a:xfrm>
            <a:off x="4929190" y="3000372"/>
            <a:ext cx="1857388" cy="928694"/>
            <a:chOff x="1785918" y="5000636"/>
            <a:chExt cx="1857388" cy="928694"/>
          </a:xfrm>
        </p:grpSpPr>
        <p:sp>
          <p:nvSpPr>
            <p:cNvPr id="117" name="正方形/長方形 116"/>
            <p:cNvSpPr/>
            <p:nvPr/>
          </p:nvSpPr>
          <p:spPr>
            <a:xfrm>
              <a:off x="1785918" y="514351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8" name="グループ化 43"/>
            <p:cNvGrpSpPr/>
            <p:nvPr/>
          </p:nvGrpSpPr>
          <p:grpSpPr>
            <a:xfrm>
              <a:off x="1857356" y="5286388"/>
              <a:ext cx="1714512" cy="428628"/>
              <a:chOff x="1857356" y="5286388"/>
              <a:chExt cx="1714512" cy="428628"/>
            </a:xfrm>
          </p:grpSpPr>
          <p:sp>
            <p:nvSpPr>
              <p:cNvPr id="121" name="正方形/長方形 120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鳩三郎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22" name="正方形/長方形 121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Hato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Saburo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23" name="正方形/長方形 122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鎌倉市小町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119" name="正方形/長方形 118"/>
            <p:cNvSpPr/>
            <p:nvPr/>
          </p:nvSpPr>
          <p:spPr>
            <a:xfrm>
              <a:off x="1785918" y="500063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Hato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Saburo</a:t>
              </a:r>
              <a:r>
                <a:rPr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 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8</a:t>
              </a:r>
              <a:endParaRPr lang="ja-JP" altLang="en-US" sz="800" dirty="0">
                <a:solidFill>
                  <a:srgbClr val="FFC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120" name="正方形/長方形 119"/>
            <p:cNvSpPr/>
            <p:nvPr/>
          </p:nvSpPr>
          <p:spPr>
            <a:xfrm>
              <a:off x="1785918" y="5786454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next: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9" name="グループ化 49"/>
          <p:cNvGrpSpPr/>
          <p:nvPr/>
        </p:nvGrpSpPr>
        <p:grpSpPr>
          <a:xfrm>
            <a:off x="7143768" y="4071942"/>
            <a:ext cx="1857388" cy="928694"/>
            <a:chOff x="1785918" y="5000636"/>
            <a:chExt cx="1857388" cy="928694"/>
          </a:xfrm>
        </p:grpSpPr>
        <p:sp>
          <p:nvSpPr>
            <p:cNvPr id="125" name="正方形/長方形 124"/>
            <p:cNvSpPr/>
            <p:nvPr/>
          </p:nvSpPr>
          <p:spPr>
            <a:xfrm>
              <a:off x="1785918" y="514351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10" name="グループ化 51"/>
            <p:cNvGrpSpPr/>
            <p:nvPr/>
          </p:nvGrpSpPr>
          <p:grpSpPr>
            <a:xfrm>
              <a:off x="1857356" y="5286388"/>
              <a:ext cx="1714512" cy="428628"/>
              <a:chOff x="1857356" y="5286388"/>
              <a:chExt cx="1714512" cy="428628"/>
            </a:xfrm>
          </p:grpSpPr>
          <p:sp>
            <p:nvSpPr>
              <p:cNvPr id="129" name="正方形/長方形 128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北条梅子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30" name="正方形/長方形 129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Hojo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Umeko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31" name="正方形/長方形 130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小田原市城山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127" name="正方形/長方形 126"/>
            <p:cNvSpPr/>
            <p:nvPr/>
          </p:nvSpPr>
          <p:spPr>
            <a:xfrm>
              <a:off x="1785918" y="500063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Hojo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Umeko</a:t>
              </a:r>
              <a:r>
                <a:rPr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 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9</a:t>
              </a:r>
              <a:endParaRPr lang="ja-JP" altLang="en-US" sz="800" dirty="0">
                <a:solidFill>
                  <a:srgbClr val="FFC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128" name="正方形/長方形 127"/>
            <p:cNvSpPr/>
            <p:nvPr/>
          </p:nvSpPr>
          <p:spPr>
            <a:xfrm>
              <a:off x="1785918" y="5786454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next:</a:t>
              </a:r>
              <a:r>
                <a:rPr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NULL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11" name="グループ化 58"/>
          <p:cNvGrpSpPr/>
          <p:nvPr/>
        </p:nvGrpSpPr>
        <p:grpSpPr>
          <a:xfrm>
            <a:off x="7143768" y="857232"/>
            <a:ext cx="1857388" cy="928694"/>
            <a:chOff x="1785918" y="5000636"/>
            <a:chExt cx="1857388" cy="928694"/>
          </a:xfrm>
        </p:grpSpPr>
        <p:sp>
          <p:nvSpPr>
            <p:cNvPr id="133" name="正方形/長方形 132"/>
            <p:cNvSpPr/>
            <p:nvPr/>
          </p:nvSpPr>
          <p:spPr>
            <a:xfrm>
              <a:off x="1785918" y="514351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12" name="グループ化 60"/>
            <p:cNvGrpSpPr/>
            <p:nvPr/>
          </p:nvGrpSpPr>
          <p:grpSpPr>
            <a:xfrm>
              <a:off x="1857356" y="5286388"/>
              <a:ext cx="1714512" cy="428628"/>
              <a:chOff x="1857356" y="5286388"/>
              <a:chExt cx="1714512" cy="428628"/>
            </a:xfrm>
          </p:grpSpPr>
          <p:sp>
            <p:nvSpPr>
              <p:cNvPr id="137" name="正方形/長方形 136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足柄金太郎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38" name="正方形/長方形 137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Ashigara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Kintaro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39" name="正方形/長方形 138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南足柄市金時山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135" name="正方形/長方形 134"/>
            <p:cNvSpPr/>
            <p:nvPr/>
          </p:nvSpPr>
          <p:spPr>
            <a:xfrm>
              <a:off x="1785918" y="500063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Ashigara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Kintaro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0</a:t>
              </a:r>
              <a:endParaRPr kumimoji="1" lang="ja-JP" altLang="en-US" sz="800" dirty="0">
                <a:solidFill>
                  <a:srgbClr val="FFC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136" name="正方形/長方形 135"/>
            <p:cNvSpPr/>
            <p:nvPr/>
          </p:nvSpPr>
          <p:spPr>
            <a:xfrm>
              <a:off x="1785918" y="5786454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next:</a:t>
              </a:r>
              <a:r>
                <a:rPr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NULL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13" name="グループ化 66"/>
          <p:cNvGrpSpPr/>
          <p:nvPr/>
        </p:nvGrpSpPr>
        <p:grpSpPr>
          <a:xfrm>
            <a:off x="4929190" y="4071942"/>
            <a:ext cx="1857388" cy="928694"/>
            <a:chOff x="1785918" y="5000636"/>
            <a:chExt cx="1857388" cy="928694"/>
          </a:xfrm>
        </p:grpSpPr>
        <p:sp>
          <p:nvSpPr>
            <p:cNvPr id="141" name="正方形/長方形 140"/>
            <p:cNvSpPr/>
            <p:nvPr/>
          </p:nvSpPr>
          <p:spPr>
            <a:xfrm>
              <a:off x="1785918" y="514351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14" name="グループ化 68"/>
            <p:cNvGrpSpPr/>
            <p:nvPr/>
          </p:nvGrpSpPr>
          <p:grpSpPr>
            <a:xfrm>
              <a:off x="1857356" y="5286388"/>
              <a:ext cx="1714512" cy="428628"/>
              <a:chOff x="1857356" y="5286388"/>
              <a:chExt cx="1714512" cy="428628"/>
            </a:xfrm>
          </p:grpSpPr>
          <p:sp>
            <p:nvSpPr>
              <p:cNvPr id="145" name="正方形/長方形 144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上野蘭々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46" name="正方形/長方形 145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Ueno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Ranran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47" name="正方形/長方形 146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台東区上野公園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143" name="正方形/長方形 142"/>
            <p:cNvSpPr/>
            <p:nvPr/>
          </p:nvSpPr>
          <p:spPr>
            <a:xfrm>
              <a:off x="1785918" y="500063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Ueno</a:t>
              </a:r>
              <a:r>
                <a:rPr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Ranran</a:t>
              </a:r>
              <a:r>
                <a:rPr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 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9</a:t>
              </a:r>
              <a:endParaRPr lang="ja-JP" altLang="en-US" sz="800" dirty="0">
                <a:solidFill>
                  <a:srgbClr val="FFC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144" name="正方形/長方形 143"/>
            <p:cNvSpPr/>
            <p:nvPr/>
          </p:nvSpPr>
          <p:spPr>
            <a:xfrm>
              <a:off x="1785918" y="5786454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next: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15" name="グループ化 74"/>
          <p:cNvGrpSpPr/>
          <p:nvPr/>
        </p:nvGrpSpPr>
        <p:grpSpPr>
          <a:xfrm>
            <a:off x="4929190" y="5214950"/>
            <a:ext cx="1857388" cy="928694"/>
            <a:chOff x="1785918" y="5000636"/>
            <a:chExt cx="1857388" cy="928694"/>
          </a:xfrm>
        </p:grpSpPr>
        <p:sp>
          <p:nvSpPr>
            <p:cNvPr id="149" name="正方形/長方形 148"/>
            <p:cNvSpPr/>
            <p:nvPr/>
          </p:nvSpPr>
          <p:spPr>
            <a:xfrm>
              <a:off x="1785918" y="514351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16" name="グループ化 76"/>
            <p:cNvGrpSpPr/>
            <p:nvPr/>
          </p:nvGrpSpPr>
          <p:grpSpPr>
            <a:xfrm>
              <a:off x="1857356" y="5286388"/>
              <a:ext cx="1714512" cy="428628"/>
              <a:chOff x="1857356" y="5286388"/>
              <a:chExt cx="1714512" cy="428628"/>
            </a:xfrm>
          </p:grpSpPr>
          <p:sp>
            <p:nvSpPr>
              <p:cNvPr id="153" name="正方形/長方形 152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三月磨臼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54" name="正方形/長方形 153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Mitsuki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Mausu</a:t>
                </a:r>
                <a:endPara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  <a:p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55" name="正方形/長方形 154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浦安市舞浜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151" name="正方形/長方形 150"/>
            <p:cNvSpPr/>
            <p:nvPr/>
          </p:nvSpPr>
          <p:spPr>
            <a:xfrm>
              <a:off x="1785918" y="500063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Mitsuki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Mausu</a:t>
              </a:r>
              <a:r>
                <a:rPr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 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10</a:t>
              </a:r>
            </a:p>
            <a:p>
              <a:endParaRPr kumimoji="1" lang="ja-JP" altLang="en-US" sz="800" dirty="0">
                <a:solidFill>
                  <a:srgbClr val="FFC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152" name="正方形/長方形 151"/>
            <p:cNvSpPr/>
            <p:nvPr/>
          </p:nvSpPr>
          <p:spPr>
            <a:xfrm>
              <a:off x="1785918" y="5786454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next:</a:t>
              </a:r>
              <a:r>
                <a:rPr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NULL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17" name="グループ化 82"/>
          <p:cNvGrpSpPr/>
          <p:nvPr/>
        </p:nvGrpSpPr>
        <p:grpSpPr>
          <a:xfrm>
            <a:off x="4929190" y="857232"/>
            <a:ext cx="1857388" cy="928694"/>
            <a:chOff x="1785918" y="5000636"/>
            <a:chExt cx="1857388" cy="928694"/>
          </a:xfrm>
        </p:grpSpPr>
        <p:sp>
          <p:nvSpPr>
            <p:cNvPr id="157" name="正方形/長方形 156"/>
            <p:cNvSpPr/>
            <p:nvPr/>
          </p:nvSpPr>
          <p:spPr>
            <a:xfrm>
              <a:off x="1785918" y="514351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18" name="グループ化 84"/>
            <p:cNvGrpSpPr/>
            <p:nvPr/>
          </p:nvGrpSpPr>
          <p:grpSpPr>
            <a:xfrm>
              <a:off x="1857356" y="5286388"/>
              <a:ext cx="1714512" cy="428628"/>
              <a:chOff x="1857356" y="5286388"/>
              <a:chExt cx="1714512" cy="428628"/>
            </a:xfrm>
          </p:grpSpPr>
          <p:sp>
            <p:nvSpPr>
              <p:cNvPr id="161" name="正方形/長方形 160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野比寅右衛門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62" name="正方形/長方形 161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Nobi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Toraemon</a:t>
                </a:r>
                <a:endPara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  <a:p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63" name="正方形/長方形 162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横須賀市野比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159" name="正方形/長方形 158"/>
            <p:cNvSpPr/>
            <p:nvPr/>
          </p:nvSpPr>
          <p:spPr>
            <a:xfrm>
              <a:off x="1785918" y="500063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Nobi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Toraemon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0</a:t>
              </a:r>
            </a:p>
            <a:p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160" name="正方形/長方形 159"/>
            <p:cNvSpPr/>
            <p:nvPr/>
          </p:nvSpPr>
          <p:spPr>
            <a:xfrm>
              <a:off x="1785918" y="5786454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next: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cxnSp>
        <p:nvCxnSpPr>
          <p:cNvPr id="164" name="カギ線コネクタ 163"/>
          <p:cNvCxnSpPr/>
          <p:nvPr/>
        </p:nvCxnSpPr>
        <p:spPr>
          <a:xfrm flipV="1">
            <a:off x="5286380" y="1321579"/>
            <a:ext cx="1857388" cy="392909"/>
          </a:xfrm>
          <a:prstGeom prst="bentConnector3">
            <a:avLst>
              <a:gd name="adj1" fmla="val 90052"/>
            </a:avLst>
          </a:prstGeom>
          <a:ln w="25400">
            <a:solidFill>
              <a:schemeClr val="tx1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5" name="カギ線コネクタ 164"/>
          <p:cNvCxnSpPr/>
          <p:nvPr/>
        </p:nvCxnSpPr>
        <p:spPr>
          <a:xfrm flipV="1">
            <a:off x="5286380" y="3464719"/>
            <a:ext cx="1857388" cy="392909"/>
          </a:xfrm>
          <a:prstGeom prst="bentConnector3">
            <a:avLst>
              <a:gd name="adj1" fmla="val 90052"/>
            </a:avLst>
          </a:prstGeom>
          <a:ln w="25400">
            <a:solidFill>
              <a:schemeClr val="tx1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6" name="カギ線コネクタ 165"/>
          <p:cNvCxnSpPr/>
          <p:nvPr/>
        </p:nvCxnSpPr>
        <p:spPr>
          <a:xfrm flipV="1">
            <a:off x="5286380" y="4536289"/>
            <a:ext cx="1857388" cy="392909"/>
          </a:xfrm>
          <a:prstGeom prst="bentConnector3">
            <a:avLst>
              <a:gd name="adj1" fmla="val 89217"/>
            </a:avLst>
          </a:prstGeom>
          <a:ln w="25400">
            <a:solidFill>
              <a:schemeClr val="tx1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7" name="正方形/長方形 166"/>
          <p:cNvSpPr/>
          <p:nvPr/>
        </p:nvSpPr>
        <p:spPr>
          <a:xfrm>
            <a:off x="2714612" y="1571612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0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69" name="正方形/長方形 168"/>
          <p:cNvSpPr/>
          <p:nvPr/>
        </p:nvSpPr>
        <p:spPr>
          <a:xfrm>
            <a:off x="2714612" y="1857364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0" name="正方形/長方形 169"/>
          <p:cNvSpPr/>
          <p:nvPr/>
        </p:nvSpPr>
        <p:spPr>
          <a:xfrm>
            <a:off x="2714612" y="2143116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1" name="正方形/長方形 170"/>
          <p:cNvSpPr/>
          <p:nvPr/>
        </p:nvSpPr>
        <p:spPr>
          <a:xfrm>
            <a:off x="2714612" y="2428868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3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2" name="正方形/長方形 171"/>
          <p:cNvSpPr/>
          <p:nvPr/>
        </p:nvSpPr>
        <p:spPr>
          <a:xfrm>
            <a:off x="2714612" y="2714620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4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3" name="正方形/長方形 172"/>
          <p:cNvSpPr/>
          <p:nvPr/>
        </p:nvSpPr>
        <p:spPr>
          <a:xfrm>
            <a:off x="2714612" y="3000372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5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4" name="正方形/長方形 173"/>
          <p:cNvSpPr/>
          <p:nvPr/>
        </p:nvSpPr>
        <p:spPr>
          <a:xfrm>
            <a:off x="2714612" y="3286124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6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5" name="正方形/長方形 174"/>
          <p:cNvSpPr/>
          <p:nvPr/>
        </p:nvSpPr>
        <p:spPr>
          <a:xfrm>
            <a:off x="2714612" y="3571876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7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6" name="正方形/長方形 175"/>
          <p:cNvSpPr/>
          <p:nvPr/>
        </p:nvSpPr>
        <p:spPr>
          <a:xfrm>
            <a:off x="2714612" y="3857628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8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7" name="正方形/長方形 176"/>
          <p:cNvSpPr/>
          <p:nvPr/>
        </p:nvSpPr>
        <p:spPr>
          <a:xfrm>
            <a:off x="2714612" y="4143380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9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8" name="正方形/長方形 177"/>
          <p:cNvSpPr/>
          <p:nvPr/>
        </p:nvSpPr>
        <p:spPr>
          <a:xfrm>
            <a:off x="2714612" y="4429132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10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9" name="正方形/長方形 178"/>
          <p:cNvSpPr/>
          <p:nvPr/>
        </p:nvSpPr>
        <p:spPr>
          <a:xfrm>
            <a:off x="2714612" y="4714884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11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80" name="正方形/長方形 179"/>
          <p:cNvSpPr/>
          <p:nvPr/>
        </p:nvSpPr>
        <p:spPr>
          <a:xfrm>
            <a:off x="2714612" y="5000636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12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181" name="カギ線コネクタ 180"/>
          <p:cNvCxnSpPr>
            <a:endCxn id="94" idx="1"/>
          </p:cNvCxnSpPr>
          <p:nvPr/>
        </p:nvCxnSpPr>
        <p:spPr>
          <a:xfrm flipV="1">
            <a:off x="3643306" y="2393149"/>
            <a:ext cx="1285884" cy="464347"/>
          </a:xfrm>
          <a:prstGeom prst="bentConnector3">
            <a:avLst>
              <a:gd name="adj1" fmla="val 50000"/>
            </a:avLst>
          </a:prstGeom>
          <a:ln w="25400">
            <a:solidFill>
              <a:schemeClr val="tx1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2" name="カギ線コネクタ 181"/>
          <p:cNvCxnSpPr>
            <a:endCxn id="117" idx="1"/>
          </p:cNvCxnSpPr>
          <p:nvPr/>
        </p:nvCxnSpPr>
        <p:spPr>
          <a:xfrm flipV="1">
            <a:off x="3643306" y="3464719"/>
            <a:ext cx="1285884" cy="535785"/>
          </a:xfrm>
          <a:prstGeom prst="bentConnector3">
            <a:avLst>
              <a:gd name="adj1" fmla="val 50000"/>
            </a:avLst>
          </a:prstGeom>
          <a:ln w="25400">
            <a:solidFill>
              <a:schemeClr val="tx1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3" name="カギ線コネクタ 182"/>
          <p:cNvCxnSpPr>
            <a:endCxn id="141" idx="1"/>
          </p:cNvCxnSpPr>
          <p:nvPr/>
        </p:nvCxnSpPr>
        <p:spPr>
          <a:xfrm>
            <a:off x="3643306" y="4286256"/>
            <a:ext cx="1285884" cy="250033"/>
          </a:xfrm>
          <a:prstGeom prst="bentConnector3">
            <a:avLst>
              <a:gd name="adj1" fmla="val 50000"/>
            </a:avLst>
          </a:prstGeom>
          <a:ln w="25400">
            <a:solidFill>
              <a:schemeClr val="tx1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8" name="カギ線コネクタ 167"/>
          <p:cNvCxnSpPr>
            <a:endCxn id="157" idx="1"/>
          </p:cNvCxnSpPr>
          <p:nvPr/>
        </p:nvCxnSpPr>
        <p:spPr>
          <a:xfrm flipV="1">
            <a:off x="3643306" y="1321579"/>
            <a:ext cx="1285884" cy="392909"/>
          </a:xfrm>
          <a:prstGeom prst="bentConnector3">
            <a:avLst>
              <a:gd name="adj1" fmla="val 50000"/>
            </a:avLst>
          </a:prstGeom>
          <a:ln w="25400">
            <a:solidFill>
              <a:schemeClr val="tx1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5" name="カギ線コネクタ 194"/>
          <p:cNvCxnSpPr>
            <a:endCxn id="149" idx="1"/>
          </p:cNvCxnSpPr>
          <p:nvPr/>
        </p:nvCxnSpPr>
        <p:spPr>
          <a:xfrm>
            <a:off x="3643308" y="4572010"/>
            <a:ext cx="1285882" cy="1107287"/>
          </a:xfrm>
          <a:prstGeom prst="bentConnector3">
            <a:avLst>
              <a:gd name="adj1" fmla="val 50000"/>
            </a:avLst>
          </a:prstGeom>
          <a:ln w="25400">
            <a:solidFill>
              <a:schemeClr val="tx1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9" name="グループ化 31"/>
          <p:cNvGrpSpPr/>
          <p:nvPr/>
        </p:nvGrpSpPr>
        <p:grpSpPr>
          <a:xfrm>
            <a:off x="214282" y="642918"/>
            <a:ext cx="1714512" cy="428628"/>
            <a:chOff x="1857356" y="5286388"/>
            <a:chExt cx="1714512" cy="428628"/>
          </a:xfrm>
        </p:grpSpPr>
        <p:sp>
          <p:nvSpPr>
            <p:cNvPr id="213" name="正方形/長方形 212"/>
            <p:cNvSpPr/>
            <p:nvPr/>
          </p:nvSpPr>
          <p:spPr>
            <a:xfrm>
              <a:off x="1857356" y="5429264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j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214" name="正方形/長方形 213"/>
            <p:cNvSpPr/>
            <p:nvPr/>
          </p:nvSpPr>
          <p:spPr>
            <a:xfrm>
              <a:off x="1857356" y="5286388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e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215" name="正方形/長方形 214"/>
            <p:cNvSpPr/>
            <p:nvPr/>
          </p:nvSpPr>
          <p:spPr>
            <a:xfrm>
              <a:off x="1857356" y="5572140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addr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sp>
        <p:nvSpPr>
          <p:cNvPr id="216" name="テキスト ボックス 215"/>
          <p:cNvSpPr txBox="1"/>
          <p:nvPr/>
        </p:nvSpPr>
        <p:spPr>
          <a:xfrm>
            <a:off x="214282" y="357166"/>
            <a:ext cx="1242648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dirty="0" err="1" smtClean="0">
                <a:latin typeface="ＭＳ ゴシック" pitchFamily="49" charset="-128"/>
                <a:ea typeface="ＭＳ ゴシック" pitchFamily="49" charset="-128"/>
              </a:rPr>
              <a:t>struct</a:t>
            </a:r>
            <a:r>
              <a:rPr lang="en-US" altLang="ja-JP" sz="1100" dirty="0" smtClean="0">
                <a:latin typeface="ＭＳ ゴシック" pitchFamily="49" charset="-128"/>
                <a:ea typeface="ＭＳ ゴシック" pitchFamily="49" charset="-128"/>
              </a:rPr>
              <a:t> record 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x</a:t>
            </a:r>
          </a:p>
        </p:txBody>
      </p:sp>
      <p:grpSp>
        <p:nvGrpSpPr>
          <p:cNvPr id="20" name="グループ化 31"/>
          <p:cNvGrpSpPr/>
          <p:nvPr/>
        </p:nvGrpSpPr>
        <p:grpSpPr>
          <a:xfrm>
            <a:off x="214282" y="1428736"/>
            <a:ext cx="1714512" cy="428628"/>
            <a:chOff x="1857356" y="5286388"/>
            <a:chExt cx="1714512" cy="428628"/>
          </a:xfrm>
        </p:grpSpPr>
        <p:sp>
          <p:nvSpPr>
            <p:cNvPr id="218" name="正方形/長方形 217"/>
            <p:cNvSpPr/>
            <p:nvPr/>
          </p:nvSpPr>
          <p:spPr>
            <a:xfrm>
              <a:off x="1857356" y="5429264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j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r>
                <a:rPr kumimoji="1"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横浜邦博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219" name="正方形/長方形 218"/>
            <p:cNvSpPr/>
            <p:nvPr/>
          </p:nvSpPr>
          <p:spPr>
            <a:xfrm>
              <a:off x="1857356" y="5286388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e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Yokohama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Kunihiro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220" name="正方形/長方形 219"/>
            <p:cNvSpPr/>
            <p:nvPr/>
          </p:nvSpPr>
          <p:spPr>
            <a:xfrm>
              <a:off x="1857356" y="5572140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addr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r>
                <a:rPr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横浜市中区日本大通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sp>
        <p:nvSpPr>
          <p:cNvPr id="221" name="テキスト ボックス 220"/>
          <p:cNvSpPr txBox="1"/>
          <p:nvPr/>
        </p:nvSpPr>
        <p:spPr>
          <a:xfrm>
            <a:off x="214282" y="1142984"/>
            <a:ext cx="152477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dirty="0" err="1" smtClean="0">
                <a:latin typeface="ＭＳ ゴシック" pitchFamily="49" charset="-128"/>
                <a:ea typeface="ＭＳ ゴシック" pitchFamily="49" charset="-128"/>
              </a:rPr>
              <a:t>struct</a:t>
            </a:r>
            <a:r>
              <a:rPr lang="en-US" altLang="ja-JP" sz="1100" dirty="0" smtClean="0">
                <a:latin typeface="ＭＳ ゴシック" pitchFamily="49" charset="-128"/>
                <a:ea typeface="ＭＳ ゴシック" pitchFamily="49" charset="-128"/>
              </a:rPr>
              <a:t> record 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dummy</a:t>
            </a:r>
          </a:p>
        </p:txBody>
      </p:sp>
      <p:sp>
        <p:nvSpPr>
          <p:cNvPr id="222" name="テキスト ボックス 221"/>
          <p:cNvSpPr txBox="1"/>
          <p:nvPr/>
        </p:nvSpPr>
        <p:spPr>
          <a:xfrm>
            <a:off x="2357422" y="1285860"/>
            <a:ext cx="1947969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dirty="0" err="1" smtClean="0">
                <a:latin typeface="ＭＳ ゴシック" pitchFamily="49" charset="-128"/>
                <a:ea typeface="ＭＳ ゴシック" pitchFamily="49" charset="-128"/>
              </a:rPr>
              <a:t>struct</a:t>
            </a:r>
            <a:r>
              <a:rPr lang="en-US" altLang="ja-JP" sz="1100" dirty="0" smtClean="0">
                <a:latin typeface="ＭＳ ゴシック" pitchFamily="49" charset="-128"/>
                <a:ea typeface="ＭＳ ゴシック" pitchFamily="49" charset="-128"/>
              </a:rPr>
              <a:t> item *</a:t>
            </a:r>
            <a:r>
              <a:rPr lang="en-US" altLang="ja-JP" sz="1100" b="1" dirty="0" err="1" smtClean="0"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[B]</a:t>
            </a:r>
          </a:p>
        </p:txBody>
      </p:sp>
      <p:sp>
        <p:nvSpPr>
          <p:cNvPr id="101" name="テキスト ボックス 100"/>
          <p:cNvSpPr txBox="1"/>
          <p:nvPr/>
        </p:nvSpPr>
        <p:spPr>
          <a:xfrm>
            <a:off x="2714612" y="6286520"/>
            <a:ext cx="34099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>
                <a:solidFill>
                  <a:srgbClr val="FF0000"/>
                </a:solidFill>
              </a:rPr>
              <a:t>↑ハッシュ表の状態が印刷される</a:t>
            </a:r>
            <a:endParaRPr kumimoji="1" lang="en-US" altLang="ja-JP" dirty="0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14282" y="0"/>
            <a:ext cx="8686800" cy="785794"/>
          </a:xfrm>
        </p:spPr>
        <p:txBody>
          <a:bodyPr>
            <a:noAutofit/>
          </a:bodyPr>
          <a:lstStyle/>
          <a:p>
            <a:r>
              <a:rPr lang="ja-JP" altLang="en-US" sz="2800" dirty="0" smtClean="0"/>
              <a:t>ダイレクトチェイニング法</a:t>
            </a:r>
            <a:r>
              <a:rPr lang="en-US" altLang="ja-JP" sz="2800" dirty="0" smtClean="0"/>
              <a:t/>
            </a:r>
            <a:br>
              <a:rPr lang="en-US" altLang="ja-JP" sz="2800" dirty="0" smtClean="0"/>
            </a:br>
            <a:r>
              <a:rPr lang="ja-JP" altLang="en-US" sz="2800" dirty="0" smtClean="0"/>
              <a:t>開始前</a:t>
            </a:r>
            <a:endParaRPr kumimoji="1" lang="ja-JP" altLang="en-US" sz="2800" dirty="0"/>
          </a:p>
        </p:txBody>
      </p:sp>
      <p:sp>
        <p:nvSpPr>
          <p:cNvPr id="115" name="正方形/長方形 114"/>
          <p:cNvSpPr/>
          <p:nvPr/>
        </p:nvSpPr>
        <p:spPr>
          <a:xfrm>
            <a:off x="214282" y="1928802"/>
            <a:ext cx="2357454" cy="4786346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ハッシュ表初期化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makenull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初期データ登録 </a:t>
            </a:r>
            <a:r>
              <a:rPr lang="en-US" altLang="ja-JP" sz="900" dirty="0" smtClean="0">
                <a:solidFill>
                  <a:schemeClr val="tx1"/>
                </a:solidFill>
              </a:rPr>
              <a:t>*/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while(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getrecord</a:t>
            </a:r>
            <a:r>
              <a:rPr lang="en-US" altLang="ja-JP" sz="900" dirty="0" smtClean="0">
                <a:solidFill>
                  <a:schemeClr val="tx1"/>
                </a:solidFill>
              </a:rPr>
              <a:t>(&amp;x) )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insert(&amp;x,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x.ename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重複データの登録試み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insert(&amp;dummy,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ハッシュ表を対象とした探索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Hato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Saburo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ハッシュ表からのデータ削除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Hato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Saburo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delete("Ueno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Ranran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Nobi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Toraemon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Nanashi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Gonbei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ハッシュ表を対象とした探索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Hato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Saburo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再登録・再探索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printf</a:t>
            </a:r>
            <a:r>
              <a:rPr lang="en-US" altLang="ja-JP" sz="900" dirty="0" smtClean="0">
                <a:solidFill>
                  <a:schemeClr val="tx1"/>
                </a:solidFill>
              </a:rPr>
              <a:t>("===Re-insert===\n");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insert(&amp;dummy,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Mitsuki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Mausu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</p:txBody>
      </p:sp>
      <p:sp>
        <p:nvSpPr>
          <p:cNvPr id="167" name="正方形/長方形 166"/>
          <p:cNvSpPr/>
          <p:nvPr/>
        </p:nvSpPr>
        <p:spPr>
          <a:xfrm>
            <a:off x="2714612" y="1571612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0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69" name="正方形/長方形 168"/>
          <p:cNvSpPr/>
          <p:nvPr/>
        </p:nvSpPr>
        <p:spPr>
          <a:xfrm>
            <a:off x="2714612" y="1857364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0" name="正方形/長方形 169"/>
          <p:cNvSpPr/>
          <p:nvPr/>
        </p:nvSpPr>
        <p:spPr>
          <a:xfrm>
            <a:off x="2714612" y="2143116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1" name="正方形/長方形 170"/>
          <p:cNvSpPr/>
          <p:nvPr/>
        </p:nvSpPr>
        <p:spPr>
          <a:xfrm>
            <a:off x="2714612" y="2428868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3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2" name="正方形/長方形 171"/>
          <p:cNvSpPr/>
          <p:nvPr/>
        </p:nvSpPr>
        <p:spPr>
          <a:xfrm>
            <a:off x="2714612" y="2714620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4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3" name="正方形/長方形 172"/>
          <p:cNvSpPr/>
          <p:nvPr/>
        </p:nvSpPr>
        <p:spPr>
          <a:xfrm>
            <a:off x="2714612" y="3000372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5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4" name="正方形/長方形 173"/>
          <p:cNvSpPr/>
          <p:nvPr/>
        </p:nvSpPr>
        <p:spPr>
          <a:xfrm>
            <a:off x="2714612" y="3286124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6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5" name="正方形/長方形 174"/>
          <p:cNvSpPr/>
          <p:nvPr/>
        </p:nvSpPr>
        <p:spPr>
          <a:xfrm>
            <a:off x="2714612" y="3571876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7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6" name="正方形/長方形 175"/>
          <p:cNvSpPr/>
          <p:nvPr/>
        </p:nvSpPr>
        <p:spPr>
          <a:xfrm>
            <a:off x="2714612" y="3857628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8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7" name="正方形/長方形 176"/>
          <p:cNvSpPr/>
          <p:nvPr/>
        </p:nvSpPr>
        <p:spPr>
          <a:xfrm>
            <a:off x="2714612" y="4143380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9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8" name="正方形/長方形 177"/>
          <p:cNvSpPr/>
          <p:nvPr/>
        </p:nvSpPr>
        <p:spPr>
          <a:xfrm>
            <a:off x="2714612" y="4429132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10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9" name="正方形/長方形 178"/>
          <p:cNvSpPr/>
          <p:nvPr/>
        </p:nvSpPr>
        <p:spPr>
          <a:xfrm>
            <a:off x="2714612" y="4714884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11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80" name="正方形/長方形 179"/>
          <p:cNvSpPr/>
          <p:nvPr/>
        </p:nvSpPr>
        <p:spPr>
          <a:xfrm>
            <a:off x="2714612" y="5000636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12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grpSp>
        <p:nvGrpSpPr>
          <p:cNvPr id="19" name="グループ化 31"/>
          <p:cNvGrpSpPr/>
          <p:nvPr/>
        </p:nvGrpSpPr>
        <p:grpSpPr>
          <a:xfrm>
            <a:off x="214282" y="642918"/>
            <a:ext cx="1714512" cy="428628"/>
            <a:chOff x="1857356" y="5286388"/>
            <a:chExt cx="1714512" cy="428628"/>
          </a:xfrm>
        </p:grpSpPr>
        <p:sp>
          <p:nvSpPr>
            <p:cNvPr id="213" name="正方形/長方形 212"/>
            <p:cNvSpPr/>
            <p:nvPr/>
          </p:nvSpPr>
          <p:spPr>
            <a:xfrm>
              <a:off x="1857356" y="5429264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j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214" name="正方形/長方形 213"/>
            <p:cNvSpPr/>
            <p:nvPr/>
          </p:nvSpPr>
          <p:spPr>
            <a:xfrm>
              <a:off x="1857356" y="5286388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e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215" name="正方形/長方形 214"/>
            <p:cNvSpPr/>
            <p:nvPr/>
          </p:nvSpPr>
          <p:spPr>
            <a:xfrm>
              <a:off x="1857356" y="5572140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addr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sp>
        <p:nvSpPr>
          <p:cNvPr id="216" name="テキスト ボックス 215"/>
          <p:cNvSpPr txBox="1"/>
          <p:nvPr/>
        </p:nvSpPr>
        <p:spPr>
          <a:xfrm>
            <a:off x="214282" y="357166"/>
            <a:ext cx="1242648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dirty="0" err="1" smtClean="0">
                <a:latin typeface="ＭＳ ゴシック" pitchFamily="49" charset="-128"/>
                <a:ea typeface="ＭＳ ゴシック" pitchFamily="49" charset="-128"/>
              </a:rPr>
              <a:t>struct</a:t>
            </a:r>
            <a:r>
              <a:rPr lang="en-US" altLang="ja-JP" sz="1100" dirty="0" smtClean="0">
                <a:latin typeface="ＭＳ ゴシック" pitchFamily="49" charset="-128"/>
                <a:ea typeface="ＭＳ ゴシック" pitchFamily="49" charset="-128"/>
              </a:rPr>
              <a:t> record 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x</a:t>
            </a:r>
          </a:p>
        </p:txBody>
      </p:sp>
      <p:grpSp>
        <p:nvGrpSpPr>
          <p:cNvPr id="20" name="グループ化 31"/>
          <p:cNvGrpSpPr/>
          <p:nvPr/>
        </p:nvGrpSpPr>
        <p:grpSpPr>
          <a:xfrm>
            <a:off x="214282" y="1428736"/>
            <a:ext cx="1714512" cy="428628"/>
            <a:chOff x="1857356" y="5286388"/>
            <a:chExt cx="1714512" cy="428628"/>
          </a:xfrm>
        </p:grpSpPr>
        <p:sp>
          <p:nvSpPr>
            <p:cNvPr id="218" name="正方形/長方形 217"/>
            <p:cNvSpPr/>
            <p:nvPr/>
          </p:nvSpPr>
          <p:spPr>
            <a:xfrm>
              <a:off x="1857356" y="5429264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j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r>
                <a:rPr kumimoji="1"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横浜邦博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219" name="正方形/長方形 218"/>
            <p:cNvSpPr/>
            <p:nvPr/>
          </p:nvSpPr>
          <p:spPr>
            <a:xfrm>
              <a:off x="1857356" y="5286388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e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Yokohama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Kunihiro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220" name="正方形/長方形 219"/>
            <p:cNvSpPr/>
            <p:nvPr/>
          </p:nvSpPr>
          <p:spPr>
            <a:xfrm>
              <a:off x="1857356" y="5572140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addr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r>
                <a:rPr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横浜市中区日本大通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sp>
        <p:nvSpPr>
          <p:cNvPr id="221" name="テキスト ボックス 220"/>
          <p:cNvSpPr txBox="1"/>
          <p:nvPr/>
        </p:nvSpPr>
        <p:spPr>
          <a:xfrm>
            <a:off x="214282" y="1142984"/>
            <a:ext cx="152477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dirty="0" err="1" smtClean="0">
                <a:latin typeface="ＭＳ ゴシック" pitchFamily="49" charset="-128"/>
                <a:ea typeface="ＭＳ ゴシック" pitchFamily="49" charset="-128"/>
              </a:rPr>
              <a:t>struct</a:t>
            </a:r>
            <a:r>
              <a:rPr lang="en-US" altLang="ja-JP" sz="1100" dirty="0" smtClean="0">
                <a:latin typeface="ＭＳ ゴシック" pitchFamily="49" charset="-128"/>
                <a:ea typeface="ＭＳ ゴシック" pitchFamily="49" charset="-128"/>
              </a:rPr>
              <a:t> record 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dummy</a:t>
            </a:r>
          </a:p>
        </p:txBody>
      </p:sp>
      <p:sp>
        <p:nvSpPr>
          <p:cNvPr id="222" name="テキスト ボックス 221"/>
          <p:cNvSpPr txBox="1"/>
          <p:nvPr/>
        </p:nvSpPr>
        <p:spPr>
          <a:xfrm>
            <a:off x="2357422" y="1285860"/>
            <a:ext cx="1947969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dirty="0" err="1" smtClean="0">
                <a:latin typeface="ＭＳ ゴシック" pitchFamily="49" charset="-128"/>
                <a:ea typeface="ＭＳ ゴシック" pitchFamily="49" charset="-128"/>
              </a:rPr>
              <a:t>struct</a:t>
            </a:r>
            <a:r>
              <a:rPr lang="en-US" altLang="ja-JP" sz="1100" dirty="0" smtClean="0">
                <a:latin typeface="ＭＳ ゴシック" pitchFamily="49" charset="-128"/>
                <a:ea typeface="ＭＳ ゴシック" pitchFamily="49" charset="-128"/>
              </a:rPr>
              <a:t> item *</a:t>
            </a:r>
            <a:r>
              <a:rPr lang="en-US" altLang="ja-JP" sz="1100" b="1" dirty="0" err="1" smtClean="0"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[B]</a:t>
            </a:r>
          </a:p>
        </p:txBody>
      </p:sp>
      <p:sp>
        <p:nvSpPr>
          <p:cNvPr id="101" name="テキスト ボックス 100"/>
          <p:cNvSpPr txBox="1"/>
          <p:nvPr/>
        </p:nvSpPr>
        <p:spPr>
          <a:xfrm>
            <a:off x="2857488" y="5357826"/>
            <a:ext cx="61606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>
                <a:solidFill>
                  <a:srgbClr val="FF0000"/>
                </a:solidFill>
              </a:rPr>
              <a:t>↑ハッシュ表： 同じハッシュ値をもつアイテムへのポインタ配列</a:t>
            </a:r>
            <a:endParaRPr kumimoji="1" lang="ja-JP" altLang="en-US" dirty="0">
              <a:solidFill>
                <a:srgbClr val="FF0000"/>
              </a:solidFill>
            </a:endParaRPr>
          </a:p>
        </p:txBody>
      </p:sp>
      <p:sp>
        <p:nvSpPr>
          <p:cNvPr id="102" name="テキスト ボックス 101"/>
          <p:cNvSpPr txBox="1"/>
          <p:nvPr/>
        </p:nvSpPr>
        <p:spPr>
          <a:xfrm>
            <a:off x="1928794" y="785794"/>
            <a:ext cx="460254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>
                <a:solidFill>
                  <a:srgbClr val="FF0000"/>
                </a:solidFill>
              </a:rPr>
              <a:t>←</a:t>
            </a:r>
            <a:r>
              <a:rPr kumimoji="1" lang="en-US" altLang="ja-JP" dirty="0" smtClean="0">
                <a:solidFill>
                  <a:srgbClr val="FF0000"/>
                </a:solidFill>
              </a:rPr>
              <a:t>x: </a:t>
            </a:r>
            <a:r>
              <a:rPr kumimoji="1" lang="ja-JP" altLang="en-US" dirty="0" smtClean="0">
                <a:solidFill>
                  <a:srgbClr val="FF0000"/>
                </a:solidFill>
              </a:rPr>
              <a:t>ファイルから取り出したレコード</a:t>
            </a:r>
            <a:r>
              <a:rPr kumimoji="1" lang="en-US" altLang="ja-JP" dirty="0" smtClean="0">
                <a:solidFill>
                  <a:srgbClr val="FF0000"/>
                </a:solidFill>
              </a:rPr>
              <a:t>1</a:t>
            </a:r>
            <a:r>
              <a:rPr kumimoji="1" lang="ja-JP" altLang="en-US" dirty="0" smtClean="0">
                <a:solidFill>
                  <a:srgbClr val="FF0000"/>
                </a:solidFill>
              </a:rPr>
              <a:t>件を保持</a:t>
            </a:r>
            <a:endParaRPr kumimoji="1" lang="en-US" altLang="ja-JP" dirty="0" smtClean="0">
              <a:solidFill>
                <a:srgbClr val="FF0000"/>
              </a:solidFill>
            </a:endParaRPr>
          </a:p>
          <a:p>
            <a:r>
              <a:rPr lang="ja-JP" altLang="en-US" dirty="0" smtClean="0">
                <a:solidFill>
                  <a:srgbClr val="FF0000"/>
                </a:solidFill>
              </a:rPr>
              <a:t>←</a:t>
            </a:r>
            <a:r>
              <a:rPr lang="en-US" altLang="ja-JP" dirty="0" smtClean="0">
                <a:solidFill>
                  <a:srgbClr val="FF0000"/>
                </a:solidFill>
              </a:rPr>
              <a:t>dummy: </a:t>
            </a:r>
            <a:r>
              <a:rPr lang="ja-JP" altLang="en-US" dirty="0" smtClean="0">
                <a:solidFill>
                  <a:srgbClr val="FF0000"/>
                </a:solidFill>
              </a:rPr>
              <a:t>ダミーのデータ（重複キーを持つ）</a:t>
            </a:r>
            <a:endParaRPr kumimoji="1" lang="ja-JP" alt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14282" y="0"/>
            <a:ext cx="8686800" cy="785794"/>
          </a:xfrm>
        </p:spPr>
        <p:txBody>
          <a:bodyPr>
            <a:noAutofit/>
          </a:bodyPr>
          <a:lstStyle/>
          <a:p>
            <a:r>
              <a:rPr lang="ja-JP" altLang="en-US" sz="2800" dirty="0" smtClean="0"/>
              <a:t>ダイレクトチェイニング法</a:t>
            </a:r>
            <a:r>
              <a:rPr lang="en-US" altLang="ja-JP" sz="2800" dirty="0" smtClean="0"/>
              <a:t/>
            </a:r>
            <a:br>
              <a:rPr lang="en-US" altLang="ja-JP" sz="2800" dirty="0" smtClean="0"/>
            </a:br>
            <a:r>
              <a:rPr lang="ja-JP" altLang="en-US" sz="2800" dirty="0" smtClean="0"/>
              <a:t>重複データ登録の試み</a:t>
            </a:r>
            <a:endParaRPr kumimoji="1" lang="ja-JP" altLang="en-US" sz="2800" dirty="0"/>
          </a:p>
        </p:txBody>
      </p:sp>
      <p:sp>
        <p:nvSpPr>
          <p:cNvPr id="115" name="正方形/長方形 114"/>
          <p:cNvSpPr/>
          <p:nvPr/>
        </p:nvSpPr>
        <p:spPr>
          <a:xfrm>
            <a:off x="214282" y="1928802"/>
            <a:ext cx="2357454" cy="4786346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ハッシュ表初期化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makenull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初期データ登録 </a:t>
            </a:r>
            <a:r>
              <a:rPr lang="en-US" altLang="ja-JP" sz="900" dirty="0" smtClean="0">
                <a:solidFill>
                  <a:schemeClr val="tx1"/>
                </a:solidFill>
              </a:rPr>
              <a:t>*/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while(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getrecord</a:t>
            </a:r>
            <a:r>
              <a:rPr lang="en-US" altLang="ja-JP" sz="900" dirty="0" smtClean="0">
                <a:solidFill>
                  <a:schemeClr val="tx1"/>
                </a:solidFill>
              </a:rPr>
              <a:t>(&amp;x) )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insert(&amp;x,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x.ename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</a:p>
          <a:p>
            <a:r>
              <a:rPr lang="en-US" altLang="ja-JP" sz="900" dirty="0" smtClean="0">
                <a:solidFill>
                  <a:srgbClr val="FF0000"/>
                </a:solidFill>
              </a:rPr>
              <a:t>  /* </a:t>
            </a:r>
            <a:r>
              <a:rPr lang="ja-JP" altLang="en-US" sz="900" dirty="0" smtClean="0">
                <a:solidFill>
                  <a:srgbClr val="FF0000"/>
                </a:solidFill>
              </a:rPr>
              <a:t>重複データの登録試み *</a:t>
            </a:r>
            <a:r>
              <a:rPr lang="en-US" altLang="ja-JP" sz="900" dirty="0" smtClean="0">
                <a:solidFill>
                  <a:srgbClr val="FF0000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rgbClr val="FF0000"/>
                </a:solidFill>
              </a:rPr>
              <a:t>  insert(&amp;dummy, </a:t>
            </a:r>
            <a:r>
              <a:rPr lang="en-US" altLang="ja-JP" sz="900" dirty="0" err="1" smtClean="0">
                <a:solidFill>
                  <a:srgbClr val="FF0000"/>
                </a:solidFill>
              </a:rPr>
              <a:t>dummy.ename</a:t>
            </a:r>
            <a:r>
              <a:rPr lang="en-US" altLang="ja-JP" sz="900" dirty="0" smtClean="0">
                <a:solidFill>
                  <a:srgbClr val="FF0000"/>
                </a:solidFill>
              </a:rPr>
              <a:t>, </a:t>
            </a:r>
            <a:r>
              <a:rPr lang="en-US" altLang="ja-JP" sz="900" dirty="0" err="1" smtClean="0">
                <a:solidFill>
                  <a:srgbClr val="FF0000"/>
                </a:solidFill>
              </a:rPr>
              <a:t>hashtable</a:t>
            </a:r>
            <a:r>
              <a:rPr lang="en-US" altLang="ja-JP" sz="900" dirty="0" smtClean="0">
                <a:solidFill>
                  <a:srgbClr val="FF0000"/>
                </a:solidFill>
              </a:rPr>
              <a:t>);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ハッシュ表を対象とした探索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Hato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Saburo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ハッシュ表からのデータ削除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Hato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Saburo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delete("Ueno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Ranran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Nobi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Toraemon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Nanashi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Gonbei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ハッシュ表を対象とした探索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Hato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Saburo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再登録・再探索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printf</a:t>
            </a:r>
            <a:r>
              <a:rPr lang="en-US" altLang="ja-JP" sz="900" dirty="0" smtClean="0">
                <a:solidFill>
                  <a:schemeClr val="tx1"/>
                </a:solidFill>
              </a:rPr>
              <a:t>("===Re-insert===\n");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insert(&amp;dummy,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Mitsuki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Mausu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</p:txBody>
      </p:sp>
      <p:sp>
        <p:nvSpPr>
          <p:cNvPr id="116" name="右矢印 115"/>
          <p:cNvSpPr/>
          <p:nvPr/>
        </p:nvSpPr>
        <p:spPr>
          <a:xfrm>
            <a:off x="0" y="3357562"/>
            <a:ext cx="285752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32"/>
          <p:cNvGrpSpPr/>
          <p:nvPr/>
        </p:nvGrpSpPr>
        <p:grpSpPr>
          <a:xfrm>
            <a:off x="7143768" y="3000372"/>
            <a:ext cx="1857388" cy="928694"/>
            <a:chOff x="1785918" y="5000636"/>
            <a:chExt cx="1857388" cy="928694"/>
          </a:xfrm>
        </p:grpSpPr>
        <p:sp>
          <p:nvSpPr>
            <p:cNvPr id="77" name="正方形/長方形 76"/>
            <p:cNvSpPr/>
            <p:nvPr/>
          </p:nvSpPr>
          <p:spPr>
            <a:xfrm>
              <a:off x="1785918" y="514351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4" name="グループ化 31"/>
            <p:cNvGrpSpPr/>
            <p:nvPr/>
          </p:nvGrpSpPr>
          <p:grpSpPr>
            <a:xfrm>
              <a:off x="1857356" y="5286388"/>
              <a:ext cx="1714512" cy="428628"/>
              <a:chOff x="1857356" y="5286388"/>
              <a:chExt cx="1714512" cy="428628"/>
            </a:xfrm>
          </p:grpSpPr>
          <p:sp>
            <p:nvSpPr>
              <p:cNvPr id="87" name="正方形/長方形 86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横浜国大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91" name="正方形/長方形 90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Yokohama </a:t>
                </a:r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Kunihiro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92" name="正方形/長方形 91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横浜市保土ヶ谷区常盤台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83" name="正方形/長方形 82"/>
            <p:cNvSpPr/>
            <p:nvPr/>
          </p:nvSpPr>
          <p:spPr>
            <a:xfrm>
              <a:off x="1785918" y="500063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Yokohama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Kunihiro</a:t>
              </a:r>
              <a:r>
                <a:rPr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 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8</a:t>
              </a:r>
              <a:endParaRPr kumimoji="1" lang="ja-JP" altLang="en-US" sz="800" dirty="0">
                <a:solidFill>
                  <a:srgbClr val="FFC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85" name="正方形/長方形 84"/>
            <p:cNvSpPr/>
            <p:nvPr/>
          </p:nvSpPr>
          <p:spPr>
            <a:xfrm>
              <a:off x="1785918" y="5786454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next:</a:t>
              </a:r>
              <a:r>
                <a:rPr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NULL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5" name="グループ化 33"/>
          <p:cNvGrpSpPr/>
          <p:nvPr/>
        </p:nvGrpSpPr>
        <p:grpSpPr>
          <a:xfrm>
            <a:off x="4929190" y="1928802"/>
            <a:ext cx="1857388" cy="928694"/>
            <a:chOff x="1785918" y="5000636"/>
            <a:chExt cx="1857388" cy="928694"/>
          </a:xfrm>
        </p:grpSpPr>
        <p:sp>
          <p:nvSpPr>
            <p:cNvPr id="94" name="正方形/長方形 93"/>
            <p:cNvSpPr/>
            <p:nvPr/>
          </p:nvSpPr>
          <p:spPr>
            <a:xfrm>
              <a:off x="1785918" y="514351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6" name="グループ化 35"/>
            <p:cNvGrpSpPr/>
            <p:nvPr/>
          </p:nvGrpSpPr>
          <p:grpSpPr>
            <a:xfrm>
              <a:off x="1857356" y="5286388"/>
              <a:ext cx="1714512" cy="428628"/>
              <a:chOff x="1857356" y="5286388"/>
              <a:chExt cx="1714512" cy="428628"/>
            </a:xfrm>
          </p:grpSpPr>
          <p:sp>
            <p:nvSpPr>
              <p:cNvPr id="98" name="正方形/長方形 97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神奈川花子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99" name="正方形/長方形 98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Kanagawa </a:t>
                </a:r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Hanako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03" name="正方形/長方形 102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横浜市</a:t>
                </a:r>
                <a:r>
                  <a:rPr lang="ja-JP" altLang="en-US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神奈川区三ッ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沢上町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96" name="正方形/長方形 95"/>
            <p:cNvSpPr/>
            <p:nvPr/>
          </p:nvSpPr>
          <p:spPr>
            <a:xfrm>
              <a:off x="1785918" y="500063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Kanagawa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Hanako</a:t>
              </a:r>
              <a:r>
                <a:rPr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4</a:t>
              </a:r>
              <a:endParaRPr lang="ja-JP" altLang="en-US" sz="800" dirty="0">
                <a:solidFill>
                  <a:srgbClr val="FFC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97" name="正方形/長方形 96"/>
            <p:cNvSpPr/>
            <p:nvPr/>
          </p:nvSpPr>
          <p:spPr>
            <a:xfrm>
              <a:off x="1785918" y="5786454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next:</a:t>
              </a:r>
              <a:r>
                <a:rPr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NULL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7" name="グループ化 41"/>
          <p:cNvGrpSpPr/>
          <p:nvPr/>
        </p:nvGrpSpPr>
        <p:grpSpPr>
          <a:xfrm>
            <a:off x="4929190" y="3000372"/>
            <a:ext cx="1857388" cy="928694"/>
            <a:chOff x="1785918" y="5000636"/>
            <a:chExt cx="1857388" cy="928694"/>
          </a:xfrm>
        </p:grpSpPr>
        <p:sp>
          <p:nvSpPr>
            <p:cNvPr id="117" name="正方形/長方形 116"/>
            <p:cNvSpPr/>
            <p:nvPr/>
          </p:nvSpPr>
          <p:spPr>
            <a:xfrm>
              <a:off x="1785918" y="514351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8" name="グループ化 43"/>
            <p:cNvGrpSpPr/>
            <p:nvPr/>
          </p:nvGrpSpPr>
          <p:grpSpPr>
            <a:xfrm>
              <a:off x="1857356" y="5286388"/>
              <a:ext cx="1714512" cy="428628"/>
              <a:chOff x="1857356" y="5286388"/>
              <a:chExt cx="1714512" cy="428628"/>
            </a:xfrm>
          </p:grpSpPr>
          <p:sp>
            <p:nvSpPr>
              <p:cNvPr id="121" name="正方形/長方形 120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鳩三郎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22" name="正方形/長方形 121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Hato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Saburo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23" name="正方形/長方形 122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鎌倉市小町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119" name="正方形/長方形 118"/>
            <p:cNvSpPr/>
            <p:nvPr/>
          </p:nvSpPr>
          <p:spPr>
            <a:xfrm>
              <a:off x="1785918" y="500063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Hato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Saburo</a:t>
              </a:r>
              <a:r>
                <a:rPr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 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8</a:t>
              </a:r>
              <a:endParaRPr lang="ja-JP" altLang="en-US" sz="800" dirty="0">
                <a:solidFill>
                  <a:srgbClr val="FFC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120" name="正方形/長方形 119"/>
            <p:cNvSpPr/>
            <p:nvPr/>
          </p:nvSpPr>
          <p:spPr>
            <a:xfrm>
              <a:off x="1785918" y="5786454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next: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9" name="グループ化 49"/>
          <p:cNvGrpSpPr/>
          <p:nvPr/>
        </p:nvGrpSpPr>
        <p:grpSpPr>
          <a:xfrm>
            <a:off x="7143768" y="4071942"/>
            <a:ext cx="1857388" cy="928694"/>
            <a:chOff x="1785918" y="5000636"/>
            <a:chExt cx="1857388" cy="928694"/>
          </a:xfrm>
        </p:grpSpPr>
        <p:sp>
          <p:nvSpPr>
            <p:cNvPr id="125" name="正方形/長方形 124"/>
            <p:cNvSpPr/>
            <p:nvPr/>
          </p:nvSpPr>
          <p:spPr>
            <a:xfrm>
              <a:off x="1785918" y="514351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10" name="グループ化 51"/>
            <p:cNvGrpSpPr/>
            <p:nvPr/>
          </p:nvGrpSpPr>
          <p:grpSpPr>
            <a:xfrm>
              <a:off x="1857356" y="5286388"/>
              <a:ext cx="1714512" cy="428628"/>
              <a:chOff x="1857356" y="5286388"/>
              <a:chExt cx="1714512" cy="428628"/>
            </a:xfrm>
          </p:grpSpPr>
          <p:sp>
            <p:nvSpPr>
              <p:cNvPr id="129" name="正方形/長方形 128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北条梅子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30" name="正方形/長方形 129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Hojo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Umeko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31" name="正方形/長方形 130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小田原市城山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127" name="正方形/長方形 126"/>
            <p:cNvSpPr/>
            <p:nvPr/>
          </p:nvSpPr>
          <p:spPr>
            <a:xfrm>
              <a:off x="1785918" y="500063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Hojo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Umeko</a:t>
              </a:r>
              <a:r>
                <a:rPr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 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9</a:t>
              </a:r>
              <a:endParaRPr lang="ja-JP" altLang="en-US" sz="800" dirty="0">
                <a:solidFill>
                  <a:srgbClr val="FFC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128" name="正方形/長方形 127"/>
            <p:cNvSpPr/>
            <p:nvPr/>
          </p:nvSpPr>
          <p:spPr>
            <a:xfrm>
              <a:off x="1785918" y="5786454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next:</a:t>
              </a:r>
              <a:r>
                <a:rPr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NULL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11" name="グループ化 58"/>
          <p:cNvGrpSpPr/>
          <p:nvPr/>
        </p:nvGrpSpPr>
        <p:grpSpPr>
          <a:xfrm>
            <a:off x="7143768" y="857232"/>
            <a:ext cx="1857388" cy="928694"/>
            <a:chOff x="1785918" y="5000636"/>
            <a:chExt cx="1857388" cy="928694"/>
          </a:xfrm>
        </p:grpSpPr>
        <p:sp>
          <p:nvSpPr>
            <p:cNvPr id="133" name="正方形/長方形 132"/>
            <p:cNvSpPr/>
            <p:nvPr/>
          </p:nvSpPr>
          <p:spPr>
            <a:xfrm>
              <a:off x="1785918" y="514351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12" name="グループ化 60"/>
            <p:cNvGrpSpPr/>
            <p:nvPr/>
          </p:nvGrpSpPr>
          <p:grpSpPr>
            <a:xfrm>
              <a:off x="1857356" y="5286388"/>
              <a:ext cx="1714512" cy="428628"/>
              <a:chOff x="1857356" y="5286388"/>
              <a:chExt cx="1714512" cy="428628"/>
            </a:xfrm>
          </p:grpSpPr>
          <p:sp>
            <p:nvSpPr>
              <p:cNvPr id="137" name="正方形/長方形 136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足柄金太郎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38" name="正方形/長方形 137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Ashigara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Kintaro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39" name="正方形/長方形 138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南足柄市金時山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135" name="正方形/長方形 134"/>
            <p:cNvSpPr/>
            <p:nvPr/>
          </p:nvSpPr>
          <p:spPr>
            <a:xfrm>
              <a:off x="1785918" y="500063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Ashigara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Kintaro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0</a:t>
              </a:r>
              <a:endParaRPr kumimoji="1" lang="ja-JP" altLang="en-US" sz="800" dirty="0">
                <a:solidFill>
                  <a:srgbClr val="FFC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136" name="正方形/長方形 135"/>
            <p:cNvSpPr/>
            <p:nvPr/>
          </p:nvSpPr>
          <p:spPr>
            <a:xfrm>
              <a:off x="1785918" y="5786454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next:</a:t>
              </a:r>
              <a:r>
                <a:rPr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NULL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13" name="グループ化 66"/>
          <p:cNvGrpSpPr/>
          <p:nvPr/>
        </p:nvGrpSpPr>
        <p:grpSpPr>
          <a:xfrm>
            <a:off x="4929190" y="4071942"/>
            <a:ext cx="1857388" cy="928694"/>
            <a:chOff x="1785918" y="5000636"/>
            <a:chExt cx="1857388" cy="928694"/>
          </a:xfrm>
        </p:grpSpPr>
        <p:sp>
          <p:nvSpPr>
            <p:cNvPr id="141" name="正方形/長方形 140"/>
            <p:cNvSpPr/>
            <p:nvPr/>
          </p:nvSpPr>
          <p:spPr>
            <a:xfrm>
              <a:off x="1785918" y="514351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14" name="グループ化 68"/>
            <p:cNvGrpSpPr/>
            <p:nvPr/>
          </p:nvGrpSpPr>
          <p:grpSpPr>
            <a:xfrm>
              <a:off x="1857356" y="5286388"/>
              <a:ext cx="1714512" cy="428628"/>
              <a:chOff x="1857356" y="5286388"/>
              <a:chExt cx="1714512" cy="428628"/>
            </a:xfrm>
          </p:grpSpPr>
          <p:sp>
            <p:nvSpPr>
              <p:cNvPr id="145" name="正方形/長方形 144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上野蘭々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46" name="正方形/長方形 145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Ueno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Ranran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47" name="正方形/長方形 146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台東区上野公園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143" name="正方形/長方形 142"/>
            <p:cNvSpPr/>
            <p:nvPr/>
          </p:nvSpPr>
          <p:spPr>
            <a:xfrm>
              <a:off x="1785918" y="500063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Ueno</a:t>
              </a:r>
              <a:r>
                <a:rPr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Ranran</a:t>
              </a:r>
              <a:r>
                <a:rPr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 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9</a:t>
              </a:r>
              <a:endParaRPr lang="ja-JP" altLang="en-US" sz="800" dirty="0">
                <a:solidFill>
                  <a:srgbClr val="FFC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144" name="正方形/長方形 143"/>
            <p:cNvSpPr/>
            <p:nvPr/>
          </p:nvSpPr>
          <p:spPr>
            <a:xfrm>
              <a:off x="1785918" y="5786454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next: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15" name="グループ化 74"/>
          <p:cNvGrpSpPr/>
          <p:nvPr/>
        </p:nvGrpSpPr>
        <p:grpSpPr>
          <a:xfrm>
            <a:off x="4929190" y="5214950"/>
            <a:ext cx="1857388" cy="928694"/>
            <a:chOff x="1785918" y="5000636"/>
            <a:chExt cx="1857388" cy="928694"/>
          </a:xfrm>
        </p:grpSpPr>
        <p:sp>
          <p:nvSpPr>
            <p:cNvPr id="149" name="正方形/長方形 148"/>
            <p:cNvSpPr/>
            <p:nvPr/>
          </p:nvSpPr>
          <p:spPr>
            <a:xfrm>
              <a:off x="1785918" y="514351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16" name="グループ化 76"/>
            <p:cNvGrpSpPr/>
            <p:nvPr/>
          </p:nvGrpSpPr>
          <p:grpSpPr>
            <a:xfrm>
              <a:off x="1857356" y="5286388"/>
              <a:ext cx="1714512" cy="428628"/>
              <a:chOff x="1857356" y="5286388"/>
              <a:chExt cx="1714512" cy="428628"/>
            </a:xfrm>
          </p:grpSpPr>
          <p:sp>
            <p:nvSpPr>
              <p:cNvPr id="153" name="正方形/長方形 152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三月磨臼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54" name="正方形/長方形 153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Mitsuki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Mausu</a:t>
                </a:r>
                <a:endPara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  <a:p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55" name="正方形/長方形 154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浦安市舞浜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151" name="正方形/長方形 150"/>
            <p:cNvSpPr/>
            <p:nvPr/>
          </p:nvSpPr>
          <p:spPr>
            <a:xfrm>
              <a:off x="1785918" y="500063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Mitsuki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Mausu</a:t>
              </a:r>
              <a:r>
                <a:rPr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 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10</a:t>
              </a:r>
            </a:p>
            <a:p>
              <a:endParaRPr kumimoji="1" lang="ja-JP" altLang="en-US" sz="800" dirty="0">
                <a:solidFill>
                  <a:srgbClr val="FFC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152" name="正方形/長方形 151"/>
            <p:cNvSpPr/>
            <p:nvPr/>
          </p:nvSpPr>
          <p:spPr>
            <a:xfrm>
              <a:off x="1785918" y="5786454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next:</a:t>
              </a:r>
              <a:r>
                <a:rPr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NULL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17" name="グループ化 82"/>
          <p:cNvGrpSpPr/>
          <p:nvPr/>
        </p:nvGrpSpPr>
        <p:grpSpPr>
          <a:xfrm>
            <a:off x="4929190" y="857232"/>
            <a:ext cx="1857388" cy="928694"/>
            <a:chOff x="1785918" y="5000636"/>
            <a:chExt cx="1857388" cy="928694"/>
          </a:xfrm>
        </p:grpSpPr>
        <p:sp>
          <p:nvSpPr>
            <p:cNvPr id="157" name="正方形/長方形 156"/>
            <p:cNvSpPr/>
            <p:nvPr/>
          </p:nvSpPr>
          <p:spPr>
            <a:xfrm>
              <a:off x="1785918" y="514351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18" name="グループ化 84"/>
            <p:cNvGrpSpPr/>
            <p:nvPr/>
          </p:nvGrpSpPr>
          <p:grpSpPr>
            <a:xfrm>
              <a:off x="1857356" y="5286388"/>
              <a:ext cx="1714512" cy="428628"/>
              <a:chOff x="1857356" y="5286388"/>
              <a:chExt cx="1714512" cy="428628"/>
            </a:xfrm>
          </p:grpSpPr>
          <p:sp>
            <p:nvSpPr>
              <p:cNvPr id="161" name="正方形/長方形 160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野比寅右衛門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62" name="正方形/長方形 161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Nobi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Toraemon</a:t>
                </a:r>
                <a:endPara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  <a:p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63" name="正方形/長方形 162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横須賀市野比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159" name="正方形/長方形 158"/>
            <p:cNvSpPr/>
            <p:nvPr/>
          </p:nvSpPr>
          <p:spPr>
            <a:xfrm>
              <a:off x="1785918" y="500063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Nobi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Toraemon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0</a:t>
              </a:r>
            </a:p>
            <a:p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160" name="正方形/長方形 159"/>
            <p:cNvSpPr/>
            <p:nvPr/>
          </p:nvSpPr>
          <p:spPr>
            <a:xfrm>
              <a:off x="1785918" y="5786454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next: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cxnSp>
        <p:nvCxnSpPr>
          <p:cNvPr id="164" name="カギ線コネクタ 163"/>
          <p:cNvCxnSpPr/>
          <p:nvPr/>
        </p:nvCxnSpPr>
        <p:spPr>
          <a:xfrm flipV="1">
            <a:off x="5286380" y="1321579"/>
            <a:ext cx="1857388" cy="392909"/>
          </a:xfrm>
          <a:prstGeom prst="bentConnector3">
            <a:avLst>
              <a:gd name="adj1" fmla="val 90052"/>
            </a:avLst>
          </a:prstGeom>
          <a:ln w="25400">
            <a:solidFill>
              <a:schemeClr val="tx1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5" name="カギ線コネクタ 164"/>
          <p:cNvCxnSpPr/>
          <p:nvPr/>
        </p:nvCxnSpPr>
        <p:spPr>
          <a:xfrm flipV="1">
            <a:off x="5286380" y="3464719"/>
            <a:ext cx="1857388" cy="392909"/>
          </a:xfrm>
          <a:prstGeom prst="bentConnector3">
            <a:avLst>
              <a:gd name="adj1" fmla="val 90052"/>
            </a:avLst>
          </a:prstGeom>
          <a:ln w="25400">
            <a:solidFill>
              <a:schemeClr val="tx1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6" name="カギ線コネクタ 165"/>
          <p:cNvCxnSpPr/>
          <p:nvPr/>
        </p:nvCxnSpPr>
        <p:spPr>
          <a:xfrm flipV="1">
            <a:off x="5286380" y="4536289"/>
            <a:ext cx="1857388" cy="392909"/>
          </a:xfrm>
          <a:prstGeom prst="bentConnector3">
            <a:avLst>
              <a:gd name="adj1" fmla="val 89217"/>
            </a:avLst>
          </a:prstGeom>
          <a:ln w="25400">
            <a:solidFill>
              <a:schemeClr val="tx1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7" name="正方形/長方形 166"/>
          <p:cNvSpPr/>
          <p:nvPr/>
        </p:nvSpPr>
        <p:spPr>
          <a:xfrm>
            <a:off x="2714612" y="1571612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0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69" name="正方形/長方形 168"/>
          <p:cNvSpPr/>
          <p:nvPr/>
        </p:nvSpPr>
        <p:spPr>
          <a:xfrm>
            <a:off x="2714612" y="1857364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0" name="正方形/長方形 169"/>
          <p:cNvSpPr/>
          <p:nvPr/>
        </p:nvSpPr>
        <p:spPr>
          <a:xfrm>
            <a:off x="2714612" y="2143116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1" name="正方形/長方形 170"/>
          <p:cNvSpPr/>
          <p:nvPr/>
        </p:nvSpPr>
        <p:spPr>
          <a:xfrm>
            <a:off x="2714612" y="2428868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3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2" name="正方形/長方形 171"/>
          <p:cNvSpPr/>
          <p:nvPr/>
        </p:nvSpPr>
        <p:spPr>
          <a:xfrm>
            <a:off x="2714612" y="2714620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4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3" name="正方形/長方形 172"/>
          <p:cNvSpPr/>
          <p:nvPr/>
        </p:nvSpPr>
        <p:spPr>
          <a:xfrm>
            <a:off x="2714612" y="3000372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5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4" name="正方形/長方形 173"/>
          <p:cNvSpPr/>
          <p:nvPr/>
        </p:nvSpPr>
        <p:spPr>
          <a:xfrm>
            <a:off x="2714612" y="3286124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6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5" name="正方形/長方形 174"/>
          <p:cNvSpPr/>
          <p:nvPr/>
        </p:nvSpPr>
        <p:spPr>
          <a:xfrm>
            <a:off x="2714612" y="3571876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7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6" name="正方形/長方形 175"/>
          <p:cNvSpPr/>
          <p:nvPr/>
        </p:nvSpPr>
        <p:spPr>
          <a:xfrm>
            <a:off x="2714612" y="3857628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8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7" name="正方形/長方形 176"/>
          <p:cNvSpPr/>
          <p:nvPr/>
        </p:nvSpPr>
        <p:spPr>
          <a:xfrm>
            <a:off x="2714612" y="4143380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9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8" name="正方形/長方形 177"/>
          <p:cNvSpPr/>
          <p:nvPr/>
        </p:nvSpPr>
        <p:spPr>
          <a:xfrm>
            <a:off x="2714612" y="4429132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10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9" name="正方形/長方形 178"/>
          <p:cNvSpPr/>
          <p:nvPr/>
        </p:nvSpPr>
        <p:spPr>
          <a:xfrm>
            <a:off x="2714612" y="4714884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11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80" name="正方形/長方形 179"/>
          <p:cNvSpPr/>
          <p:nvPr/>
        </p:nvSpPr>
        <p:spPr>
          <a:xfrm>
            <a:off x="2714612" y="5000636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12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181" name="カギ線コネクタ 180"/>
          <p:cNvCxnSpPr>
            <a:endCxn id="94" idx="1"/>
          </p:cNvCxnSpPr>
          <p:nvPr/>
        </p:nvCxnSpPr>
        <p:spPr>
          <a:xfrm flipV="1">
            <a:off x="3643306" y="2393149"/>
            <a:ext cx="1285884" cy="464347"/>
          </a:xfrm>
          <a:prstGeom prst="bentConnector3">
            <a:avLst>
              <a:gd name="adj1" fmla="val 50000"/>
            </a:avLst>
          </a:prstGeom>
          <a:ln w="25400">
            <a:solidFill>
              <a:schemeClr val="tx1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2" name="カギ線コネクタ 181"/>
          <p:cNvCxnSpPr>
            <a:endCxn id="117" idx="1"/>
          </p:cNvCxnSpPr>
          <p:nvPr/>
        </p:nvCxnSpPr>
        <p:spPr>
          <a:xfrm flipV="1">
            <a:off x="3643306" y="3464719"/>
            <a:ext cx="1285884" cy="535785"/>
          </a:xfrm>
          <a:prstGeom prst="bentConnector3">
            <a:avLst>
              <a:gd name="adj1" fmla="val 50000"/>
            </a:avLst>
          </a:prstGeom>
          <a:ln w="25400">
            <a:solidFill>
              <a:schemeClr val="tx1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3" name="カギ線コネクタ 182"/>
          <p:cNvCxnSpPr>
            <a:endCxn id="141" idx="1"/>
          </p:cNvCxnSpPr>
          <p:nvPr/>
        </p:nvCxnSpPr>
        <p:spPr>
          <a:xfrm>
            <a:off x="3643306" y="4286256"/>
            <a:ext cx="1285884" cy="250033"/>
          </a:xfrm>
          <a:prstGeom prst="bentConnector3">
            <a:avLst>
              <a:gd name="adj1" fmla="val 50000"/>
            </a:avLst>
          </a:prstGeom>
          <a:ln w="25400">
            <a:solidFill>
              <a:schemeClr val="tx1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8" name="カギ線コネクタ 167"/>
          <p:cNvCxnSpPr>
            <a:endCxn id="157" idx="1"/>
          </p:cNvCxnSpPr>
          <p:nvPr/>
        </p:nvCxnSpPr>
        <p:spPr>
          <a:xfrm flipV="1">
            <a:off x="3643306" y="1321579"/>
            <a:ext cx="1285884" cy="392909"/>
          </a:xfrm>
          <a:prstGeom prst="bentConnector3">
            <a:avLst>
              <a:gd name="adj1" fmla="val 50000"/>
            </a:avLst>
          </a:prstGeom>
          <a:ln w="25400">
            <a:solidFill>
              <a:schemeClr val="tx1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5" name="カギ線コネクタ 194"/>
          <p:cNvCxnSpPr>
            <a:endCxn id="149" idx="1"/>
          </p:cNvCxnSpPr>
          <p:nvPr/>
        </p:nvCxnSpPr>
        <p:spPr>
          <a:xfrm>
            <a:off x="3643308" y="4572010"/>
            <a:ext cx="1285882" cy="1107287"/>
          </a:xfrm>
          <a:prstGeom prst="bentConnector3">
            <a:avLst>
              <a:gd name="adj1" fmla="val 50000"/>
            </a:avLst>
          </a:prstGeom>
          <a:ln w="25400">
            <a:solidFill>
              <a:schemeClr val="tx1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9" name="グループ化 31"/>
          <p:cNvGrpSpPr/>
          <p:nvPr/>
        </p:nvGrpSpPr>
        <p:grpSpPr>
          <a:xfrm>
            <a:off x="214282" y="642918"/>
            <a:ext cx="1714512" cy="428628"/>
            <a:chOff x="1857356" y="5286388"/>
            <a:chExt cx="1714512" cy="428628"/>
          </a:xfrm>
        </p:grpSpPr>
        <p:sp>
          <p:nvSpPr>
            <p:cNvPr id="213" name="正方形/長方形 212"/>
            <p:cNvSpPr/>
            <p:nvPr/>
          </p:nvSpPr>
          <p:spPr>
            <a:xfrm>
              <a:off x="1857356" y="5429264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j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214" name="正方形/長方形 213"/>
            <p:cNvSpPr/>
            <p:nvPr/>
          </p:nvSpPr>
          <p:spPr>
            <a:xfrm>
              <a:off x="1857356" y="5286388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e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215" name="正方形/長方形 214"/>
            <p:cNvSpPr/>
            <p:nvPr/>
          </p:nvSpPr>
          <p:spPr>
            <a:xfrm>
              <a:off x="1857356" y="5572140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addr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sp>
        <p:nvSpPr>
          <p:cNvPr id="216" name="テキスト ボックス 215"/>
          <p:cNvSpPr txBox="1"/>
          <p:nvPr/>
        </p:nvSpPr>
        <p:spPr>
          <a:xfrm>
            <a:off x="214282" y="357166"/>
            <a:ext cx="1242648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dirty="0" err="1" smtClean="0">
                <a:latin typeface="ＭＳ ゴシック" pitchFamily="49" charset="-128"/>
                <a:ea typeface="ＭＳ ゴシック" pitchFamily="49" charset="-128"/>
              </a:rPr>
              <a:t>struct</a:t>
            </a:r>
            <a:r>
              <a:rPr lang="en-US" altLang="ja-JP" sz="1100" dirty="0" smtClean="0">
                <a:latin typeface="ＭＳ ゴシック" pitchFamily="49" charset="-128"/>
                <a:ea typeface="ＭＳ ゴシック" pitchFamily="49" charset="-128"/>
              </a:rPr>
              <a:t> record 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x</a:t>
            </a:r>
          </a:p>
        </p:txBody>
      </p:sp>
      <p:grpSp>
        <p:nvGrpSpPr>
          <p:cNvPr id="20" name="グループ化 31"/>
          <p:cNvGrpSpPr/>
          <p:nvPr/>
        </p:nvGrpSpPr>
        <p:grpSpPr>
          <a:xfrm>
            <a:off x="214282" y="1428736"/>
            <a:ext cx="1714512" cy="428628"/>
            <a:chOff x="1857356" y="5286388"/>
            <a:chExt cx="1714512" cy="428628"/>
          </a:xfrm>
        </p:grpSpPr>
        <p:sp>
          <p:nvSpPr>
            <p:cNvPr id="218" name="正方形/長方形 217"/>
            <p:cNvSpPr/>
            <p:nvPr/>
          </p:nvSpPr>
          <p:spPr>
            <a:xfrm>
              <a:off x="1857356" y="5429264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j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r>
                <a:rPr kumimoji="1"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横浜邦博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219" name="正方形/長方形 218"/>
            <p:cNvSpPr/>
            <p:nvPr/>
          </p:nvSpPr>
          <p:spPr>
            <a:xfrm>
              <a:off x="1857356" y="5286388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e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r>
                <a:rPr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Yokohama </a:t>
              </a:r>
              <a:r>
                <a:rPr lang="en-US" altLang="ja-JP" sz="800" dirty="0" err="1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Kunihiro</a:t>
              </a:r>
              <a:endParaRPr kumimoji="1" lang="ja-JP" altLang="en-US" sz="800" dirty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220" name="正方形/長方形 219"/>
            <p:cNvSpPr/>
            <p:nvPr/>
          </p:nvSpPr>
          <p:spPr>
            <a:xfrm>
              <a:off x="1857356" y="5572140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addr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r>
                <a:rPr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横浜市中区日本大通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sp>
        <p:nvSpPr>
          <p:cNvPr id="221" name="テキスト ボックス 220"/>
          <p:cNvSpPr txBox="1"/>
          <p:nvPr/>
        </p:nvSpPr>
        <p:spPr>
          <a:xfrm>
            <a:off x="214282" y="1142984"/>
            <a:ext cx="152477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dirty="0" err="1" smtClean="0">
                <a:latin typeface="ＭＳ ゴシック" pitchFamily="49" charset="-128"/>
                <a:ea typeface="ＭＳ ゴシック" pitchFamily="49" charset="-128"/>
              </a:rPr>
              <a:t>struct</a:t>
            </a:r>
            <a:r>
              <a:rPr lang="en-US" altLang="ja-JP" sz="1100" dirty="0" smtClean="0">
                <a:latin typeface="ＭＳ ゴシック" pitchFamily="49" charset="-128"/>
                <a:ea typeface="ＭＳ ゴシック" pitchFamily="49" charset="-128"/>
              </a:rPr>
              <a:t> record 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dummy</a:t>
            </a:r>
          </a:p>
        </p:txBody>
      </p:sp>
      <p:sp>
        <p:nvSpPr>
          <p:cNvPr id="222" name="テキスト ボックス 221"/>
          <p:cNvSpPr txBox="1"/>
          <p:nvPr/>
        </p:nvSpPr>
        <p:spPr>
          <a:xfrm>
            <a:off x="2357422" y="1285860"/>
            <a:ext cx="1947969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dirty="0" err="1" smtClean="0">
                <a:latin typeface="ＭＳ ゴシック" pitchFamily="49" charset="-128"/>
                <a:ea typeface="ＭＳ ゴシック" pitchFamily="49" charset="-128"/>
              </a:rPr>
              <a:t>struct</a:t>
            </a:r>
            <a:r>
              <a:rPr lang="en-US" altLang="ja-JP" sz="1100" dirty="0" smtClean="0">
                <a:latin typeface="ＭＳ ゴシック" pitchFamily="49" charset="-128"/>
                <a:ea typeface="ＭＳ ゴシック" pitchFamily="49" charset="-128"/>
              </a:rPr>
              <a:t> item *</a:t>
            </a:r>
            <a:r>
              <a:rPr lang="en-US" altLang="ja-JP" sz="1100" b="1" dirty="0" err="1" smtClean="0"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[B]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14282" y="0"/>
            <a:ext cx="8686800" cy="785794"/>
          </a:xfrm>
        </p:spPr>
        <p:txBody>
          <a:bodyPr>
            <a:noAutofit/>
          </a:bodyPr>
          <a:lstStyle/>
          <a:p>
            <a:r>
              <a:rPr lang="ja-JP" altLang="en-US" sz="2800" dirty="0" smtClean="0"/>
              <a:t>ダイレクトチェイニング法</a:t>
            </a:r>
            <a:r>
              <a:rPr lang="en-US" altLang="ja-JP" sz="2800" dirty="0" smtClean="0"/>
              <a:t/>
            </a:r>
            <a:br>
              <a:rPr lang="en-US" altLang="ja-JP" sz="2800" dirty="0" smtClean="0"/>
            </a:br>
            <a:r>
              <a:rPr lang="ja-JP" altLang="en-US" sz="2800" dirty="0" smtClean="0"/>
              <a:t>重複データ登録の試み</a:t>
            </a:r>
            <a:endParaRPr kumimoji="1" lang="ja-JP" altLang="en-US" sz="2800" dirty="0"/>
          </a:p>
        </p:txBody>
      </p:sp>
      <p:sp>
        <p:nvSpPr>
          <p:cNvPr id="115" name="正方形/長方形 114"/>
          <p:cNvSpPr/>
          <p:nvPr/>
        </p:nvSpPr>
        <p:spPr>
          <a:xfrm>
            <a:off x="214282" y="1928802"/>
            <a:ext cx="2357454" cy="4786346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ハッシュ表初期化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makenull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初期データ登録 </a:t>
            </a:r>
            <a:r>
              <a:rPr lang="en-US" altLang="ja-JP" sz="900" dirty="0" smtClean="0">
                <a:solidFill>
                  <a:schemeClr val="tx1"/>
                </a:solidFill>
              </a:rPr>
              <a:t>*/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while(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getrecord</a:t>
            </a:r>
            <a:r>
              <a:rPr lang="en-US" altLang="ja-JP" sz="900" dirty="0" smtClean="0">
                <a:solidFill>
                  <a:schemeClr val="tx1"/>
                </a:solidFill>
              </a:rPr>
              <a:t>(&amp;x) )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insert(&amp;x,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x.ename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</a:p>
          <a:p>
            <a:r>
              <a:rPr lang="en-US" altLang="ja-JP" sz="900" dirty="0" smtClean="0">
                <a:solidFill>
                  <a:srgbClr val="FF0000"/>
                </a:solidFill>
              </a:rPr>
              <a:t>  /* </a:t>
            </a:r>
            <a:r>
              <a:rPr lang="ja-JP" altLang="en-US" sz="900" dirty="0" smtClean="0">
                <a:solidFill>
                  <a:srgbClr val="FF0000"/>
                </a:solidFill>
              </a:rPr>
              <a:t>重複データの登録試み *</a:t>
            </a:r>
            <a:r>
              <a:rPr lang="en-US" altLang="ja-JP" sz="900" dirty="0" smtClean="0">
                <a:solidFill>
                  <a:srgbClr val="FF0000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rgbClr val="FF0000"/>
                </a:solidFill>
              </a:rPr>
              <a:t>  insert(&amp;dummy, </a:t>
            </a:r>
            <a:r>
              <a:rPr lang="en-US" altLang="ja-JP" sz="900" dirty="0" err="1" smtClean="0">
                <a:solidFill>
                  <a:srgbClr val="FF0000"/>
                </a:solidFill>
              </a:rPr>
              <a:t>dummy.ename</a:t>
            </a:r>
            <a:r>
              <a:rPr lang="en-US" altLang="ja-JP" sz="900" dirty="0" smtClean="0">
                <a:solidFill>
                  <a:srgbClr val="FF0000"/>
                </a:solidFill>
              </a:rPr>
              <a:t>, </a:t>
            </a:r>
            <a:r>
              <a:rPr lang="en-US" altLang="ja-JP" sz="900" dirty="0" err="1" smtClean="0">
                <a:solidFill>
                  <a:srgbClr val="FF0000"/>
                </a:solidFill>
              </a:rPr>
              <a:t>hashtable</a:t>
            </a:r>
            <a:r>
              <a:rPr lang="en-US" altLang="ja-JP" sz="900" dirty="0" smtClean="0">
                <a:solidFill>
                  <a:srgbClr val="FF0000"/>
                </a:solidFill>
              </a:rPr>
              <a:t>);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ハッシュ表を対象とした探索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Hato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Saburo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ハッシュ表からのデータ削除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Hato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Saburo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delete("Ueno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Ranran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Nobi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Toraemon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Nanashi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Gonbei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ハッシュ表を対象とした探索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Hato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Saburo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再登録・再探索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printf</a:t>
            </a:r>
            <a:r>
              <a:rPr lang="en-US" altLang="ja-JP" sz="900" dirty="0" smtClean="0">
                <a:solidFill>
                  <a:schemeClr val="tx1"/>
                </a:solidFill>
              </a:rPr>
              <a:t>("===Re-insert===\n");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insert(&amp;dummy,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Mitsuki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Mausu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</p:txBody>
      </p:sp>
      <p:sp>
        <p:nvSpPr>
          <p:cNvPr id="116" name="右矢印 115"/>
          <p:cNvSpPr/>
          <p:nvPr/>
        </p:nvSpPr>
        <p:spPr>
          <a:xfrm>
            <a:off x="0" y="3357562"/>
            <a:ext cx="285752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32"/>
          <p:cNvGrpSpPr/>
          <p:nvPr/>
        </p:nvGrpSpPr>
        <p:grpSpPr>
          <a:xfrm>
            <a:off x="7143768" y="3000372"/>
            <a:ext cx="1857388" cy="928694"/>
            <a:chOff x="1785918" y="5000636"/>
            <a:chExt cx="1857388" cy="928694"/>
          </a:xfrm>
        </p:grpSpPr>
        <p:sp>
          <p:nvSpPr>
            <p:cNvPr id="77" name="正方形/長方形 76"/>
            <p:cNvSpPr/>
            <p:nvPr/>
          </p:nvSpPr>
          <p:spPr>
            <a:xfrm>
              <a:off x="1785918" y="514351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4" name="グループ化 31"/>
            <p:cNvGrpSpPr/>
            <p:nvPr/>
          </p:nvGrpSpPr>
          <p:grpSpPr>
            <a:xfrm>
              <a:off x="1857356" y="5286388"/>
              <a:ext cx="1714512" cy="428628"/>
              <a:chOff x="1857356" y="5286388"/>
              <a:chExt cx="1714512" cy="428628"/>
            </a:xfrm>
          </p:grpSpPr>
          <p:sp>
            <p:nvSpPr>
              <p:cNvPr id="87" name="正方形/長方形 86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横浜国大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91" name="正方形/長方形 90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Yokohama </a:t>
                </a:r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Kunihiro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92" name="正方形/長方形 91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横浜市保土ヶ谷区常盤台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83" name="正方形/長方形 82"/>
            <p:cNvSpPr/>
            <p:nvPr/>
          </p:nvSpPr>
          <p:spPr>
            <a:xfrm>
              <a:off x="1785918" y="500063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</a:t>
              </a:r>
              <a:r>
                <a:rPr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Yokohama </a:t>
              </a:r>
              <a:r>
                <a:rPr lang="en-US" altLang="ja-JP" sz="800" dirty="0" err="1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Kunihiro</a:t>
              </a:r>
              <a:r>
                <a:rPr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 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8</a:t>
              </a:r>
              <a:endParaRPr kumimoji="1" lang="ja-JP" altLang="en-US" sz="800" dirty="0">
                <a:solidFill>
                  <a:srgbClr val="FFC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85" name="正方形/長方形 84"/>
            <p:cNvSpPr/>
            <p:nvPr/>
          </p:nvSpPr>
          <p:spPr>
            <a:xfrm>
              <a:off x="1785918" y="5786454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next:</a:t>
              </a:r>
              <a:r>
                <a:rPr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NULL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5" name="グループ化 33"/>
          <p:cNvGrpSpPr/>
          <p:nvPr/>
        </p:nvGrpSpPr>
        <p:grpSpPr>
          <a:xfrm>
            <a:off x="4929190" y="1928802"/>
            <a:ext cx="1857388" cy="928694"/>
            <a:chOff x="1785918" y="5000636"/>
            <a:chExt cx="1857388" cy="928694"/>
          </a:xfrm>
        </p:grpSpPr>
        <p:sp>
          <p:nvSpPr>
            <p:cNvPr id="94" name="正方形/長方形 93"/>
            <p:cNvSpPr/>
            <p:nvPr/>
          </p:nvSpPr>
          <p:spPr>
            <a:xfrm>
              <a:off x="1785918" y="514351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6" name="グループ化 35"/>
            <p:cNvGrpSpPr/>
            <p:nvPr/>
          </p:nvGrpSpPr>
          <p:grpSpPr>
            <a:xfrm>
              <a:off x="1857356" y="5286388"/>
              <a:ext cx="1714512" cy="428628"/>
              <a:chOff x="1857356" y="5286388"/>
              <a:chExt cx="1714512" cy="428628"/>
            </a:xfrm>
          </p:grpSpPr>
          <p:sp>
            <p:nvSpPr>
              <p:cNvPr id="98" name="正方形/長方形 97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神奈川花子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99" name="正方形/長方形 98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Kanagawa </a:t>
                </a:r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Hanako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03" name="正方形/長方形 102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横浜市</a:t>
                </a:r>
                <a:r>
                  <a:rPr lang="ja-JP" altLang="en-US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神奈川区三ッ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沢上町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96" name="正方形/長方形 95"/>
            <p:cNvSpPr/>
            <p:nvPr/>
          </p:nvSpPr>
          <p:spPr>
            <a:xfrm>
              <a:off x="1785918" y="500063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Kanagawa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Hanako</a:t>
              </a:r>
              <a:r>
                <a:rPr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4</a:t>
              </a:r>
              <a:endParaRPr lang="ja-JP" altLang="en-US" sz="800" dirty="0">
                <a:solidFill>
                  <a:srgbClr val="FFC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97" name="正方形/長方形 96"/>
            <p:cNvSpPr/>
            <p:nvPr/>
          </p:nvSpPr>
          <p:spPr>
            <a:xfrm>
              <a:off x="1785918" y="5786454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next:</a:t>
              </a:r>
              <a:r>
                <a:rPr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NULL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7" name="グループ化 41"/>
          <p:cNvGrpSpPr/>
          <p:nvPr/>
        </p:nvGrpSpPr>
        <p:grpSpPr>
          <a:xfrm>
            <a:off x="4929190" y="3000372"/>
            <a:ext cx="1857388" cy="928694"/>
            <a:chOff x="1785918" y="5000636"/>
            <a:chExt cx="1857388" cy="928694"/>
          </a:xfrm>
        </p:grpSpPr>
        <p:sp>
          <p:nvSpPr>
            <p:cNvPr id="117" name="正方形/長方形 116"/>
            <p:cNvSpPr/>
            <p:nvPr/>
          </p:nvSpPr>
          <p:spPr>
            <a:xfrm>
              <a:off x="1785918" y="514351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8" name="グループ化 43"/>
            <p:cNvGrpSpPr/>
            <p:nvPr/>
          </p:nvGrpSpPr>
          <p:grpSpPr>
            <a:xfrm>
              <a:off x="1857356" y="5286388"/>
              <a:ext cx="1714512" cy="428628"/>
              <a:chOff x="1857356" y="5286388"/>
              <a:chExt cx="1714512" cy="428628"/>
            </a:xfrm>
          </p:grpSpPr>
          <p:sp>
            <p:nvSpPr>
              <p:cNvPr id="121" name="正方形/長方形 120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鳩三郎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22" name="正方形/長方形 121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Hato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Saburo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23" name="正方形/長方形 122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鎌倉市小町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119" name="正方形/長方形 118"/>
            <p:cNvSpPr/>
            <p:nvPr/>
          </p:nvSpPr>
          <p:spPr>
            <a:xfrm>
              <a:off x="1785918" y="500063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Hato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Saburo</a:t>
              </a:r>
              <a:r>
                <a:rPr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 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8</a:t>
              </a:r>
              <a:endParaRPr lang="ja-JP" altLang="en-US" sz="800" dirty="0">
                <a:solidFill>
                  <a:srgbClr val="FFC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120" name="正方形/長方形 119"/>
            <p:cNvSpPr/>
            <p:nvPr/>
          </p:nvSpPr>
          <p:spPr>
            <a:xfrm>
              <a:off x="1785918" y="5786454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next: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9" name="グループ化 49"/>
          <p:cNvGrpSpPr/>
          <p:nvPr/>
        </p:nvGrpSpPr>
        <p:grpSpPr>
          <a:xfrm>
            <a:off x="7143768" y="4071942"/>
            <a:ext cx="1857388" cy="928694"/>
            <a:chOff x="1785918" y="5000636"/>
            <a:chExt cx="1857388" cy="928694"/>
          </a:xfrm>
        </p:grpSpPr>
        <p:sp>
          <p:nvSpPr>
            <p:cNvPr id="125" name="正方形/長方形 124"/>
            <p:cNvSpPr/>
            <p:nvPr/>
          </p:nvSpPr>
          <p:spPr>
            <a:xfrm>
              <a:off x="1785918" y="514351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10" name="グループ化 51"/>
            <p:cNvGrpSpPr/>
            <p:nvPr/>
          </p:nvGrpSpPr>
          <p:grpSpPr>
            <a:xfrm>
              <a:off x="1857356" y="5286388"/>
              <a:ext cx="1714512" cy="428628"/>
              <a:chOff x="1857356" y="5286388"/>
              <a:chExt cx="1714512" cy="428628"/>
            </a:xfrm>
          </p:grpSpPr>
          <p:sp>
            <p:nvSpPr>
              <p:cNvPr id="129" name="正方形/長方形 128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北条梅子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30" name="正方形/長方形 129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Hojo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Umeko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31" name="正方形/長方形 130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小田原市城山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127" name="正方形/長方形 126"/>
            <p:cNvSpPr/>
            <p:nvPr/>
          </p:nvSpPr>
          <p:spPr>
            <a:xfrm>
              <a:off x="1785918" y="500063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Hojo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Umeko</a:t>
              </a:r>
              <a:r>
                <a:rPr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 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9</a:t>
              </a:r>
              <a:endParaRPr lang="ja-JP" altLang="en-US" sz="800" dirty="0">
                <a:solidFill>
                  <a:srgbClr val="FFC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128" name="正方形/長方形 127"/>
            <p:cNvSpPr/>
            <p:nvPr/>
          </p:nvSpPr>
          <p:spPr>
            <a:xfrm>
              <a:off x="1785918" y="5786454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next:</a:t>
              </a:r>
              <a:r>
                <a:rPr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NULL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11" name="グループ化 58"/>
          <p:cNvGrpSpPr/>
          <p:nvPr/>
        </p:nvGrpSpPr>
        <p:grpSpPr>
          <a:xfrm>
            <a:off x="7143768" y="857232"/>
            <a:ext cx="1857388" cy="928694"/>
            <a:chOff x="1785918" y="5000636"/>
            <a:chExt cx="1857388" cy="928694"/>
          </a:xfrm>
        </p:grpSpPr>
        <p:sp>
          <p:nvSpPr>
            <p:cNvPr id="133" name="正方形/長方形 132"/>
            <p:cNvSpPr/>
            <p:nvPr/>
          </p:nvSpPr>
          <p:spPr>
            <a:xfrm>
              <a:off x="1785918" y="514351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12" name="グループ化 60"/>
            <p:cNvGrpSpPr/>
            <p:nvPr/>
          </p:nvGrpSpPr>
          <p:grpSpPr>
            <a:xfrm>
              <a:off x="1857356" y="5286388"/>
              <a:ext cx="1714512" cy="428628"/>
              <a:chOff x="1857356" y="5286388"/>
              <a:chExt cx="1714512" cy="428628"/>
            </a:xfrm>
          </p:grpSpPr>
          <p:sp>
            <p:nvSpPr>
              <p:cNvPr id="137" name="正方形/長方形 136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足柄金太郎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38" name="正方形/長方形 137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Ashigara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Kintaro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39" name="正方形/長方形 138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南足柄市金時山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135" name="正方形/長方形 134"/>
            <p:cNvSpPr/>
            <p:nvPr/>
          </p:nvSpPr>
          <p:spPr>
            <a:xfrm>
              <a:off x="1785918" y="500063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Ashigara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Kintaro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0</a:t>
              </a:r>
              <a:endParaRPr kumimoji="1" lang="ja-JP" altLang="en-US" sz="800" dirty="0">
                <a:solidFill>
                  <a:srgbClr val="FFC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136" name="正方形/長方形 135"/>
            <p:cNvSpPr/>
            <p:nvPr/>
          </p:nvSpPr>
          <p:spPr>
            <a:xfrm>
              <a:off x="1785918" y="5786454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next:</a:t>
              </a:r>
              <a:r>
                <a:rPr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NULL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13" name="グループ化 66"/>
          <p:cNvGrpSpPr/>
          <p:nvPr/>
        </p:nvGrpSpPr>
        <p:grpSpPr>
          <a:xfrm>
            <a:off x="4929190" y="4071942"/>
            <a:ext cx="1857388" cy="928694"/>
            <a:chOff x="1785918" y="5000636"/>
            <a:chExt cx="1857388" cy="928694"/>
          </a:xfrm>
        </p:grpSpPr>
        <p:sp>
          <p:nvSpPr>
            <p:cNvPr id="141" name="正方形/長方形 140"/>
            <p:cNvSpPr/>
            <p:nvPr/>
          </p:nvSpPr>
          <p:spPr>
            <a:xfrm>
              <a:off x="1785918" y="514351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14" name="グループ化 68"/>
            <p:cNvGrpSpPr/>
            <p:nvPr/>
          </p:nvGrpSpPr>
          <p:grpSpPr>
            <a:xfrm>
              <a:off x="1857356" y="5286388"/>
              <a:ext cx="1714512" cy="428628"/>
              <a:chOff x="1857356" y="5286388"/>
              <a:chExt cx="1714512" cy="428628"/>
            </a:xfrm>
          </p:grpSpPr>
          <p:sp>
            <p:nvSpPr>
              <p:cNvPr id="145" name="正方形/長方形 144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上野蘭々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46" name="正方形/長方形 145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Ueno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Ranran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47" name="正方形/長方形 146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台東区上野公園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143" name="正方形/長方形 142"/>
            <p:cNvSpPr/>
            <p:nvPr/>
          </p:nvSpPr>
          <p:spPr>
            <a:xfrm>
              <a:off x="1785918" y="500063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Ueno</a:t>
              </a:r>
              <a:r>
                <a:rPr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Ranran</a:t>
              </a:r>
              <a:r>
                <a:rPr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 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9</a:t>
              </a:r>
              <a:endParaRPr lang="ja-JP" altLang="en-US" sz="800" dirty="0">
                <a:solidFill>
                  <a:srgbClr val="FFC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144" name="正方形/長方形 143"/>
            <p:cNvSpPr/>
            <p:nvPr/>
          </p:nvSpPr>
          <p:spPr>
            <a:xfrm>
              <a:off x="1785918" y="5786454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next: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15" name="グループ化 74"/>
          <p:cNvGrpSpPr/>
          <p:nvPr/>
        </p:nvGrpSpPr>
        <p:grpSpPr>
          <a:xfrm>
            <a:off x="4929190" y="5214950"/>
            <a:ext cx="1857388" cy="928694"/>
            <a:chOff x="1785918" y="5000636"/>
            <a:chExt cx="1857388" cy="928694"/>
          </a:xfrm>
        </p:grpSpPr>
        <p:sp>
          <p:nvSpPr>
            <p:cNvPr id="149" name="正方形/長方形 148"/>
            <p:cNvSpPr/>
            <p:nvPr/>
          </p:nvSpPr>
          <p:spPr>
            <a:xfrm>
              <a:off x="1785918" y="514351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16" name="グループ化 76"/>
            <p:cNvGrpSpPr/>
            <p:nvPr/>
          </p:nvGrpSpPr>
          <p:grpSpPr>
            <a:xfrm>
              <a:off x="1857356" y="5286388"/>
              <a:ext cx="1714512" cy="428628"/>
              <a:chOff x="1857356" y="5286388"/>
              <a:chExt cx="1714512" cy="428628"/>
            </a:xfrm>
          </p:grpSpPr>
          <p:sp>
            <p:nvSpPr>
              <p:cNvPr id="153" name="正方形/長方形 152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三月磨臼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54" name="正方形/長方形 153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Mitsuki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Mausu</a:t>
                </a:r>
                <a:endPara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  <a:p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55" name="正方形/長方形 154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浦安市舞浜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151" name="正方形/長方形 150"/>
            <p:cNvSpPr/>
            <p:nvPr/>
          </p:nvSpPr>
          <p:spPr>
            <a:xfrm>
              <a:off x="1785918" y="500063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Mitsuki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Mausu</a:t>
              </a:r>
              <a:r>
                <a:rPr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 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10</a:t>
              </a:r>
            </a:p>
            <a:p>
              <a:endParaRPr kumimoji="1" lang="ja-JP" altLang="en-US" sz="800" dirty="0">
                <a:solidFill>
                  <a:srgbClr val="FFC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152" name="正方形/長方形 151"/>
            <p:cNvSpPr/>
            <p:nvPr/>
          </p:nvSpPr>
          <p:spPr>
            <a:xfrm>
              <a:off x="1785918" y="5786454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next:</a:t>
              </a:r>
              <a:r>
                <a:rPr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NULL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17" name="グループ化 82"/>
          <p:cNvGrpSpPr/>
          <p:nvPr/>
        </p:nvGrpSpPr>
        <p:grpSpPr>
          <a:xfrm>
            <a:off x="4929190" y="857232"/>
            <a:ext cx="1857388" cy="928694"/>
            <a:chOff x="1785918" y="5000636"/>
            <a:chExt cx="1857388" cy="928694"/>
          </a:xfrm>
        </p:grpSpPr>
        <p:sp>
          <p:nvSpPr>
            <p:cNvPr id="157" name="正方形/長方形 156"/>
            <p:cNvSpPr/>
            <p:nvPr/>
          </p:nvSpPr>
          <p:spPr>
            <a:xfrm>
              <a:off x="1785918" y="514351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18" name="グループ化 84"/>
            <p:cNvGrpSpPr/>
            <p:nvPr/>
          </p:nvGrpSpPr>
          <p:grpSpPr>
            <a:xfrm>
              <a:off x="1857356" y="5286388"/>
              <a:ext cx="1714512" cy="428628"/>
              <a:chOff x="1857356" y="5286388"/>
              <a:chExt cx="1714512" cy="428628"/>
            </a:xfrm>
          </p:grpSpPr>
          <p:sp>
            <p:nvSpPr>
              <p:cNvPr id="161" name="正方形/長方形 160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野比寅右衛門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62" name="正方形/長方形 161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Nobi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Toraemon</a:t>
                </a:r>
                <a:endPara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  <a:p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63" name="正方形/長方形 162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横須賀市野比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159" name="正方形/長方形 158"/>
            <p:cNvSpPr/>
            <p:nvPr/>
          </p:nvSpPr>
          <p:spPr>
            <a:xfrm>
              <a:off x="1785918" y="500063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Nobi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Toraemon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0</a:t>
              </a:r>
            </a:p>
            <a:p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160" name="正方形/長方形 159"/>
            <p:cNvSpPr/>
            <p:nvPr/>
          </p:nvSpPr>
          <p:spPr>
            <a:xfrm>
              <a:off x="1785918" y="5786454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next: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cxnSp>
        <p:nvCxnSpPr>
          <p:cNvPr id="164" name="カギ線コネクタ 163"/>
          <p:cNvCxnSpPr/>
          <p:nvPr/>
        </p:nvCxnSpPr>
        <p:spPr>
          <a:xfrm flipV="1">
            <a:off x="5286380" y="1321579"/>
            <a:ext cx="1857388" cy="392909"/>
          </a:xfrm>
          <a:prstGeom prst="bentConnector3">
            <a:avLst>
              <a:gd name="adj1" fmla="val 90052"/>
            </a:avLst>
          </a:prstGeom>
          <a:ln w="25400">
            <a:solidFill>
              <a:schemeClr val="tx1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5" name="カギ線コネクタ 164"/>
          <p:cNvCxnSpPr/>
          <p:nvPr/>
        </p:nvCxnSpPr>
        <p:spPr>
          <a:xfrm flipV="1">
            <a:off x="5286380" y="3464719"/>
            <a:ext cx="1857388" cy="392909"/>
          </a:xfrm>
          <a:prstGeom prst="bentConnector3">
            <a:avLst>
              <a:gd name="adj1" fmla="val 90052"/>
            </a:avLst>
          </a:prstGeom>
          <a:ln w="25400">
            <a:solidFill>
              <a:srgbClr val="FF000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6" name="カギ線コネクタ 165"/>
          <p:cNvCxnSpPr/>
          <p:nvPr/>
        </p:nvCxnSpPr>
        <p:spPr>
          <a:xfrm flipV="1">
            <a:off x="5286380" y="4536289"/>
            <a:ext cx="1857388" cy="392909"/>
          </a:xfrm>
          <a:prstGeom prst="bentConnector3">
            <a:avLst>
              <a:gd name="adj1" fmla="val 89217"/>
            </a:avLst>
          </a:prstGeom>
          <a:ln w="25400">
            <a:solidFill>
              <a:schemeClr val="tx1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7" name="正方形/長方形 166"/>
          <p:cNvSpPr/>
          <p:nvPr/>
        </p:nvSpPr>
        <p:spPr>
          <a:xfrm>
            <a:off x="2714612" y="1571612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0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69" name="正方形/長方形 168"/>
          <p:cNvSpPr/>
          <p:nvPr/>
        </p:nvSpPr>
        <p:spPr>
          <a:xfrm>
            <a:off x="2714612" y="1857364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0" name="正方形/長方形 169"/>
          <p:cNvSpPr/>
          <p:nvPr/>
        </p:nvSpPr>
        <p:spPr>
          <a:xfrm>
            <a:off x="2714612" y="2143116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1" name="正方形/長方形 170"/>
          <p:cNvSpPr/>
          <p:nvPr/>
        </p:nvSpPr>
        <p:spPr>
          <a:xfrm>
            <a:off x="2714612" y="2428868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3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2" name="正方形/長方形 171"/>
          <p:cNvSpPr/>
          <p:nvPr/>
        </p:nvSpPr>
        <p:spPr>
          <a:xfrm>
            <a:off x="2714612" y="2714620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4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3" name="正方形/長方形 172"/>
          <p:cNvSpPr/>
          <p:nvPr/>
        </p:nvSpPr>
        <p:spPr>
          <a:xfrm>
            <a:off x="2714612" y="3000372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5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4" name="正方形/長方形 173"/>
          <p:cNvSpPr/>
          <p:nvPr/>
        </p:nvSpPr>
        <p:spPr>
          <a:xfrm>
            <a:off x="2714612" y="3286124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6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5" name="正方形/長方形 174"/>
          <p:cNvSpPr/>
          <p:nvPr/>
        </p:nvSpPr>
        <p:spPr>
          <a:xfrm>
            <a:off x="2714612" y="3571876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7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6" name="正方形/長方形 175"/>
          <p:cNvSpPr/>
          <p:nvPr/>
        </p:nvSpPr>
        <p:spPr>
          <a:xfrm>
            <a:off x="2714612" y="3857628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8</a:t>
            </a:r>
            <a:r>
              <a:rPr kumimoji="1" lang="en-US" altLang="ja-JP" sz="800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kumimoji="1" lang="ja-JP" altLang="en-US" sz="800" dirty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7" name="正方形/長方形 176"/>
          <p:cNvSpPr/>
          <p:nvPr/>
        </p:nvSpPr>
        <p:spPr>
          <a:xfrm>
            <a:off x="2714612" y="4143380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9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8" name="正方形/長方形 177"/>
          <p:cNvSpPr/>
          <p:nvPr/>
        </p:nvSpPr>
        <p:spPr>
          <a:xfrm>
            <a:off x="2714612" y="4429132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10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9" name="正方形/長方形 178"/>
          <p:cNvSpPr/>
          <p:nvPr/>
        </p:nvSpPr>
        <p:spPr>
          <a:xfrm>
            <a:off x="2714612" y="4714884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11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80" name="正方形/長方形 179"/>
          <p:cNvSpPr/>
          <p:nvPr/>
        </p:nvSpPr>
        <p:spPr>
          <a:xfrm>
            <a:off x="2714612" y="5000636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12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181" name="カギ線コネクタ 180"/>
          <p:cNvCxnSpPr>
            <a:endCxn id="94" idx="1"/>
          </p:cNvCxnSpPr>
          <p:nvPr/>
        </p:nvCxnSpPr>
        <p:spPr>
          <a:xfrm flipV="1">
            <a:off x="3643306" y="2393149"/>
            <a:ext cx="1285884" cy="464347"/>
          </a:xfrm>
          <a:prstGeom prst="bentConnector3">
            <a:avLst>
              <a:gd name="adj1" fmla="val 50000"/>
            </a:avLst>
          </a:prstGeom>
          <a:ln w="25400">
            <a:solidFill>
              <a:schemeClr val="tx1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2" name="カギ線コネクタ 181"/>
          <p:cNvCxnSpPr>
            <a:endCxn id="117" idx="1"/>
          </p:cNvCxnSpPr>
          <p:nvPr/>
        </p:nvCxnSpPr>
        <p:spPr>
          <a:xfrm flipV="1">
            <a:off x="3643306" y="3464719"/>
            <a:ext cx="1285884" cy="535785"/>
          </a:xfrm>
          <a:prstGeom prst="bentConnector3">
            <a:avLst>
              <a:gd name="adj1" fmla="val 50000"/>
            </a:avLst>
          </a:prstGeom>
          <a:ln w="25400">
            <a:solidFill>
              <a:srgbClr val="FF000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3" name="カギ線コネクタ 182"/>
          <p:cNvCxnSpPr>
            <a:endCxn id="141" idx="1"/>
          </p:cNvCxnSpPr>
          <p:nvPr/>
        </p:nvCxnSpPr>
        <p:spPr>
          <a:xfrm>
            <a:off x="3643306" y="4286256"/>
            <a:ext cx="1285884" cy="250033"/>
          </a:xfrm>
          <a:prstGeom prst="bentConnector3">
            <a:avLst>
              <a:gd name="adj1" fmla="val 50000"/>
            </a:avLst>
          </a:prstGeom>
          <a:ln w="25400">
            <a:solidFill>
              <a:schemeClr val="tx1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8" name="カギ線コネクタ 167"/>
          <p:cNvCxnSpPr>
            <a:endCxn id="157" idx="1"/>
          </p:cNvCxnSpPr>
          <p:nvPr/>
        </p:nvCxnSpPr>
        <p:spPr>
          <a:xfrm flipV="1">
            <a:off x="3643306" y="1321579"/>
            <a:ext cx="1285884" cy="392909"/>
          </a:xfrm>
          <a:prstGeom prst="bentConnector3">
            <a:avLst>
              <a:gd name="adj1" fmla="val 50000"/>
            </a:avLst>
          </a:prstGeom>
          <a:ln w="25400">
            <a:solidFill>
              <a:schemeClr val="tx1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5" name="カギ線コネクタ 194"/>
          <p:cNvCxnSpPr>
            <a:endCxn id="149" idx="1"/>
          </p:cNvCxnSpPr>
          <p:nvPr/>
        </p:nvCxnSpPr>
        <p:spPr>
          <a:xfrm>
            <a:off x="3643308" y="4572010"/>
            <a:ext cx="1285882" cy="1107287"/>
          </a:xfrm>
          <a:prstGeom prst="bentConnector3">
            <a:avLst>
              <a:gd name="adj1" fmla="val 50000"/>
            </a:avLst>
          </a:prstGeom>
          <a:ln w="25400">
            <a:solidFill>
              <a:schemeClr val="tx1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9" name="グループ化 31"/>
          <p:cNvGrpSpPr/>
          <p:nvPr/>
        </p:nvGrpSpPr>
        <p:grpSpPr>
          <a:xfrm>
            <a:off x="214282" y="642918"/>
            <a:ext cx="1714512" cy="428628"/>
            <a:chOff x="1857356" y="5286388"/>
            <a:chExt cx="1714512" cy="428628"/>
          </a:xfrm>
        </p:grpSpPr>
        <p:sp>
          <p:nvSpPr>
            <p:cNvPr id="213" name="正方形/長方形 212"/>
            <p:cNvSpPr/>
            <p:nvPr/>
          </p:nvSpPr>
          <p:spPr>
            <a:xfrm>
              <a:off x="1857356" y="5429264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j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214" name="正方形/長方形 213"/>
            <p:cNvSpPr/>
            <p:nvPr/>
          </p:nvSpPr>
          <p:spPr>
            <a:xfrm>
              <a:off x="1857356" y="5286388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e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215" name="正方形/長方形 214"/>
            <p:cNvSpPr/>
            <p:nvPr/>
          </p:nvSpPr>
          <p:spPr>
            <a:xfrm>
              <a:off x="1857356" y="5572140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addr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sp>
        <p:nvSpPr>
          <p:cNvPr id="216" name="テキスト ボックス 215"/>
          <p:cNvSpPr txBox="1"/>
          <p:nvPr/>
        </p:nvSpPr>
        <p:spPr>
          <a:xfrm>
            <a:off x="214282" y="357166"/>
            <a:ext cx="1242648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dirty="0" err="1" smtClean="0">
                <a:latin typeface="ＭＳ ゴシック" pitchFamily="49" charset="-128"/>
                <a:ea typeface="ＭＳ ゴシック" pitchFamily="49" charset="-128"/>
              </a:rPr>
              <a:t>struct</a:t>
            </a:r>
            <a:r>
              <a:rPr lang="en-US" altLang="ja-JP" sz="1100" dirty="0" smtClean="0">
                <a:latin typeface="ＭＳ ゴシック" pitchFamily="49" charset="-128"/>
                <a:ea typeface="ＭＳ ゴシック" pitchFamily="49" charset="-128"/>
              </a:rPr>
              <a:t> record 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x</a:t>
            </a:r>
          </a:p>
        </p:txBody>
      </p:sp>
      <p:grpSp>
        <p:nvGrpSpPr>
          <p:cNvPr id="20" name="グループ化 31"/>
          <p:cNvGrpSpPr/>
          <p:nvPr/>
        </p:nvGrpSpPr>
        <p:grpSpPr>
          <a:xfrm>
            <a:off x="214282" y="1428736"/>
            <a:ext cx="1714512" cy="428628"/>
            <a:chOff x="1857356" y="5286388"/>
            <a:chExt cx="1714512" cy="428628"/>
          </a:xfrm>
        </p:grpSpPr>
        <p:sp>
          <p:nvSpPr>
            <p:cNvPr id="218" name="正方形/長方形 217"/>
            <p:cNvSpPr/>
            <p:nvPr/>
          </p:nvSpPr>
          <p:spPr>
            <a:xfrm>
              <a:off x="1857356" y="5429264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j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r>
                <a:rPr kumimoji="1"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横浜邦博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219" name="正方形/長方形 218"/>
            <p:cNvSpPr/>
            <p:nvPr/>
          </p:nvSpPr>
          <p:spPr>
            <a:xfrm>
              <a:off x="1857356" y="5286388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e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r>
                <a:rPr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Yokohama </a:t>
              </a:r>
              <a:r>
                <a:rPr lang="en-US" altLang="ja-JP" sz="800" dirty="0" err="1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Kunihiro</a:t>
              </a:r>
              <a:endParaRPr kumimoji="1" lang="ja-JP" altLang="en-US" sz="800" dirty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220" name="正方形/長方形 219"/>
            <p:cNvSpPr/>
            <p:nvPr/>
          </p:nvSpPr>
          <p:spPr>
            <a:xfrm>
              <a:off x="1857356" y="5572140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addr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r>
                <a:rPr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横浜市中区日本大通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sp>
        <p:nvSpPr>
          <p:cNvPr id="221" name="テキスト ボックス 220"/>
          <p:cNvSpPr txBox="1"/>
          <p:nvPr/>
        </p:nvSpPr>
        <p:spPr>
          <a:xfrm>
            <a:off x="214282" y="1142984"/>
            <a:ext cx="152477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dirty="0" err="1" smtClean="0">
                <a:latin typeface="ＭＳ ゴシック" pitchFamily="49" charset="-128"/>
                <a:ea typeface="ＭＳ ゴシック" pitchFamily="49" charset="-128"/>
              </a:rPr>
              <a:t>struct</a:t>
            </a:r>
            <a:r>
              <a:rPr lang="en-US" altLang="ja-JP" sz="1100" dirty="0" smtClean="0">
                <a:latin typeface="ＭＳ ゴシック" pitchFamily="49" charset="-128"/>
                <a:ea typeface="ＭＳ ゴシック" pitchFamily="49" charset="-128"/>
              </a:rPr>
              <a:t> record 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dummy</a:t>
            </a:r>
          </a:p>
        </p:txBody>
      </p:sp>
      <p:sp>
        <p:nvSpPr>
          <p:cNvPr id="222" name="テキスト ボックス 221"/>
          <p:cNvSpPr txBox="1"/>
          <p:nvPr/>
        </p:nvSpPr>
        <p:spPr>
          <a:xfrm>
            <a:off x="2357422" y="1285860"/>
            <a:ext cx="1947969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dirty="0" err="1" smtClean="0">
                <a:latin typeface="ＭＳ ゴシック" pitchFamily="49" charset="-128"/>
                <a:ea typeface="ＭＳ ゴシック" pitchFamily="49" charset="-128"/>
              </a:rPr>
              <a:t>struct</a:t>
            </a:r>
            <a:r>
              <a:rPr lang="en-US" altLang="ja-JP" sz="1100" dirty="0" smtClean="0">
                <a:latin typeface="ＭＳ ゴシック" pitchFamily="49" charset="-128"/>
                <a:ea typeface="ＭＳ ゴシック" pitchFamily="49" charset="-128"/>
              </a:rPr>
              <a:t> item *</a:t>
            </a:r>
            <a:r>
              <a:rPr lang="en-US" altLang="ja-JP" sz="1100" b="1" dirty="0" err="1" smtClean="0"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[B]</a:t>
            </a:r>
          </a:p>
        </p:txBody>
      </p:sp>
      <p:sp>
        <p:nvSpPr>
          <p:cNvPr id="102" name="テキスト ボックス 101"/>
          <p:cNvSpPr txBox="1"/>
          <p:nvPr/>
        </p:nvSpPr>
        <p:spPr>
          <a:xfrm>
            <a:off x="2643174" y="6286520"/>
            <a:ext cx="63464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>
                <a:solidFill>
                  <a:srgbClr val="FF0000"/>
                </a:solidFill>
              </a:rPr>
              <a:t>“Yokohama </a:t>
            </a:r>
            <a:r>
              <a:rPr lang="en-US" altLang="ja-JP" dirty="0" err="1" smtClean="0">
                <a:solidFill>
                  <a:srgbClr val="FF0000"/>
                </a:solidFill>
              </a:rPr>
              <a:t>Kunihiro</a:t>
            </a:r>
            <a:r>
              <a:rPr lang="en-US" altLang="ja-JP" dirty="0" smtClean="0">
                <a:solidFill>
                  <a:srgbClr val="FF0000"/>
                </a:solidFill>
              </a:rPr>
              <a:t>”</a:t>
            </a:r>
            <a:r>
              <a:rPr lang="ja-JP" altLang="en-US" dirty="0" smtClean="0">
                <a:solidFill>
                  <a:srgbClr val="FF0000"/>
                </a:solidFill>
              </a:rPr>
              <a:t> は、すでに登録されているので登録拒否</a:t>
            </a:r>
            <a:endParaRPr lang="en-US" altLang="ja-JP" dirty="0" smtClean="0">
              <a:solidFill>
                <a:srgbClr val="FF0000"/>
              </a:solidFill>
            </a:endParaRPr>
          </a:p>
        </p:txBody>
      </p:sp>
      <p:sp>
        <p:nvSpPr>
          <p:cNvPr id="104" name="テキスト ボックス 103"/>
          <p:cNvSpPr txBox="1"/>
          <p:nvPr/>
        </p:nvSpPr>
        <p:spPr>
          <a:xfrm>
            <a:off x="2000232" y="785794"/>
            <a:ext cx="2371162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b="1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hash(“Yokohama </a:t>
            </a:r>
            <a:r>
              <a:rPr lang="en-US" altLang="ja-JP" sz="1100" b="1" dirty="0" err="1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Kunihiro</a:t>
            </a:r>
            <a:r>
              <a:rPr lang="en-US" altLang="ja-JP" sz="1100" b="1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”) = 8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14282" y="0"/>
            <a:ext cx="8686800" cy="785794"/>
          </a:xfrm>
        </p:spPr>
        <p:txBody>
          <a:bodyPr>
            <a:noAutofit/>
          </a:bodyPr>
          <a:lstStyle/>
          <a:p>
            <a:r>
              <a:rPr lang="ja-JP" altLang="en-US" sz="2800" dirty="0" smtClean="0"/>
              <a:t>ダイレクトチェイニング法</a:t>
            </a:r>
            <a:r>
              <a:rPr lang="en-US" altLang="ja-JP" sz="2800" dirty="0" smtClean="0"/>
              <a:t/>
            </a:r>
            <a:br>
              <a:rPr lang="en-US" altLang="ja-JP" sz="2800" dirty="0" smtClean="0"/>
            </a:br>
            <a:r>
              <a:rPr lang="ja-JP" altLang="en-US" sz="2800" dirty="0" smtClean="0"/>
              <a:t>探索</a:t>
            </a:r>
            <a:r>
              <a:rPr lang="en-US" altLang="ja-JP" sz="2800" dirty="0" smtClean="0"/>
              <a:t>1</a:t>
            </a:r>
            <a:endParaRPr kumimoji="1" lang="ja-JP" altLang="en-US" sz="2800" dirty="0"/>
          </a:p>
        </p:txBody>
      </p:sp>
      <p:sp>
        <p:nvSpPr>
          <p:cNvPr id="115" name="正方形/長方形 114"/>
          <p:cNvSpPr/>
          <p:nvPr/>
        </p:nvSpPr>
        <p:spPr>
          <a:xfrm>
            <a:off x="214282" y="1928802"/>
            <a:ext cx="2357454" cy="4786346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ハッシュ表初期化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makenull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初期データ登録 </a:t>
            </a:r>
            <a:r>
              <a:rPr lang="en-US" altLang="ja-JP" sz="900" dirty="0" smtClean="0">
                <a:solidFill>
                  <a:schemeClr val="tx1"/>
                </a:solidFill>
              </a:rPr>
              <a:t>*/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while(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getrecord</a:t>
            </a:r>
            <a:r>
              <a:rPr lang="en-US" altLang="ja-JP" sz="900" dirty="0" smtClean="0">
                <a:solidFill>
                  <a:schemeClr val="tx1"/>
                </a:solidFill>
              </a:rPr>
              <a:t>(&amp;x) )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insert(&amp;x,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x.ename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重複データの登録試み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insert(&amp;dummy,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ハッシュ表を対象とした探索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rgbClr val="FF0000"/>
                </a:solidFill>
              </a:rPr>
              <a:t>  </a:t>
            </a:r>
            <a:r>
              <a:rPr lang="en-US" altLang="ja-JP" sz="900" dirty="0" err="1" smtClean="0">
                <a:solidFill>
                  <a:srgbClr val="FF0000"/>
                </a:solidFill>
              </a:rPr>
              <a:t>printsearch</a:t>
            </a:r>
            <a:r>
              <a:rPr lang="en-US" altLang="ja-JP" sz="900" dirty="0" smtClean="0">
                <a:solidFill>
                  <a:srgbClr val="FF0000"/>
                </a:solidFill>
              </a:rPr>
              <a:t>("</a:t>
            </a:r>
            <a:r>
              <a:rPr lang="en-US" altLang="ja-JP" sz="900" dirty="0" err="1" smtClean="0">
                <a:solidFill>
                  <a:srgbClr val="FF0000"/>
                </a:solidFill>
              </a:rPr>
              <a:t>Hato</a:t>
            </a:r>
            <a:r>
              <a:rPr lang="en-US" altLang="ja-JP" sz="900" dirty="0" smtClean="0">
                <a:solidFill>
                  <a:srgbClr val="FF0000"/>
                </a:solidFill>
              </a:rPr>
              <a:t> </a:t>
            </a:r>
            <a:r>
              <a:rPr lang="en-US" altLang="ja-JP" sz="900" dirty="0" err="1" smtClean="0">
                <a:solidFill>
                  <a:srgbClr val="FF0000"/>
                </a:solidFill>
              </a:rPr>
              <a:t>Saburo</a:t>
            </a:r>
            <a:r>
              <a:rPr lang="en-US" altLang="ja-JP" sz="900" dirty="0" smtClean="0">
                <a:solidFill>
                  <a:srgbClr val="FF0000"/>
                </a:solidFill>
              </a:rPr>
              <a:t>", </a:t>
            </a:r>
            <a:r>
              <a:rPr lang="en-US" altLang="ja-JP" sz="900" dirty="0" err="1" smtClean="0">
                <a:solidFill>
                  <a:srgbClr val="FF0000"/>
                </a:solidFill>
              </a:rPr>
              <a:t>hashtable</a:t>
            </a:r>
            <a:r>
              <a:rPr lang="en-US" altLang="ja-JP" sz="900" dirty="0" smtClean="0">
                <a:solidFill>
                  <a:srgbClr val="FF0000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ハッシュ表からのデータ削除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Hato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Saburo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delete("Ueno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Ranran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Nobi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Toraemon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Nanashi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Gonbei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ハッシュ表を対象とした探索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Hato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Saburo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再登録・再探索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printf</a:t>
            </a:r>
            <a:r>
              <a:rPr lang="en-US" altLang="ja-JP" sz="900" dirty="0" smtClean="0">
                <a:solidFill>
                  <a:schemeClr val="tx1"/>
                </a:solidFill>
              </a:rPr>
              <a:t>("===Re-insert===\n");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insert(&amp;dummy,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Mitsuki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Mausu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</p:txBody>
      </p:sp>
      <p:sp>
        <p:nvSpPr>
          <p:cNvPr id="116" name="右矢印 115"/>
          <p:cNvSpPr/>
          <p:nvPr/>
        </p:nvSpPr>
        <p:spPr>
          <a:xfrm>
            <a:off x="0" y="3786190"/>
            <a:ext cx="285752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32"/>
          <p:cNvGrpSpPr/>
          <p:nvPr/>
        </p:nvGrpSpPr>
        <p:grpSpPr>
          <a:xfrm>
            <a:off x="7143768" y="3000372"/>
            <a:ext cx="1857388" cy="928694"/>
            <a:chOff x="1785918" y="5000636"/>
            <a:chExt cx="1857388" cy="928694"/>
          </a:xfrm>
        </p:grpSpPr>
        <p:sp>
          <p:nvSpPr>
            <p:cNvPr id="77" name="正方形/長方形 76"/>
            <p:cNvSpPr/>
            <p:nvPr/>
          </p:nvSpPr>
          <p:spPr>
            <a:xfrm>
              <a:off x="1785918" y="514351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4" name="グループ化 31"/>
            <p:cNvGrpSpPr/>
            <p:nvPr/>
          </p:nvGrpSpPr>
          <p:grpSpPr>
            <a:xfrm>
              <a:off x="1857356" y="5286388"/>
              <a:ext cx="1714512" cy="428628"/>
              <a:chOff x="1857356" y="5286388"/>
              <a:chExt cx="1714512" cy="428628"/>
            </a:xfrm>
          </p:grpSpPr>
          <p:sp>
            <p:nvSpPr>
              <p:cNvPr id="87" name="正方形/長方形 86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横浜国大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91" name="正方形/長方形 90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Yokohama </a:t>
                </a:r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Kunihiro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92" name="正方形/長方形 91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横浜市保土ヶ谷区常盤台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83" name="正方形/長方形 82"/>
            <p:cNvSpPr/>
            <p:nvPr/>
          </p:nvSpPr>
          <p:spPr>
            <a:xfrm>
              <a:off x="1785918" y="500063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Yokohama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Kunihiro</a:t>
              </a:r>
              <a:r>
                <a:rPr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 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8</a:t>
              </a:r>
              <a:endParaRPr kumimoji="1" lang="ja-JP" altLang="en-US" sz="800" dirty="0">
                <a:solidFill>
                  <a:srgbClr val="FFC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85" name="正方形/長方形 84"/>
            <p:cNvSpPr/>
            <p:nvPr/>
          </p:nvSpPr>
          <p:spPr>
            <a:xfrm>
              <a:off x="1785918" y="5786454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next:</a:t>
              </a:r>
              <a:r>
                <a:rPr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NULL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5" name="グループ化 33"/>
          <p:cNvGrpSpPr/>
          <p:nvPr/>
        </p:nvGrpSpPr>
        <p:grpSpPr>
          <a:xfrm>
            <a:off x="4929190" y="1928802"/>
            <a:ext cx="1857388" cy="928694"/>
            <a:chOff x="1785918" y="5000636"/>
            <a:chExt cx="1857388" cy="928694"/>
          </a:xfrm>
        </p:grpSpPr>
        <p:sp>
          <p:nvSpPr>
            <p:cNvPr id="94" name="正方形/長方形 93"/>
            <p:cNvSpPr/>
            <p:nvPr/>
          </p:nvSpPr>
          <p:spPr>
            <a:xfrm>
              <a:off x="1785918" y="514351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6" name="グループ化 35"/>
            <p:cNvGrpSpPr/>
            <p:nvPr/>
          </p:nvGrpSpPr>
          <p:grpSpPr>
            <a:xfrm>
              <a:off x="1857356" y="5286388"/>
              <a:ext cx="1714512" cy="428628"/>
              <a:chOff x="1857356" y="5286388"/>
              <a:chExt cx="1714512" cy="428628"/>
            </a:xfrm>
          </p:grpSpPr>
          <p:sp>
            <p:nvSpPr>
              <p:cNvPr id="98" name="正方形/長方形 97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神奈川花子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99" name="正方形/長方形 98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Kanagawa </a:t>
                </a:r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Hanako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03" name="正方形/長方形 102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横浜市</a:t>
                </a:r>
                <a:r>
                  <a:rPr lang="ja-JP" altLang="en-US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神奈川区三ッ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沢上町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96" name="正方形/長方形 95"/>
            <p:cNvSpPr/>
            <p:nvPr/>
          </p:nvSpPr>
          <p:spPr>
            <a:xfrm>
              <a:off x="1785918" y="500063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Kanagawa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Hanako</a:t>
              </a:r>
              <a:r>
                <a:rPr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4</a:t>
              </a:r>
              <a:endParaRPr lang="ja-JP" altLang="en-US" sz="800" dirty="0">
                <a:solidFill>
                  <a:srgbClr val="FFC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97" name="正方形/長方形 96"/>
            <p:cNvSpPr/>
            <p:nvPr/>
          </p:nvSpPr>
          <p:spPr>
            <a:xfrm>
              <a:off x="1785918" y="5786454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next:</a:t>
              </a:r>
              <a:r>
                <a:rPr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NULL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7" name="グループ化 41"/>
          <p:cNvGrpSpPr/>
          <p:nvPr/>
        </p:nvGrpSpPr>
        <p:grpSpPr>
          <a:xfrm>
            <a:off x="4929190" y="3000372"/>
            <a:ext cx="1857388" cy="928694"/>
            <a:chOff x="1785918" y="5000636"/>
            <a:chExt cx="1857388" cy="928694"/>
          </a:xfrm>
        </p:grpSpPr>
        <p:sp>
          <p:nvSpPr>
            <p:cNvPr id="117" name="正方形/長方形 116"/>
            <p:cNvSpPr/>
            <p:nvPr/>
          </p:nvSpPr>
          <p:spPr>
            <a:xfrm>
              <a:off x="1785918" y="514351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8" name="グループ化 43"/>
            <p:cNvGrpSpPr/>
            <p:nvPr/>
          </p:nvGrpSpPr>
          <p:grpSpPr>
            <a:xfrm>
              <a:off x="1857356" y="5286388"/>
              <a:ext cx="1714512" cy="428628"/>
              <a:chOff x="1857356" y="5286388"/>
              <a:chExt cx="1714512" cy="428628"/>
            </a:xfrm>
          </p:grpSpPr>
          <p:sp>
            <p:nvSpPr>
              <p:cNvPr id="121" name="正方形/長方形 120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鳩三郎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22" name="正方形/長方形 121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Hato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Saburo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23" name="正方形/長方形 122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鎌倉市小町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119" name="正方形/長方形 118"/>
            <p:cNvSpPr/>
            <p:nvPr/>
          </p:nvSpPr>
          <p:spPr>
            <a:xfrm>
              <a:off x="1785918" y="500063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</a:t>
              </a:r>
              <a:r>
                <a:rPr lang="en-US" altLang="ja-JP" sz="800" dirty="0" err="1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Hato</a:t>
              </a:r>
              <a:r>
                <a:rPr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err="1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Saburo</a:t>
              </a:r>
              <a:r>
                <a:rPr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 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8</a:t>
              </a:r>
              <a:endParaRPr lang="ja-JP" altLang="en-US" sz="800" dirty="0">
                <a:solidFill>
                  <a:srgbClr val="FFC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120" name="正方形/長方形 119"/>
            <p:cNvSpPr/>
            <p:nvPr/>
          </p:nvSpPr>
          <p:spPr>
            <a:xfrm>
              <a:off x="1785918" y="5786454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next: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9" name="グループ化 49"/>
          <p:cNvGrpSpPr/>
          <p:nvPr/>
        </p:nvGrpSpPr>
        <p:grpSpPr>
          <a:xfrm>
            <a:off x="7143768" y="4071942"/>
            <a:ext cx="1857388" cy="928694"/>
            <a:chOff x="1785918" y="5000636"/>
            <a:chExt cx="1857388" cy="928694"/>
          </a:xfrm>
        </p:grpSpPr>
        <p:sp>
          <p:nvSpPr>
            <p:cNvPr id="125" name="正方形/長方形 124"/>
            <p:cNvSpPr/>
            <p:nvPr/>
          </p:nvSpPr>
          <p:spPr>
            <a:xfrm>
              <a:off x="1785918" y="514351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10" name="グループ化 51"/>
            <p:cNvGrpSpPr/>
            <p:nvPr/>
          </p:nvGrpSpPr>
          <p:grpSpPr>
            <a:xfrm>
              <a:off x="1857356" y="5286388"/>
              <a:ext cx="1714512" cy="428628"/>
              <a:chOff x="1857356" y="5286388"/>
              <a:chExt cx="1714512" cy="428628"/>
            </a:xfrm>
          </p:grpSpPr>
          <p:sp>
            <p:nvSpPr>
              <p:cNvPr id="129" name="正方形/長方形 128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北条梅子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30" name="正方形/長方形 129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Hojo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Umeko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31" name="正方形/長方形 130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小田原市城山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127" name="正方形/長方形 126"/>
            <p:cNvSpPr/>
            <p:nvPr/>
          </p:nvSpPr>
          <p:spPr>
            <a:xfrm>
              <a:off x="1785918" y="500063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Hojo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Umeko</a:t>
              </a:r>
              <a:r>
                <a:rPr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 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9</a:t>
              </a:r>
              <a:endParaRPr lang="ja-JP" altLang="en-US" sz="800" dirty="0">
                <a:solidFill>
                  <a:srgbClr val="FFC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128" name="正方形/長方形 127"/>
            <p:cNvSpPr/>
            <p:nvPr/>
          </p:nvSpPr>
          <p:spPr>
            <a:xfrm>
              <a:off x="1785918" y="5786454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next:</a:t>
              </a:r>
              <a:r>
                <a:rPr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NULL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11" name="グループ化 58"/>
          <p:cNvGrpSpPr/>
          <p:nvPr/>
        </p:nvGrpSpPr>
        <p:grpSpPr>
          <a:xfrm>
            <a:off x="7143768" y="857232"/>
            <a:ext cx="1857388" cy="928694"/>
            <a:chOff x="1785918" y="5000636"/>
            <a:chExt cx="1857388" cy="928694"/>
          </a:xfrm>
        </p:grpSpPr>
        <p:sp>
          <p:nvSpPr>
            <p:cNvPr id="133" name="正方形/長方形 132"/>
            <p:cNvSpPr/>
            <p:nvPr/>
          </p:nvSpPr>
          <p:spPr>
            <a:xfrm>
              <a:off x="1785918" y="514351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12" name="グループ化 60"/>
            <p:cNvGrpSpPr/>
            <p:nvPr/>
          </p:nvGrpSpPr>
          <p:grpSpPr>
            <a:xfrm>
              <a:off x="1857356" y="5286388"/>
              <a:ext cx="1714512" cy="428628"/>
              <a:chOff x="1857356" y="5286388"/>
              <a:chExt cx="1714512" cy="428628"/>
            </a:xfrm>
          </p:grpSpPr>
          <p:sp>
            <p:nvSpPr>
              <p:cNvPr id="137" name="正方形/長方形 136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足柄金太郎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38" name="正方形/長方形 137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Ashigara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Kintaro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39" name="正方形/長方形 138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南足柄市金時山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135" name="正方形/長方形 134"/>
            <p:cNvSpPr/>
            <p:nvPr/>
          </p:nvSpPr>
          <p:spPr>
            <a:xfrm>
              <a:off x="1785918" y="500063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Ashigara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Kintaro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0</a:t>
              </a:r>
              <a:endParaRPr kumimoji="1" lang="ja-JP" altLang="en-US" sz="800" dirty="0">
                <a:solidFill>
                  <a:srgbClr val="FFC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136" name="正方形/長方形 135"/>
            <p:cNvSpPr/>
            <p:nvPr/>
          </p:nvSpPr>
          <p:spPr>
            <a:xfrm>
              <a:off x="1785918" y="5786454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next:</a:t>
              </a:r>
              <a:r>
                <a:rPr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NULL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13" name="グループ化 66"/>
          <p:cNvGrpSpPr/>
          <p:nvPr/>
        </p:nvGrpSpPr>
        <p:grpSpPr>
          <a:xfrm>
            <a:off x="4929190" y="4071942"/>
            <a:ext cx="1857388" cy="928694"/>
            <a:chOff x="1785918" y="5000636"/>
            <a:chExt cx="1857388" cy="928694"/>
          </a:xfrm>
        </p:grpSpPr>
        <p:sp>
          <p:nvSpPr>
            <p:cNvPr id="141" name="正方形/長方形 140"/>
            <p:cNvSpPr/>
            <p:nvPr/>
          </p:nvSpPr>
          <p:spPr>
            <a:xfrm>
              <a:off x="1785918" y="514351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14" name="グループ化 68"/>
            <p:cNvGrpSpPr/>
            <p:nvPr/>
          </p:nvGrpSpPr>
          <p:grpSpPr>
            <a:xfrm>
              <a:off x="1857356" y="5286388"/>
              <a:ext cx="1714512" cy="428628"/>
              <a:chOff x="1857356" y="5286388"/>
              <a:chExt cx="1714512" cy="428628"/>
            </a:xfrm>
          </p:grpSpPr>
          <p:sp>
            <p:nvSpPr>
              <p:cNvPr id="145" name="正方形/長方形 144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上野蘭々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46" name="正方形/長方形 145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Ueno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Ranran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47" name="正方形/長方形 146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台東区上野公園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143" name="正方形/長方形 142"/>
            <p:cNvSpPr/>
            <p:nvPr/>
          </p:nvSpPr>
          <p:spPr>
            <a:xfrm>
              <a:off x="1785918" y="500063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Ueno</a:t>
              </a:r>
              <a:r>
                <a:rPr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Ranran</a:t>
              </a:r>
              <a:r>
                <a:rPr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 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9</a:t>
              </a:r>
              <a:endParaRPr lang="ja-JP" altLang="en-US" sz="800" dirty="0">
                <a:solidFill>
                  <a:srgbClr val="FFC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144" name="正方形/長方形 143"/>
            <p:cNvSpPr/>
            <p:nvPr/>
          </p:nvSpPr>
          <p:spPr>
            <a:xfrm>
              <a:off x="1785918" y="5786454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next: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15" name="グループ化 74"/>
          <p:cNvGrpSpPr/>
          <p:nvPr/>
        </p:nvGrpSpPr>
        <p:grpSpPr>
          <a:xfrm>
            <a:off x="4929190" y="5214950"/>
            <a:ext cx="1857388" cy="928694"/>
            <a:chOff x="1785918" y="5000636"/>
            <a:chExt cx="1857388" cy="928694"/>
          </a:xfrm>
        </p:grpSpPr>
        <p:sp>
          <p:nvSpPr>
            <p:cNvPr id="149" name="正方形/長方形 148"/>
            <p:cNvSpPr/>
            <p:nvPr/>
          </p:nvSpPr>
          <p:spPr>
            <a:xfrm>
              <a:off x="1785918" y="514351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16" name="グループ化 76"/>
            <p:cNvGrpSpPr/>
            <p:nvPr/>
          </p:nvGrpSpPr>
          <p:grpSpPr>
            <a:xfrm>
              <a:off x="1857356" y="5286388"/>
              <a:ext cx="1714512" cy="428628"/>
              <a:chOff x="1857356" y="5286388"/>
              <a:chExt cx="1714512" cy="428628"/>
            </a:xfrm>
          </p:grpSpPr>
          <p:sp>
            <p:nvSpPr>
              <p:cNvPr id="153" name="正方形/長方形 152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三月磨臼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54" name="正方形/長方形 153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Mitsuki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Mausu</a:t>
                </a:r>
                <a:endPara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  <a:p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55" name="正方形/長方形 154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浦安市舞浜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151" name="正方形/長方形 150"/>
            <p:cNvSpPr/>
            <p:nvPr/>
          </p:nvSpPr>
          <p:spPr>
            <a:xfrm>
              <a:off x="1785918" y="500063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Mitsuki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Mausu</a:t>
              </a:r>
              <a:r>
                <a:rPr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 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10</a:t>
              </a:r>
            </a:p>
            <a:p>
              <a:endParaRPr kumimoji="1" lang="ja-JP" altLang="en-US" sz="800" dirty="0">
                <a:solidFill>
                  <a:srgbClr val="FFC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152" name="正方形/長方形 151"/>
            <p:cNvSpPr/>
            <p:nvPr/>
          </p:nvSpPr>
          <p:spPr>
            <a:xfrm>
              <a:off x="1785918" y="5786454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next:</a:t>
              </a:r>
              <a:r>
                <a:rPr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NULL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17" name="グループ化 82"/>
          <p:cNvGrpSpPr/>
          <p:nvPr/>
        </p:nvGrpSpPr>
        <p:grpSpPr>
          <a:xfrm>
            <a:off x="4929190" y="857232"/>
            <a:ext cx="1857388" cy="928694"/>
            <a:chOff x="1785918" y="5000636"/>
            <a:chExt cx="1857388" cy="928694"/>
          </a:xfrm>
        </p:grpSpPr>
        <p:sp>
          <p:nvSpPr>
            <p:cNvPr id="157" name="正方形/長方形 156"/>
            <p:cNvSpPr/>
            <p:nvPr/>
          </p:nvSpPr>
          <p:spPr>
            <a:xfrm>
              <a:off x="1785918" y="514351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18" name="グループ化 84"/>
            <p:cNvGrpSpPr/>
            <p:nvPr/>
          </p:nvGrpSpPr>
          <p:grpSpPr>
            <a:xfrm>
              <a:off x="1857356" y="5286388"/>
              <a:ext cx="1714512" cy="428628"/>
              <a:chOff x="1857356" y="5286388"/>
              <a:chExt cx="1714512" cy="428628"/>
            </a:xfrm>
          </p:grpSpPr>
          <p:sp>
            <p:nvSpPr>
              <p:cNvPr id="161" name="正方形/長方形 160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野比寅右衛門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62" name="正方形/長方形 161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Nobi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Toraemon</a:t>
                </a:r>
                <a:endPara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  <a:p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63" name="正方形/長方形 162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横須賀市野比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159" name="正方形/長方形 158"/>
            <p:cNvSpPr/>
            <p:nvPr/>
          </p:nvSpPr>
          <p:spPr>
            <a:xfrm>
              <a:off x="1785918" y="500063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Nobi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Toraemon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0</a:t>
              </a:r>
            </a:p>
            <a:p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160" name="正方形/長方形 159"/>
            <p:cNvSpPr/>
            <p:nvPr/>
          </p:nvSpPr>
          <p:spPr>
            <a:xfrm>
              <a:off x="1785918" y="5786454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next: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cxnSp>
        <p:nvCxnSpPr>
          <p:cNvPr id="164" name="カギ線コネクタ 163"/>
          <p:cNvCxnSpPr/>
          <p:nvPr/>
        </p:nvCxnSpPr>
        <p:spPr>
          <a:xfrm flipV="1">
            <a:off x="5286380" y="1321579"/>
            <a:ext cx="1857388" cy="392909"/>
          </a:xfrm>
          <a:prstGeom prst="bentConnector3">
            <a:avLst>
              <a:gd name="adj1" fmla="val 90052"/>
            </a:avLst>
          </a:prstGeom>
          <a:ln w="25400">
            <a:solidFill>
              <a:schemeClr val="tx1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5" name="カギ線コネクタ 164"/>
          <p:cNvCxnSpPr/>
          <p:nvPr/>
        </p:nvCxnSpPr>
        <p:spPr>
          <a:xfrm flipV="1">
            <a:off x="5286380" y="3464719"/>
            <a:ext cx="1857388" cy="392909"/>
          </a:xfrm>
          <a:prstGeom prst="bentConnector3">
            <a:avLst>
              <a:gd name="adj1" fmla="val 90052"/>
            </a:avLst>
          </a:prstGeom>
          <a:ln w="25400">
            <a:solidFill>
              <a:schemeClr val="tx1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6" name="カギ線コネクタ 165"/>
          <p:cNvCxnSpPr/>
          <p:nvPr/>
        </p:nvCxnSpPr>
        <p:spPr>
          <a:xfrm flipV="1">
            <a:off x="5286380" y="4536289"/>
            <a:ext cx="1857388" cy="392909"/>
          </a:xfrm>
          <a:prstGeom prst="bentConnector3">
            <a:avLst>
              <a:gd name="adj1" fmla="val 89217"/>
            </a:avLst>
          </a:prstGeom>
          <a:ln w="25400">
            <a:solidFill>
              <a:schemeClr val="tx1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7" name="正方形/長方形 166"/>
          <p:cNvSpPr/>
          <p:nvPr/>
        </p:nvSpPr>
        <p:spPr>
          <a:xfrm>
            <a:off x="2714612" y="1571612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0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69" name="正方形/長方形 168"/>
          <p:cNvSpPr/>
          <p:nvPr/>
        </p:nvSpPr>
        <p:spPr>
          <a:xfrm>
            <a:off x="2714612" y="1857364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0" name="正方形/長方形 169"/>
          <p:cNvSpPr/>
          <p:nvPr/>
        </p:nvSpPr>
        <p:spPr>
          <a:xfrm>
            <a:off x="2714612" y="2143116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1" name="正方形/長方形 170"/>
          <p:cNvSpPr/>
          <p:nvPr/>
        </p:nvSpPr>
        <p:spPr>
          <a:xfrm>
            <a:off x="2714612" y="2428868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3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2" name="正方形/長方形 171"/>
          <p:cNvSpPr/>
          <p:nvPr/>
        </p:nvSpPr>
        <p:spPr>
          <a:xfrm>
            <a:off x="2714612" y="2714620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4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3" name="正方形/長方形 172"/>
          <p:cNvSpPr/>
          <p:nvPr/>
        </p:nvSpPr>
        <p:spPr>
          <a:xfrm>
            <a:off x="2714612" y="3000372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5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4" name="正方形/長方形 173"/>
          <p:cNvSpPr/>
          <p:nvPr/>
        </p:nvSpPr>
        <p:spPr>
          <a:xfrm>
            <a:off x="2714612" y="3286124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6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5" name="正方形/長方形 174"/>
          <p:cNvSpPr/>
          <p:nvPr/>
        </p:nvSpPr>
        <p:spPr>
          <a:xfrm>
            <a:off x="2714612" y="3571876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7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6" name="正方形/長方形 175"/>
          <p:cNvSpPr/>
          <p:nvPr/>
        </p:nvSpPr>
        <p:spPr>
          <a:xfrm>
            <a:off x="2714612" y="3857628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8</a:t>
            </a:r>
            <a:r>
              <a:rPr kumimoji="1" lang="en-US" altLang="ja-JP" sz="800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kumimoji="1" lang="ja-JP" altLang="en-US" sz="800" dirty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7" name="正方形/長方形 176"/>
          <p:cNvSpPr/>
          <p:nvPr/>
        </p:nvSpPr>
        <p:spPr>
          <a:xfrm>
            <a:off x="2714612" y="4143380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9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8" name="正方形/長方形 177"/>
          <p:cNvSpPr/>
          <p:nvPr/>
        </p:nvSpPr>
        <p:spPr>
          <a:xfrm>
            <a:off x="2714612" y="4429132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10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9" name="正方形/長方形 178"/>
          <p:cNvSpPr/>
          <p:nvPr/>
        </p:nvSpPr>
        <p:spPr>
          <a:xfrm>
            <a:off x="2714612" y="4714884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11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80" name="正方形/長方形 179"/>
          <p:cNvSpPr/>
          <p:nvPr/>
        </p:nvSpPr>
        <p:spPr>
          <a:xfrm>
            <a:off x="2714612" y="5000636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12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181" name="カギ線コネクタ 180"/>
          <p:cNvCxnSpPr>
            <a:endCxn id="94" idx="1"/>
          </p:cNvCxnSpPr>
          <p:nvPr/>
        </p:nvCxnSpPr>
        <p:spPr>
          <a:xfrm flipV="1">
            <a:off x="3643306" y="2393149"/>
            <a:ext cx="1285884" cy="464347"/>
          </a:xfrm>
          <a:prstGeom prst="bentConnector3">
            <a:avLst>
              <a:gd name="adj1" fmla="val 50000"/>
            </a:avLst>
          </a:prstGeom>
          <a:ln w="25400">
            <a:solidFill>
              <a:schemeClr val="tx1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2" name="カギ線コネクタ 181"/>
          <p:cNvCxnSpPr>
            <a:endCxn id="117" idx="1"/>
          </p:cNvCxnSpPr>
          <p:nvPr/>
        </p:nvCxnSpPr>
        <p:spPr>
          <a:xfrm flipV="1">
            <a:off x="3643306" y="3464719"/>
            <a:ext cx="1285884" cy="535785"/>
          </a:xfrm>
          <a:prstGeom prst="bentConnector3">
            <a:avLst>
              <a:gd name="adj1" fmla="val 50000"/>
            </a:avLst>
          </a:prstGeom>
          <a:ln w="25400">
            <a:solidFill>
              <a:srgbClr val="FF000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3" name="カギ線コネクタ 182"/>
          <p:cNvCxnSpPr>
            <a:endCxn id="141" idx="1"/>
          </p:cNvCxnSpPr>
          <p:nvPr/>
        </p:nvCxnSpPr>
        <p:spPr>
          <a:xfrm>
            <a:off x="3643306" y="4286256"/>
            <a:ext cx="1285884" cy="250033"/>
          </a:xfrm>
          <a:prstGeom prst="bentConnector3">
            <a:avLst>
              <a:gd name="adj1" fmla="val 50000"/>
            </a:avLst>
          </a:prstGeom>
          <a:ln w="25400">
            <a:solidFill>
              <a:schemeClr val="tx1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8" name="カギ線コネクタ 167"/>
          <p:cNvCxnSpPr>
            <a:endCxn id="157" idx="1"/>
          </p:cNvCxnSpPr>
          <p:nvPr/>
        </p:nvCxnSpPr>
        <p:spPr>
          <a:xfrm flipV="1">
            <a:off x="3643306" y="1321579"/>
            <a:ext cx="1285884" cy="392909"/>
          </a:xfrm>
          <a:prstGeom prst="bentConnector3">
            <a:avLst>
              <a:gd name="adj1" fmla="val 50000"/>
            </a:avLst>
          </a:prstGeom>
          <a:ln w="25400">
            <a:solidFill>
              <a:schemeClr val="tx1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5" name="カギ線コネクタ 194"/>
          <p:cNvCxnSpPr>
            <a:endCxn id="149" idx="1"/>
          </p:cNvCxnSpPr>
          <p:nvPr/>
        </p:nvCxnSpPr>
        <p:spPr>
          <a:xfrm>
            <a:off x="3643308" y="4572010"/>
            <a:ext cx="1285882" cy="1107287"/>
          </a:xfrm>
          <a:prstGeom prst="bentConnector3">
            <a:avLst>
              <a:gd name="adj1" fmla="val 50000"/>
            </a:avLst>
          </a:prstGeom>
          <a:ln w="25400">
            <a:solidFill>
              <a:schemeClr val="tx1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9" name="グループ化 31"/>
          <p:cNvGrpSpPr/>
          <p:nvPr/>
        </p:nvGrpSpPr>
        <p:grpSpPr>
          <a:xfrm>
            <a:off x="214282" y="642918"/>
            <a:ext cx="1714512" cy="428628"/>
            <a:chOff x="1857356" y="5286388"/>
            <a:chExt cx="1714512" cy="428628"/>
          </a:xfrm>
        </p:grpSpPr>
        <p:sp>
          <p:nvSpPr>
            <p:cNvPr id="213" name="正方形/長方形 212"/>
            <p:cNvSpPr/>
            <p:nvPr/>
          </p:nvSpPr>
          <p:spPr>
            <a:xfrm>
              <a:off x="1857356" y="5429264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j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214" name="正方形/長方形 213"/>
            <p:cNvSpPr/>
            <p:nvPr/>
          </p:nvSpPr>
          <p:spPr>
            <a:xfrm>
              <a:off x="1857356" y="5286388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e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215" name="正方形/長方形 214"/>
            <p:cNvSpPr/>
            <p:nvPr/>
          </p:nvSpPr>
          <p:spPr>
            <a:xfrm>
              <a:off x="1857356" y="5572140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addr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sp>
        <p:nvSpPr>
          <p:cNvPr id="216" name="テキスト ボックス 215"/>
          <p:cNvSpPr txBox="1"/>
          <p:nvPr/>
        </p:nvSpPr>
        <p:spPr>
          <a:xfrm>
            <a:off x="214282" y="357166"/>
            <a:ext cx="1242648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dirty="0" err="1" smtClean="0">
                <a:latin typeface="ＭＳ ゴシック" pitchFamily="49" charset="-128"/>
                <a:ea typeface="ＭＳ ゴシック" pitchFamily="49" charset="-128"/>
              </a:rPr>
              <a:t>struct</a:t>
            </a:r>
            <a:r>
              <a:rPr lang="en-US" altLang="ja-JP" sz="1100" dirty="0" smtClean="0">
                <a:latin typeface="ＭＳ ゴシック" pitchFamily="49" charset="-128"/>
                <a:ea typeface="ＭＳ ゴシック" pitchFamily="49" charset="-128"/>
              </a:rPr>
              <a:t> record 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x</a:t>
            </a:r>
          </a:p>
        </p:txBody>
      </p:sp>
      <p:grpSp>
        <p:nvGrpSpPr>
          <p:cNvPr id="20" name="グループ化 31"/>
          <p:cNvGrpSpPr/>
          <p:nvPr/>
        </p:nvGrpSpPr>
        <p:grpSpPr>
          <a:xfrm>
            <a:off x="214282" y="1428736"/>
            <a:ext cx="1714512" cy="428628"/>
            <a:chOff x="1857356" y="5286388"/>
            <a:chExt cx="1714512" cy="428628"/>
          </a:xfrm>
        </p:grpSpPr>
        <p:sp>
          <p:nvSpPr>
            <p:cNvPr id="218" name="正方形/長方形 217"/>
            <p:cNvSpPr/>
            <p:nvPr/>
          </p:nvSpPr>
          <p:spPr>
            <a:xfrm>
              <a:off x="1857356" y="5429264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j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r>
                <a:rPr kumimoji="1"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横浜邦博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219" name="正方形/長方形 218"/>
            <p:cNvSpPr/>
            <p:nvPr/>
          </p:nvSpPr>
          <p:spPr>
            <a:xfrm>
              <a:off x="1857356" y="5286388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e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Yokohama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Kunihiro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220" name="正方形/長方形 219"/>
            <p:cNvSpPr/>
            <p:nvPr/>
          </p:nvSpPr>
          <p:spPr>
            <a:xfrm>
              <a:off x="1857356" y="5572140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addr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r>
                <a:rPr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横浜市中区日本大通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sp>
        <p:nvSpPr>
          <p:cNvPr id="221" name="テキスト ボックス 220"/>
          <p:cNvSpPr txBox="1"/>
          <p:nvPr/>
        </p:nvSpPr>
        <p:spPr>
          <a:xfrm>
            <a:off x="214282" y="1142984"/>
            <a:ext cx="152477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dirty="0" err="1" smtClean="0">
                <a:latin typeface="ＭＳ ゴシック" pitchFamily="49" charset="-128"/>
                <a:ea typeface="ＭＳ ゴシック" pitchFamily="49" charset="-128"/>
              </a:rPr>
              <a:t>struct</a:t>
            </a:r>
            <a:r>
              <a:rPr lang="en-US" altLang="ja-JP" sz="1100" dirty="0" smtClean="0">
                <a:latin typeface="ＭＳ ゴシック" pitchFamily="49" charset="-128"/>
                <a:ea typeface="ＭＳ ゴシック" pitchFamily="49" charset="-128"/>
              </a:rPr>
              <a:t> record 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dummy</a:t>
            </a:r>
          </a:p>
        </p:txBody>
      </p:sp>
      <p:sp>
        <p:nvSpPr>
          <p:cNvPr id="222" name="テキスト ボックス 221"/>
          <p:cNvSpPr txBox="1"/>
          <p:nvPr/>
        </p:nvSpPr>
        <p:spPr>
          <a:xfrm>
            <a:off x="2357422" y="1285860"/>
            <a:ext cx="1947969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dirty="0" err="1" smtClean="0">
                <a:latin typeface="ＭＳ ゴシック" pitchFamily="49" charset="-128"/>
                <a:ea typeface="ＭＳ ゴシック" pitchFamily="49" charset="-128"/>
              </a:rPr>
              <a:t>struct</a:t>
            </a:r>
            <a:r>
              <a:rPr lang="en-US" altLang="ja-JP" sz="1100" dirty="0" smtClean="0">
                <a:latin typeface="ＭＳ ゴシック" pitchFamily="49" charset="-128"/>
                <a:ea typeface="ＭＳ ゴシック" pitchFamily="49" charset="-128"/>
              </a:rPr>
              <a:t> item *</a:t>
            </a:r>
            <a:r>
              <a:rPr lang="en-US" altLang="ja-JP" sz="1100" b="1" dirty="0" err="1" smtClean="0"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[B]</a:t>
            </a:r>
          </a:p>
        </p:txBody>
      </p:sp>
      <p:sp>
        <p:nvSpPr>
          <p:cNvPr id="102" name="テキスト ボックス 101"/>
          <p:cNvSpPr txBox="1"/>
          <p:nvPr/>
        </p:nvSpPr>
        <p:spPr>
          <a:xfrm>
            <a:off x="2786050" y="6357958"/>
            <a:ext cx="318709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200" dirty="0" smtClean="0">
                <a:solidFill>
                  <a:srgbClr val="FF0000"/>
                </a:solidFill>
              </a:rPr>
              <a:t>found &lt;(8) </a:t>
            </a:r>
            <a:r>
              <a:rPr lang="en-US" altLang="ja-JP" sz="1200" dirty="0" err="1" smtClean="0">
                <a:solidFill>
                  <a:srgbClr val="FF0000"/>
                </a:solidFill>
              </a:rPr>
              <a:t>Hato</a:t>
            </a:r>
            <a:r>
              <a:rPr lang="en-US" altLang="ja-JP" sz="1200" dirty="0" smtClean="0">
                <a:solidFill>
                  <a:srgbClr val="FF0000"/>
                </a:solidFill>
              </a:rPr>
              <a:t> </a:t>
            </a:r>
            <a:r>
              <a:rPr lang="en-US" altLang="ja-JP" sz="1200" dirty="0" err="1" smtClean="0">
                <a:solidFill>
                  <a:srgbClr val="FF0000"/>
                </a:solidFill>
              </a:rPr>
              <a:t>Saburo</a:t>
            </a:r>
            <a:r>
              <a:rPr lang="en-US" altLang="ja-JP" sz="1200" dirty="0" smtClean="0">
                <a:solidFill>
                  <a:srgbClr val="FF0000"/>
                </a:solidFill>
              </a:rPr>
              <a:t> </a:t>
            </a:r>
            <a:r>
              <a:rPr lang="ja-JP" altLang="en-US" sz="1200" dirty="0" smtClean="0">
                <a:solidFill>
                  <a:srgbClr val="FF0000"/>
                </a:solidFill>
              </a:rPr>
              <a:t>鳩三郎 鎌倉市小町</a:t>
            </a:r>
            <a:r>
              <a:rPr lang="en-US" altLang="ja-JP" sz="1200" dirty="0" smtClean="0">
                <a:solidFill>
                  <a:srgbClr val="FF0000"/>
                </a:solidFill>
              </a:rPr>
              <a:t>&gt;</a:t>
            </a:r>
          </a:p>
          <a:p>
            <a:r>
              <a:rPr lang="ja-JP" altLang="en-US" sz="1200" dirty="0" smtClean="0">
                <a:solidFill>
                  <a:srgbClr val="FF0000"/>
                </a:solidFill>
              </a:rPr>
              <a:t>ハッシュ値</a:t>
            </a:r>
            <a:r>
              <a:rPr lang="en-US" altLang="ja-JP" sz="1200" dirty="0" smtClean="0">
                <a:solidFill>
                  <a:srgbClr val="FF0000"/>
                </a:solidFill>
              </a:rPr>
              <a:t>8</a:t>
            </a:r>
            <a:r>
              <a:rPr lang="ja-JP" altLang="en-US" sz="1200" dirty="0" smtClean="0">
                <a:solidFill>
                  <a:srgbClr val="FF0000"/>
                </a:solidFill>
              </a:rPr>
              <a:t>をもつリストを探索すれば見つかる</a:t>
            </a:r>
            <a:endParaRPr lang="en-US" altLang="ja-JP" sz="1200" dirty="0" smtClean="0">
              <a:solidFill>
                <a:srgbClr val="FF0000"/>
              </a:solidFill>
            </a:endParaRPr>
          </a:p>
        </p:txBody>
      </p:sp>
      <p:sp>
        <p:nvSpPr>
          <p:cNvPr id="104" name="テキスト ボックス 103"/>
          <p:cNvSpPr txBox="1"/>
          <p:nvPr/>
        </p:nvSpPr>
        <p:spPr>
          <a:xfrm>
            <a:off x="2000232" y="785794"/>
            <a:ext cx="1947969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b="1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hash(“</a:t>
            </a:r>
            <a:r>
              <a:rPr lang="en-US" altLang="ja-JP" sz="1100" b="1" dirty="0" err="1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Hato</a:t>
            </a:r>
            <a:r>
              <a:rPr lang="en-US" altLang="ja-JP" sz="1100" b="1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 </a:t>
            </a:r>
            <a:r>
              <a:rPr lang="en-US" altLang="ja-JP" sz="1100" b="1" dirty="0" err="1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Saburo</a:t>
            </a:r>
            <a:r>
              <a:rPr lang="en-US" altLang="ja-JP" sz="1100" b="1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”) = 8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14282" y="0"/>
            <a:ext cx="8686800" cy="785794"/>
          </a:xfrm>
        </p:spPr>
        <p:txBody>
          <a:bodyPr>
            <a:noAutofit/>
          </a:bodyPr>
          <a:lstStyle/>
          <a:p>
            <a:r>
              <a:rPr lang="ja-JP" altLang="en-US" sz="2800" dirty="0" smtClean="0"/>
              <a:t>ダイレクトチェイニング法</a:t>
            </a:r>
            <a:r>
              <a:rPr lang="en-US" altLang="ja-JP" sz="2800" dirty="0" smtClean="0"/>
              <a:t/>
            </a:r>
            <a:br>
              <a:rPr lang="en-US" altLang="ja-JP" sz="2800" dirty="0" smtClean="0"/>
            </a:br>
            <a:r>
              <a:rPr lang="ja-JP" altLang="en-US" sz="2800" dirty="0" smtClean="0"/>
              <a:t>探索</a:t>
            </a:r>
            <a:r>
              <a:rPr lang="en-US" altLang="ja-JP" sz="2800" dirty="0" smtClean="0"/>
              <a:t>2</a:t>
            </a:r>
            <a:endParaRPr kumimoji="1" lang="ja-JP" altLang="en-US" sz="2800" dirty="0"/>
          </a:p>
        </p:txBody>
      </p:sp>
      <p:sp>
        <p:nvSpPr>
          <p:cNvPr id="115" name="正方形/長方形 114"/>
          <p:cNvSpPr/>
          <p:nvPr/>
        </p:nvSpPr>
        <p:spPr>
          <a:xfrm>
            <a:off x="214282" y="1928802"/>
            <a:ext cx="2357454" cy="4786346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ハッシュ表初期化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makenull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初期データ登録 </a:t>
            </a:r>
            <a:r>
              <a:rPr lang="en-US" altLang="ja-JP" sz="900" dirty="0" smtClean="0">
                <a:solidFill>
                  <a:schemeClr val="tx1"/>
                </a:solidFill>
              </a:rPr>
              <a:t>*/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while(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getrecord</a:t>
            </a:r>
            <a:r>
              <a:rPr lang="en-US" altLang="ja-JP" sz="900" dirty="0" smtClean="0">
                <a:solidFill>
                  <a:schemeClr val="tx1"/>
                </a:solidFill>
              </a:rPr>
              <a:t>(&amp;x) )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insert(&amp;x,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x.ename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重複データの登録試み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insert(&amp;dummy,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ハッシュ表を対象とした探索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Hato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Saburo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rgbClr val="FF0000"/>
                </a:solidFill>
              </a:rPr>
              <a:t>printsearch</a:t>
            </a:r>
            <a:r>
              <a:rPr lang="en-US" altLang="ja-JP" sz="900" dirty="0" smtClean="0">
                <a:solidFill>
                  <a:srgbClr val="FF0000"/>
                </a:solidFill>
              </a:rPr>
              <a:t>(</a:t>
            </a:r>
            <a:r>
              <a:rPr lang="en-US" altLang="ja-JP" sz="900" dirty="0" err="1" smtClean="0">
                <a:solidFill>
                  <a:srgbClr val="FF0000"/>
                </a:solidFill>
              </a:rPr>
              <a:t>dummy.ename</a:t>
            </a:r>
            <a:r>
              <a:rPr lang="en-US" altLang="ja-JP" sz="900" dirty="0" smtClean="0">
                <a:solidFill>
                  <a:srgbClr val="FF0000"/>
                </a:solidFill>
              </a:rPr>
              <a:t>, </a:t>
            </a:r>
            <a:r>
              <a:rPr lang="en-US" altLang="ja-JP" sz="900" dirty="0" err="1" smtClean="0">
                <a:solidFill>
                  <a:srgbClr val="FF0000"/>
                </a:solidFill>
              </a:rPr>
              <a:t>hashtable</a:t>
            </a:r>
            <a:r>
              <a:rPr lang="en-US" altLang="ja-JP" sz="900" dirty="0" smtClean="0">
                <a:solidFill>
                  <a:srgbClr val="FF0000"/>
                </a:solidFill>
              </a:rPr>
              <a:t>); 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ハッシュ表からのデータ削除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Hato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Saburo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delete("Ueno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Ranran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Nobi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Toraemon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Nanashi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Gonbei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ハッシュ表を対象とした探索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Hato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Saburo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再登録・再探索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printf</a:t>
            </a:r>
            <a:r>
              <a:rPr lang="en-US" altLang="ja-JP" sz="900" dirty="0" smtClean="0">
                <a:solidFill>
                  <a:schemeClr val="tx1"/>
                </a:solidFill>
              </a:rPr>
              <a:t>("===Re-insert===\n");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insert(&amp;dummy,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Mitsuki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Mausu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</p:txBody>
      </p:sp>
      <p:sp>
        <p:nvSpPr>
          <p:cNvPr id="116" name="右矢印 115"/>
          <p:cNvSpPr/>
          <p:nvPr/>
        </p:nvSpPr>
        <p:spPr>
          <a:xfrm>
            <a:off x="0" y="3929066"/>
            <a:ext cx="285752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32"/>
          <p:cNvGrpSpPr/>
          <p:nvPr/>
        </p:nvGrpSpPr>
        <p:grpSpPr>
          <a:xfrm>
            <a:off x="7143768" y="3000372"/>
            <a:ext cx="1857388" cy="928694"/>
            <a:chOff x="1785918" y="5000636"/>
            <a:chExt cx="1857388" cy="928694"/>
          </a:xfrm>
        </p:grpSpPr>
        <p:sp>
          <p:nvSpPr>
            <p:cNvPr id="77" name="正方形/長方形 76"/>
            <p:cNvSpPr/>
            <p:nvPr/>
          </p:nvSpPr>
          <p:spPr>
            <a:xfrm>
              <a:off x="1785918" y="514351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4" name="グループ化 31"/>
            <p:cNvGrpSpPr/>
            <p:nvPr/>
          </p:nvGrpSpPr>
          <p:grpSpPr>
            <a:xfrm>
              <a:off x="1857356" y="5286388"/>
              <a:ext cx="1714512" cy="428628"/>
              <a:chOff x="1857356" y="5286388"/>
              <a:chExt cx="1714512" cy="428628"/>
            </a:xfrm>
          </p:grpSpPr>
          <p:sp>
            <p:nvSpPr>
              <p:cNvPr id="87" name="正方形/長方形 86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横浜国大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91" name="正方形/長方形 90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Yokohama </a:t>
                </a:r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Kunihiro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92" name="正方形/長方形 91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横浜市保土ヶ谷区常盤台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83" name="正方形/長方形 82"/>
            <p:cNvSpPr/>
            <p:nvPr/>
          </p:nvSpPr>
          <p:spPr>
            <a:xfrm>
              <a:off x="1785918" y="500063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</a:t>
              </a:r>
              <a:r>
                <a:rPr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Yokohama </a:t>
              </a:r>
              <a:r>
                <a:rPr lang="en-US" altLang="ja-JP" sz="800" dirty="0" err="1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Kunihiro</a:t>
              </a:r>
              <a:r>
                <a:rPr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 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8</a:t>
              </a:r>
              <a:endParaRPr kumimoji="1" lang="ja-JP" altLang="en-US" sz="800" dirty="0">
                <a:solidFill>
                  <a:srgbClr val="FFC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85" name="正方形/長方形 84"/>
            <p:cNvSpPr/>
            <p:nvPr/>
          </p:nvSpPr>
          <p:spPr>
            <a:xfrm>
              <a:off x="1785918" y="5786454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next:</a:t>
              </a:r>
              <a:r>
                <a:rPr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NULL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5" name="グループ化 33"/>
          <p:cNvGrpSpPr/>
          <p:nvPr/>
        </p:nvGrpSpPr>
        <p:grpSpPr>
          <a:xfrm>
            <a:off x="4929190" y="1928802"/>
            <a:ext cx="1857388" cy="928694"/>
            <a:chOff x="1785918" y="5000636"/>
            <a:chExt cx="1857388" cy="928694"/>
          </a:xfrm>
        </p:grpSpPr>
        <p:sp>
          <p:nvSpPr>
            <p:cNvPr id="94" name="正方形/長方形 93"/>
            <p:cNvSpPr/>
            <p:nvPr/>
          </p:nvSpPr>
          <p:spPr>
            <a:xfrm>
              <a:off x="1785918" y="514351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6" name="グループ化 35"/>
            <p:cNvGrpSpPr/>
            <p:nvPr/>
          </p:nvGrpSpPr>
          <p:grpSpPr>
            <a:xfrm>
              <a:off x="1857356" y="5286388"/>
              <a:ext cx="1714512" cy="428628"/>
              <a:chOff x="1857356" y="5286388"/>
              <a:chExt cx="1714512" cy="428628"/>
            </a:xfrm>
          </p:grpSpPr>
          <p:sp>
            <p:nvSpPr>
              <p:cNvPr id="98" name="正方形/長方形 97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神奈川花子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99" name="正方形/長方形 98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Kanagawa </a:t>
                </a:r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Hanako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03" name="正方形/長方形 102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横浜市</a:t>
                </a:r>
                <a:r>
                  <a:rPr lang="ja-JP" altLang="en-US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神奈川区三ッ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沢上町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96" name="正方形/長方形 95"/>
            <p:cNvSpPr/>
            <p:nvPr/>
          </p:nvSpPr>
          <p:spPr>
            <a:xfrm>
              <a:off x="1785918" y="500063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Kanagawa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Hanako</a:t>
              </a:r>
              <a:r>
                <a:rPr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4</a:t>
              </a:r>
              <a:endParaRPr lang="ja-JP" altLang="en-US" sz="800" dirty="0">
                <a:solidFill>
                  <a:srgbClr val="FFC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97" name="正方形/長方形 96"/>
            <p:cNvSpPr/>
            <p:nvPr/>
          </p:nvSpPr>
          <p:spPr>
            <a:xfrm>
              <a:off x="1785918" y="5786454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next:</a:t>
              </a:r>
              <a:r>
                <a:rPr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NULL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7" name="グループ化 41"/>
          <p:cNvGrpSpPr/>
          <p:nvPr/>
        </p:nvGrpSpPr>
        <p:grpSpPr>
          <a:xfrm>
            <a:off x="4929190" y="3000372"/>
            <a:ext cx="1857388" cy="928694"/>
            <a:chOff x="1785918" y="5000636"/>
            <a:chExt cx="1857388" cy="928694"/>
          </a:xfrm>
        </p:grpSpPr>
        <p:sp>
          <p:nvSpPr>
            <p:cNvPr id="117" name="正方形/長方形 116"/>
            <p:cNvSpPr/>
            <p:nvPr/>
          </p:nvSpPr>
          <p:spPr>
            <a:xfrm>
              <a:off x="1785918" y="514351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8" name="グループ化 43"/>
            <p:cNvGrpSpPr/>
            <p:nvPr/>
          </p:nvGrpSpPr>
          <p:grpSpPr>
            <a:xfrm>
              <a:off x="1857356" y="5286388"/>
              <a:ext cx="1714512" cy="428628"/>
              <a:chOff x="1857356" y="5286388"/>
              <a:chExt cx="1714512" cy="428628"/>
            </a:xfrm>
          </p:grpSpPr>
          <p:sp>
            <p:nvSpPr>
              <p:cNvPr id="121" name="正方形/長方形 120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鳩三郎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22" name="正方形/長方形 121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Hato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Saburo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23" name="正方形/長方形 122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鎌倉市小町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119" name="正方形/長方形 118"/>
            <p:cNvSpPr/>
            <p:nvPr/>
          </p:nvSpPr>
          <p:spPr>
            <a:xfrm>
              <a:off x="1785918" y="500063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Hato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Saburo</a:t>
              </a:r>
              <a:r>
                <a:rPr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 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8</a:t>
              </a:r>
              <a:endParaRPr lang="ja-JP" altLang="en-US" sz="800" dirty="0">
                <a:solidFill>
                  <a:srgbClr val="FFC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120" name="正方形/長方形 119"/>
            <p:cNvSpPr/>
            <p:nvPr/>
          </p:nvSpPr>
          <p:spPr>
            <a:xfrm>
              <a:off x="1785918" y="5786454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next: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9" name="グループ化 49"/>
          <p:cNvGrpSpPr/>
          <p:nvPr/>
        </p:nvGrpSpPr>
        <p:grpSpPr>
          <a:xfrm>
            <a:off x="7143768" y="4071942"/>
            <a:ext cx="1857388" cy="928694"/>
            <a:chOff x="1785918" y="5000636"/>
            <a:chExt cx="1857388" cy="928694"/>
          </a:xfrm>
        </p:grpSpPr>
        <p:sp>
          <p:nvSpPr>
            <p:cNvPr id="125" name="正方形/長方形 124"/>
            <p:cNvSpPr/>
            <p:nvPr/>
          </p:nvSpPr>
          <p:spPr>
            <a:xfrm>
              <a:off x="1785918" y="514351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10" name="グループ化 51"/>
            <p:cNvGrpSpPr/>
            <p:nvPr/>
          </p:nvGrpSpPr>
          <p:grpSpPr>
            <a:xfrm>
              <a:off x="1857356" y="5286388"/>
              <a:ext cx="1714512" cy="428628"/>
              <a:chOff x="1857356" y="5286388"/>
              <a:chExt cx="1714512" cy="428628"/>
            </a:xfrm>
          </p:grpSpPr>
          <p:sp>
            <p:nvSpPr>
              <p:cNvPr id="129" name="正方形/長方形 128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北条梅子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30" name="正方形/長方形 129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Hojo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Umeko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31" name="正方形/長方形 130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小田原市城山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127" name="正方形/長方形 126"/>
            <p:cNvSpPr/>
            <p:nvPr/>
          </p:nvSpPr>
          <p:spPr>
            <a:xfrm>
              <a:off x="1785918" y="500063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Hojo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Umeko</a:t>
              </a:r>
              <a:r>
                <a:rPr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 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9</a:t>
              </a:r>
              <a:endParaRPr lang="ja-JP" altLang="en-US" sz="800" dirty="0">
                <a:solidFill>
                  <a:srgbClr val="FFC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128" name="正方形/長方形 127"/>
            <p:cNvSpPr/>
            <p:nvPr/>
          </p:nvSpPr>
          <p:spPr>
            <a:xfrm>
              <a:off x="1785918" y="5786454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next:</a:t>
              </a:r>
              <a:r>
                <a:rPr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NULL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11" name="グループ化 58"/>
          <p:cNvGrpSpPr/>
          <p:nvPr/>
        </p:nvGrpSpPr>
        <p:grpSpPr>
          <a:xfrm>
            <a:off x="7143768" y="857232"/>
            <a:ext cx="1857388" cy="928694"/>
            <a:chOff x="1785918" y="5000636"/>
            <a:chExt cx="1857388" cy="928694"/>
          </a:xfrm>
        </p:grpSpPr>
        <p:sp>
          <p:nvSpPr>
            <p:cNvPr id="133" name="正方形/長方形 132"/>
            <p:cNvSpPr/>
            <p:nvPr/>
          </p:nvSpPr>
          <p:spPr>
            <a:xfrm>
              <a:off x="1785918" y="514351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12" name="グループ化 60"/>
            <p:cNvGrpSpPr/>
            <p:nvPr/>
          </p:nvGrpSpPr>
          <p:grpSpPr>
            <a:xfrm>
              <a:off x="1857356" y="5286388"/>
              <a:ext cx="1714512" cy="428628"/>
              <a:chOff x="1857356" y="5286388"/>
              <a:chExt cx="1714512" cy="428628"/>
            </a:xfrm>
          </p:grpSpPr>
          <p:sp>
            <p:nvSpPr>
              <p:cNvPr id="137" name="正方形/長方形 136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足柄金太郎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38" name="正方形/長方形 137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Ashigara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Kintaro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39" name="正方形/長方形 138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南足柄市金時山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135" name="正方形/長方形 134"/>
            <p:cNvSpPr/>
            <p:nvPr/>
          </p:nvSpPr>
          <p:spPr>
            <a:xfrm>
              <a:off x="1785918" y="500063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Ashigara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Kintaro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0</a:t>
              </a:r>
              <a:endParaRPr kumimoji="1" lang="ja-JP" altLang="en-US" sz="800" dirty="0">
                <a:solidFill>
                  <a:srgbClr val="FFC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136" name="正方形/長方形 135"/>
            <p:cNvSpPr/>
            <p:nvPr/>
          </p:nvSpPr>
          <p:spPr>
            <a:xfrm>
              <a:off x="1785918" y="5786454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next:</a:t>
              </a:r>
              <a:r>
                <a:rPr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NULL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13" name="グループ化 66"/>
          <p:cNvGrpSpPr/>
          <p:nvPr/>
        </p:nvGrpSpPr>
        <p:grpSpPr>
          <a:xfrm>
            <a:off x="4929190" y="4071942"/>
            <a:ext cx="1857388" cy="928694"/>
            <a:chOff x="1785918" y="5000636"/>
            <a:chExt cx="1857388" cy="928694"/>
          </a:xfrm>
        </p:grpSpPr>
        <p:sp>
          <p:nvSpPr>
            <p:cNvPr id="141" name="正方形/長方形 140"/>
            <p:cNvSpPr/>
            <p:nvPr/>
          </p:nvSpPr>
          <p:spPr>
            <a:xfrm>
              <a:off x="1785918" y="514351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14" name="グループ化 68"/>
            <p:cNvGrpSpPr/>
            <p:nvPr/>
          </p:nvGrpSpPr>
          <p:grpSpPr>
            <a:xfrm>
              <a:off x="1857356" y="5286388"/>
              <a:ext cx="1714512" cy="428628"/>
              <a:chOff x="1857356" y="5286388"/>
              <a:chExt cx="1714512" cy="428628"/>
            </a:xfrm>
          </p:grpSpPr>
          <p:sp>
            <p:nvSpPr>
              <p:cNvPr id="145" name="正方形/長方形 144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上野蘭々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46" name="正方形/長方形 145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Ueno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Ranran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47" name="正方形/長方形 146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台東区上野公園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143" name="正方形/長方形 142"/>
            <p:cNvSpPr/>
            <p:nvPr/>
          </p:nvSpPr>
          <p:spPr>
            <a:xfrm>
              <a:off x="1785918" y="500063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Ueno</a:t>
              </a:r>
              <a:r>
                <a:rPr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Ranran</a:t>
              </a:r>
              <a:r>
                <a:rPr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 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9</a:t>
              </a:r>
              <a:endParaRPr lang="ja-JP" altLang="en-US" sz="800" dirty="0">
                <a:solidFill>
                  <a:srgbClr val="FFC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144" name="正方形/長方形 143"/>
            <p:cNvSpPr/>
            <p:nvPr/>
          </p:nvSpPr>
          <p:spPr>
            <a:xfrm>
              <a:off x="1785918" y="5786454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next: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15" name="グループ化 74"/>
          <p:cNvGrpSpPr/>
          <p:nvPr/>
        </p:nvGrpSpPr>
        <p:grpSpPr>
          <a:xfrm>
            <a:off x="4929190" y="5214950"/>
            <a:ext cx="1857388" cy="928694"/>
            <a:chOff x="1785918" y="5000636"/>
            <a:chExt cx="1857388" cy="928694"/>
          </a:xfrm>
        </p:grpSpPr>
        <p:sp>
          <p:nvSpPr>
            <p:cNvPr id="149" name="正方形/長方形 148"/>
            <p:cNvSpPr/>
            <p:nvPr/>
          </p:nvSpPr>
          <p:spPr>
            <a:xfrm>
              <a:off x="1785918" y="514351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16" name="グループ化 76"/>
            <p:cNvGrpSpPr/>
            <p:nvPr/>
          </p:nvGrpSpPr>
          <p:grpSpPr>
            <a:xfrm>
              <a:off x="1857356" y="5286388"/>
              <a:ext cx="1714512" cy="428628"/>
              <a:chOff x="1857356" y="5286388"/>
              <a:chExt cx="1714512" cy="428628"/>
            </a:xfrm>
          </p:grpSpPr>
          <p:sp>
            <p:nvSpPr>
              <p:cNvPr id="153" name="正方形/長方形 152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三月磨臼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54" name="正方形/長方形 153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Mitsuki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Mausu</a:t>
                </a:r>
                <a:endPara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  <a:p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55" name="正方形/長方形 154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浦安市舞浜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151" name="正方形/長方形 150"/>
            <p:cNvSpPr/>
            <p:nvPr/>
          </p:nvSpPr>
          <p:spPr>
            <a:xfrm>
              <a:off x="1785918" y="500063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Mitsuki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Mausu</a:t>
              </a:r>
              <a:r>
                <a:rPr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 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10</a:t>
              </a:r>
            </a:p>
            <a:p>
              <a:endParaRPr kumimoji="1" lang="ja-JP" altLang="en-US" sz="800" dirty="0">
                <a:solidFill>
                  <a:srgbClr val="FFC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152" name="正方形/長方形 151"/>
            <p:cNvSpPr/>
            <p:nvPr/>
          </p:nvSpPr>
          <p:spPr>
            <a:xfrm>
              <a:off x="1785918" y="5786454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next:</a:t>
              </a:r>
              <a:r>
                <a:rPr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NULL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17" name="グループ化 82"/>
          <p:cNvGrpSpPr/>
          <p:nvPr/>
        </p:nvGrpSpPr>
        <p:grpSpPr>
          <a:xfrm>
            <a:off x="4929190" y="857232"/>
            <a:ext cx="1857388" cy="928694"/>
            <a:chOff x="1785918" y="5000636"/>
            <a:chExt cx="1857388" cy="928694"/>
          </a:xfrm>
        </p:grpSpPr>
        <p:sp>
          <p:nvSpPr>
            <p:cNvPr id="157" name="正方形/長方形 156"/>
            <p:cNvSpPr/>
            <p:nvPr/>
          </p:nvSpPr>
          <p:spPr>
            <a:xfrm>
              <a:off x="1785918" y="514351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18" name="グループ化 84"/>
            <p:cNvGrpSpPr/>
            <p:nvPr/>
          </p:nvGrpSpPr>
          <p:grpSpPr>
            <a:xfrm>
              <a:off x="1857356" y="5286388"/>
              <a:ext cx="1714512" cy="428628"/>
              <a:chOff x="1857356" y="5286388"/>
              <a:chExt cx="1714512" cy="428628"/>
            </a:xfrm>
          </p:grpSpPr>
          <p:sp>
            <p:nvSpPr>
              <p:cNvPr id="161" name="正方形/長方形 160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野比寅右衛門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62" name="正方形/長方形 161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Nobi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Toraemon</a:t>
                </a:r>
                <a:endPara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  <a:p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63" name="正方形/長方形 162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横須賀市野比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159" name="正方形/長方形 158"/>
            <p:cNvSpPr/>
            <p:nvPr/>
          </p:nvSpPr>
          <p:spPr>
            <a:xfrm>
              <a:off x="1785918" y="500063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Nobi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Toraemon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0</a:t>
              </a:r>
            </a:p>
            <a:p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160" name="正方形/長方形 159"/>
            <p:cNvSpPr/>
            <p:nvPr/>
          </p:nvSpPr>
          <p:spPr>
            <a:xfrm>
              <a:off x="1785918" y="5786454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next: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cxnSp>
        <p:nvCxnSpPr>
          <p:cNvPr id="164" name="カギ線コネクタ 163"/>
          <p:cNvCxnSpPr/>
          <p:nvPr/>
        </p:nvCxnSpPr>
        <p:spPr>
          <a:xfrm flipV="1">
            <a:off x="5286380" y="1321579"/>
            <a:ext cx="1857388" cy="392909"/>
          </a:xfrm>
          <a:prstGeom prst="bentConnector3">
            <a:avLst>
              <a:gd name="adj1" fmla="val 90052"/>
            </a:avLst>
          </a:prstGeom>
          <a:ln w="25400">
            <a:solidFill>
              <a:schemeClr val="tx1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5" name="カギ線コネクタ 164"/>
          <p:cNvCxnSpPr/>
          <p:nvPr/>
        </p:nvCxnSpPr>
        <p:spPr>
          <a:xfrm flipV="1">
            <a:off x="5286380" y="3464719"/>
            <a:ext cx="1857388" cy="392909"/>
          </a:xfrm>
          <a:prstGeom prst="bentConnector3">
            <a:avLst>
              <a:gd name="adj1" fmla="val 90052"/>
            </a:avLst>
          </a:prstGeom>
          <a:ln w="25400">
            <a:solidFill>
              <a:srgbClr val="FF000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6" name="カギ線コネクタ 165"/>
          <p:cNvCxnSpPr/>
          <p:nvPr/>
        </p:nvCxnSpPr>
        <p:spPr>
          <a:xfrm flipV="1">
            <a:off x="5286380" y="4536289"/>
            <a:ext cx="1857388" cy="392909"/>
          </a:xfrm>
          <a:prstGeom prst="bentConnector3">
            <a:avLst>
              <a:gd name="adj1" fmla="val 89217"/>
            </a:avLst>
          </a:prstGeom>
          <a:ln w="25400">
            <a:solidFill>
              <a:schemeClr val="tx1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7" name="正方形/長方形 166"/>
          <p:cNvSpPr/>
          <p:nvPr/>
        </p:nvSpPr>
        <p:spPr>
          <a:xfrm>
            <a:off x="2714612" y="1571612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0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69" name="正方形/長方形 168"/>
          <p:cNvSpPr/>
          <p:nvPr/>
        </p:nvSpPr>
        <p:spPr>
          <a:xfrm>
            <a:off x="2714612" y="1857364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0" name="正方形/長方形 169"/>
          <p:cNvSpPr/>
          <p:nvPr/>
        </p:nvSpPr>
        <p:spPr>
          <a:xfrm>
            <a:off x="2714612" y="2143116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1" name="正方形/長方形 170"/>
          <p:cNvSpPr/>
          <p:nvPr/>
        </p:nvSpPr>
        <p:spPr>
          <a:xfrm>
            <a:off x="2714612" y="2428868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3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2" name="正方形/長方形 171"/>
          <p:cNvSpPr/>
          <p:nvPr/>
        </p:nvSpPr>
        <p:spPr>
          <a:xfrm>
            <a:off x="2714612" y="2714620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4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3" name="正方形/長方形 172"/>
          <p:cNvSpPr/>
          <p:nvPr/>
        </p:nvSpPr>
        <p:spPr>
          <a:xfrm>
            <a:off x="2714612" y="3000372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5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4" name="正方形/長方形 173"/>
          <p:cNvSpPr/>
          <p:nvPr/>
        </p:nvSpPr>
        <p:spPr>
          <a:xfrm>
            <a:off x="2714612" y="3286124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6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5" name="正方形/長方形 174"/>
          <p:cNvSpPr/>
          <p:nvPr/>
        </p:nvSpPr>
        <p:spPr>
          <a:xfrm>
            <a:off x="2714612" y="3571876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7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6" name="正方形/長方形 175"/>
          <p:cNvSpPr/>
          <p:nvPr/>
        </p:nvSpPr>
        <p:spPr>
          <a:xfrm>
            <a:off x="2714612" y="3857628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8</a:t>
            </a:r>
            <a:r>
              <a:rPr kumimoji="1" lang="en-US" altLang="ja-JP" sz="800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kumimoji="1" lang="ja-JP" altLang="en-US" sz="800" dirty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7" name="正方形/長方形 176"/>
          <p:cNvSpPr/>
          <p:nvPr/>
        </p:nvSpPr>
        <p:spPr>
          <a:xfrm>
            <a:off x="2714612" y="4143380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9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8" name="正方形/長方形 177"/>
          <p:cNvSpPr/>
          <p:nvPr/>
        </p:nvSpPr>
        <p:spPr>
          <a:xfrm>
            <a:off x="2714612" y="4429132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10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9" name="正方形/長方形 178"/>
          <p:cNvSpPr/>
          <p:nvPr/>
        </p:nvSpPr>
        <p:spPr>
          <a:xfrm>
            <a:off x="2714612" y="4714884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11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80" name="正方形/長方形 179"/>
          <p:cNvSpPr/>
          <p:nvPr/>
        </p:nvSpPr>
        <p:spPr>
          <a:xfrm>
            <a:off x="2714612" y="5000636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12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181" name="カギ線コネクタ 180"/>
          <p:cNvCxnSpPr>
            <a:endCxn id="94" idx="1"/>
          </p:cNvCxnSpPr>
          <p:nvPr/>
        </p:nvCxnSpPr>
        <p:spPr>
          <a:xfrm flipV="1">
            <a:off x="3643306" y="2393149"/>
            <a:ext cx="1285884" cy="464347"/>
          </a:xfrm>
          <a:prstGeom prst="bentConnector3">
            <a:avLst>
              <a:gd name="adj1" fmla="val 50000"/>
            </a:avLst>
          </a:prstGeom>
          <a:ln w="25400">
            <a:solidFill>
              <a:schemeClr val="tx1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2" name="カギ線コネクタ 181"/>
          <p:cNvCxnSpPr>
            <a:endCxn id="117" idx="1"/>
          </p:cNvCxnSpPr>
          <p:nvPr/>
        </p:nvCxnSpPr>
        <p:spPr>
          <a:xfrm flipV="1">
            <a:off x="3643306" y="3464719"/>
            <a:ext cx="1285884" cy="535785"/>
          </a:xfrm>
          <a:prstGeom prst="bentConnector3">
            <a:avLst>
              <a:gd name="adj1" fmla="val 50000"/>
            </a:avLst>
          </a:prstGeom>
          <a:ln w="25400">
            <a:solidFill>
              <a:srgbClr val="FF000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3" name="カギ線コネクタ 182"/>
          <p:cNvCxnSpPr>
            <a:endCxn id="141" idx="1"/>
          </p:cNvCxnSpPr>
          <p:nvPr/>
        </p:nvCxnSpPr>
        <p:spPr>
          <a:xfrm>
            <a:off x="3643306" y="4286256"/>
            <a:ext cx="1285884" cy="250033"/>
          </a:xfrm>
          <a:prstGeom prst="bentConnector3">
            <a:avLst>
              <a:gd name="adj1" fmla="val 50000"/>
            </a:avLst>
          </a:prstGeom>
          <a:ln w="25400">
            <a:solidFill>
              <a:schemeClr val="tx1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8" name="カギ線コネクタ 167"/>
          <p:cNvCxnSpPr>
            <a:endCxn id="157" idx="1"/>
          </p:cNvCxnSpPr>
          <p:nvPr/>
        </p:nvCxnSpPr>
        <p:spPr>
          <a:xfrm flipV="1">
            <a:off x="3643306" y="1321579"/>
            <a:ext cx="1285884" cy="392909"/>
          </a:xfrm>
          <a:prstGeom prst="bentConnector3">
            <a:avLst>
              <a:gd name="adj1" fmla="val 50000"/>
            </a:avLst>
          </a:prstGeom>
          <a:ln w="25400">
            <a:solidFill>
              <a:schemeClr val="tx1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5" name="カギ線コネクタ 194"/>
          <p:cNvCxnSpPr>
            <a:endCxn id="149" idx="1"/>
          </p:cNvCxnSpPr>
          <p:nvPr/>
        </p:nvCxnSpPr>
        <p:spPr>
          <a:xfrm>
            <a:off x="3643308" y="4572010"/>
            <a:ext cx="1285882" cy="1107287"/>
          </a:xfrm>
          <a:prstGeom prst="bentConnector3">
            <a:avLst>
              <a:gd name="adj1" fmla="val 50000"/>
            </a:avLst>
          </a:prstGeom>
          <a:ln w="25400">
            <a:solidFill>
              <a:schemeClr val="tx1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9" name="グループ化 31"/>
          <p:cNvGrpSpPr/>
          <p:nvPr/>
        </p:nvGrpSpPr>
        <p:grpSpPr>
          <a:xfrm>
            <a:off x="214282" y="642918"/>
            <a:ext cx="1714512" cy="428628"/>
            <a:chOff x="1857356" y="5286388"/>
            <a:chExt cx="1714512" cy="428628"/>
          </a:xfrm>
        </p:grpSpPr>
        <p:sp>
          <p:nvSpPr>
            <p:cNvPr id="213" name="正方形/長方形 212"/>
            <p:cNvSpPr/>
            <p:nvPr/>
          </p:nvSpPr>
          <p:spPr>
            <a:xfrm>
              <a:off x="1857356" y="5429264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j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214" name="正方形/長方形 213"/>
            <p:cNvSpPr/>
            <p:nvPr/>
          </p:nvSpPr>
          <p:spPr>
            <a:xfrm>
              <a:off x="1857356" y="5286388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e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215" name="正方形/長方形 214"/>
            <p:cNvSpPr/>
            <p:nvPr/>
          </p:nvSpPr>
          <p:spPr>
            <a:xfrm>
              <a:off x="1857356" y="5572140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addr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sp>
        <p:nvSpPr>
          <p:cNvPr id="216" name="テキスト ボックス 215"/>
          <p:cNvSpPr txBox="1"/>
          <p:nvPr/>
        </p:nvSpPr>
        <p:spPr>
          <a:xfrm>
            <a:off x="214282" y="357166"/>
            <a:ext cx="1242648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dirty="0" err="1" smtClean="0">
                <a:latin typeface="ＭＳ ゴシック" pitchFamily="49" charset="-128"/>
                <a:ea typeface="ＭＳ ゴシック" pitchFamily="49" charset="-128"/>
              </a:rPr>
              <a:t>struct</a:t>
            </a:r>
            <a:r>
              <a:rPr lang="en-US" altLang="ja-JP" sz="1100" dirty="0" smtClean="0">
                <a:latin typeface="ＭＳ ゴシック" pitchFamily="49" charset="-128"/>
                <a:ea typeface="ＭＳ ゴシック" pitchFamily="49" charset="-128"/>
              </a:rPr>
              <a:t> record 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x</a:t>
            </a:r>
          </a:p>
        </p:txBody>
      </p:sp>
      <p:grpSp>
        <p:nvGrpSpPr>
          <p:cNvPr id="20" name="グループ化 31"/>
          <p:cNvGrpSpPr/>
          <p:nvPr/>
        </p:nvGrpSpPr>
        <p:grpSpPr>
          <a:xfrm>
            <a:off x="214282" y="1428736"/>
            <a:ext cx="1714512" cy="428628"/>
            <a:chOff x="1857356" y="5286388"/>
            <a:chExt cx="1714512" cy="428628"/>
          </a:xfrm>
        </p:grpSpPr>
        <p:sp>
          <p:nvSpPr>
            <p:cNvPr id="218" name="正方形/長方形 217"/>
            <p:cNvSpPr/>
            <p:nvPr/>
          </p:nvSpPr>
          <p:spPr>
            <a:xfrm>
              <a:off x="1857356" y="5429264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j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r>
                <a:rPr kumimoji="1"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横浜邦博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219" name="正方形/長方形 218"/>
            <p:cNvSpPr/>
            <p:nvPr/>
          </p:nvSpPr>
          <p:spPr>
            <a:xfrm>
              <a:off x="1857356" y="5286388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e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r>
                <a:rPr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Yokohama </a:t>
              </a:r>
              <a:r>
                <a:rPr lang="en-US" altLang="ja-JP" sz="800" dirty="0" err="1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Kunihiro</a:t>
              </a:r>
              <a:endParaRPr kumimoji="1" lang="ja-JP" altLang="en-US" sz="800" dirty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220" name="正方形/長方形 219"/>
            <p:cNvSpPr/>
            <p:nvPr/>
          </p:nvSpPr>
          <p:spPr>
            <a:xfrm>
              <a:off x="1857356" y="5572140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addr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r>
                <a:rPr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横浜市中区日本大通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sp>
        <p:nvSpPr>
          <p:cNvPr id="221" name="テキスト ボックス 220"/>
          <p:cNvSpPr txBox="1"/>
          <p:nvPr/>
        </p:nvSpPr>
        <p:spPr>
          <a:xfrm>
            <a:off x="214282" y="1142984"/>
            <a:ext cx="152477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dirty="0" err="1" smtClean="0">
                <a:latin typeface="ＭＳ ゴシック" pitchFamily="49" charset="-128"/>
                <a:ea typeface="ＭＳ ゴシック" pitchFamily="49" charset="-128"/>
              </a:rPr>
              <a:t>struct</a:t>
            </a:r>
            <a:r>
              <a:rPr lang="en-US" altLang="ja-JP" sz="1100" dirty="0" smtClean="0">
                <a:latin typeface="ＭＳ ゴシック" pitchFamily="49" charset="-128"/>
                <a:ea typeface="ＭＳ ゴシック" pitchFamily="49" charset="-128"/>
              </a:rPr>
              <a:t> record 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dummy</a:t>
            </a:r>
          </a:p>
        </p:txBody>
      </p:sp>
      <p:sp>
        <p:nvSpPr>
          <p:cNvPr id="222" name="テキスト ボックス 221"/>
          <p:cNvSpPr txBox="1"/>
          <p:nvPr/>
        </p:nvSpPr>
        <p:spPr>
          <a:xfrm>
            <a:off x="2357422" y="1285860"/>
            <a:ext cx="1947969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dirty="0" err="1" smtClean="0">
                <a:latin typeface="ＭＳ ゴシック" pitchFamily="49" charset="-128"/>
                <a:ea typeface="ＭＳ ゴシック" pitchFamily="49" charset="-128"/>
              </a:rPr>
              <a:t>struct</a:t>
            </a:r>
            <a:r>
              <a:rPr lang="en-US" altLang="ja-JP" sz="1100" dirty="0" smtClean="0">
                <a:latin typeface="ＭＳ ゴシック" pitchFamily="49" charset="-128"/>
                <a:ea typeface="ＭＳ ゴシック" pitchFamily="49" charset="-128"/>
              </a:rPr>
              <a:t> item *</a:t>
            </a:r>
            <a:r>
              <a:rPr lang="en-US" altLang="ja-JP" sz="1100" b="1" dirty="0" err="1" smtClean="0"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[B]</a:t>
            </a:r>
          </a:p>
        </p:txBody>
      </p:sp>
      <p:sp>
        <p:nvSpPr>
          <p:cNvPr id="102" name="テキスト ボックス 101"/>
          <p:cNvSpPr txBox="1"/>
          <p:nvPr/>
        </p:nvSpPr>
        <p:spPr>
          <a:xfrm>
            <a:off x="2786050" y="6357958"/>
            <a:ext cx="449116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200" dirty="0" smtClean="0">
                <a:solidFill>
                  <a:srgbClr val="FF0000"/>
                </a:solidFill>
              </a:rPr>
              <a:t>found &lt;(8) Yokohama </a:t>
            </a:r>
            <a:r>
              <a:rPr lang="en-US" altLang="ja-JP" sz="1200" dirty="0" err="1" smtClean="0">
                <a:solidFill>
                  <a:srgbClr val="FF0000"/>
                </a:solidFill>
              </a:rPr>
              <a:t>Kunihiro</a:t>
            </a:r>
            <a:r>
              <a:rPr lang="en-US" altLang="ja-JP" sz="1200" dirty="0" smtClean="0">
                <a:solidFill>
                  <a:srgbClr val="FF0000"/>
                </a:solidFill>
              </a:rPr>
              <a:t> </a:t>
            </a:r>
            <a:r>
              <a:rPr lang="ja-JP" altLang="en-US" sz="1200" dirty="0" smtClean="0">
                <a:solidFill>
                  <a:srgbClr val="FF0000"/>
                </a:solidFill>
              </a:rPr>
              <a:t>横浜国大 横浜市保土ヶ谷区常盤台</a:t>
            </a:r>
            <a:r>
              <a:rPr lang="en-US" altLang="ja-JP" sz="1200" dirty="0" smtClean="0">
                <a:solidFill>
                  <a:srgbClr val="FF0000"/>
                </a:solidFill>
              </a:rPr>
              <a:t>&gt;</a:t>
            </a:r>
          </a:p>
          <a:p>
            <a:r>
              <a:rPr lang="ja-JP" altLang="en-US" sz="1200" dirty="0" smtClean="0">
                <a:solidFill>
                  <a:srgbClr val="FF0000"/>
                </a:solidFill>
              </a:rPr>
              <a:t>同じハッシュ値をもつ場合には、リスト内を順次探索する</a:t>
            </a:r>
            <a:endParaRPr lang="en-US" altLang="ja-JP" sz="1200" dirty="0" smtClean="0">
              <a:solidFill>
                <a:srgbClr val="FF0000"/>
              </a:solidFill>
            </a:endParaRPr>
          </a:p>
        </p:txBody>
      </p:sp>
      <p:sp>
        <p:nvSpPr>
          <p:cNvPr id="104" name="テキスト ボックス 103"/>
          <p:cNvSpPr txBox="1"/>
          <p:nvPr/>
        </p:nvSpPr>
        <p:spPr>
          <a:xfrm>
            <a:off x="2000232" y="785794"/>
            <a:ext cx="2371162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b="1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hash(“Yokohama </a:t>
            </a:r>
            <a:r>
              <a:rPr lang="en-US" altLang="ja-JP" sz="1100" b="1" dirty="0" err="1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Kunihiro</a:t>
            </a:r>
            <a:r>
              <a:rPr lang="en-US" altLang="ja-JP" sz="1100" b="1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”) = 8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14282" y="0"/>
            <a:ext cx="8686800" cy="785794"/>
          </a:xfrm>
        </p:spPr>
        <p:txBody>
          <a:bodyPr>
            <a:noAutofit/>
          </a:bodyPr>
          <a:lstStyle/>
          <a:p>
            <a:r>
              <a:rPr lang="ja-JP" altLang="en-US" sz="2800" dirty="0" smtClean="0"/>
              <a:t>ダイレクトチェイニング法</a:t>
            </a:r>
            <a:r>
              <a:rPr lang="en-US" altLang="ja-JP" sz="2800" dirty="0" smtClean="0"/>
              <a:t/>
            </a:r>
            <a:br>
              <a:rPr lang="en-US" altLang="ja-JP" sz="2800" dirty="0" smtClean="0"/>
            </a:br>
            <a:r>
              <a:rPr lang="ja-JP" altLang="en-US" sz="2800" dirty="0" smtClean="0"/>
              <a:t>削除</a:t>
            </a:r>
            <a:r>
              <a:rPr lang="en-US" altLang="ja-JP" sz="2800" dirty="0" smtClean="0"/>
              <a:t>1</a:t>
            </a:r>
            <a:endParaRPr kumimoji="1" lang="ja-JP" altLang="en-US" sz="2800" dirty="0"/>
          </a:p>
        </p:txBody>
      </p:sp>
      <p:sp>
        <p:nvSpPr>
          <p:cNvPr id="115" name="正方形/長方形 114"/>
          <p:cNvSpPr/>
          <p:nvPr/>
        </p:nvSpPr>
        <p:spPr>
          <a:xfrm>
            <a:off x="214282" y="1928802"/>
            <a:ext cx="2357454" cy="4786346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ハッシュ表初期化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makenull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初期データ登録 </a:t>
            </a:r>
            <a:r>
              <a:rPr lang="en-US" altLang="ja-JP" sz="900" dirty="0" smtClean="0">
                <a:solidFill>
                  <a:schemeClr val="tx1"/>
                </a:solidFill>
              </a:rPr>
              <a:t>*/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while(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getrecord</a:t>
            </a:r>
            <a:r>
              <a:rPr lang="en-US" altLang="ja-JP" sz="900" dirty="0" smtClean="0">
                <a:solidFill>
                  <a:schemeClr val="tx1"/>
                </a:solidFill>
              </a:rPr>
              <a:t>(&amp;x) )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insert(&amp;x,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x.ename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重複データの登録試み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insert(&amp;dummy,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ハッシュ表を対象とした探索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Hato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Saburo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ハッシュ表からのデータ削除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rgbClr val="FF0000"/>
                </a:solidFill>
              </a:rPr>
              <a:t>  delete("</a:t>
            </a:r>
            <a:r>
              <a:rPr lang="en-US" altLang="ja-JP" sz="900" dirty="0" err="1" smtClean="0">
                <a:solidFill>
                  <a:srgbClr val="FF0000"/>
                </a:solidFill>
              </a:rPr>
              <a:t>Hato</a:t>
            </a:r>
            <a:r>
              <a:rPr lang="en-US" altLang="ja-JP" sz="900" dirty="0" smtClean="0">
                <a:solidFill>
                  <a:srgbClr val="FF0000"/>
                </a:solidFill>
              </a:rPr>
              <a:t> </a:t>
            </a:r>
            <a:r>
              <a:rPr lang="en-US" altLang="ja-JP" sz="900" dirty="0" err="1" smtClean="0">
                <a:solidFill>
                  <a:srgbClr val="FF0000"/>
                </a:solidFill>
              </a:rPr>
              <a:t>Saburo</a:t>
            </a:r>
            <a:r>
              <a:rPr lang="en-US" altLang="ja-JP" sz="900" dirty="0" smtClean="0">
                <a:solidFill>
                  <a:srgbClr val="FF0000"/>
                </a:solidFill>
              </a:rPr>
              <a:t>", </a:t>
            </a:r>
            <a:r>
              <a:rPr lang="en-US" altLang="ja-JP" sz="900" dirty="0" err="1" smtClean="0">
                <a:solidFill>
                  <a:srgbClr val="FF0000"/>
                </a:solidFill>
              </a:rPr>
              <a:t>hashtable</a:t>
            </a:r>
            <a:r>
              <a:rPr lang="en-US" altLang="ja-JP" sz="900" dirty="0" smtClean="0">
                <a:solidFill>
                  <a:srgbClr val="FF0000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delete("Ueno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Ranran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Nobi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Toraemon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Nanashi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Gonbei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ハッシュ表を対象とした探索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Hato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Saburo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再登録・再探索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printf</a:t>
            </a:r>
            <a:r>
              <a:rPr lang="en-US" altLang="ja-JP" sz="900" dirty="0" smtClean="0">
                <a:solidFill>
                  <a:schemeClr val="tx1"/>
                </a:solidFill>
              </a:rPr>
              <a:t>("===Re-insert===\n");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insert(&amp;dummy,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Mitsuki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Mausu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</p:txBody>
      </p:sp>
      <p:sp>
        <p:nvSpPr>
          <p:cNvPr id="116" name="右矢印 115"/>
          <p:cNvSpPr/>
          <p:nvPr/>
        </p:nvSpPr>
        <p:spPr>
          <a:xfrm>
            <a:off x="0" y="4286256"/>
            <a:ext cx="285752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32"/>
          <p:cNvGrpSpPr/>
          <p:nvPr/>
        </p:nvGrpSpPr>
        <p:grpSpPr>
          <a:xfrm>
            <a:off x="7143768" y="3000372"/>
            <a:ext cx="1857388" cy="928694"/>
            <a:chOff x="1785918" y="5000636"/>
            <a:chExt cx="1857388" cy="928694"/>
          </a:xfrm>
        </p:grpSpPr>
        <p:sp>
          <p:nvSpPr>
            <p:cNvPr id="77" name="正方形/長方形 76"/>
            <p:cNvSpPr/>
            <p:nvPr/>
          </p:nvSpPr>
          <p:spPr>
            <a:xfrm>
              <a:off x="1785918" y="514351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4" name="グループ化 31"/>
            <p:cNvGrpSpPr/>
            <p:nvPr/>
          </p:nvGrpSpPr>
          <p:grpSpPr>
            <a:xfrm>
              <a:off x="1857356" y="5286388"/>
              <a:ext cx="1714512" cy="428628"/>
              <a:chOff x="1857356" y="5286388"/>
              <a:chExt cx="1714512" cy="428628"/>
            </a:xfrm>
          </p:grpSpPr>
          <p:sp>
            <p:nvSpPr>
              <p:cNvPr id="87" name="正方形/長方形 86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横浜国大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91" name="正方形/長方形 90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Yokohama </a:t>
                </a:r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Kunihiro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92" name="正方形/長方形 91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横浜市保土ヶ谷区常盤台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83" name="正方形/長方形 82"/>
            <p:cNvSpPr/>
            <p:nvPr/>
          </p:nvSpPr>
          <p:spPr>
            <a:xfrm>
              <a:off x="1785918" y="500063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Yokohama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Kunihiro</a:t>
              </a:r>
              <a:r>
                <a:rPr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 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8</a:t>
              </a:r>
              <a:endParaRPr kumimoji="1" lang="ja-JP" altLang="en-US" sz="800" dirty="0">
                <a:solidFill>
                  <a:srgbClr val="FFC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85" name="正方形/長方形 84"/>
            <p:cNvSpPr/>
            <p:nvPr/>
          </p:nvSpPr>
          <p:spPr>
            <a:xfrm>
              <a:off x="1785918" y="5786454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next:</a:t>
              </a:r>
              <a:r>
                <a:rPr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NULL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5" name="グループ化 33"/>
          <p:cNvGrpSpPr/>
          <p:nvPr/>
        </p:nvGrpSpPr>
        <p:grpSpPr>
          <a:xfrm>
            <a:off x="4929190" y="1928802"/>
            <a:ext cx="1857388" cy="928694"/>
            <a:chOff x="1785918" y="5000636"/>
            <a:chExt cx="1857388" cy="928694"/>
          </a:xfrm>
        </p:grpSpPr>
        <p:sp>
          <p:nvSpPr>
            <p:cNvPr id="94" name="正方形/長方形 93"/>
            <p:cNvSpPr/>
            <p:nvPr/>
          </p:nvSpPr>
          <p:spPr>
            <a:xfrm>
              <a:off x="1785918" y="514351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6" name="グループ化 35"/>
            <p:cNvGrpSpPr/>
            <p:nvPr/>
          </p:nvGrpSpPr>
          <p:grpSpPr>
            <a:xfrm>
              <a:off x="1857356" y="5286388"/>
              <a:ext cx="1714512" cy="428628"/>
              <a:chOff x="1857356" y="5286388"/>
              <a:chExt cx="1714512" cy="428628"/>
            </a:xfrm>
          </p:grpSpPr>
          <p:sp>
            <p:nvSpPr>
              <p:cNvPr id="98" name="正方形/長方形 97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神奈川花子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99" name="正方形/長方形 98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Kanagawa </a:t>
                </a:r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Hanako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03" name="正方形/長方形 102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横浜市</a:t>
                </a:r>
                <a:r>
                  <a:rPr lang="ja-JP" altLang="en-US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神奈川区三ッ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沢上町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96" name="正方形/長方形 95"/>
            <p:cNvSpPr/>
            <p:nvPr/>
          </p:nvSpPr>
          <p:spPr>
            <a:xfrm>
              <a:off x="1785918" y="500063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Kanagawa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Hanako</a:t>
              </a:r>
              <a:r>
                <a:rPr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4</a:t>
              </a:r>
              <a:endParaRPr lang="ja-JP" altLang="en-US" sz="800" dirty="0">
                <a:solidFill>
                  <a:srgbClr val="FFC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97" name="正方形/長方形 96"/>
            <p:cNvSpPr/>
            <p:nvPr/>
          </p:nvSpPr>
          <p:spPr>
            <a:xfrm>
              <a:off x="1785918" y="5786454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next:</a:t>
              </a:r>
              <a:r>
                <a:rPr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NULL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7" name="グループ化 41"/>
          <p:cNvGrpSpPr/>
          <p:nvPr/>
        </p:nvGrpSpPr>
        <p:grpSpPr>
          <a:xfrm>
            <a:off x="4929190" y="3000372"/>
            <a:ext cx="1857388" cy="928694"/>
            <a:chOff x="1785918" y="5000636"/>
            <a:chExt cx="1857388" cy="928694"/>
          </a:xfrm>
        </p:grpSpPr>
        <p:sp>
          <p:nvSpPr>
            <p:cNvPr id="117" name="正方形/長方形 116"/>
            <p:cNvSpPr/>
            <p:nvPr/>
          </p:nvSpPr>
          <p:spPr>
            <a:xfrm>
              <a:off x="1785918" y="514351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8" name="グループ化 43"/>
            <p:cNvGrpSpPr/>
            <p:nvPr/>
          </p:nvGrpSpPr>
          <p:grpSpPr>
            <a:xfrm>
              <a:off x="1857356" y="5286388"/>
              <a:ext cx="1714512" cy="428628"/>
              <a:chOff x="1857356" y="5286388"/>
              <a:chExt cx="1714512" cy="428628"/>
            </a:xfrm>
          </p:grpSpPr>
          <p:sp>
            <p:nvSpPr>
              <p:cNvPr id="121" name="正方形/長方形 120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鳩三郎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22" name="正方形/長方形 121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Hato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Saburo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23" name="正方形/長方形 122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鎌倉市小町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119" name="正方形/長方形 118"/>
            <p:cNvSpPr/>
            <p:nvPr/>
          </p:nvSpPr>
          <p:spPr>
            <a:xfrm>
              <a:off x="1785918" y="500063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Hato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Saburo</a:t>
              </a:r>
              <a:r>
                <a:rPr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 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8</a:t>
              </a:r>
              <a:endParaRPr lang="ja-JP" altLang="en-US" sz="800" dirty="0">
                <a:solidFill>
                  <a:srgbClr val="FFC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120" name="正方形/長方形 119"/>
            <p:cNvSpPr/>
            <p:nvPr/>
          </p:nvSpPr>
          <p:spPr>
            <a:xfrm>
              <a:off x="1785918" y="5786454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next: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9" name="グループ化 49"/>
          <p:cNvGrpSpPr/>
          <p:nvPr/>
        </p:nvGrpSpPr>
        <p:grpSpPr>
          <a:xfrm>
            <a:off x="7143768" y="4071942"/>
            <a:ext cx="1857388" cy="928694"/>
            <a:chOff x="1785918" y="5000636"/>
            <a:chExt cx="1857388" cy="928694"/>
          </a:xfrm>
        </p:grpSpPr>
        <p:sp>
          <p:nvSpPr>
            <p:cNvPr id="125" name="正方形/長方形 124"/>
            <p:cNvSpPr/>
            <p:nvPr/>
          </p:nvSpPr>
          <p:spPr>
            <a:xfrm>
              <a:off x="1785918" y="514351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10" name="グループ化 51"/>
            <p:cNvGrpSpPr/>
            <p:nvPr/>
          </p:nvGrpSpPr>
          <p:grpSpPr>
            <a:xfrm>
              <a:off x="1857356" y="5286388"/>
              <a:ext cx="1714512" cy="428628"/>
              <a:chOff x="1857356" y="5286388"/>
              <a:chExt cx="1714512" cy="428628"/>
            </a:xfrm>
          </p:grpSpPr>
          <p:sp>
            <p:nvSpPr>
              <p:cNvPr id="129" name="正方形/長方形 128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北条梅子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30" name="正方形/長方形 129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Hojo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Umeko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31" name="正方形/長方形 130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小田原市城山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127" name="正方形/長方形 126"/>
            <p:cNvSpPr/>
            <p:nvPr/>
          </p:nvSpPr>
          <p:spPr>
            <a:xfrm>
              <a:off x="1785918" y="500063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Hojo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Umeko</a:t>
              </a:r>
              <a:r>
                <a:rPr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 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9</a:t>
              </a:r>
              <a:endParaRPr lang="ja-JP" altLang="en-US" sz="800" dirty="0">
                <a:solidFill>
                  <a:srgbClr val="FFC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128" name="正方形/長方形 127"/>
            <p:cNvSpPr/>
            <p:nvPr/>
          </p:nvSpPr>
          <p:spPr>
            <a:xfrm>
              <a:off x="1785918" y="5786454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next:</a:t>
              </a:r>
              <a:r>
                <a:rPr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NULL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11" name="グループ化 58"/>
          <p:cNvGrpSpPr/>
          <p:nvPr/>
        </p:nvGrpSpPr>
        <p:grpSpPr>
          <a:xfrm>
            <a:off x="7143768" y="857232"/>
            <a:ext cx="1857388" cy="928694"/>
            <a:chOff x="1785918" y="5000636"/>
            <a:chExt cx="1857388" cy="928694"/>
          </a:xfrm>
        </p:grpSpPr>
        <p:sp>
          <p:nvSpPr>
            <p:cNvPr id="133" name="正方形/長方形 132"/>
            <p:cNvSpPr/>
            <p:nvPr/>
          </p:nvSpPr>
          <p:spPr>
            <a:xfrm>
              <a:off x="1785918" y="514351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12" name="グループ化 60"/>
            <p:cNvGrpSpPr/>
            <p:nvPr/>
          </p:nvGrpSpPr>
          <p:grpSpPr>
            <a:xfrm>
              <a:off x="1857356" y="5286388"/>
              <a:ext cx="1714512" cy="428628"/>
              <a:chOff x="1857356" y="5286388"/>
              <a:chExt cx="1714512" cy="428628"/>
            </a:xfrm>
          </p:grpSpPr>
          <p:sp>
            <p:nvSpPr>
              <p:cNvPr id="137" name="正方形/長方形 136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足柄金太郎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38" name="正方形/長方形 137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Ashigara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Kintaro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39" name="正方形/長方形 138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南足柄市金時山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135" name="正方形/長方形 134"/>
            <p:cNvSpPr/>
            <p:nvPr/>
          </p:nvSpPr>
          <p:spPr>
            <a:xfrm>
              <a:off x="1785918" y="500063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Ashigara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Kintaro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0</a:t>
              </a:r>
              <a:endParaRPr kumimoji="1" lang="ja-JP" altLang="en-US" sz="800" dirty="0">
                <a:solidFill>
                  <a:srgbClr val="FFC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136" name="正方形/長方形 135"/>
            <p:cNvSpPr/>
            <p:nvPr/>
          </p:nvSpPr>
          <p:spPr>
            <a:xfrm>
              <a:off x="1785918" y="5786454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next:</a:t>
              </a:r>
              <a:r>
                <a:rPr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NULL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13" name="グループ化 66"/>
          <p:cNvGrpSpPr/>
          <p:nvPr/>
        </p:nvGrpSpPr>
        <p:grpSpPr>
          <a:xfrm>
            <a:off x="4929190" y="4071942"/>
            <a:ext cx="1857388" cy="928694"/>
            <a:chOff x="1785918" y="5000636"/>
            <a:chExt cx="1857388" cy="928694"/>
          </a:xfrm>
        </p:grpSpPr>
        <p:sp>
          <p:nvSpPr>
            <p:cNvPr id="141" name="正方形/長方形 140"/>
            <p:cNvSpPr/>
            <p:nvPr/>
          </p:nvSpPr>
          <p:spPr>
            <a:xfrm>
              <a:off x="1785918" y="514351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14" name="グループ化 68"/>
            <p:cNvGrpSpPr/>
            <p:nvPr/>
          </p:nvGrpSpPr>
          <p:grpSpPr>
            <a:xfrm>
              <a:off x="1857356" y="5286388"/>
              <a:ext cx="1714512" cy="428628"/>
              <a:chOff x="1857356" y="5286388"/>
              <a:chExt cx="1714512" cy="428628"/>
            </a:xfrm>
          </p:grpSpPr>
          <p:sp>
            <p:nvSpPr>
              <p:cNvPr id="145" name="正方形/長方形 144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上野蘭々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46" name="正方形/長方形 145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Ueno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Ranran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47" name="正方形/長方形 146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台東区上野公園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143" name="正方形/長方形 142"/>
            <p:cNvSpPr/>
            <p:nvPr/>
          </p:nvSpPr>
          <p:spPr>
            <a:xfrm>
              <a:off x="1785918" y="500063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Ueno</a:t>
              </a:r>
              <a:r>
                <a:rPr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Ranran</a:t>
              </a:r>
              <a:r>
                <a:rPr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 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9</a:t>
              </a:r>
              <a:endParaRPr lang="ja-JP" altLang="en-US" sz="800" dirty="0">
                <a:solidFill>
                  <a:srgbClr val="FFC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144" name="正方形/長方形 143"/>
            <p:cNvSpPr/>
            <p:nvPr/>
          </p:nvSpPr>
          <p:spPr>
            <a:xfrm>
              <a:off x="1785918" y="5786454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next: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15" name="グループ化 74"/>
          <p:cNvGrpSpPr/>
          <p:nvPr/>
        </p:nvGrpSpPr>
        <p:grpSpPr>
          <a:xfrm>
            <a:off x="4929190" y="5214950"/>
            <a:ext cx="1857388" cy="928694"/>
            <a:chOff x="1785918" y="5000636"/>
            <a:chExt cx="1857388" cy="928694"/>
          </a:xfrm>
        </p:grpSpPr>
        <p:sp>
          <p:nvSpPr>
            <p:cNvPr id="149" name="正方形/長方形 148"/>
            <p:cNvSpPr/>
            <p:nvPr/>
          </p:nvSpPr>
          <p:spPr>
            <a:xfrm>
              <a:off x="1785918" y="514351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16" name="グループ化 76"/>
            <p:cNvGrpSpPr/>
            <p:nvPr/>
          </p:nvGrpSpPr>
          <p:grpSpPr>
            <a:xfrm>
              <a:off x="1857356" y="5286388"/>
              <a:ext cx="1714512" cy="428628"/>
              <a:chOff x="1857356" y="5286388"/>
              <a:chExt cx="1714512" cy="428628"/>
            </a:xfrm>
          </p:grpSpPr>
          <p:sp>
            <p:nvSpPr>
              <p:cNvPr id="153" name="正方形/長方形 152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三月磨臼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54" name="正方形/長方形 153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Mitsuki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Mausu</a:t>
                </a:r>
                <a:endPara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  <a:p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55" name="正方形/長方形 154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浦安市舞浜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151" name="正方形/長方形 150"/>
            <p:cNvSpPr/>
            <p:nvPr/>
          </p:nvSpPr>
          <p:spPr>
            <a:xfrm>
              <a:off x="1785918" y="500063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Mitsuki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Mausu</a:t>
              </a:r>
              <a:r>
                <a:rPr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 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10</a:t>
              </a:r>
            </a:p>
            <a:p>
              <a:endParaRPr kumimoji="1" lang="ja-JP" altLang="en-US" sz="800" dirty="0">
                <a:solidFill>
                  <a:srgbClr val="FFC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152" name="正方形/長方形 151"/>
            <p:cNvSpPr/>
            <p:nvPr/>
          </p:nvSpPr>
          <p:spPr>
            <a:xfrm>
              <a:off x="1785918" y="5786454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next:</a:t>
              </a:r>
              <a:r>
                <a:rPr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NULL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17" name="グループ化 82"/>
          <p:cNvGrpSpPr/>
          <p:nvPr/>
        </p:nvGrpSpPr>
        <p:grpSpPr>
          <a:xfrm>
            <a:off x="4929190" y="857232"/>
            <a:ext cx="1857388" cy="928694"/>
            <a:chOff x="1785918" y="5000636"/>
            <a:chExt cx="1857388" cy="928694"/>
          </a:xfrm>
        </p:grpSpPr>
        <p:sp>
          <p:nvSpPr>
            <p:cNvPr id="157" name="正方形/長方形 156"/>
            <p:cNvSpPr/>
            <p:nvPr/>
          </p:nvSpPr>
          <p:spPr>
            <a:xfrm>
              <a:off x="1785918" y="514351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18" name="グループ化 84"/>
            <p:cNvGrpSpPr/>
            <p:nvPr/>
          </p:nvGrpSpPr>
          <p:grpSpPr>
            <a:xfrm>
              <a:off x="1857356" y="5286388"/>
              <a:ext cx="1714512" cy="428628"/>
              <a:chOff x="1857356" y="5286388"/>
              <a:chExt cx="1714512" cy="428628"/>
            </a:xfrm>
          </p:grpSpPr>
          <p:sp>
            <p:nvSpPr>
              <p:cNvPr id="161" name="正方形/長方形 160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野比寅右衛門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62" name="正方形/長方形 161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Nobi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Toraemon</a:t>
                </a:r>
                <a:endPara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  <a:p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63" name="正方形/長方形 162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横須賀市野比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159" name="正方形/長方形 158"/>
            <p:cNvSpPr/>
            <p:nvPr/>
          </p:nvSpPr>
          <p:spPr>
            <a:xfrm>
              <a:off x="1785918" y="500063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Nobi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Toraemon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0</a:t>
              </a:r>
            </a:p>
            <a:p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160" name="正方形/長方形 159"/>
            <p:cNvSpPr/>
            <p:nvPr/>
          </p:nvSpPr>
          <p:spPr>
            <a:xfrm>
              <a:off x="1785918" y="5786454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next: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cxnSp>
        <p:nvCxnSpPr>
          <p:cNvPr id="164" name="カギ線コネクタ 163"/>
          <p:cNvCxnSpPr/>
          <p:nvPr/>
        </p:nvCxnSpPr>
        <p:spPr>
          <a:xfrm flipV="1">
            <a:off x="5286380" y="1321579"/>
            <a:ext cx="1857388" cy="392909"/>
          </a:xfrm>
          <a:prstGeom prst="bentConnector3">
            <a:avLst>
              <a:gd name="adj1" fmla="val 90052"/>
            </a:avLst>
          </a:prstGeom>
          <a:ln w="25400">
            <a:solidFill>
              <a:schemeClr val="tx1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5" name="カギ線コネクタ 164"/>
          <p:cNvCxnSpPr/>
          <p:nvPr/>
        </p:nvCxnSpPr>
        <p:spPr>
          <a:xfrm flipV="1">
            <a:off x="5286380" y="3464719"/>
            <a:ext cx="1857388" cy="392909"/>
          </a:xfrm>
          <a:prstGeom prst="bentConnector3">
            <a:avLst>
              <a:gd name="adj1" fmla="val 90052"/>
            </a:avLst>
          </a:prstGeom>
          <a:ln w="25400">
            <a:solidFill>
              <a:schemeClr val="tx1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6" name="カギ線コネクタ 165"/>
          <p:cNvCxnSpPr/>
          <p:nvPr/>
        </p:nvCxnSpPr>
        <p:spPr>
          <a:xfrm flipV="1">
            <a:off x="5286380" y="4536289"/>
            <a:ext cx="1857388" cy="392909"/>
          </a:xfrm>
          <a:prstGeom prst="bentConnector3">
            <a:avLst>
              <a:gd name="adj1" fmla="val 89217"/>
            </a:avLst>
          </a:prstGeom>
          <a:ln w="25400">
            <a:solidFill>
              <a:schemeClr val="tx1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7" name="正方形/長方形 166"/>
          <p:cNvSpPr/>
          <p:nvPr/>
        </p:nvSpPr>
        <p:spPr>
          <a:xfrm>
            <a:off x="2714612" y="1571612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0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69" name="正方形/長方形 168"/>
          <p:cNvSpPr/>
          <p:nvPr/>
        </p:nvSpPr>
        <p:spPr>
          <a:xfrm>
            <a:off x="2714612" y="1857364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0" name="正方形/長方形 169"/>
          <p:cNvSpPr/>
          <p:nvPr/>
        </p:nvSpPr>
        <p:spPr>
          <a:xfrm>
            <a:off x="2714612" y="2143116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1" name="正方形/長方形 170"/>
          <p:cNvSpPr/>
          <p:nvPr/>
        </p:nvSpPr>
        <p:spPr>
          <a:xfrm>
            <a:off x="2714612" y="2428868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3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2" name="正方形/長方形 171"/>
          <p:cNvSpPr/>
          <p:nvPr/>
        </p:nvSpPr>
        <p:spPr>
          <a:xfrm>
            <a:off x="2714612" y="2714620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4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3" name="正方形/長方形 172"/>
          <p:cNvSpPr/>
          <p:nvPr/>
        </p:nvSpPr>
        <p:spPr>
          <a:xfrm>
            <a:off x="2714612" y="3000372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5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4" name="正方形/長方形 173"/>
          <p:cNvSpPr/>
          <p:nvPr/>
        </p:nvSpPr>
        <p:spPr>
          <a:xfrm>
            <a:off x="2714612" y="3286124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6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5" name="正方形/長方形 174"/>
          <p:cNvSpPr/>
          <p:nvPr/>
        </p:nvSpPr>
        <p:spPr>
          <a:xfrm>
            <a:off x="2714612" y="3571876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7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6" name="正方形/長方形 175"/>
          <p:cNvSpPr/>
          <p:nvPr/>
        </p:nvSpPr>
        <p:spPr>
          <a:xfrm>
            <a:off x="2714612" y="3857628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8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7" name="正方形/長方形 176"/>
          <p:cNvSpPr/>
          <p:nvPr/>
        </p:nvSpPr>
        <p:spPr>
          <a:xfrm>
            <a:off x="2714612" y="4143380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9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8" name="正方形/長方形 177"/>
          <p:cNvSpPr/>
          <p:nvPr/>
        </p:nvSpPr>
        <p:spPr>
          <a:xfrm>
            <a:off x="2714612" y="4429132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10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9" name="正方形/長方形 178"/>
          <p:cNvSpPr/>
          <p:nvPr/>
        </p:nvSpPr>
        <p:spPr>
          <a:xfrm>
            <a:off x="2714612" y="4714884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11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80" name="正方形/長方形 179"/>
          <p:cNvSpPr/>
          <p:nvPr/>
        </p:nvSpPr>
        <p:spPr>
          <a:xfrm>
            <a:off x="2714612" y="5000636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12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181" name="カギ線コネクタ 180"/>
          <p:cNvCxnSpPr>
            <a:endCxn id="94" idx="1"/>
          </p:cNvCxnSpPr>
          <p:nvPr/>
        </p:nvCxnSpPr>
        <p:spPr>
          <a:xfrm flipV="1">
            <a:off x="3643306" y="2393149"/>
            <a:ext cx="1285884" cy="464347"/>
          </a:xfrm>
          <a:prstGeom prst="bentConnector3">
            <a:avLst>
              <a:gd name="adj1" fmla="val 50000"/>
            </a:avLst>
          </a:prstGeom>
          <a:ln w="25400">
            <a:solidFill>
              <a:schemeClr val="tx1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2" name="カギ線コネクタ 181"/>
          <p:cNvCxnSpPr>
            <a:endCxn id="117" idx="1"/>
          </p:cNvCxnSpPr>
          <p:nvPr/>
        </p:nvCxnSpPr>
        <p:spPr>
          <a:xfrm flipV="1">
            <a:off x="3643306" y="3464719"/>
            <a:ext cx="1285884" cy="535785"/>
          </a:xfrm>
          <a:prstGeom prst="bentConnector3">
            <a:avLst>
              <a:gd name="adj1" fmla="val 50000"/>
            </a:avLst>
          </a:prstGeom>
          <a:ln w="25400">
            <a:solidFill>
              <a:schemeClr val="tx1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3" name="カギ線コネクタ 182"/>
          <p:cNvCxnSpPr>
            <a:endCxn id="141" idx="1"/>
          </p:cNvCxnSpPr>
          <p:nvPr/>
        </p:nvCxnSpPr>
        <p:spPr>
          <a:xfrm>
            <a:off x="3643306" y="4286256"/>
            <a:ext cx="1285884" cy="250033"/>
          </a:xfrm>
          <a:prstGeom prst="bentConnector3">
            <a:avLst>
              <a:gd name="adj1" fmla="val 50000"/>
            </a:avLst>
          </a:prstGeom>
          <a:ln w="25400">
            <a:solidFill>
              <a:schemeClr val="tx1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8" name="カギ線コネクタ 167"/>
          <p:cNvCxnSpPr>
            <a:endCxn id="157" idx="1"/>
          </p:cNvCxnSpPr>
          <p:nvPr/>
        </p:nvCxnSpPr>
        <p:spPr>
          <a:xfrm flipV="1">
            <a:off x="3643306" y="1321579"/>
            <a:ext cx="1285884" cy="392909"/>
          </a:xfrm>
          <a:prstGeom prst="bentConnector3">
            <a:avLst>
              <a:gd name="adj1" fmla="val 50000"/>
            </a:avLst>
          </a:prstGeom>
          <a:ln w="25400">
            <a:solidFill>
              <a:schemeClr val="tx1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5" name="カギ線コネクタ 194"/>
          <p:cNvCxnSpPr>
            <a:endCxn id="149" idx="1"/>
          </p:cNvCxnSpPr>
          <p:nvPr/>
        </p:nvCxnSpPr>
        <p:spPr>
          <a:xfrm>
            <a:off x="3643308" y="4572010"/>
            <a:ext cx="1285882" cy="1107287"/>
          </a:xfrm>
          <a:prstGeom prst="bentConnector3">
            <a:avLst>
              <a:gd name="adj1" fmla="val 50000"/>
            </a:avLst>
          </a:prstGeom>
          <a:ln w="25400">
            <a:solidFill>
              <a:schemeClr val="tx1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9" name="グループ化 31"/>
          <p:cNvGrpSpPr/>
          <p:nvPr/>
        </p:nvGrpSpPr>
        <p:grpSpPr>
          <a:xfrm>
            <a:off x="214282" y="642918"/>
            <a:ext cx="1714512" cy="428628"/>
            <a:chOff x="1857356" y="5286388"/>
            <a:chExt cx="1714512" cy="428628"/>
          </a:xfrm>
        </p:grpSpPr>
        <p:sp>
          <p:nvSpPr>
            <p:cNvPr id="213" name="正方形/長方形 212"/>
            <p:cNvSpPr/>
            <p:nvPr/>
          </p:nvSpPr>
          <p:spPr>
            <a:xfrm>
              <a:off x="1857356" y="5429264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j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214" name="正方形/長方形 213"/>
            <p:cNvSpPr/>
            <p:nvPr/>
          </p:nvSpPr>
          <p:spPr>
            <a:xfrm>
              <a:off x="1857356" y="5286388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e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215" name="正方形/長方形 214"/>
            <p:cNvSpPr/>
            <p:nvPr/>
          </p:nvSpPr>
          <p:spPr>
            <a:xfrm>
              <a:off x="1857356" y="5572140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addr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sp>
        <p:nvSpPr>
          <p:cNvPr id="216" name="テキスト ボックス 215"/>
          <p:cNvSpPr txBox="1"/>
          <p:nvPr/>
        </p:nvSpPr>
        <p:spPr>
          <a:xfrm>
            <a:off x="214282" y="357166"/>
            <a:ext cx="1242648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dirty="0" err="1" smtClean="0">
                <a:latin typeface="ＭＳ ゴシック" pitchFamily="49" charset="-128"/>
                <a:ea typeface="ＭＳ ゴシック" pitchFamily="49" charset="-128"/>
              </a:rPr>
              <a:t>struct</a:t>
            </a:r>
            <a:r>
              <a:rPr lang="en-US" altLang="ja-JP" sz="1100" dirty="0" smtClean="0">
                <a:latin typeface="ＭＳ ゴシック" pitchFamily="49" charset="-128"/>
                <a:ea typeface="ＭＳ ゴシック" pitchFamily="49" charset="-128"/>
              </a:rPr>
              <a:t> record 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x</a:t>
            </a:r>
          </a:p>
        </p:txBody>
      </p:sp>
      <p:grpSp>
        <p:nvGrpSpPr>
          <p:cNvPr id="20" name="グループ化 31"/>
          <p:cNvGrpSpPr/>
          <p:nvPr/>
        </p:nvGrpSpPr>
        <p:grpSpPr>
          <a:xfrm>
            <a:off x="214282" y="1428736"/>
            <a:ext cx="1714512" cy="428628"/>
            <a:chOff x="1857356" y="5286388"/>
            <a:chExt cx="1714512" cy="428628"/>
          </a:xfrm>
        </p:grpSpPr>
        <p:sp>
          <p:nvSpPr>
            <p:cNvPr id="218" name="正方形/長方形 217"/>
            <p:cNvSpPr/>
            <p:nvPr/>
          </p:nvSpPr>
          <p:spPr>
            <a:xfrm>
              <a:off x="1857356" y="5429264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j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r>
                <a:rPr kumimoji="1"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横浜邦博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219" name="正方形/長方形 218"/>
            <p:cNvSpPr/>
            <p:nvPr/>
          </p:nvSpPr>
          <p:spPr>
            <a:xfrm>
              <a:off x="1857356" y="5286388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e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Yokohama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Kunihiro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220" name="正方形/長方形 219"/>
            <p:cNvSpPr/>
            <p:nvPr/>
          </p:nvSpPr>
          <p:spPr>
            <a:xfrm>
              <a:off x="1857356" y="5572140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addr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r>
                <a:rPr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横浜市中区日本大通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sp>
        <p:nvSpPr>
          <p:cNvPr id="221" name="テキスト ボックス 220"/>
          <p:cNvSpPr txBox="1"/>
          <p:nvPr/>
        </p:nvSpPr>
        <p:spPr>
          <a:xfrm>
            <a:off x="214282" y="1142984"/>
            <a:ext cx="152477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dirty="0" err="1" smtClean="0">
                <a:latin typeface="ＭＳ ゴシック" pitchFamily="49" charset="-128"/>
                <a:ea typeface="ＭＳ ゴシック" pitchFamily="49" charset="-128"/>
              </a:rPr>
              <a:t>struct</a:t>
            </a:r>
            <a:r>
              <a:rPr lang="en-US" altLang="ja-JP" sz="1100" dirty="0" smtClean="0">
                <a:latin typeface="ＭＳ ゴシック" pitchFamily="49" charset="-128"/>
                <a:ea typeface="ＭＳ ゴシック" pitchFamily="49" charset="-128"/>
              </a:rPr>
              <a:t> record 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dummy</a:t>
            </a:r>
          </a:p>
        </p:txBody>
      </p:sp>
      <p:sp>
        <p:nvSpPr>
          <p:cNvPr id="222" name="テキスト ボックス 221"/>
          <p:cNvSpPr txBox="1"/>
          <p:nvPr/>
        </p:nvSpPr>
        <p:spPr>
          <a:xfrm>
            <a:off x="2357422" y="1285860"/>
            <a:ext cx="1947969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dirty="0" err="1" smtClean="0">
                <a:latin typeface="ＭＳ ゴシック" pitchFamily="49" charset="-128"/>
                <a:ea typeface="ＭＳ ゴシック" pitchFamily="49" charset="-128"/>
              </a:rPr>
              <a:t>struct</a:t>
            </a:r>
            <a:r>
              <a:rPr lang="en-US" altLang="ja-JP" sz="1100" dirty="0" smtClean="0">
                <a:latin typeface="ＭＳ ゴシック" pitchFamily="49" charset="-128"/>
                <a:ea typeface="ＭＳ ゴシック" pitchFamily="49" charset="-128"/>
              </a:rPr>
              <a:t> item *</a:t>
            </a:r>
            <a:r>
              <a:rPr lang="en-US" altLang="ja-JP" sz="1100" b="1" dirty="0" err="1" smtClean="0"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[B]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14282" y="0"/>
            <a:ext cx="8686800" cy="785794"/>
          </a:xfrm>
        </p:spPr>
        <p:txBody>
          <a:bodyPr>
            <a:noAutofit/>
          </a:bodyPr>
          <a:lstStyle/>
          <a:p>
            <a:r>
              <a:rPr lang="ja-JP" altLang="en-US" sz="2800" dirty="0" smtClean="0"/>
              <a:t>ダイレクトチェイニング法</a:t>
            </a:r>
            <a:r>
              <a:rPr lang="en-US" altLang="ja-JP" sz="2800" dirty="0" smtClean="0"/>
              <a:t/>
            </a:r>
            <a:br>
              <a:rPr lang="en-US" altLang="ja-JP" sz="2800" dirty="0" smtClean="0"/>
            </a:br>
            <a:r>
              <a:rPr lang="ja-JP" altLang="en-US" sz="2800" dirty="0" smtClean="0"/>
              <a:t>削除</a:t>
            </a:r>
            <a:r>
              <a:rPr lang="en-US" altLang="ja-JP" sz="2800" dirty="0" smtClean="0"/>
              <a:t>1: </a:t>
            </a:r>
            <a:r>
              <a:rPr lang="ja-JP" altLang="en-US" sz="2800" dirty="0" smtClean="0"/>
              <a:t>探索</a:t>
            </a:r>
            <a:endParaRPr kumimoji="1" lang="ja-JP" altLang="en-US" sz="2800" dirty="0"/>
          </a:p>
        </p:txBody>
      </p:sp>
      <p:sp>
        <p:nvSpPr>
          <p:cNvPr id="115" name="正方形/長方形 114"/>
          <p:cNvSpPr/>
          <p:nvPr/>
        </p:nvSpPr>
        <p:spPr>
          <a:xfrm>
            <a:off x="214282" y="1928802"/>
            <a:ext cx="2357454" cy="4786346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ハッシュ表初期化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makenull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初期データ登録 </a:t>
            </a:r>
            <a:r>
              <a:rPr lang="en-US" altLang="ja-JP" sz="900" dirty="0" smtClean="0">
                <a:solidFill>
                  <a:schemeClr val="tx1"/>
                </a:solidFill>
              </a:rPr>
              <a:t>*/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while(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getrecord</a:t>
            </a:r>
            <a:r>
              <a:rPr lang="en-US" altLang="ja-JP" sz="900" dirty="0" smtClean="0">
                <a:solidFill>
                  <a:schemeClr val="tx1"/>
                </a:solidFill>
              </a:rPr>
              <a:t>(&amp;x) )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insert(&amp;x,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x.ename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重複データの登録試み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insert(&amp;dummy,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ハッシュ表を対象とした探索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Hato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Saburo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ハッシュ表からのデータ削除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rgbClr val="FF0000"/>
                </a:solidFill>
              </a:rPr>
              <a:t>  delete("</a:t>
            </a:r>
            <a:r>
              <a:rPr lang="en-US" altLang="ja-JP" sz="900" dirty="0" err="1" smtClean="0">
                <a:solidFill>
                  <a:srgbClr val="FF0000"/>
                </a:solidFill>
              </a:rPr>
              <a:t>Hato</a:t>
            </a:r>
            <a:r>
              <a:rPr lang="en-US" altLang="ja-JP" sz="900" dirty="0" smtClean="0">
                <a:solidFill>
                  <a:srgbClr val="FF0000"/>
                </a:solidFill>
              </a:rPr>
              <a:t> </a:t>
            </a:r>
            <a:r>
              <a:rPr lang="en-US" altLang="ja-JP" sz="900" dirty="0" err="1" smtClean="0">
                <a:solidFill>
                  <a:srgbClr val="FF0000"/>
                </a:solidFill>
              </a:rPr>
              <a:t>Saburo</a:t>
            </a:r>
            <a:r>
              <a:rPr lang="en-US" altLang="ja-JP" sz="900" dirty="0" smtClean="0">
                <a:solidFill>
                  <a:srgbClr val="FF0000"/>
                </a:solidFill>
              </a:rPr>
              <a:t>", </a:t>
            </a:r>
            <a:r>
              <a:rPr lang="en-US" altLang="ja-JP" sz="900" dirty="0" err="1" smtClean="0">
                <a:solidFill>
                  <a:srgbClr val="FF0000"/>
                </a:solidFill>
              </a:rPr>
              <a:t>hashtable</a:t>
            </a:r>
            <a:r>
              <a:rPr lang="en-US" altLang="ja-JP" sz="900" dirty="0" smtClean="0">
                <a:solidFill>
                  <a:srgbClr val="FF0000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delete("Ueno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Ranran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Nobi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Toraemon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Nanashi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Gonbei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ハッシュ表を対象とした探索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Hato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Saburo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再登録・再探索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printf</a:t>
            </a:r>
            <a:r>
              <a:rPr lang="en-US" altLang="ja-JP" sz="900" dirty="0" smtClean="0">
                <a:solidFill>
                  <a:schemeClr val="tx1"/>
                </a:solidFill>
              </a:rPr>
              <a:t>("===Re-insert===\n");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insert(&amp;dummy,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Mitsuki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Mausu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</p:txBody>
      </p:sp>
      <p:sp>
        <p:nvSpPr>
          <p:cNvPr id="116" name="右矢印 115"/>
          <p:cNvSpPr/>
          <p:nvPr/>
        </p:nvSpPr>
        <p:spPr>
          <a:xfrm>
            <a:off x="0" y="4286256"/>
            <a:ext cx="285752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32"/>
          <p:cNvGrpSpPr/>
          <p:nvPr/>
        </p:nvGrpSpPr>
        <p:grpSpPr>
          <a:xfrm>
            <a:off x="7143768" y="3000372"/>
            <a:ext cx="1857388" cy="928694"/>
            <a:chOff x="1785918" y="5000636"/>
            <a:chExt cx="1857388" cy="928694"/>
          </a:xfrm>
        </p:grpSpPr>
        <p:sp>
          <p:nvSpPr>
            <p:cNvPr id="77" name="正方形/長方形 76"/>
            <p:cNvSpPr/>
            <p:nvPr/>
          </p:nvSpPr>
          <p:spPr>
            <a:xfrm>
              <a:off x="1785918" y="514351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4" name="グループ化 31"/>
            <p:cNvGrpSpPr/>
            <p:nvPr/>
          </p:nvGrpSpPr>
          <p:grpSpPr>
            <a:xfrm>
              <a:off x="1857356" y="5286388"/>
              <a:ext cx="1714512" cy="428628"/>
              <a:chOff x="1857356" y="5286388"/>
              <a:chExt cx="1714512" cy="428628"/>
            </a:xfrm>
          </p:grpSpPr>
          <p:sp>
            <p:nvSpPr>
              <p:cNvPr id="87" name="正方形/長方形 86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横浜国大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91" name="正方形/長方形 90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Yokohama </a:t>
                </a:r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Kunihiro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92" name="正方形/長方形 91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横浜市保土ヶ谷区常盤台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83" name="正方形/長方形 82"/>
            <p:cNvSpPr/>
            <p:nvPr/>
          </p:nvSpPr>
          <p:spPr>
            <a:xfrm>
              <a:off x="1785918" y="500063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Yokohama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Kunihiro</a:t>
              </a:r>
              <a:r>
                <a:rPr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 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8</a:t>
              </a:r>
              <a:endParaRPr kumimoji="1" lang="ja-JP" altLang="en-US" sz="800" dirty="0">
                <a:solidFill>
                  <a:srgbClr val="FFC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85" name="正方形/長方形 84"/>
            <p:cNvSpPr/>
            <p:nvPr/>
          </p:nvSpPr>
          <p:spPr>
            <a:xfrm>
              <a:off x="1785918" y="5786454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next:</a:t>
              </a:r>
              <a:r>
                <a:rPr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NULL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5" name="グループ化 33"/>
          <p:cNvGrpSpPr/>
          <p:nvPr/>
        </p:nvGrpSpPr>
        <p:grpSpPr>
          <a:xfrm>
            <a:off x="4929190" y="1928802"/>
            <a:ext cx="1857388" cy="928694"/>
            <a:chOff x="1785918" y="5000636"/>
            <a:chExt cx="1857388" cy="928694"/>
          </a:xfrm>
        </p:grpSpPr>
        <p:sp>
          <p:nvSpPr>
            <p:cNvPr id="94" name="正方形/長方形 93"/>
            <p:cNvSpPr/>
            <p:nvPr/>
          </p:nvSpPr>
          <p:spPr>
            <a:xfrm>
              <a:off x="1785918" y="514351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6" name="グループ化 35"/>
            <p:cNvGrpSpPr/>
            <p:nvPr/>
          </p:nvGrpSpPr>
          <p:grpSpPr>
            <a:xfrm>
              <a:off x="1857356" y="5286388"/>
              <a:ext cx="1714512" cy="428628"/>
              <a:chOff x="1857356" y="5286388"/>
              <a:chExt cx="1714512" cy="428628"/>
            </a:xfrm>
          </p:grpSpPr>
          <p:sp>
            <p:nvSpPr>
              <p:cNvPr id="98" name="正方形/長方形 97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神奈川花子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99" name="正方形/長方形 98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Kanagawa </a:t>
                </a:r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Hanako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03" name="正方形/長方形 102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横浜市</a:t>
                </a:r>
                <a:r>
                  <a:rPr lang="ja-JP" altLang="en-US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神奈川区三ッ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沢上町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96" name="正方形/長方形 95"/>
            <p:cNvSpPr/>
            <p:nvPr/>
          </p:nvSpPr>
          <p:spPr>
            <a:xfrm>
              <a:off x="1785918" y="500063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Kanagawa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Hanako</a:t>
              </a:r>
              <a:r>
                <a:rPr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4</a:t>
              </a:r>
              <a:endParaRPr lang="ja-JP" altLang="en-US" sz="800" dirty="0">
                <a:solidFill>
                  <a:srgbClr val="FFC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97" name="正方形/長方形 96"/>
            <p:cNvSpPr/>
            <p:nvPr/>
          </p:nvSpPr>
          <p:spPr>
            <a:xfrm>
              <a:off x="1785918" y="5786454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next:</a:t>
              </a:r>
              <a:r>
                <a:rPr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NULL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7" name="グループ化 41"/>
          <p:cNvGrpSpPr/>
          <p:nvPr/>
        </p:nvGrpSpPr>
        <p:grpSpPr>
          <a:xfrm>
            <a:off x="4929190" y="3000372"/>
            <a:ext cx="1857388" cy="928694"/>
            <a:chOff x="1785918" y="5000636"/>
            <a:chExt cx="1857388" cy="928694"/>
          </a:xfrm>
        </p:grpSpPr>
        <p:sp>
          <p:nvSpPr>
            <p:cNvPr id="117" name="正方形/長方形 116"/>
            <p:cNvSpPr/>
            <p:nvPr/>
          </p:nvSpPr>
          <p:spPr>
            <a:xfrm>
              <a:off x="1785918" y="514351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8" name="グループ化 43"/>
            <p:cNvGrpSpPr/>
            <p:nvPr/>
          </p:nvGrpSpPr>
          <p:grpSpPr>
            <a:xfrm>
              <a:off x="1857356" y="5286388"/>
              <a:ext cx="1714512" cy="428628"/>
              <a:chOff x="1857356" y="5286388"/>
              <a:chExt cx="1714512" cy="428628"/>
            </a:xfrm>
          </p:grpSpPr>
          <p:sp>
            <p:nvSpPr>
              <p:cNvPr id="121" name="正方形/長方形 120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鳩三郎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22" name="正方形/長方形 121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Hato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Saburo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23" name="正方形/長方形 122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鎌倉市小町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119" name="正方形/長方形 118"/>
            <p:cNvSpPr/>
            <p:nvPr/>
          </p:nvSpPr>
          <p:spPr>
            <a:xfrm>
              <a:off x="1785918" y="500063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</a:t>
              </a:r>
              <a:r>
                <a:rPr lang="en-US" altLang="ja-JP" sz="800" dirty="0" err="1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Hato</a:t>
              </a:r>
              <a:r>
                <a:rPr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err="1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Saburo</a:t>
              </a:r>
              <a:r>
                <a:rPr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 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8</a:t>
              </a:r>
              <a:endParaRPr lang="ja-JP" altLang="en-US" sz="800" dirty="0">
                <a:solidFill>
                  <a:srgbClr val="FFC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120" name="正方形/長方形 119"/>
            <p:cNvSpPr/>
            <p:nvPr/>
          </p:nvSpPr>
          <p:spPr>
            <a:xfrm>
              <a:off x="1785918" y="5786454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next: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9" name="グループ化 49"/>
          <p:cNvGrpSpPr/>
          <p:nvPr/>
        </p:nvGrpSpPr>
        <p:grpSpPr>
          <a:xfrm>
            <a:off x="7143768" y="4071942"/>
            <a:ext cx="1857388" cy="928694"/>
            <a:chOff x="1785918" y="5000636"/>
            <a:chExt cx="1857388" cy="928694"/>
          </a:xfrm>
        </p:grpSpPr>
        <p:sp>
          <p:nvSpPr>
            <p:cNvPr id="125" name="正方形/長方形 124"/>
            <p:cNvSpPr/>
            <p:nvPr/>
          </p:nvSpPr>
          <p:spPr>
            <a:xfrm>
              <a:off x="1785918" y="514351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10" name="グループ化 51"/>
            <p:cNvGrpSpPr/>
            <p:nvPr/>
          </p:nvGrpSpPr>
          <p:grpSpPr>
            <a:xfrm>
              <a:off x="1857356" y="5286388"/>
              <a:ext cx="1714512" cy="428628"/>
              <a:chOff x="1857356" y="5286388"/>
              <a:chExt cx="1714512" cy="428628"/>
            </a:xfrm>
          </p:grpSpPr>
          <p:sp>
            <p:nvSpPr>
              <p:cNvPr id="129" name="正方形/長方形 128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北条梅子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30" name="正方形/長方形 129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Hojo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Umeko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31" name="正方形/長方形 130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小田原市城山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127" name="正方形/長方形 126"/>
            <p:cNvSpPr/>
            <p:nvPr/>
          </p:nvSpPr>
          <p:spPr>
            <a:xfrm>
              <a:off x="1785918" y="500063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Hojo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Umeko</a:t>
              </a:r>
              <a:r>
                <a:rPr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 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9</a:t>
              </a:r>
              <a:endParaRPr lang="ja-JP" altLang="en-US" sz="800" dirty="0">
                <a:solidFill>
                  <a:srgbClr val="FFC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128" name="正方形/長方形 127"/>
            <p:cNvSpPr/>
            <p:nvPr/>
          </p:nvSpPr>
          <p:spPr>
            <a:xfrm>
              <a:off x="1785918" y="5786454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next:</a:t>
              </a:r>
              <a:r>
                <a:rPr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NULL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11" name="グループ化 58"/>
          <p:cNvGrpSpPr/>
          <p:nvPr/>
        </p:nvGrpSpPr>
        <p:grpSpPr>
          <a:xfrm>
            <a:off x="7143768" y="857232"/>
            <a:ext cx="1857388" cy="928694"/>
            <a:chOff x="1785918" y="5000636"/>
            <a:chExt cx="1857388" cy="928694"/>
          </a:xfrm>
        </p:grpSpPr>
        <p:sp>
          <p:nvSpPr>
            <p:cNvPr id="133" name="正方形/長方形 132"/>
            <p:cNvSpPr/>
            <p:nvPr/>
          </p:nvSpPr>
          <p:spPr>
            <a:xfrm>
              <a:off x="1785918" y="514351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12" name="グループ化 60"/>
            <p:cNvGrpSpPr/>
            <p:nvPr/>
          </p:nvGrpSpPr>
          <p:grpSpPr>
            <a:xfrm>
              <a:off x="1857356" y="5286388"/>
              <a:ext cx="1714512" cy="428628"/>
              <a:chOff x="1857356" y="5286388"/>
              <a:chExt cx="1714512" cy="428628"/>
            </a:xfrm>
          </p:grpSpPr>
          <p:sp>
            <p:nvSpPr>
              <p:cNvPr id="137" name="正方形/長方形 136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足柄金太郎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38" name="正方形/長方形 137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Ashigara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Kintaro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39" name="正方形/長方形 138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南足柄市金時山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135" name="正方形/長方形 134"/>
            <p:cNvSpPr/>
            <p:nvPr/>
          </p:nvSpPr>
          <p:spPr>
            <a:xfrm>
              <a:off x="1785918" y="500063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Ashigara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Kintaro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0</a:t>
              </a:r>
              <a:endParaRPr kumimoji="1" lang="ja-JP" altLang="en-US" sz="800" dirty="0">
                <a:solidFill>
                  <a:srgbClr val="FFC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136" name="正方形/長方形 135"/>
            <p:cNvSpPr/>
            <p:nvPr/>
          </p:nvSpPr>
          <p:spPr>
            <a:xfrm>
              <a:off x="1785918" y="5786454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next:</a:t>
              </a:r>
              <a:r>
                <a:rPr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NULL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13" name="グループ化 66"/>
          <p:cNvGrpSpPr/>
          <p:nvPr/>
        </p:nvGrpSpPr>
        <p:grpSpPr>
          <a:xfrm>
            <a:off x="4929190" y="4071942"/>
            <a:ext cx="1857388" cy="928694"/>
            <a:chOff x="1785918" y="5000636"/>
            <a:chExt cx="1857388" cy="928694"/>
          </a:xfrm>
        </p:grpSpPr>
        <p:sp>
          <p:nvSpPr>
            <p:cNvPr id="141" name="正方形/長方形 140"/>
            <p:cNvSpPr/>
            <p:nvPr/>
          </p:nvSpPr>
          <p:spPr>
            <a:xfrm>
              <a:off x="1785918" y="514351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14" name="グループ化 68"/>
            <p:cNvGrpSpPr/>
            <p:nvPr/>
          </p:nvGrpSpPr>
          <p:grpSpPr>
            <a:xfrm>
              <a:off x="1857356" y="5286388"/>
              <a:ext cx="1714512" cy="428628"/>
              <a:chOff x="1857356" y="5286388"/>
              <a:chExt cx="1714512" cy="428628"/>
            </a:xfrm>
          </p:grpSpPr>
          <p:sp>
            <p:nvSpPr>
              <p:cNvPr id="145" name="正方形/長方形 144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上野蘭々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46" name="正方形/長方形 145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Ueno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Ranran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47" name="正方形/長方形 146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台東区上野公園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143" name="正方形/長方形 142"/>
            <p:cNvSpPr/>
            <p:nvPr/>
          </p:nvSpPr>
          <p:spPr>
            <a:xfrm>
              <a:off x="1785918" y="500063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Ueno</a:t>
              </a:r>
              <a:r>
                <a:rPr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Ranran</a:t>
              </a:r>
              <a:r>
                <a:rPr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 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9</a:t>
              </a:r>
              <a:endParaRPr lang="ja-JP" altLang="en-US" sz="800" dirty="0">
                <a:solidFill>
                  <a:srgbClr val="FFC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144" name="正方形/長方形 143"/>
            <p:cNvSpPr/>
            <p:nvPr/>
          </p:nvSpPr>
          <p:spPr>
            <a:xfrm>
              <a:off x="1785918" y="5786454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next: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15" name="グループ化 74"/>
          <p:cNvGrpSpPr/>
          <p:nvPr/>
        </p:nvGrpSpPr>
        <p:grpSpPr>
          <a:xfrm>
            <a:off x="4929190" y="5214950"/>
            <a:ext cx="1857388" cy="928694"/>
            <a:chOff x="1785918" y="5000636"/>
            <a:chExt cx="1857388" cy="928694"/>
          </a:xfrm>
        </p:grpSpPr>
        <p:sp>
          <p:nvSpPr>
            <p:cNvPr id="149" name="正方形/長方形 148"/>
            <p:cNvSpPr/>
            <p:nvPr/>
          </p:nvSpPr>
          <p:spPr>
            <a:xfrm>
              <a:off x="1785918" y="514351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16" name="グループ化 76"/>
            <p:cNvGrpSpPr/>
            <p:nvPr/>
          </p:nvGrpSpPr>
          <p:grpSpPr>
            <a:xfrm>
              <a:off x="1857356" y="5286388"/>
              <a:ext cx="1714512" cy="428628"/>
              <a:chOff x="1857356" y="5286388"/>
              <a:chExt cx="1714512" cy="428628"/>
            </a:xfrm>
          </p:grpSpPr>
          <p:sp>
            <p:nvSpPr>
              <p:cNvPr id="153" name="正方形/長方形 152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三月磨臼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54" name="正方形/長方形 153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Mitsuki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Mausu</a:t>
                </a:r>
                <a:endPara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  <a:p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55" name="正方形/長方形 154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浦安市舞浜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151" name="正方形/長方形 150"/>
            <p:cNvSpPr/>
            <p:nvPr/>
          </p:nvSpPr>
          <p:spPr>
            <a:xfrm>
              <a:off x="1785918" y="500063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Mitsuki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Mausu</a:t>
              </a:r>
              <a:r>
                <a:rPr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 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10</a:t>
              </a:r>
            </a:p>
            <a:p>
              <a:endParaRPr kumimoji="1" lang="ja-JP" altLang="en-US" sz="800" dirty="0">
                <a:solidFill>
                  <a:srgbClr val="FFC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152" name="正方形/長方形 151"/>
            <p:cNvSpPr/>
            <p:nvPr/>
          </p:nvSpPr>
          <p:spPr>
            <a:xfrm>
              <a:off x="1785918" y="5786454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next:</a:t>
              </a:r>
              <a:r>
                <a:rPr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NULL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17" name="グループ化 82"/>
          <p:cNvGrpSpPr/>
          <p:nvPr/>
        </p:nvGrpSpPr>
        <p:grpSpPr>
          <a:xfrm>
            <a:off x="4929190" y="857232"/>
            <a:ext cx="1857388" cy="928694"/>
            <a:chOff x="1785918" y="5000636"/>
            <a:chExt cx="1857388" cy="928694"/>
          </a:xfrm>
        </p:grpSpPr>
        <p:sp>
          <p:nvSpPr>
            <p:cNvPr id="157" name="正方形/長方形 156"/>
            <p:cNvSpPr/>
            <p:nvPr/>
          </p:nvSpPr>
          <p:spPr>
            <a:xfrm>
              <a:off x="1785918" y="514351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18" name="グループ化 84"/>
            <p:cNvGrpSpPr/>
            <p:nvPr/>
          </p:nvGrpSpPr>
          <p:grpSpPr>
            <a:xfrm>
              <a:off x="1857356" y="5286388"/>
              <a:ext cx="1714512" cy="428628"/>
              <a:chOff x="1857356" y="5286388"/>
              <a:chExt cx="1714512" cy="428628"/>
            </a:xfrm>
          </p:grpSpPr>
          <p:sp>
            <p:nvSpPr>
              <p:cNvPr id="161" name="正方形/長方形 160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野比寅右衛門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62" name="正方形/長方形 161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Nobi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Toraemon</a:t>
                </a:r>
                <a:endPara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  <a:p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63" name="正方形/長方形 162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横須賀市野比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159" name="正方形/長方形 158"/>
            <p:cNvSpPr/>
            <p:nvPr/>
          </p:nvSpPr>
          <p:spPr>
            <a:xfrm>
              <a:off x="1785918" y="500063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Nobi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Toraemon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0</a:t>
              </a:r>
            </a:p>
            <a:p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160" name="正方形/長方形 159"/>
            <p:cNvSpPr/>
            <p:nvPr/>
          </p:nvSpPr>
          <p:spPr>
            <a:xfrm>
              <a:off x="1785918" y="5786454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next: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cxnSp>
        <p:nvCxnSpPr>
          <p:cNvPr id="164" name="カギ線コネクタ 163"/>
          <p:cNvCxnSpPr/>
          <p:nvPr/>
        </p:nvCxnSpPr>
        <p:spPr>
          <a:xfrm flipV="1">
            <a:off x="5286380" y="1321579"/>
            <a:ext cx="1857388" cy="392909"/>
          </a:xfrm>
          <a:prstGeom prst="bentConnector3">
            <a:avLst>
              <a:gd name="adj1" fmla="val 90052"/>
            </a:avLst>
          </a:prstGeom>
          <a:ln w="25400">
            <a:solidFill>
              <a:schemeClr val="tx1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5" name="カギ線コネクタ 164"/>
          <p:cNvCxnSpPr/>
          <p:nvPr/>
        </p:nvCxnSpPr>
        <p:spPr>
          <a:xfrm flipV="1">
            <a:off x="5286380" y="3464719"/>
            <a:ext cx="1857388" cy="392909"/>
          </a:xfrm>
          <a:prstGeom prst="bentConnector3">
            <a:avLst>
              <a:gd name="adj1" fmla="val 90052"/>
            </a:avLst>
          </a:prstGeom>
          <a:ln w="25400">
            <a:solidFill>
              <a:schemeClr val="tx1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6" name="カギ線コネクタ 165"/>
          <p:cNvCxnSpPr/>
          <p:nvPr/>
        </p:nvCxnSpPr>
        <p:spPr>
          <a:xfrm flipV="1">
            <a:off x="5286380" y="4536289"/>
            <a:ext cx="1857388" cy="392909"/>
          </a:xfrm>
          <a:prstGeom prst="bentConnector3">
            <a:avLst>
              <a:gd name="adj1" fmla="val 89217"/>
            </a:avLst>
          </a:prstGeom>
          <a:ln w="25400">
            <a:solidFill>
              <a:schemeClr val="tx1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7" name="正方形/長方形 166"/>
          <p:cNvSpPr/>
          <p:nvPr/>
        </p:nvSpPr>
        <p:spPr>
          <a:xfrm>
            <a:off x="2714612" y="1571612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0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69" name="正方形/長方形 168"/>
          <p:cNvSpPr/>
          <p:nvPr/>
        </p:nvSpPr>
        <p:spPr>
          <a:xfrm>
            <a:off x="2714612" y="1857364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0" name="正方形/長方形 169"/>
          <p:cNvSpPr/>
          <p:nvPr/>
        </p:nvSpPr>
        <p:spPr>
          <a:xfrm>
            <a:off x="2714612" y="2143116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1" name="正方形/長方形 170"/>
          <p:cNvSpPr/>
          <p:nvPr/>
        </p:nvSpPr>
        <p:spPr>
          <a:xfrm>
            <a:off x="2714612" y="2428868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3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2" name="正方形/長方形 171"/>
          <p:cNvSpPr/>
          <p:nvPr/>
        </p:nvSpPr>
        <p:spPr>
          <a:xfrm>
            <a:off x="2714612" y="2714620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4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3" name="正方形/長方形 172"/>
          <p:cNvSpPr/>
          <p:nvPr/>
        </p:nvSpPr>
        <p:spPr>
          <a:xfrm>
            <a:off x="2714612" y="3000372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5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4" name="正方形/長方形 173"/>
          <p:cNvSpPr/>
          <p:nvPr/>
        </p:nvSpPr>
        <p:spPr>
          <a:xfrm>
            <a:off x="2714612" y="3286124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6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5" name="正方形/長方形 174"/>
          <p:cNvSpPr/>
          <p:nvPr/>
        </p:nvSpPr>
        <p:spPr>
          <a:xfrm>
            <a:off x="2714612" y="3571876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7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6" name="正方形/長方形 175"/>
          <p:cNvSpPr/>
          <p:nvPr/>
        </p:nvSpPr>
        <p:spPr>
          <a:xfrm>
            <a:off x="2714612" y="3857628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8</a:t>
            </a:r>
            <a:r>
              <a:rPr kumimoji="1" lang="en-US" altLang="ja-JP" sz="800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kumimoji="1" lang="ja-JP" altLang="en-US" sz="800" dirty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7" name="正方形/長方形 176"/>
          <p:cNvSpPr/>
          <p:nvPr/>
        </p:nvSpPr>
        <p:spPr>
          <a:xfrm>
            <a:off x="2714612" y="4143380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9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8" name="正方形/長方形 177"/>
          <p:cNvSpPr/>
          <p:nvPr/>
        </p:nvSpPr>
        <p:spPr>
          <a:xfrm>
            <a:off x="2714612" y="4429132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10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9" name="正方形/長方形 178"/>
          <p:cNvSpPr/>
          <p:nvPr/>
        </p:nvSpPr>
        <p:spPr>
          <a:xfrm>
            <a:off x="2714612" y="4714884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11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80" name="正方形/長方形 179"/>
          <p:cNvSpPr/>
          <p:nvPr/>
        </p:nvSpPr>
        <p:spPr>
          <a:xfrm>
            <a:off x="2714612" y="5000636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12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181" name="カギ線コネクタ 180"/>
          <p:cNvCxnSpPr>
            <a:endCxn id="94" idx="1"/>
          </p:cNvCxnSpPr>
          <p:nvPr/>
        </p:nvCxnSpPr>
        <p:spPr>
          <a:xfrm flipV="1">
            <a:off x="3643306" y="2393149"/>
            <a:ext cx="1285884" cy="464347"/>
          </a:xfrm>
          <a:prstGeom prst="bentConnector3">
            <a:avLst>
              <a:gd name="adj1" fmla="val 50000"/>
            </a:avLst>
          </a:prstGeom>
          <a:ln w="25400">
            <a:solidFill>
              <a:schemeClr val="tx1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2" name="カギ線コネクタ 181"/>
          <p:cNvCxnSpPr>
            <a:endCxn id="117" idx="1"/>
          </p:cNvCxnSpPr>
          <p:nvPr/>
        </p:nvCxnSpPr>
        <p:spPr>
          <a:xfrm flipV="1">
            <a:off x="3643306" y="3464719"/>
            <a:ext cx="1285884" cy="535785"/>
          </a:xfrm>
          <a:prstGeom prst="bentConnector3">
            <a:avLst>
              <a:gd name="adj1" fmla="val 50000"/>
            </a:avLst>
          </a:prstGeom>
          <a:ln w="25400">
            <a:solidFill>
              <a:srgbClr val="FF000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3" name="カギ線コネクタ 182"/>
          <p:cNvCxnSpPr>
            <a:endCxn id="141" idx="1"/>
          </p:cNvCxnSpPr>
          <p:nvPr/>
        </p:nvCxnSpPr>
        <p:spPr>
          <a:xfrm>
            <a:off x="3643306" y="4286256"/>
            <a:ext cx="1285884" cy="250033"/>
          </a:xfrm>
          <a:prstGeom prst="bentConnector3">
            <a:avLst>
              <a:gd name="adj1" fmla="val 50000"/>
            </a:avLst>
          </a:prstGeom>
          <a:ln w="25400">
            <a:solidFill>
              <a:schemeClr val="tx1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8" name="カギ線コネクタ 167"/>
          <p:cNvCxnSpPr>
            <a:endCxn id="157" idx="1"/>
          </p:cNvCxnSpPr>
          <p:nvPr/>
        </p:nvCxnSpPr>
        <p:spPr>
          <a:xfrm flipV="1">
            <a:off x="3643306" y="1321579"/>
            <a:ext cx="1285884" cy="392909"/>
          </a:xfrm>
          <a:prstGeom prst="bentConnector3">
            <a:avLst>
              <a:gd name="adj1" fmla="val 50000"/>
            </a:avLst>
          </a:prstGeom>
          <a:ln w="25400">
            <a:solidFill>
              <a:schemeClr val="tx1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5" name="カギ線コネクタ 194"/>
          <p:cNvCxnSpPr>
            <a:endCxn id="149" idx="1"/>
          </p:cNvCxnSpPr>
          <p:nvPr/>
        </p:nvCxnSpPr>
        <p:spPr>
          <a:xfrm>
            <a:off x="3643308" y="4572010"/>
            <a:ext cx="1285882" cy="1107287"/>
          </a:xfrm>
          <a:prstGeom prst="bentConnector3">
            <a:avLst>
              <a:gd name="adj1" fmla="val 50000"/>
            </a:avLst>
          </a:prstGeom>
          <a:ln w="25400">
            <a:solidFill>
              <a:schemeClr val="tx1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9" name="グループ化 31"/>
          <p:cNvGrpSpPr/>
          <p:nvPr/>
        </p:nvGrpSpPr>
        <p:grpSpPr>
          <a:xfrm>
            <a:off x="214282" y="642918"/>
            <a:ext cx="1714512" cy="428628"/>
            <a:chOff x="1857356" y="5286388"/>
            <a:chExt cx="1714512" cy="428628"/>
          </a:xfrm>
        </p:grpSpPr>
        <p:sp>
          <p:nvSpPr>
            <p:cNvPr id="213" name="正方形/長方形 212"/>
            <p:cNvSpPr/>
            <p:nvPr/>
          </p:nvSpPr>
          <p:spPr>
            <a:xfrm>
              <a:off x="1857356" y="5429264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j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214" name="正方形/長方形 213"/>
            <p:cNvSpPr/>
            <p:nvPr/>
          </p:nvSpPr>
          <p:spPr>
            <a:xfrm>
              <a:off x="1857356" y="5286388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e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215" name="正方形/長方形 214"/>
            <p:cNvSpPr/>
            <p:nvPr/>
          </p:nvSpPr>
          <p:spPr>
            <a:xfrm>
              <a:off x="1857356" y="5572140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addr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sp>
        <p:nvSpPr>
          <p:cNvPr id="216" name="テキスト ボックス 215"/>
          <p:cNvSpPr txBox="1"/>
          <p:nvPr/>
        </p:nvSpPr>
        <p:spPr>
          <a:xfrm>
            <a:off x="214282" y="357166"/>
            <a:ext cx="1242648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dirty="0" err="1" smtClean="0">
                <a:latin typeface="ＭＳ ゴシック" pitchFamily="49" charset="-128"/>
                <a:ea typeface="ＭＳ ゴシック" pitchFamily="49" charset="-128"/>
              </a:rPr>
              <a:t>struct</a:t>
            </a:r>
            <a:r>
              <a:rPr lang="en-US" altLang="ja-JP" sz="1100" dirty="0" smtClean="0">
                <a:latin typeface="ＭＳ ゴシック" pitchFamily="49" charset="-128"/>
                <a:ea typeface="ＭＳ ゴシック" pitchFamily="49" charset="-128"/>
              </a:rPr>
              <a:t> record 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x</a:t>
            </a:r>
          </a:p>
        </p:txBody>
      </p:sp>
      <p:grpSp>
        <p:nvGrpSpPr>
          <p:cNvPr id="20" name="グループ化 31"/>
          <p:cNvGrpSpPr/>
          <p:nvPr/>
        </p:nvGrpSpPr>
        <p:grpSpPr>
          <a:xfrm>
            <a:off x="214282" y="1428736"/>
            <a:ext cx="1714512" cy="428628"/>
            <a:chOff x="1857356" y="5286388"/>
            <a:chExt cx="1714512" cy="428628"/>
          </a:xfrm>
        </p:grpSpPr>
        <p:sp>
          <p:nvSpPr>
            <p:cNvPr id="218" name="正方形/長方形 217"/>
            <p:cNvSpPr/>
            <p:nvPr/>
          </p:nvSpPr>
          <p:spPr>
            <a:xfrm>
              <a:off x="1857356" y="5429264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j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r>
                <a:rPr kumimoji="1"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横浜邦博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219" name="正方形/長方形 218"/>
            <p:cNvSpPr/>
            <p:nvPr/>
          </p:nvSpPr>
          <p:spPr>
            <a:xfrm>
              <a:off x="1857356" y="5286388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e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Yokohama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Kunihiro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220" name="正方形/長方形 219"/>
            <p:cNvSpPr/>
            <p:nvPr/>
          </p:nvSpPr>
          <p:spPr>
            <a:xfrm>
              <a:off x="1857356" y="5572140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addr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r>
                <a:rPr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横浜市中区日本大通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sp>
        <p:nvSpPr>
          <p:cNvPr id="221" name="テキスト ボックス 220"/>
          <p:cNvSpPr txBox="1"/>
          <p:nvPr/>
        </p:nvSpPr>
        <p:spPr>
          <a:xfrm>
            <a:off x="214282" y="1142984"/>
            <a:ext cx="152477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dirty="0" err="1" smtClean="0">
                <a:latin typeface="ＭＳ ゴシック" pitchFamily="49" charset="-128"/>
                <a:ea typeface="ＭＳ ゴシック" pitchFamily="49" charset="-128"/>
              </a:rPr>
              <a:t>struct</a:t>
            </a:r>
            <a:r>
              <a:rPr lang="en-US" altLang="ja-JP" sz="1100" dirty="0" smtClean="0">
                <a:latin typeface="ＭＳ ゴシック" pitchFamily="49" charset="-128"/>
                <a:ea typeface="ＭＳ ゴシック" pitchFamily="49" charset="-128"/>
              </a:rPr>
              <a:t> record 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dummy</a:t>
            </a:r>
          </a:p>
        </p:txBody>
      </p:sp>
      <p:sp>
        <p:nvSpPr>
          <p:cNvPr id="222" name="テキスト ボックス 221"/>
          <p:cNvSpPr txBox="1"/>
          <p:nvPr/>
        </p:nvSpPr>
        <p:spPr>
          <a:xfrm>
            <a:off x="2357422" y="1285860"/>
            <a:ext cx="1947969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dirty="0" err="1" smtClean="0">
                <a:latin typeface="ＭＳ ゴシック" pitchFamily="49" charset="-128"/>
                <a:ea typeface="ＭＳ ゴシック" pitchFamily="49" charset="-128"/>
              </a:rPr>
              <a:t>struct</a:t>
            </a:r>
            <a:r>
              <a:rPr lang="en-US" altLang="ja-JP" sz="1100" dirty="0" smtClean="0">
                <a:latin typeface="ＭＳ ゴシック" pitchFamily="49" charset="-128"/>
                <a:ea typeface="ＭＳ ゴシック" pitchFamily="49" charset="-128"/>
              </a:rPr>
              <a:t> item *</a:t>
            </a:r>
            <a:r>
              <a:rPr lang="en-US" altLang="ja-JP" sz="1100" b="1" dirty="0" err="1" smtClean="0"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[B]</a:t>
            </a:r>
          </a:p>
        </p:txBody>
      </p:sp>
      <p:sp>
        <p:nvSpPr>
          <p:cNvPr id="101" name="テキスト ボックス 100"/>
          <p:cNvSpPr txBox="1"/>
          <p:nvPr/>
        </p:nvSpPr>
        <p:spPr>
          <a:xfrm>
            <a:off x="2000232" y="785794"/>
            <a:ext cx="1947969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b="1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hash(“</a:t>
            </a:r>
            <a:r>
              <a:rPr lang="en-US" altLang="ja-JP" sz="1100" b="1" dirty="0" err="1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Hato</a:t>
            </a:r>
            <a:r>
              <a:rPr lang="en-US" altLang="ja-JP" sz="1100" b="1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 </a:t>
            </a:r>
            <a:r>
              <a:rPr lang="en-US" altLang="ja-JP" sz="1100" b="1" dirty="0" err="1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Saburo</a:t>
            </a:r>
            <a:r>
              <a:rPr lang="en-US" altLang="ja-JP" sz="1100" b="1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”) = 8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14282" y="0"/>
            <a:ext cx="8686800" cy="785794"/>
          </a:xfrm>
        </p:spPr>
        <p:txBody>
          <a:bodyPr>
            <a:noAutofit/>
          </a:bodyPr>
          <a:lstStyle/>
          <a:p>
            <a:r>
              <a:rPr lang="ja-JP" altLang="en-US" sz="2800" dirty="0" smtClean="0"/>
              <a:t>ダイレクトチェイニング法</a:t>
            </a:r>
            <a:r>
              <a:rPr lang="en-US" altLang="ja-JP" sz="2800" dirty="0" smtClean="0"/>
              <a:t/>
            </a:r>
            <a:br>
              <a:rPr lang="en-US" altLang="ja-JP" sz="2800" dirty="0" smtClean="0"/>
            </a:br>
            <a:r>
              <a:rPr lang="ja-JP" altLang="en-US" sz="2800" dirty="0" smtClean="0"/>
              <a:t>削除</a:t>
            </a:r>
            <a:r>
              <a:rPr lang="en-US" altLang="ja-JP" sz="2800" dirty="0" smtClean="0"/>
              <a:t>1: </a:t>
            </a:r>
            <a:r>
              <a:rPr lang="ja-JP" altLang="en-US" sz="2800" dirty="0" smtClean="0"/>
              <a:t>リストからの削除</a:t>
            </a:r>
            <a:endParaRPr kumimoji="1" lang="ja-JP" altLang="en-US" sz="2800" dirty="0"/>
          </a:p>
        </p:txBody>
      </p:sp>
      <p:sp>
        <p:nvSpPr>
          <p:cNvPr id="115" name="正方形/長方形 114"/>
          <p:cNvSpPr/>
          <p:nvPr/>
        </p:nvSpPr>
        <p:spPr>
          <a:xfrm>
            <a:off x="214282" y="1928802"/>
            <a:ext cx="2357454" cy="4786346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ハッシュ表初期化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makenull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初期データ登録 </a:t>
            </a:r>
            <a:r>
              <a:rPr lang="en-US" altLang="ja-JP" sz="900" dirty="0" smtClean="0">
                <a:solidFill>
                  <a:schemeClr val="tx1"/>
                </a:solidFill>
              </a:rPr>
              <a:t>*/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while(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getrecord</a:t>
            </a:r>
            <a:r>
              <a:rPr lang="en-US" altLang="ja-JP" sz="900" dirty="0" smtClean="0">
                <a:solidFill>
                  <a:schemeClr val="tx1"/>
                </a:solidFill>
              </a:rPr>
              <a:t>(&amp;x) )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insert(&amp;x,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x.ename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重複データの登録試み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insert(&amp;dummy,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ハッシュ表を対象とした探索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Hato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Saburo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ハッシュ表からのデータ削除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rgbClr val="FF0000"/>
                </a:solidFill>
              </a:rPr>
              <a:t>  delete("</a:t>
            </a:r>
            <a:r>
              <a:rPr lang="en-US" altLang="ja-JP" sz="900" dirty="0" err="1" smtClean="0">
                <a:solidFill>
                  <a:srgbClr val="FF0000"/>
                </a:solidFill>
              </a:rPr>
              <a:t>Hato</a:t>
            </a:r>
            <a:r>
              <a:rPr lang="en-US" altLang="ja-JP" sz="900" dirty="0" smtClean="0">
                <a:solidFill>
                  <a:srgbClr val="FF0000"/>
                </a:solidFill>
              </a:rPr>
              <a:t> </a:t>
            </a:r>
            <a:r>
              <a:rPr lang="en-US" altLang="ja-JP" sz="900" dirty="0" err="1" smtClean="0">
                <a:solidFill>
                  <a:srgbClr val="FF0000"/>
                </a:solidFill>
              </a:rPr>
              <a:t>Saburo</a:t>
            </a:r>
            <a:r>
              <a:rPr lang="en-US" altLang="ja-JP" sz="900" dirty="0" smtClean="0">
                <a:solidFill>
                  <a:srgbClr val="FF0000"/>
                </a:solidFill>
              </a:rPr>
              <a:t>", </a:t>
            </a:r>
            <a:r>
              <a:rPr lang="en-US" altLang="ja-JP" sz="900" dirty="0" err="1" smtClean="0">
                <a:solidFill>
                  <a:srgbClr val="FF0000"/>
                </a:solidFill>
              </a:rPr>
              <a:t>hashtable</a:t>
            </a:r>
            <a:r>
              <a:rPr lang="en-US" altLang="ja-JP" sz="900" dirty="0" smtClean="0">
                <a:solidFill>
                  <a:srgbClr val="FF0000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delete("Ueno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Ranran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Nobi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Toraemon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Nanashi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Gonbei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ハッシュ表を対象とした探索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Hato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Saburo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再登録・再探索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printf</a:t>
            </a:r>
            <a:r>
              <a:rPr lang="en-US" altLang="ja-JP" sz="900" dirty="0" smtClean="0">
                <a:solidFill>
                  <a:schemeClr val="tx1"/>
                </a:solidFill>
              </a:rPr>
              <a:t>("===Re-insert===\n");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insert(&amp;dummy,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Mitsuki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Mausu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</p:txBody>
      </p:sp>
      <p:sp>
        <p:nvSpPr>
          <p:cNvPr id="116" name="右矢印 115"/>
          <p:cNvSpPr/>
          <p:nvPr/>
        </p:nvSpPr>
        <p:spPr>
          <a:xfrm>
            <a:off x="0" y="4286256"/>
            <a:ext cx="285752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32"/>
          <p:cNvGrpSpPr/>
          <p:nvPr/>
        </p:nvGrpSpPr>
        <p:grpSpPr>
          <a:xfrm>
            <a:off x="7143768" y="3000372"/>
            <a:ext cx="1857388" cy="928694"/>
            <a:chOff x="1785918" y="5000636"/>
            <a:chExt cx="1857388" cy="928694"/>
          </a:xfrm>
        </p:grpSpPr>
        <p:sp>
          <p:nvSpPr>
            <p:cNvPr id="77" name="正方形/長方形 76"/>
            <p:cNvSpPr/>
            <p:nvPr/>
          </p:nvSpPr>
          <p:spPr>
            <a:xfrm>
              <a:off x="1785918" y="514351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4" name="グループ化 31"/>
            <p:cNvGrpSpPr/>
            <p:nvPr/>
          </p:nvGrpSpPr>
          <p:grpSpPr>
            <a:xfrm>
              <a:off x="1857356" y="5286388"/>
              <a:ext cx="1714512" cy="428628"/>
              <a:chOff x="1857356" y="5286388"/>
              <a:chExt cx="1714512" cy="428628"/>
            </a:xfrm>
          </p:grpSpPr>
          <p:sp>
            <p:nvSpPr>
              <p:cNvPr id="87" name="正方形/長方形 86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横浜国大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91" name="正方形/長方形 90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Yokohama </a:t>
                </a:r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Kunihiro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92" name="正方形/長方形 91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横浜市保土ヶ谷区常盤台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83" name="正方形/長方形 82"/>
            <p:cNvSpPr/>
            <p:nvPr/>
          </p:nvSpPr>
          <p:spPr>
            <a:xfrm>
              <a:off x="1785918" y="500063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Yokohama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Kunihiro</a:t>
              </a:r>
              <a:r>
                <a:rPr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 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8</a:t>
              </a:r>
              <a:endParaRPr kumimoji="1" lang="ja-JP" altLang="en-US" sz="800" dirty="0">
                <a:solidFill>
                  <a:srgbClr val="FFC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85" name="正方形/長方形 84"/>
            <p:cNvSpPr/>
            <p:nvPr/>
          </p:nvSpPr>
          <p:spPr>
            <a:xfrm>
              <a:off x="1785918" y="5786454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next:</a:t>
              </a:r>
              <a:r>
                <a:rPr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NULL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5" name="グループ化 33"/>
          <p:cNvGrpSpPr/>
          <p:nvPr/>
        </p:nvGrpSpPr>
        <p:grpSpPr>
          <a:xfrm>
            <a:off x="4929190" y="1928802"/>
            <a:ext cx="1857388" cy="928694"/>
            <a:chOff x="1785918" y="5000636"/>
            <a:chExt cx="1857388" cy="928694"/>
          </a:xfrm>
        </p:grpSpPr>
        <p:sp>
          <p:nvSpPr>
            <p:cNvPr id="94" name="正方形/長方形 93"/>
            <p:cNvSpPr/>
            <p:nvPr/>
          </p:nvSpPr>
          <p:spPr>
            <a:xfrm>
              <a:off x="1785918" y="514351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6" name="グループ化 35"/>
            <p:cNvGrpSpPr/>
            <p:nvPr/>
          </p:nvGrpSpPr>
          <p:grpSpPr>
            <a:xfrm>
              <a:off x="1857356" y="5286388"/>
              <a:ext cx="1714512" cy="428628"/>
              <a:chOff x="1857356" y="5286388"/>
              <a:chExt cx="1714512" cy="428628"/>
            </a:xfrm>
          </p:grpSpPr>
          <p:sp>
            <p:nvSpPr>
              <p:cNvPr id="98" name="正方形/長方形 97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神奈川花子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99" name="正方形/長方形 98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Kanagawa </a:t>
                </a:r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Hanako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03" name="正方形/長方形 102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横浜市</a:t>
                </a:r>
                <a:r>
                  <a:rPr lang="ja-JP" altLang="en-US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神奈川区三ッ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沢上町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96" name="正方形/長方形 95"/>
            <p:cNvSpPr/>
            <p:nvPr/>
          </p:nvSpPr>
          <p:spPr>
            <a:xfrm>
              <a:off x="1785918" y="500063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Kanagawa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Hanako</a:t>
              </a:r>
              <a:r>
                <a:rPr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4</a:t>
              </a:r>
              <a:endParaRPr lang="ja-JP" altLang="en-US" sz="800" dirty="0">
                <a:solidFill>
                  <a:srgbClr val="FFC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97" name="正方形/長方形 96"/>
            <p:cNvSpPr/>
            <p:nvPr/>
          </p:nvSpPr>
          <p:spPr>
            <a:xfrm>
              <a:off x="1785918" y="5786454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next:</a:t>
              </a:r>
              <a:r>
                <a:rPr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NULL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9" name="グループ化 49"/>
          <p:cNvGrpSpPr/>
          <p:nvPr/>
        </p:nvGrpSpPr>
        <p:grpSpPr>
          <a:xfrm>
            <a:off x="7143768" y="4071942"/>
            <a:ext cx="1857388" cy="928694"/>
            <a:chOff x="1785918" y="5000636"/>
            <a:chExt cx="1857388" cy="928694"/>
          </a:xfrm>
        </p:grpSpPr>
        <p:sp>
          <p:nvSpPr>
            <p:cNvPr id="125" name="正方形/長方形 124"/>
            <p:cNvSpPr/>
            <p:nvPr/>
          </p:nvSpPr>
          <p:spPr>
            <a:xfrm>
              <a:off x="1785918" y="514351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10" name="グループ化 51"/>
            <p:cNvGrpSpPr/>
            <p:nvPr/>
          </p:nvGrpSpPr>
          <p:grpSpPr>
            <a:xfrm>
              <a:off x="1857356" y="5286388"/>
              <a:ext cx="1714512" cy="428628"/>
              <a:chOff x="1857356" y="5286388"/>
              <a:chExt cx="1714512" cy="428628"/>
            </a:xfrm>
          </p:grpSpPr>
          <p:sp>
            <p:nvSpPr>
              <p:cNvPr id="129" name="正方形/長方形 128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北条梅子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30" name="正方形/長方形 129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Hojo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Umeko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31" name="正方形/長方形 130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小田原市城山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127" name="正方形/長方形 126"/>
            <p:cNvSpPr/>
            <p:nvPr/>
          </p:nvSpPr>
          <p:spPr>
            <a:xfrm>
              <a:off x="1785918" y="500063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Hojo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Umeko</a:t>
              </a:r>
              <a:r>
                <a:rPr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 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9</a:t>
              </a:r>
              <a:endParaRPr lang="ja-JP" altLang="en-US" sz="800" dirty="0">
                <a:solidFill>
                  <a:srgbClr val="FFC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128" name="正方形/長方形 127"/>
            <p:cNvSpPr/>
            <p:nvPr/>
          </p:nvSpPr>
          <p:spPr>
            <a:xfrm>
              <a:off x="1785918" y="5786454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next:</a:t>
              </a:r>
              <a:r>
                <a:rPr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NULL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11" name="グループ化 58"/>
          <p:cNvGrpSpPr/>
          <p:nvPr/>
        </p:nvGrpSpPr>
        <p:grpSpPr>
          <a:xfrm>
            <a:off x="7143768" y="857232"/>
            <a:ext cx="1857388" cy="928694"/>
            <a:chOff x="1785918" y="5000636"/>
            <a:chExt cx="1857388" cy="928694"/>
          </a:xfrm>
        </p:grpSpPr>
        <p:sp>
          <p:nvSpPr>
            <p:cNvPr id="133" name="正方形/長方形 132"/>
            <p:cNvSpPr/>
            <p:nvPr/>
          </p:nvSpPr>
          <p:spPr>
            <a:xfrm>
              <a:off x="1785918" y="514351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12" name="グループ化 60"/>
            <p:cNvGrpSpPr/>
            <p:nvPr/>
          </p:nvGrpSpPr>
          <p:grpSpPr>
            <a:xfrm>
              <a:off x="1857356" y="5286388"/>
              <a:ext cx="1714512" cy="428628"/>
              <a:chOff x="1857356" y="5286388"/>
              <a:chExt cx="1714512" cy="428628"/>
            </a:xfrm>
          </p:grpSpPr>
          <p:sp>
            <p:nvSpPr>
              <p:cNvPr id="137" name="正方形/長方形 136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足柄金太郎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38" name="正方形/長方形 137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Ashigara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Kintaro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39" name="正方形/長方形 138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南足柄市金時山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135" name="正方形/長方形 134"/>
            <p:cNvSpPr/>
            <p:nvPr/>
          </p:nvSpPr>
          <p:spPr>
            <a:xfrm>
              <a:off x="1785918" y="500063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Ashigara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Kintaro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0</a:t>
              </a:r>
              <a:endParaRPr kumimoji="1" lang="ja-JP" altLang="en-US" sz="800" dirty="0">
                <a:solidFill>
                  <a:srgbClr val="FFC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136" name="正方形/長方形 135"/>
            <p:cNvSpPr/>
            <p:nvPr/>
          </p:nvSpPr>
          <p:spPr>
            <a:xfrm>
              <a:off x="1785918" y="5786454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next:</a:t>
              </a:r>
              <a:r>
                <a:rPr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NULL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13" name="グループ化 66"/>
          <p:cNvGrpSpPr/>
          <p:nvPr/>
        </p:nvGrpSpPr>
        <p:grpSpPr>
          <a:xfrm>
            <a:off x="4929190" y="4071942"/>
            <a:ext cx="1857388" cy="928694"/>
            <a:chOff x="1785918" y="5000636"/>
            <a:chExt cx="1857388" cy="928694"/>
          </a:xfrm>
        </p:grpSpPr>
        <p:sp>
          <p:nvSpPr>
            <p:cNvPr id="141" name="正方形/長方形 140"/>
            <p:cNvSpPr/>
            <p:nvPr/>
          </p:nvSpPr>
          <p:spPr>
            <a:xfrm>
              <a:off x="1785918" y="514351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14" name="グループ化 68"/>
            <p:cNvGrpSpPr/>
            <p:nvPr/>
          </p:nvGrpSpPr>
          <p:grpSpPr>
            <a:xfrm>
              <a:off x="1857356" y="5286388"/>
              <a:ext cx="1714512" cy="428628"/>
              <a:chOff x="1857356" y="5286388"/>
              <a:chExt cx="1714512" cy="428628"/>
            </a:xfrm>
          </p:grpSpPr>
          <p:sp>
            <p:nvSpPr>
              <p:cNvPr id="145" name="正方形/長方形 144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上野蘭々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46" name="正方形/長方形 145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Ueno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Ranran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47" name="正方形/長方形 146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台東区上野公園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143" name="正方形/長方形 142"/>
            <p:cNvSpPr/>
            <p:nvPr/>
          </p:nvSpPr>
          <p:spPr>
            <a:xfrm>
              <a:off x="1785918" y="500063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Ueno</a:t>
              </a:r>
              <a:r>
                <a:rPr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Ranran</a:t>
              </a:r>
              <a:r>
                <a:rPr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 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9</a:t>
              </a:r>
              <a:endParaRPr lang="ja-JP" altLang="en-US" sz="800" dirty="0">
                <a:solidFill>
                  <a:srgbClr val="FFC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144" name="正方形/長方形 143"/>
            <p:cNvSpPr/>
            <p:nvPr/>
          </p:nvSpPr>
          <p:spPr>
            <a:xfrm>
              <a:off x="1785918" y="5786454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next: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15" name="グループ化 74"/>
          <p:cNvGrpSpPr/>
          <p:nvPr/>
        </p:nvGrpSpPr>
        <p:grpSpPr>
          <a:xfrm>
            <a:off x="4929190" y="5214950"/>
            <a:ext cx="1857388" cy="928694"/>
            <a:chOff x="1785918" y="5000636"/>
            <a:chExt cx="1857388" cy="928694"/>
          </a:xfrm>
        </p:grpSpPr>
        <p:sp>
          <p:nvSpPr>
            <p:cNvPr id="149" name="正方形/長方形 148"/>
            <p:cNvSpPr/>
            <p:nvPr/>
          </p:nvSpPr>
          <p:spPr>
            <a:xfrm>
              <a:off x="1785918" y="514351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16" name="グループ化 76"/>
            <p:cNvGrpSpPr/>
            <p:nvPr/>
          </p:nvGrpSpPr>
          <p:grpSpPr>
            <a:xfrm>
              <a:off x="1857356" y="5286388"/>
              <a:ext cx="1714512" cy="428628"/>
              <a:chOff x="1857356" y="5286388"/>
              <a:chExt cx="1714512" cy="428628"/>
            </a:xfrm>
          </p:grpSpPr>
          <p:sp>
            <p:nvSpPr>
              <p:cNvPr id="153" name="正方形/長方形 152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三月磨臼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54" name="正方形/長方形 153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Mitsuki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Mausu</a:t>
                </a:r>
                <a:endPara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  <a:p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55" name="正方形/長方形 154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浦安市舞浜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151" name="正方形/長方形 150"/>
            <p:cNvSpPr/>
            <p:nvPr/>
          </p:nvSpPr>
          <p:spPr>
            <a:xfrm>
              <a:off x="1785918" y="500063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Mitsuki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Mausu</a:t>
              </a:r>
              <a:r>
                <a:rPr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 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10</a:t>
              </a:r>
            </a:p>
            <a:p>
              <a:endParaRPr kumimoji="1" lang="ja-JP" altLang="en-US" sz="800" dirty="0">
                <a:solidFill>
                  <a:srgbClr val="FFC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152" name="正方形/長方形 151"/>
            <p:cNvSpPr/>
            <p:nvPr/>
          </p:nvSpPr>
          <p:spPr>
            <a:xfrm>
              <a:off x="1785918" y="5786454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next:</a:t>
              </a:r>
              <a:r>
                <a:rPr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NULL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17" name="グループ化 82"/>
          <p:cNvGrpSpPr/>
          <p:nvPr/>
        </p:nvGrpSpPr>
        <p:grpSpPr>
          <a:xfrm>
            <a:off x="4929190" y="857232"/>
            <a:ext cx="1857388" cy="928694"/>
            <a:chOff x="1785918" y="5000636"/>
            <a:chExt cx="1857388" cy="928694"/>
          </a:xfrm>
        </p:grpSpPr>
        <p:sp>
          <p:nvSpPr>
            <p:cNvPr id="157" name="正方形/長方形 156"/>
            <p:cNvSpPr/>
            <p:nvPr/>
          </p:nvSpPr>
          <p:spPr>
            <a:xfrm>
              <a:off x="1785918" y="514351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18" name="グループ化 84"/>
            <p:cNvGrpSpPr/>
            <p:nvPr/>
          </p:nvGrpSpPr>
          <p:grpSpPr>
            <a:xfrm>
              <a:off x="1857356" y="5286388"/>
              <a:ext cx="1714512" cy="428628"/>
              <a:chOff x="1857356" y="5286388"/>
              <a:chExt cx="1714512" cy="428628"/>
            </a:xfrm>
          </p:grpSpPr>
          <p:sp>
            <p:nvSpPr>
              <p:cNvPr id="161" name="正方形/長方形 160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野比寅右衛門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62" name="正方形/長方形 161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Nobi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Toraemon</a:t>
                </a:r>
                <a:endPara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  <a:p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63" name="正方形/長方形 162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横須賀市野比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159" name="正方形/長方形 158"/>
            <p:cNvSpPr/>
            <p:nvPr/>
          </p:nvSpPr>
          <p:spPr>
            <a:xfrm>
              <a:off x="1785918" y="500063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Nobi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Toraemon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0</a:t>
              </a:r>
            </a:p>
            <a:p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160" name="正方形/長方形 159"/>
            <p:cNvSpPr/>
            <p:nvPr/>
          </p:nvSpPr>
          <p:spPr>
            <a:xfrm>
              <a:off x="1785918" y="5786454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next: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cxnSp>
        <p:nvCxnSpPr>
          <p:cNvPr id="164" name="カギ線コネクタ 163"/>
          <p:cNvCxnSpPr/>
          <p:nvPr/>
        </p:nvCxnSpPr>
        <p:spPr>
          <a:xfrm flipV="1">
            <a:off x="5286380" y="1321579"/>
            <a:ext cx="1857388" cy="392909"/>
          </a:xfrm>
          <a:prstGeom prst="bentConnector3">
            <a:avLst>
              <a:gd name="adj1" fmla="val 90052"/>
            </a:avLst>
          </a:prstGeom>
          <a:ln w="25400">
            <a:solidFill>
              <a:schemeClr val="tx1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6" name="カギ線コネクタ 165"/>
          <p:cNvCxnSpPr/>
          <p:nvPr/>
        </p:nvCxnSpPr>
        <p:spPr>
          <a:xfrm flipV="1">
            <a:off x="5286380" y="4536289"/>
            <a:ext cx="1857388" cy="392909"/>
          </a:xfrm>
          <a:prstGeom prst="bentConnector3">
            <a:avLst>
              <a:gd name="adj1" fmla="val 89217"/>
            </a:avLst>
          </a:prstGeom>
          <a:ln w="25400">
            <a:solidFill>
              <a:schemeClr val="tx1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7" name="正方形/長方形 166"/>
          <p:cNvSpPr/>
          <p:nvPr/>
        </p:nvSpPr>
        <p:spPr>
          <a:xfrm>
            <a:off x="2714612" y="1571612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0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69" name="正方形/長方形 168"/>
          <p:cNvSpPr/>
          <p:nvPr/>
        </p:nvSpPr>
        <p:spPr>
          <a:xfrm>
            <a:off x="2714612" y="1857364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0" name="正方形/長方形 169"/>
          <p:cNvSpPr/>
          <p:nvPr/>
        </p:nvSpPr>
        <p:spPr>
          <a:xfrm>
            <a:off x="2714612" y="2143116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1" name="正方形/長方形 170"/>
          <p:cNvSpPr/>
          <p:nvPr/>
        </p:nvSpPr>
        <p:spPr>
          <a:xfrm>
            <a:off x="2714612" y="2428868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3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2" name="正方形/長方形 171"/>
          <p:cNvSpPr/>
          <p:nvPr/>
        </p:nvSpPr>
        <p:spPr>
          <a:xfrm>
            <a:off x="2714612" y="2714620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4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3" name="正方形/長方形 172"/>
          <p:cNvSpPr/>
          <p:nvPr/>
        </p:nvSpPr>
        <p:spPr>
          <a:xfrm>
            <a:off x="2714612" y="3000372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5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4" name="正方形/長方形 173"/>
          <p:cNvSpPr/>
          <p:nvPr/>
        </p:nvSpPr>
        <p:spPr>
          <a:xfrm>
            <a:off x="2714612" y="3286124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6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5" name="正方形/長方形 174"/>
          <p:cNvSpPr/>
          <p:nvPr/>
        </p:nvSpPr>
        <p:spPr>
          <a:xfrm>
            <a:off x="2714612" y="3571876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7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6" name="正方形/長方形 175"/>
          <p:cNvSpPr/>
          <p:nvPr/>
        </p:nvSpPr>
        <p:spPr>
          <a:xfrm>
            <a:off x="2714612" y="3857628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8</a:t>
            </a:r>
            <a:r>
              <a:rPr kumimoji="1" lang="en-US" altLang="ja-JP" sz="800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kumimoji="1" lang="ja-JP" altLang="en-US" sz="800" dirty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7" name="正方形/長方形 176"/>
          <p:cNvSpPr/>
          <p:nvPr/>
        </p:nvSpPr>
        <p:spPr>
          <a:xfrm>
            <a:off x="2714612" y="4143380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9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8" name="正方形/長方形 177"/>
          <p:cNvSpPr/>
          <p:nvPr/>
        </p:nvSpPr>
        <p:spPr>
          <a:xfrm>
            <a:off x="2714612" y="4429132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10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9" name="正方形/長方形 178"/>
          <p:cNvSpPr/>
          <p:nvPr/>
        </p:nvSpPr>
        <p:spPr>
          <a:xfrm>
            <a:off x="2714612" y="4714884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11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80" name="正方形/長方形 179"/>
          <p:cNvSpPr/>
          <p:nvPr/>
        </p:nvSpPr>
        <p:spPr>
          <a:xfrm>
            <a:off x="2714612" y="5000636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12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181" name="カギ線コネクタ 180"/>
          <p:cNvCxnSpPr>
            <a:endCxn id="94" idx="1"/>
          </p:cNvCxnSpPr>
          <p:nvPr/>
        </p:nvCxnSpPr>
        <p:spPr>
          <a:xfrm flipV="1">
            <a:off x="3643306" y="2393149"/>
            <a:ext cx="1285884" cy="464347"/>
          </a:xfrm>
          <a:prstGeom prst="bentConnector3">
            <a:avLst>
              <a:gd name="adj1" fmla="val 50000"/>
            </a:avLst>
          </a:prstGeom>
          <a:ln w="25400">
            <a:solidFill>
              <a:schemeClr val="tx1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2" name="カギ線コネクタ 181"/>
          <p:cNvCxnSpPr>
            <a:endCxn id="77" idx="1"/>
          </p:cNvCxnSpPr>
          <p:nvPr/>
        </p:nvCxnSpPr>
        <p:spPr>
          <a:xfrm flipV="1">
            <a:off x="3643306" y="3464719"/>
            <a:ext cx="3500462" cy="535786"/>
          </a:xfrm>
          <a:prstGeom prst="bentConnector3">
            <a:avLst>
              <a:gd name="adj1" fmla="val 50000"/>
            </a:avLst>
          </a:prstGeom>
          <a:ln w="25400">
            <a:solidFill>
              <a:srgbClr val="FF000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3" name="カギ線コネクタ 182"/>
          <p:cNvCxnSpPr>
            <a:endCxn id="141" idx="1"/>
          </p:cNvCxnSpPr>
          <p:nvPr/>
        </p:nvCxnSpPr>
        <p:spPr>
          <a:xfrm>
            <a:off x="3643306" y="4286256"/>
            <a:ext cx="1285884" cy="250033"/>
          </a:xfrm>
          <a:prstGeom prst="bentConnector3">
            <a:avLst>
              <a:gd name="adj1" fmla="val 50000"/>
            </a:avLst>
          </a:prstGeom>
          <a:ln w="25400">
            <a:solidFill>
              <a:schemeClr val="tx1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8" name="カギ線コネクタ 167"/>
          <p:cNvCxnSpPr>
            <a:endCxn id="157" idx="1"/>
          </p:cNvCxnSpPr>
          <p:nvPr/>
        </p:nvCxnSpPr>
        <p:spPr>
          <a:xfrm flipV="1">
            <a:off x="3643306" y="1321579"/>
            <a:ext cx="1285884" cy="392909"/>
          </a:xfrm>
          <a:prstGeom prst="bentConnector3">
            <a:avLst>
              <a:gd name="adj1" fmla="val 50000"/>
            </a:avLst>
          </a:prstGeom>
          <a:ln w="25400">
            <a:solidFill>
              <a:schemeClr val="tx1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5" name="カギ線コネクタ 194"/>
          <p:cNvCxnSpPr>
            <a:endCxn id="149" idx="1"/>
          </p:cNvCxnSpPr>
          <p:nvPr/>
        </p:nvCxnSpPr>
        <p:spPr>
          <a:xfrm>
            <a:off x="3643308" y="4572010"/>
            <a:ext cx="1285882" cy="1107287"/>
          </a:xfrm>
          <a:prstGeom prst="bentConnector3">
            <a:avLst>
              <a:gd name="adj1" fmla="val 50000"/>
            </a:avLst>
          </a:prstGeom>
          <a:ln w="25400">
            <a:solidFill>
              <a:schemeClr val="tx1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9" name="グループ化 31"/>
          <p:cNvGrpSpPr/>
          <p:nvPr/>
        </p:nvGrpSpPr>
        <p:grpSpPr>
          <a:xfrm>
            <a:off x="214282" y="642918"/>
            <a:ext cx="1714512" cy="428628"/>
            <a:chOff x="1857356" y="5286388"/>
            <a:chExt cx="1714512" cy="428628"/>
          </a:xfrm>
        </p:grpSpPr>
        <p:sp>
          <p:nvSpPr>
            <p:cNvPr id="213" name="正方形/長方形 212"/>
            <p:cNvSpPr/>
            <p:nvPr/>
          </p:nvSpPr>
          <p:spPr>
            <a:xfrm>
              <a:off x="1857356" y="5429264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j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214" name="正方形/長方形 213"/>
            <p:cNvSpPr/>
            <p:nvPr/>
          </p:nvSpPr>
          <p:spPr>
            <a:xfrm>
              <a:off x="1857356" y="5286388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e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215" name="正方形/長方形 214"/>
            <p:cNvSpPr/>
            <p:nvPr/>
          </p:nvSpPr>
          <p:spPr>
            <a:xfrm>
              <a:off x="1857356" y="5572140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addr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sp>
        <p:nvSpPr>
          <p:cNvPr id="216" name="テキスト ボックス 215"/>
          <p:cNvSpPr txBox="1"/>
          <p:nvPr/>
        </p:nvSpPr>
        <p:spPr>
          <a:xfrm>
            <a:off x="214282" y="357166"/>
            <a:ext cx="1242648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dirty="0" err="1" smtClean="0">
                <a:latin typeface="ＭＳ ゴシック" pitchFamily="49" charset="-128"/>
                <a:ea typeface="ＭＳ ゴシック" pitchFamily="49" charset="-128"/>
              </a:rPr>
              <a:t>struct</a:t>
            </a:r>
            <a:r>
              <a:rPr lang="en-US" altLang="ja-JP" sz="1100" dirty="0" smtClean="0">
                <a:latin typeface="ＭＳ ゴシック" pitchFamily="49" charset="-128"/>
                <a:ea typeface="ＭＳ ゴシック" pitchFamily="49" charset="-128"/>
              </a:rPr>
              <a:t> record 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x</a:t>
            </a:r>
          </a:p>
        </p:txBody>
      </p:sp>
      <p:grpSp>
        <p:nvGrpSpPr>
          <p:cNvPr id="20" name="グループ化 31"/>
          <p:cNvGrpSpPr/>
          <p:nvPr/>
        </p:nvGrpSpPr>
        <p:grpSpPr>
          <a:xfrm>
            <a:off x="214282" y="1428736"/>
            <a:ext cx="1714512" cy="428628"/>
            <a:chOff x="1857356" y="5286388"/>
            <a:chExt cx="1714512" cy="428628"/>
          </a:xfrm>
        </p:grpSpPr>
        <p:sp>
          <p:nvSpPr>
            <p:cNvPr id="218" name="正方形/長方形 217"/>
            <p:cNvSpPr/>
            <p:nvPr/>
          </p:nvSpPr>
          <p:spPr>
            <a:xfrm>
              <a:off x="1857356" y="5429264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j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r>
                <a:rPr kumimoji="1"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横浜邦博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219" name="正方形/長方形 218"/>
            <p:cNvSpPr/>
            <p:nvPr/>
          </p:nvSpPr>
          <p:spPr>
            <a:xfrm>
              <a:off x="1857356" y="5286388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e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Yokohama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Kunihiro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220" name="正方形/長方形 219"/>
            <p:cNvSpPr/>
            <p:nvPr/>
          </p:nvSpPr>
          <p:spPr>
            <a:xfrm>
              <a:off x="1857356" y="5572140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addr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r>
                <a:rPr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横浜市中区日本大通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sp>
        <p:nvSpPr>
          <p:cNvPr id="221" name="テキスト ボックス 220"/>
          <p:cNvSpPr txBox="1"/>
          <p:nvPr/>
        </p:nvSpPr>
        <p:spPr>
          <a:xfrm>
            <a:off x="214282" y="1142984"/>
            <a:ext cx="152477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dirty="0" err="1" smtClean="0">
                <a:latin typeface="ＭＳ ゴシック" pitchFamily="49" charset="-128"/>
                <a:ea typeface="ＭＳ ゴシック" pitchFamily="49" charset="-128"/>
              </a:rPr>
              <a:t>struct</a:t>
            </a:r>
            <a:r>
              <a:rPr lang="en-US" altLang="ja-JP" sz="1100" dirty="0" smtClean="0">
                <a:latin typeface="ＭＳ ゴシック" pitchFamily="49" charset="-128"/>
                <a:ea typeface="ＭＳ ゴシック" pitchFamily="49" charset="-128"/>
              </a:rPr>
              <a:t> record 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dummy</a:t>
            </a:r>
          </a:p>
        </p:txBody>
      </p:sp>
      <p:sp>
        <p:nvSpPr>
          <p:cNvPr id="222" name="テキスト ボックス 221"/>
          <p:cNvSpPr txBox="1"/>
          <p:nvPr/>
        </p:nvSpPr>
        <p:spPr>
          <a:xfrm>
            <a:off x="2357422" y="1285860"/>
            <a:ext cx="1947969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dirty="0" err="1" smtClean="0">
                <a:latin typeface="ＭＳ ゴシック" pitchFamily="49" charset="-128"/>
                <a:ea typeface="ＭＳ ゴシック" pitchFamily="49" charset="-128"/>
              </a:rPr>
              <a:t>struct</a:t>
            </a:r>
            <a:r>
              <a:rPr lang="en-US" altLang="ja-JP" sz="1100" dirty="0" smtClean="0">
                <a:latin typeface="ＭＳ ゴシック" pitchFamily="49" charset="-128"/>
                <a:ea typeface="ＭＳ ゴシック" pitchFamily="49" charset="-128"/>
              </a:rPr>
              <a:t> item *</a:t>
            </a:r>
            <a:r>
              <a:rPr lang="en-US" altLang="ja-JP" sz="1100" b="1" dirty="0" err="1" smtClean="0"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[B]</a:t>
            </a:r>
          </a:p>
        </p:txBody>
      </p:sp>
      <p:sp>
        <p:nvSpPr>
          <p:cNvPr id="101" name="テキスト ボックス 100"/>
          <p:cNvSpPr txBox="1"/>
          <p:nvPr/>
        </p:nvSpPr>
        <p:spPr>
          <a:xfrm>
            <a:off x="2000232" y="785794"/>
            <a:ext cx="1947969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b="1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hash(“</a:t>
            </a:r>
            <a:r>
              <a:rPr lang="en-US" altLang="ja-JP" sz="1100" b="1" dirty="0" err="1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Hato</a:t>
            </a:r>
            <a:r>
              <a:rPr lang="en-US" altLang="ja-JP" sz="1100" b="1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 </a:t>
            </a:r>
            <a:r>
              <a:rPr lang="en-US" altLang="ja-JP" sz="1100" b="1" dirty="0" err="1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Saburo</a:t>
            </a:r>
            <a:r>
              <a:rPr lang="en-US" altLang="ja-JP" sz="1100" b="1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”) = 8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14282" y="0"/>
            <a:ext cx="8686800" cy="785794"/>
          </a:xfrm>
        </p:spPr>
        <p:txBody>
          <a:bodyPr>
            <a:noAutofit/>
          </a:bodyPr>
          <a:lstStyle/>
          <a:p>
            <a:r>
              <a:rPr lang="ja-JP" altLang="en-US" sz="2800" dirty="0" smtClean="0"/>
              <a:t>ダイレクトチェイニング法</a:t>
            </a:r>
            <a:r>
              <a:rPr lang="en-US" altLang="ja-JP" sz="2800" dirty="0" smtClean="0"/>
              <a:t/>
            </a:r>
            <a:br>
              <a:rPr lang="en-US" altLang="ja-JP" sz="2800" dirty="0" smtClean="0"/>
            </a:br>
            <a:r>
              <a:rPr lang="ja-JP" altLang="en-US" sz="2800" dirty="0" smtClean="0"/>
              <a:t>削除</a:t>
            </a:r>
            <a:r>
              <a:rPr lang="en-US" altLang="ja-JP" sz="2800" dirty="0" smtClean="0"/>
              <a:t>2</a:t>
            </a:r>
            <a:endParaRPr kumimoji="1" lang="ja-JP" altLang="en-US" sz="2800" dirty="0"/>
          </a:p>
        </p:txBody>
      </p:sp>
      <p:sp>
        <p:nvSpPr>
          <p:cNvPr id="115" name="正方形/長方形 114"/>
          <p:cNvSpPr/>
          <p:nvPr/>
        </p:nvSpPr>
        <p:spPr>
          <a:xfrm>
            <a:off x="214282" y="1928802"/>
            <a:ext cx="2357454" cy="4786346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ハッシュ表初期化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makenull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初期データ登録 </a:t>
            </a:r>
            <a:r>
              <a:rPr lang="en-US" altLang="ja-JP" sz="900" dirty="0" smtClean="0">
                <a:solidFill>
                  <a:schemeClr val="tx1"/>
                </a:solidFill>
              </a:rPr>
              <a:t>*/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while(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getrecord</a:t>
            </a:r>
            <a:r>
              <a:rPr lang="en-US" altLang="ja-JP" sz="900" dirty="0" smtClean="0">
                <a:solidFill>
                  <a:schemeClr val="tx1"/>
                </a:solidFill>
              </a:rPr>
              <a:t>(&amp;x) )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insert(&amp;x,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x.ename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重複データの登録試み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insert(&amp;dummy,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ハッシュ表を対象とした探索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Hato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Saburo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ハッシュ表からのデータ削除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Hato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Saburo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rgbClr val="FF0000"/>
                </a:solidFill>
              </a:rPr>
              <a:t>  delete("Ueno </a:t>
            </a:r>
            <a:r>
              <a:rPr lang="en-US" altLang="ja-JP" sz="900" dirty="0" err="1" smtClean="0">
                <a:solidFill>
                  <a:srgbClr val="FF0000"/>
                </a:solidFill>
              </a:rPr>
              <a:t>Ranran</a:t>
            </a:r>
            <a:r>
              <a:rPr lang="en-US" altLang="ja-JP" sz="900" dirty="0" smtClean="0">
                <a:solidFill>
                  <a:srgbClr val="FF0000"/>
                </a:solidFill>
              </a:rPr>
              <a:t>", </a:t>
            </a:r>
            <a:r>
              <a:rPr lang="en-US" altLang="ja-JP" sz="900" dirty="0" err="1" smtClean="0">
                <a:solidFill>
                  <a:srgbClr val="FF0000"/>
                </a:solidFill>
              </a:rPr>
              <a:t>hashtable</a:t>
            </a:r>
            <a:r>
              <a:rPr lang="en-US" altLang="ja-JP" sz="900" dirty="0" smtClean="0">
                <a:solidFill>
                  <a:srgbClr val="FF0000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Nobi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Toraemon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Nanashi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Gonbei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ハッシュ表を対象とした探索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Hato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Saburo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再登録・再探索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printf</a:t>
            </a:r>
            <a:r>
              <a:rPr lang="en-US" altLang="ja-JP" sz="900" dirty="0" smtClean="0">
                <a:solidFill>
                  <a:schemeClr val="tx1"/>
                </a:solidFill>
              </a:rPr>
              <a:t>("===Re-insert===\n");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insert(&amp;dummy,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Mitsuki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Mausu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</p:txBody>
      </p:sp>
      <p:sp>
        <p:nvSpPr>
          <p:cNvPr id="116" name="右矢印 115"/>
          <p:cNvSpPr/>
          <p:nvPr/>
        </p:nvSpPr>
        <p:spPr>
          <a:xfrm>
            <a:off x="0" y="4429132"/>
            <a:ext cx="285752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32"/>
          <p:cNvGrpSpPr/>
          <p:nvPr/>
        </p:nvGrpSpPr>
        <p:grpSpPr>
          <a:xfrm>
            <a:off x="7143768" y="3000372"/>
            <a:ext cx="1857388" cy="928694"/>
            <a:chOff x="1785918" y="5000636"/>
            <a:chExt cx="1857388" cy="928694"/>
          </a:xfrm>
        </p:grpSpPr>
        <p:sp>
          <p:nvSpPr>
            <p:cNvPr id="77" name="正方形/長方形 76"/>
            <p:cNvSpPr/>
            <p:nvPr/>
          </p:nvSpPr>
          <p:spPr>
            <a:xfrm>
              <a:off x="1785918" y="514351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4" name="グループ化 31"/>
            <p:cNvGrpSpPr/>
            <p:nvPr/>
          </p:nvGrpSpPr>
          <p:grpSpPr>
            <a:xfrm>
              <a:off x="1857356" y="5286388"/>
              <a:ext cx="1714512" cy="428628"/>
              <a:chOff x="1857356" y="5286388"/>
              <a:chExt cx="1714512" cy="428628"/>
            </a:xfrm>
          </p:grpSpPr>
          <p:sp>
            <p:nvSpPr>
              <p:cNvPr id="87" name="正方形/長方形 86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横浜国大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91" name="正方形/長方形 90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Yokohama </a:t>
                </a:r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Kunihiro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92" name="正方形/長方形 91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横浜市保土ヶ谷区常盤台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83" name="正方形/長方形 82"/>
            <p:cNvSpPr/>
            <p:nvPr/>
          </p:nvSpPr>
          <p:spPr>
            <a:xfrm>
              <a:off x="1785918" y="500063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Yokohama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Kunihiro</a:t>
              </a:r>
              <a:r>
                <a:rPr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 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8</a:t>
              </a:r>
              <a:endParaRPr kumimoji="1" lang="ja-JP" altLang="en-US" sz="800" dirty="0">
                <a:solidFill>
                  <a:srgbClr val="FFC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85" name="正方形/長方形 84"/>
            <p:cNvSpPr/>
            <p:nvPr/>
          </p:nvSpPr>
          <p:spPr>
            <a:xfrm>
              <a:off x="1785918" y="5786454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next:</a:t>
              </a:r>
              <a:r>
                <a:rPr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NULL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5" name="グループ化 33"/>
          <p:cNvGrpSpPr/>
          <p:nvPr/>
        </p:nvGrpSpPr>
        <p:grpSpPr>
          <a:xfrm>
            <a:off x="4929190" y="1928802"/>
            <a:ext cx="1857388" cy="928694"/>
            <a:chOff x="1785918" y="5000636"/>
            <a:chExt cx="1857388" cy="928694"/>
          </a:xfrm>
        </p:grpSpPr>
        <p:sp>
          <p:nvSpPr>
            <p:cNvPr id="94" name="正方形/長方形 93"/>
            <p:cNvSpPr/>
            <p:nvPr/>
          </p:nvSpPr>
          <p:spPr>
            <a:xfrm>
              <a:off x="1785918" y="514351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6" name="グループ化 35"/>
            <p:cNvGrpSpPr/>
            <p:nvPr/>
          </p:nvGrpSpPr>
          <p:grpSpPr>
            <a:xfrm>
              <a:off x="1857356" y="5286388"/>
              <a:ext cx="1714512" cy="428628"/>
              <a:chOff x="1857356" y="5286388"/>
              <a:chExt cx="1714512" cy="428628"/>
            </a:xfrm>
          </p:grpSpPr>
          <p:sp>
            <p:nvSpPr>
              <p:cNvPr id="98" name="正方形/長方形 97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神奈川花子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99" name="正方形/長方形 98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Kanagawa </a:t>
                </a:r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Hanako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03" name="正方形/長方形 102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横浜市</a:t>
                </a:r>
                <a:r>
                  <a:rPr lang="ja-JP" altLang="en-US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神奈川区三ッ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沢上町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96" name="正方形/長方形 95"/>
            <p:cNvSpPr/>
            <p:nvPr/>
          </p:nvSpPr>
          <p:spPr>
            <a:xfrm>
              <a:off x="1785918" y="500063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Kanagawa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Hanako</a:t>
              </a:r>
              <a:r>
                <a:rPr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4</a:t>
              </a:r>
              <a:endParaRPr lang="ja-JP" altLang="en-US" sz="800" dirty="0">
                <a:solidFill>
                  <a:srgbClr val="FFC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97" name="正方形/長方形 96"/>
            <p:cNvSpPr/>
            <p:nvPr/>
          </p:nvSpPr>
          <p:spPr>
            <a:xfrm>
              <a:off x="1785918" y="5786454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next:</a:t>
              </a:r>
              <a:r>
                <a:rPr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NULL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7" name="グループ化 49"/>
          <p:cNvGrpSpPr/>
          <p:nvPr/>
        </p:nvGrpSpPr>
        <p:grpSpPr>
          <a:xfrm>
            <a:off x="7143768" y="4071942"/>
            <a:ext cx="1857388" cy="928694"/>
            <a:chOff x="1785918" y="5000636"/>
            <a:chExt cx="1857388" cy="928694"/>
          </a:xfrm>
        </p:grpSpPr>
        <p:sp>
          <p:nvSpPr>
            <p:cNvPr id="125" name="正方形/長方形 124"/>
            <p:cNvSpPr/>
            <p:nvPr/>
          </p:nvSpPr>
          <p:spPr>
            <a:xfrm>
              <a:off x="1785918" y="514351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8" name="グループ化 51"/>
            <p:cNvGrpSpPr/>
            <p:nvPr/>
          </p:nvGrpSpPr>
          <p:grpSpPr>
            <a:xfrm>
              <a:off x="1857356" y="5286388"/>
              <a:ext cx="1714512" cy="428628"/>
              <a:chOff x="1857356" y="5286388"/>
              <a:chExt cx="1714512" cy="428628"/>
            </a:xfrm>
          </p:grpSpPr>
          <p:sp>
            <p:nvSpPr>
              <p:cNvPr id="129" name="正方形/長方形 128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北条梅子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30" name="正方形/長方形 129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Hojo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Umeko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31" name="正方形/長方形 130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小田原市城山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127" name="正方形/長方形 126"/>
            <p:cNvSpPr/>
            <p:nvPr/>
          </p:nvSpPr>
          <p:spPr>
            <a:xfrm>
              <a:off x="1785918" y="500063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Hojo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Umeko</a:t>
              </a:r>
              <a:r>
                <a:rPr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 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9</a:t>
              </a:r>
              <a:endParaRPr lang="ja-JP" altLang="en-US" sz="800" dirty="0">
                <a:solidFill>
                  <a:srgbClr val="FFC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128" name="正方形/長方形 127"/>
            <p:cNvSpPr/>
            <p:nvPr/>
          </p:nvSpPr>
          <p:spPr>
            <a:xfrm>
              <a:off x="1785918" y="5786454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next:</a:t>
              </a:r>
              <a:r>
                <a:rPr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NULL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9" name="グループ化 58"/>
          <p:cNvGrpSpPr/>
          <p:nvPr/>
        </p:nvGrpSpPr>
        <p:grpSpPr>
          <a:xfrm>
            <a:off x="7143768" y="857232"/>
            <a:ext cx="1857388" cy="928694"/>
            <a:chOff x="1785918" y="5000636"/>
            <a:chExt cx="1857388" cy="928694"/>
          </a:xfrm>
        </p:grpSpPr>
        <p:sp>
          <p:nvSpPr>
            <p:cNvPr id="133" name="正方形/長方形 132"/>
            <p:cNvSpPr/>
            <p:nvPr/>
          </p:nvSpPr>
          <p:spPr>
            <a:xfrm>
              <a:off x="1785918" y="514351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10" name="グループ化 60"/>
            <p:cNvGrpSpPr/>
            <p:nvPr/>
          </p:nvGrpSpPr>
          <p:grpSpPr>
            <a:xfrm>
              <a:off x="1857356" y="5286388"/>
              <a:ext cx="1714512" cy="428628"/>
              <a:chOff x="1857356" y="5286388"/>
              <a:chExt cx="1714512" cy="428628"/>
            </a:xfrm>
          </p:grpSpPr>
          <p:sp>
            <p:nvSpPr>
              <p:cNvPr id="137" name="正方形/長方形 136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足柄金太郎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38" name="正方形/長方形 137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Ashigara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Kintaro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39" name="正方形/長方形 138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南足柄市金時山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135" name="正方形/長方形 134"/>
            <p:cNvSpPr/>
            <p:nvPr/>
          </p:nvSpPr>
          <p:spPr>
            <a:xfrm>
              <a:off x="1785918" y="500063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Ashigara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Kintaro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0</a:t>
              </a:r>
              <a:endParaRPr kumimoji="1" lang="ja-JP" altLang="en-US" sz="800" dirty="0">
                <a:solidFill>
                  <a:srgbClr val="FFC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136" name="正方形/長方形 135"/>
            <p:cNvSpPr/>
            <p:nvPr/>
          </p:nvSpPr>
          <p:spPr>
            <a:xfrm>
              <a:off x="1785918" y="5786454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next:</a:t>
              </a:r>
              <a:r>
                <a:rPr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NULL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11" name="グループ化 66"/>
          <p:cNvGrpSpPr/>
          <p:nvPr/>
        </p:nvGrpSpPr>
        <p:grpSpPr>
          <a:xfrm>
            <a:off x="4929190" y="4071942"/>
            <a:ext cx="1857388" cy="928694"/>
            <a:chOff x="1785918" y="5000636"/>
            <a:chExt cx="1857388" cy="928694"/>
          </a:xfrm>
        </p:grpSpPr>
        <p:sp>
          <p:nvSpPr>
            <p:cNvPr id="141" name="正方形/長方形 140"/>
            <p:cNvSpPr/>
            <p:nvPr/>
          </p:nvSpPr>
          <p:spPr>
            <a:xfrm>
              <a:off x="1785918" y="514351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12" name="グループ化 68"/>
            <p:cNvGrpSpPr/>
            <p:nvPr/>
          </p:nvGrpSpPr>
          <p:grpSpPr>
            <a:xfrm>
              <a:off x="1857356" y="5286388"/>
              <a:ext cx="1714512" cy="428628"/>
              <a:chOff x="1857356" y="5286388"/>
              <a:chExt cx="1714512" cy="428628"/>
            </a:xfrm>
          </p:grpSpPr>
          <p:sp>
            <p:nvSpPr>
              <p:cNvPr id="145" name="正方形/長方形 144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上野蘭々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46" name="正方形/長方形 145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Ueno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Ranran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47" name="正方形/長方形 146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台東区上野公園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143" name="正方形/長方形 142"/>
            <p:cNvSpPr/>
            <p:nvPr/>
          </p:nvSpPr>
          <p:spPr>
            <a:xfrm>
              <a:off x="1785918" y="500063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Ueno</a:t>
              </a:r>
              <a:r>
                <a:rPr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Ranran</a:t>
              </a:r>
              <a:r>
                <a:rPr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 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9</a:t>
              </a:r>
              <a:endParaRPr lang="ja-JP" altLang="en-US" sz="800" dirty="0">
                <a:solidFill>
                  <a:srgbClr val="FFC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144" name="正方形/長方形 143"/>
            <p:cNvSpPr/>
            <p:nvPr/>
          </p:nvSpPr>
          <p:spPr>
            <a:xfrm>
              <a:off x="1785918" y="5786454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next: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13" name="グループ化 74"/>
          <p:cNvGrpSpPr/>
          <p:nvPr/>
        </p:nvGrpSpPr>
        <p:grpSpPr>
          <a:xfrm>
            <a:off x="4929190" y="5214950"/>
            <a:ext cx="1857388" cy="928694"/>
            <a:chOff x="1785918" y="5000636"/>
            <a:chExt cx="1857388" cy="928694"/>
          </a:xfrm>
        </p:grpSpPr>
        <p:sp>
          <p:nvSpPr>
            <p:cNvPr id="149" name="正方形/長方形 148"/>
            <p:cNvSpPr/>
            <p:nvPr/>
          </p:nvSpPr>
          <p:spPr>
            <a:xfrm>
              <a:off x="1785918" y="514351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14" name="グループ化 76"/>
            <p:cNvGrpSpPr/>
            <p:nvPr/>
          </p:nvGrpSpPr>
          <p:grpSpPr>
            <a:xfrm>
              <a:off x="1857356" y="5286388"/>
              <a:ext cx="1714512" cy="428628"/>
              <a:chOff x="1857356" y="5286388"/>
              <a:chExt cx="1714512" cy="428628"/>
            </a:xfrm>
          </p:grpSpPr>
          <p:sp>
            <p:nvSpPr>
              <p:cNvPr id="153" name="正方形/長方形 152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三月磨臼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54" name="正方形/長方形 153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Mitsuki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Mausu</a:t>
                </a:r>
                <a:endPara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  <a:p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55" name="正方形/長方形 154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浦安市舞浜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151" name="正方形/長方形 150"/>
            <p:cNvSpPr/>
            <p:nvPr/>
          </p:nvSpPr>
          <p:spPr>
            <a:xfrm>
              <a:off x="1785918" y="500063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Mitsuki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Mausu</a:t>
              </a:r>
              <a:r>
                <a:rPr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 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10</a:t>
              </a:r>
            </a:p>
            <a:p>
              <a:endParaRPr kumimoji="1" lang="ja-JP" altLang="en-US" sz="800" dirty="0">
                <a:solidFill>
                  <a:srgbClr val="FFC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152" name="正方形/長方形 151"/>
            <p:cNvSpPr/>
            <p:nvPr/>
          </p:nvSpPr>
          <p:spPr>
            <a:xfrm>
              <a:off x="1785918" y="5786454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next:</a:t>
              </a:r>
              <a:r>
                <a:rPr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NULL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15" name="グループ化 82"/>
          <p:cNvGrpSpPr/>
          <p:nvPr/>
        </p:nvGrpSpPr>
        <p:grpSpPr>
          <a:xfrm>
            <a:off x="4929190" y="857232"/>
            <a:ext cx="1857388" cy="928694"/>
            <a:chOff x="1785918" y="5000636"/>
            <a:chExt cx="1857388" cy="928694"/>
          </a:xfrm>
        </p:grpSpPr>
        <p:sp>
          <p:nvSpPr>
            <p:cNvPr id="157" name="正方形/長方形 156"/>
            <p:cNvSpPr/>
            <p:nvPr/>
          </p:nvSpPr>
          <p:spPr>
            <a:xfrm>
              <a:off x="1785918" y="514351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16" name="グループ化 84"/>
            <p:cNvGrpSpPr/>
            <p:nvPr/>
          </p:nvGrpSpPr>
          <p:grpSpPr>
            <a:xfrm>
              <a:off x="1857356" y="5286388"/>
              <a:ext cx="1714512" cy="428628"/>
              <a:chOff x="1857356" y="5286388"/>
              <a:chExt cx="1714512" cy="428628"/>
            </a:xfrm>
          </p:grpSpPr>
          <p:sp>
            <p:nvSpPr>
              <p:cNvPr id="161" name="正方形/長方形 160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野比寅右衛門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62" name="正方形/長方形 161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Nobi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Toraemon</a:t>
                </a:r>
                <a:endPara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  <a:p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63" name="正方形/長方形 162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横須賀市野比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159" name="正方形/長方形 158"/>
            <p:cNvSpPr/>
            <p:nvPr/>
          </p:nvSpPr>
          <p:spPr>
            <a:xfrm>
              <a:off x="1785918" y="500063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Nobi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Toraemon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0</a:t>
              </a:r>
            </a:p>
            <a:p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160" name="正方形/長方形 159"/>
            <p:cNvSpPr/>
            <p:nvPr/>
          </p:nvSpPr>
          <p:spPr>
            <a:xfrm>
              <a:off x="1785918" y="5786454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next: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cxnSp>
        <p:nvCxnSpPr>
          <p:cNvPr id="164" name="カギ線コネクタ 163"/>
          <p:cNvCxnSpPr/>
          <p:nvPr/>
        </p:nvCxnSpPr>
        <p:spPr>
          <a:xfrm flipV="1">
            <a:off x="5286380" y="1321579"/>
            <a:ext cx="1857388" cy="392909"/>
          </a:xfrm>
          <a:prstGeom prst="bentConnector3">
            <a:avLst>
              <a:gd name="adj1" fmla="val 90052"/>
            </a:avLst>
          </a:prstGeom>
          <a:ln w="25400">
            <a:solidFill>
              <a:schemeClr val="tx1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6" name="カギ線コネクタ 165"/>
          <p:cNvCxnSpPr/>
          <p:nvPr/>
        </p:nvCxnSpPr>
        <p:spPr>
          <a:xfrm flipV="1">
            <a:off x="5286380" y="4536289"/>
            <a:ext cx="1857388" cy="392909"/>
          </a:xfrm>
          <a:prstGeom prst="bentConnector3">
            <a:avLst>
              <a:gd name="adj1" fmla="val 89217"/>
            </a:avLst>
          </a:prstGeom>
          <a:ln w="25400">
            <a:solidFill>
              <a:schemeClr val="tx1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7" name="正方形/長方形 166"/>
          <p:cNvSpPr/>
          <p:nvPr/>
        </p:nvSpPr>
        <p:spPr>
          <a:xfrm>
            <a:off x="2714612" y="1571612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0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69" name="正方形/長方形 168"/>
          <p:cNvSpPr/>
          <p:nvPr/>
        </p:nvSpPr>
        <p:spPr>
          <a:xfrm>
            <a:off x="2714612" y="1857364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0" name="正方形/長方形 169"/>
          <p:cNvSpPr/>
          <p:nvPr/>
        </p:nvSpPr>
        <p:spPr>
          <a:xfrm>
            <a:off x="2714612" y="2143116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1" name="正方形/長方形 170"/>
          <p:cNvSpPr/>
          <p:nvPr/>
        </p:nvSpPr>
        <p:spPr>
          <a:xfrm>
            <a:off x="2714612" y="2428868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3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2" name="正方形/長方形 171"/>
          <p:cNvSpPr/>
          <p:nvPr/>
        </p:nvSpPr>
        <p:spPr>
          <a:xfrm>
            <a:off x="2714612" y="2714620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4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3" name="正方形/長方形 172"/>
          <p:cNvSpPr/>
          <p:nvPr/>
        </p:nvSpPr>
        <p:spPr>
          <a:xfrm>
            <a:off x="2714612" y="3000372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5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4" name="正方形/長方形 173"/>
          <p:cNvSpPr/>
          <p:nvPr/>
        </p:nvSpPr>
        <p:spPr>
          <a:xfrm>
            <a:off x="2714612" y="3286124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6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5" name="正方形/長方形 174"/>
          <p:cNvSpPr/>
          <p:nvPr/>
        </p:nvSpPr>
        <p:spPr>
          <a:xfrm>
            <a:off x="2714612" y="3571876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7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6" name="正方形/長方形 175"/>
          <p:cNvSpPr/>
          <p:nvPr/>
        </p:nvSpPr>
        <p:spPr>
          <a:xfrm>
            <a:off x="2714612" y="3857628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8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7" name="正方形/長方形 176"/>
          <p:cNvSpPr/>
          <p:nvPr/>
        </p:nvSpPr>
        <p:spPr>
          <a:xfrm>
            <a:off x="2714612" y="4143380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9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8" name="正方形/長方形 177"/>
          <p:cNvSpPr/>
          <p:nvPr/>
        </p:nvSpPr>
        <p:spPr>
          <a:xfrm>
            <a:off x="2714612" y="4429132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10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9" name="正方形/長方形 178"/>
          <p:cNvSpPr/>
          <p:nvPr/>
        </p:nvSpPr>
        <p:spPr>
          <a:xfrm>
            <a:off x="2714612" y="4714884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11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80" name="正方形/長方形 179"/>
          <p:cNvSpPr/>
          <p:nvPr/>
        </p:nvSpPr>
        <p:spPr>
          <a:xfrm>
            <a:off x="2714612" y="5000636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12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181" name="カギ線コネクタ 180"/>
          <p:cNvCxnSpPr>
            <a:endCxn id="94" idx="1"/>
          </p:cNvCxnSpPr>
          <p:nvPr/>
        </p:nvCxnSpPr>
        <p:spPr>
          <a:xfrm flipV="1">
            <a:off x="3643306" y="2393149"/>
            <a:ext cx="1285884" cy="464347"/>
          </a:xfrm>
          <a:prstGeom prst="bentConnector3">
            <a:avLst>
              <a:gd name="adj1" fmla="val 50000"/>
            </a:avLst>
          </a:prstGeom>
          <a:ln w="25400">
            <a:solidFill>
              <a:schemeClr val="tx1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2" name="カギ線コネクタ 181"/>
          <p:cNvCxnSpPr>
            <a:endCxn id="77" idx="1"/>
          </p:cNvCxnSpPr>
          <p:nvPr/>
        </p:nvCxnSpPr>
        <p:spPr>
          <a:xfrm flipV="1">
            <a:off x="3643306" y="3464719"/>
            <a:ext cx="3500462" cy="535786"/>
          </a:xfrm>
          <a:prstGeom prst="bentConnector3">
            <a:avLst>
              <a:gd name="adj1" fmla="val 50000"/>
            </a:avLst>
          </a:prstGeom>
          <a:ln w="25400">
            <a:solidFill>
              <a:schemeClr val="tx1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3" name="カギ線コネクタ 182"/>
          <p:cNvCxnSpPr>
            <a:endCxn id="141" idx="1"/>
          </p:cNvCxnSpPr>
          <p:nvPr/>
        </p:nvCxnSpPr>
        <p:spPr>
          <a:xfrm>
            <a:off x="3643306" y="4286256"/>
            <a:ext cx="1285884" cy="250033"/>
          </a:xfrm>
          <a:prstGeom prst="bentConnector3">
            <a:avLst>
              <a:gd name="adj1" fmla="val 50000"/>
            </a:avLst>
          </a:prstGeom>
          <a:ln w="25400">
            <a:solidFill>
              <a:schemeClr val="tx1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8" name="カギ線コネクタ 167"/>
          <p:cNvCxnSpPr>
            <a:endCxn id="157" idx="1"/>
          </p:cNvCxnSpPr>
          <p:nvPr/>
        </p:nvCxnSpPr>
        <p:spPr>
          <a:xfrm flipV="1">
            <a:off x="3643306" y="1321579"/>
            <a:ext cx="1285884" cy="392909"/>
          </a:xfrm>
          <a:prstGeom prst="bentConnector3">
            <a:avLst>
              <a:gd name="adj1" fmla="val 50000"/>
            </a:avLst>
          </a:prstGeom>
          <a:ln w="25400">
            <a:solidFill>
              <a:schemeClr val="tx1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5" name="カギ線コネクタ 194"/>
          <p:cNvCxnSpPr>
            <a:endCxn id="149" idx="1"/>
          </p:cNvCxnSpPr>
          <p:nvPr/>
        </p:nvCxnSpPr>
        <p:spPr>
          <a:xfrm>
            <a:off x="3643308" y="4572010"/>
            <a:ext cx="1285882" cy="1107287"/>
          </a:xfrm>
          <a:prstGeom prst="bentConnector3">
            <a:avLst>
              <a:gd name="adj1" fmla="val 50000"/>
            </a:avLst>
          </a:prstGeom>
          <a:ln w="25400">
            <a:solidFill>
              <a:schemeClr val="tx1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7" name="グループ化 31"/>
          <p:cNvGrpSpPr/>
          <p:nvPr/>
        </p:nvGrpSpPr>
        <p:grpSpPr>
          <a:xfrm>
            <a:off x="214282" y="642918"/>
            <a:ext cx="1714512" cy="428628"/>
            <a:chOff x="1857356" y="5286388"/>
            <a:chExt cx="1714512" cy="428628"/>
          </a:xfrm>
        </p:grpSpPr>
        <p:sp>
          <p:nvSpPr>
            <p:cNvPr id="213" name="正方形/長方形 212"/>
            <p:cNvSpPr/>
            <p:nvPr/>
          </p:nvSpPr>
          <p:spPr>
            <a:xfrm>
              <a:off x="1857356" y="5429264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j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214" name="正方形/長方形 213"/>
            <p:cNvSpPr/>
            <p:nvPr/>
          </p:nvSpPr>
          <p:spPr>
            <a:xfrm>
              <a:off x="1857356" y="5286388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e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215" name="正方形/長方形 214"/>
            <p:cNvSpPr/>
            <p:nvPr/>
          </p:nvSpPr>
          <p:spPr>
            <a:xfrm>
              <a:off x="1857356" y="5572140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addr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sp>
        <p:nvSpPr>
          <p:cNvPr id="216" name="テキスト ボックス 215"/>
          <p:cNvSpPr txBox="1"/>
          <p:nvPr/>
        </p:nvSpPr>
        <p:spPr>
          <a:xfrm>
            <a:off x="214282" y="357166"/>
            <a:ext cx="1242648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dirty="0" err="1" smtClean="0">
                <a:latin typeface="ＭＳ ゴシック" pitchFamily="49" charset="-128"/>
                <a:ea typeface="ＭＳ ゴシック" pitchFamily="49" charset="-128"/>
              </a:rPr>
              <a:t>struct</a:t>
            </a:r>
            <a:r>
              <a:rPr lang="en-US" altLang="ja-JP" sz="1100" dirty="0" smtClean="0">
                <a:latin typeface="ＭＳ ゴシック" pitchFamily="49" charset="-128"/>
                <a:ea typeface="ＭＳ ゴシック" pitchFamily="49" charset="-128"/>
              </a:rPr>
              <a:t> record 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x</a:t>
            </a:r>
          </a:p>
        </p:txBody>
      </p:sp>
      <p:grpSp>
        <p:nvGrpSpPr>
          <p:cNvPr id="18" name="グループ化 31"/>
          <p:cNvGrpSpPr/>
          <p:nvPr/>
        </p:nvGrpSpPr>
        <p:grpSpPr>
          <a:xfrm>
            <a:off x="214282" y="1428736"/>
            <a:ext cx="1714512" cy="428628"/>
            <a:chOff x="1857356" y="5286388"/>
            <a:chExt cx="1714512" cy="428628"/>
          </a:xfrm>
        </p:grpSpPr>
        <p:sp>
          <p:nvSpPr>
            <p:cNvPr id="218" name="正方形/長方形 217"/>
            <p:cNvSpPr/>
            <p:nvPr/>
          </p:nvSpPr>
          <p:spPr>
            <a:xfrm>
              <a:off x="1857356" y="5429264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j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r>
                <a:rPr kumimoji="1"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横浜邦博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219" name="正方形/長方形 218"/>
            <p:cNvSpPr/>
            <p:nvPr/>
          </p:nvSpPr>
          <p:spPr>
            <a:xfrm>
              <a:off x="1857356" y="5286388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e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Yokohama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Kunihiro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220" name="正方形/長方形 219"/>
            <p:cNvSpPr/>
            <p:nvPr/>
          </p:nvSpPr>
          <p:spPr>
            <a:xfrm>
              <a:off x="1857356" y="5572140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addr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r>
                <a:rPr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横浜市中区日本大通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sp>
        <p:nvSpPr>
          <p:cNvPr id="221" name="テキスト ボックス 220"/>
          <p:cNvSpPr txBox="1"/>
          <p:nvPr/>
        </p:nvSpPr>
        <p:spPr>
          <a:xfrm>
            <a:off x="214282" y="1142984"/>
            <a:ext cx="152477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dirty="0" err="1" smtClean="0">
                <a:latin typeface="ＭＳ ゴシック" pitchFamily="49" charset="-128"/>
                <a:ea typeface="ＭＳ ゴシック" pitchFamily="49" charset="-128"/>
              </a:rPr>
              <a:t>struct</a:t>
            </a:r>
            <a:r>
              <a:rPr lang="en-US" altLang="ja-JP" sz="1100" dirty="0" smtClean="0">
                <a:latin typeface="ＭＳ ゴシック" pitchFamily="49" charset="-128"/>
                <a:ea typeface="ＭＳ ゴシック" pitchFamily="49" charset="-128"/>
              </a:rPr>
              <a:t> record 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dummy</a:t>
            </a:r>
          </a:p>
        </p:txBody>
      </p:sp>
      <p:sp>
        <p:nvSpPr>
          <p:cNvPr id="222" name="テキスト ボックス 221"/>
          <p:cNvSpPr txBox="1"/>
          <p:nvPr/>
        </p:nvSpPr>
        <p:spPr>
          <a:xfrm>
            <a:off x="2357422" y="1285860"/>
            <a:ext cx="1947969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dirty="0" err="1" smtClean="0">
                <a:latin typeface="ＭＳ ゴシック" pitchFamily="49" charset="-128"/>
                <a:ea typeface="ＭＳ ゴシック" pitchFamily="49" charset="-128"/>
              </a:rPr>
              <a:t>struct</a:t>
            </a:r>
            <a:r>
              <a:rPr lang="en-US" altLang="ja-JP" sz="1100" dirty="0" smtClean="0">
                <a:latin typeface="ＭＳ ゴシック" pitchFamily="49" charset="-128"/>
                <a:ea typeface="ＭＳ ゴシック" pitchFamily="49" charset="-128"/>
              </a:rPr>
              <a:t> item *</a:t>
            </a:r>
            <a:r>
              <a:rPr lang="en-US" altLang="ja-JP" sz="1100" b="1" dirty="0" err="1" smtClean="0"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[B]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14282" y="0"/>
            <a:ext cx="8686800" cy="785794"/>
          </a:xfrm>
        </p:spPr>
        <p:txBody>
          <a:bodyPr>
            <a:noAutofit/>
          </a:bodyPr>
          <a:lstStyle/>
          <a:p>
            <a:r>
              <a:rPr lang="ja-JP" altLang="en-US" sz="2800" dirty="0" smtClean="0"/>
              <a:t>ダイレクトチェイニング法</a:t>
            </a:r>
            <a:r>
              <a:rPr lang="en-US" altLang="ja-JP" sz="2800" dirty="0" smtClean="0"/>
              <a:t/>
            </a:r>
            <a:br>
              <a:rPr lang="en-US" altLang="ja-JP" sz="2800" dirty="0" smtClean="0"/>
            </a:br>
            <a:r>
              <a:rPr lang="ja-JP" altLang="en-US" sz="2800" dirty="0" smtClean="0"/>
              <a:t>削除</a:t>
            </a:r>
            <a:r>
              <a:rPr lang="en-US" altLang="ja-JP" sz="2800" dirty="0" smtClean="0"/>
              <a:t>2:</a:t>
            </a:r>
            <a:r>
              <a:rPr lang="ja-JP" altLang="en-US" sz="2800" dirty="0" smtClean="0"/>
              <a:t> 探索</a:t>
            </a:r>
            <a:endParaRPr kumimoji="1" lang="ja-JP" altLang="en-US" sz="2800" dirty="0"/>
          </a:p>
        </p:txBody>
      </p:sp>
      <p:sp>
        <p:nvSpPr>
          <p:cNvPr id="115" name="正方形/長方形 114"/>
          <p:cNvSpPr/>
          <p:nvPr/>
        </p:nvSpPr>
        <p:spPr>
          <a:xfrm>
            <a:off x="214282" y="1928802"/>
            <a:ext cx="2357454" cy="4786346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ハッシュ表初期化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makenull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初期データ登録 </a:t>
            </a:r>
            <a:r>
              <a:rPr lang="en-US" altLang="ja-JP" sz="900" dirty="0" smtClean="0">
                <a:solidFill>
                  <a:schemeClr val="tx1"/>
                </a:solidFill>
              </a:rPr>
              <a:t>*/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while(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getrecord</a:t>
            </a:r>
            <a:r>
              <a:rPr lang="en-US" altLang="ja-JP" sz="900" dirty="0" smtClean="0">
                <a:solidFill>
                  <a:schemeClr val="tx1"/>
                </a:solidFill>
              </a:rPr>
              <a:t>(&amp;x) )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insert(&amp;x,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x.ename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重複データの登録試み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insert(&amp;dummy,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ハッシュ表を対象とした探索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Hato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Saburo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ハッシュ表からのデータ削除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Hato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Saburo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rgbClr val="FF0000"/>
                </a:solidFill>
              </a:rPr>
              <a:t>  delete("Ueno </a:t>
            </a:r>
            <a:r>
              <a:rPr lang="en-US" altLang="ja-JP" sz="900" dirty="0" err="1" smtClean="0">
                <a:solidFill>
                  <a:srgbClr val="FF0000"/>
                </a:solidFill>
              </a:rPr>
              <a:t>Ranran</a:t>
            </a:r>
            <a:r>
              <a:rPr lang="en-US" altLang="ja-JP" sz="900" dirty="0" smtClean="0">
                <a:solidFill>
                  <a:srgbClr val="FF0000"/>
                </a:solidFill>
              </a:rPr>
              <a:t>", </a:t>
            </a:r>
            <a:r>
              <a:rPr lang="en-US" altLang="ja-JP" sz="900" dirty="0" err="1" smtClean="0">
                <a:solidFill>
                  <a:srgbClr val="FF0000"/>
                </a:solidFill>
              </a:rPr>
              <a:t>hashtable</a:t>
            </a:r>
            <a:r>
              <a:rPr lang="en-US" altLang="ja-JP" sz="900" dirty="0" smtClean="0">
                <a:solidFill>
                  <a:srgbClr val="FF0000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Nobi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Toraemon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Nanashi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Gonbei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ハッシュ表を対象とした探索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Hato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Saburo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再登録・再探索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printf</a:t>
            </a:r>
            <a:r>
              <a:rPr lang="en-US" altLang="ja-JP" sz="900" dirty="0" smtClean="0">
                <a:solidFill>
                  <a:schemeClr val="tx1"/>
                </a:solidFill>
              </a:rPr>
              <a:t>("===Re-insert===\n");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insert(&amp;dummy,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Mitsuki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Mausu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</p:txBody>
      </p:sp>
      <p:sp>
        <p:nvSpPr>
          <p:cNvPr id="116" name="右矢印 115"/>
          <p:cNvSpPr/>
          <p:nvPr/>
        </p:nvSpPr>
        <p:spPr>
          <a:xfrm>
            <a:off x="0" y="4429132"/>
            <a:ext cx="285752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32"/>
          <p:cNvGrpSpPr/>
          <p:nvPr/>
        </p:nvGrpSpPr>
        <p:grpSpPr>
          <a:xfrm>
            <a:off x="7143768" y="3000372"/>
            <a:ext cx="1857388" cy="928694"/>
            <a:chOff x="1785918" y="5000636"/>
            <a:chExt cx="1857388" cy="928694"/>
          </a:xfrm>
        </p:grpSpPr>
        <p:sp>
          <p:nvSpPr>
            <p:cNvPr id="77" name="正方形/長方形 76"/>
            <p:cNvSpPr/>
            <p:nvPr/>
          </p:nvSpPr>
          <p:spPr>
            <a:xfrm>
              <a:off x="1785918" y="514351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4" name="グループ化 31"/>
            <p:cNvGrpSpPr/>
            <p:nvPr/>
          </p:nvGrpSpPr>
          <p:grpSpPr>
            <a:xfrm>
              <a:off x="1857356" y="5286388"/>
              <a:ext cx="1714512" cy="428628"/>
              <a:chOff x="1857356" y="5286388"/>
              <a:chExt cx="1714512" cy="428628"/>
            </a:xfrm>
          </p:grpSpPr>
          <p:sp>
            <p:nvSpPr>
              <p:cNvPr id="87" name="正方形/長方形 86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横浜国大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91" name="正方形/長方形 90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Yokohama </a:t>
                </a:r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Kunihiro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92" name="正方形/長方形 91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横浜市保土ヶ谷区常盤台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83" name="正方形/長方形 82"/>
            <p:cNvSpPr/>
            <p:nvPr/>
          </p:nvSpPr>
          <p:spPr>
            <a:xfrm>
              <a:off x="1785918" y="500063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Yokohama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Kunihiro</a:t>
              </a:r>
              <a:r>
                <a:rPr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 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8</a:t>
              </a:r>
              <a:endParaRPr kumimoji="1" lang="ja-JP" altLang="en-US" sz="800" dirty="0">
                <a:solidFill>
                  <a:srgbClr val="FFC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85" name="正方形/長方形 84"/>
            <p:cNvSpPr/>
            <p:nvPr/>
          </p:nvSpPr>
          <p:spPr>
            <a:xfrm>
              <a:off x="1785918" y="5786454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next:</a:t>
              </a:r>
              <a:r>
                <a:rPr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NULL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5" name="グループ化 33"/>
          <p:cNvGrpSpPr/>
          <p:nvPr/>
        </p:nvGrpSpPr>
        <p:grpSpPr>
          <a:xfrm>
            <a:off x="4929190" y="1928802"/>
            <a:ext cx="1857388" cy="928694"/>
            <a:chOff x="1785918" y="5000636"/>
            <a:chExt cx="1857388" cy="928694"/>
          </a:xfrm>
        </p:grpSpPr>
        <p:sp>
          <p:nvSpPr>
            <p:cNvPr id="94" name="正方形/長方形 93"/>
            <p:cNvSpPr/>
            <p:nvPr/>
          </p:nvSpPr>
          <p:spPr>
            <a:xfrm>
              <a:off x="1785918" y="514351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6" name="グループ化 35"/>
            <p:cNvGrpSpPr/>
            <p:nvPr/>
          </p:nvGrpSpPr>
          <p:grpSpPr>
            <a:xfrm>
              <a:off x="1857356" y="5286388"/>
              <a:ext cx="1714512" cy="428628"/>
              <a:chOff x="1857356" y="5286388"/>
              <a:chExt cx="1714512" cy="428628"/>
            </a:xfrm>
          </p:grpSpPr>
          <p:sp>
            <p:nvSpPr>
              <p:cNvPr id="98" name="正方形/長方形 97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神奈川花子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99" name="正方形/長方形 98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Kanagawa </a:t>
                </a:r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Hanako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03" name="正方形/長方形 102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横浜市</a:t>
                </a:r>
                <a:r>
                  <a:rPr lang="ja-JP" altLang="en-US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神奈川区三ッ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沢上町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96" name="正方形/長方形 95"/>
            <p:cNvSpPr/>
            <p:nvPr/>
          </p:nvSpPr>
          <p:spPr>
            <a:xfrm>
              <a:off x="1785918" y="500063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Kanagawa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Hanako</a:t>
              </a:r>
              <a:r>
                <a:rPr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4</a:t>
              </a:r>
              <a:endParaRPr lang="ja-JP" altLang="en-US" sz="800" dirty="0">
                <a:solidFill>
                  <a:srgbClr val="FFC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97" name="正方形/長方形 96"/>
            <p:cNvSpPr/>
            <p:nvPr/>
          </p:nvSpPr>
          <p:spPr>
            <a:xfrm>
              <a:off x="1785918" y="5786454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next:</a:t>
              </a:r>
              <a:r>
                <a:rPr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NULL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7" name="グループ化 49"/>
          <p:cNvGrpSpPr/>
          <p:nvPr/>
        </p:nvGrpSpPr>
        <p:grpSpPr>
          <a:xfrm>
            <a:off x="7143768" y="4071942"/>
            <a:ext cx="1857388" cy="928694"/>
            <a:chOff x="1785918" y="5000636"/>
            <a:chExt cx="1857388" cy="928694"/>
          </a:xfrm>
        </p:grpSpPr>
        <p:sp>
          <p:nvSpPr>
            <p:cNvPr id="125" name="正方形/長方形 124"/>
            <p:cNvSpPr/>
            <p:nvPr/>
          </p:nvSpPr>
          <p:spPr>
            <a:xfrm>
              <a:off x="1785918" y="514351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8" name="グループ化 51"/>
            <p:cNvGrpSpPr/>
            <p:nvPr/>
          </p:nvGrpSpPr>
          <p:grpSpPr>
            <a:xfrm>
              <a:off x="1857356" y="5286388"/>
              <a:ext cx="1714512" cy="428628"/>
              <a:chOff x="1857356" y="5286388"/>
              <a:chExt cx="1714512" cy="428628"/>
            </a:xfrm>
          </p:grpSpPr>
          <p:sp>
            <p:nvSpPr>
              <p:cNvPr id="129" name="正方形/長方形 128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北条梅子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30" name="正方形/長方形 129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Hojo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Umeko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31" name="正方形/長方形 130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小田原市城山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127" name="正方形/長方形 126"/>
            <p:cNvSpPr/>
            <p:nvPr/>
          </p:nvSpPr>
          <p:spPr>
            <a:xfrm>
              <a:off x="1785918" y="500063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Hojo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Umeko</a:t>
              </a:r>
              <a:r>
                <a:rPr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 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9</a:t>
              </a:r>
              <a:endParaRPr lang="ja-JP" altLang="en-US" sz="800" dirty="0">
                <a:solidFill>
                  <a:srgbClr val="FFC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128" name="正方形/長方形 127"/>
            <p:cNvSpPr/>
            <p:nvPr/>
          </p:nvSpPr>
          <p:spPr>
            <a:xfrm>
              <a:off x="1785918" y="5786454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next:</a:t>
              </a:r>
              <a:r>
                <a:rPr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NULL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9" name="グループ化 58"/>
          <p:cNvGrpSpPr/>
          <p:nvPr/>
        </p:nvGrpSpPr>
        <p:grpSpPr>
          <a:xfrm>
            <a:off x="7143768" y="857232"/>
            <a:ext cx="1857388" cy="928694"/>
            <a:chOff x="1785918" y="5000636"/>
            <a:chExt cx="1857388" cy="928694"/>
          </a:xfrm>
        </p:grpSpPr>
        <p:sp>
          <p:nvSpPr>
            <p:cNvPr id="133" name="正方形/長方形 132"/>
            <p:cNvSpPr/>
            <p:nvPr/>
          </p:nvSpPr>
          <p:spPr>
            <a:xfrm>
              <a:off x="1785918" y="514351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10" name="グループ化 60"/>
            <p:cNvGrpSpPr/>
            <p:nvPr/>
          </p:nvGrpSpPr>
          <p:grpSpPr>
            <a:xfrm>
              <a:off x="1857356" y="5286388"/>
              <a:ext cx="1714512" cy="428628"/>
              <a:chOff x="1857356" y="5286388"/>
              <a:chExt cx="1714512" cy="428628"/>
            </a:xfrm>
          </p:grpSpPr>
          <p:sp>
            <p:nvSpPr>
              <p:cNvPr id="137" name="正方形/長方形 136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足柄金太郎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38" name="正方形/長方形 137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Ashigara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Kintaro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39" name="正方形/長方形 138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南足柄市金時山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135" name="正方形/長方形 134"/>
            <p:cNvSpPr/>
            <p:nvPr/>
          </p:nvSpPr>
          <p:spPr>
            <a:xfrm>
              <a:off x="1785918" y="500063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Ashigara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Kintaro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0</a:t>
              </a:r>
              <a:endParaRPr kumimoji="1" lang="ja-JP" altLang="en-US" sz="800" dirty="0">
                <a:solidFill>
                  <a:srgbClr val="FFC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136" name="正方形/長方形 135"/>
            <p:cNvSpPr/>
            <p:nvPr/>
          </p:nvSpPr>
          <p:spPr>
            <a:xfrm>
              <a:off x="1785918" y="5786454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next:</a:t>
              </a:r>
              <a:r>
                <a:rPr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NULL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11" name="グループ化 66"/>
          <p:cNvGrpSpPr/>
          <p:nvPr/>
        </p:nvGrpSpPr>
        <p:grpSpPr>
          <a:xfrm>
            <a:off x="4929190" y="4071942"/>
            <a:ext cx="1857388" cy="928694"/>
            <a:chOff x="1785918" y="5000636"/>
            <a:chExt cx="1857388" cy="928694"/>
          </a:xfrm>
        </p:grpSpPr>
        <p:sp>
          <p:nvSpPr>
            <p:cNvPr id="141" name="正方形/長方形 140"/>
            <p:cNvSpPr/>
            <p:nvPr/>
          </p:nvSpPr>
          <p:spPr>
            <a:xfrm>
              <a:off x="1785918" y="514351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12" name="グループ化 68"/>
            <p:cNvGrpSpPr/>
            <p:nvPr/>
          </p:nvGrpSpPr>
          <p:grpSpPr>
            <a:xfrm>
              <a:off x="1857356" y="5286388"/>
              <a:ext cx="1714512" cy="428628"/>
              <a:chOff x="1857356" y="5286388"/>
              <a:chExt cx="1714512" cy="428628"/>
            </a:xfrm>
          </p:grpSpPr>
          <p:sp>
            <p:nvSpPr>
              <p:cNvPr id="145" name="正方形/長方形 144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上野蘭々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46" name="正方形/長方形 145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Ueno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Ranran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47" name="正方形/長方形 146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台東区上野公園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143" name="正方形/長方形 142"/>
            <p:cNvSpPr/>
            <p:nvPr/>
          </p:nvSpPr>
          <p:spPr>
            <a:xfrm>
              <a:off x="1785918" y="500063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</a:t>
              </a:r>
              <a:r>
                <a:rPr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Ueno</a:t>
              </a:r>
              <a:r>
                <a:rPr lang="ja-JP" altLang="en-US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err="1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Ranran</a:t>
              </a:r>
              <a:r>
                <a:rPr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 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9</a:t>
              </a:r>
              <a:endParaRPr lang="ja-JP" altLang="en-US" sz="800" dirty="0">
                <a:solidFill>
                  <a:srgbClr val="FFC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144" name="正方形/長方形 143"/>
            <p:cNvSpPr/>
            <p:nvPr/>
          </p:nvSpPr>
          <p:spPr>
            <a:xfrm>
              <a:off x="1785918" y="5786454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next: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13" name="グループ化 74"/>
          <p:cNvGrpSpPr/>
          <p:nvPr/>
        </p:nvGrpSpPr>
        <p:grpSpPr>
          <a:xfrm>
            <a:off x="4929190" y="5214950"/>
            <a:ext cx="1857388" cy="928694"/>
            <a:chOff x="1785918" y="5000636"/>
            <a:chExt cx="1857388" cy="928694"/>
          </a:xfrm>
        </p:grpSpPr>
        <p:sp>
          <p:nvSpPr>
            <p:cNvPr id="149" name="正方形/長方形 148"/>
            <p:cNvSpPr/>
            <p:nvPr/>
          </p:nvSpPr>
          <p:spPr>
            <a:xfrm>
              <a:off x="1785918" y="514351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14" name="グループ化 76"/>
            <p:cNvGrpSpPr/>
            <p:nvPr/>
          </p:nvGrpSpPr>
          <p:grpSpPr>
            <a:xfrm>
              <a:off x="1857356" y="5286388"/>
              <a:ext cx="1714512" cy="428628"/>
              <a:chOff x="1857356" y="5286388"/>
              <a:chExt cx="1714512" cy="428628"/>
            </a:xfrm>
          </p:grpSpPr>
          <p:sp>
            <p:nvSpPr>
              <p:cNvPr id="153" name="正方形/長方形 152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三月磨臼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54" name="正方形/長方形 153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Mitsuki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Mausu</a:t>
                </a:r>
                <a:endPara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  <a:p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55" name="正方形/長方形 154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浦安市舞浜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151" name="正方形/長方形 150"/>
            <p:cNvSpPr/>
            <p:nvPr/>
          </p:nvSpPr>
          <p:spPr>
            <a:xfrm>
              <a:off x="1785918" y="500063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Mitsuki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Mausu</a:t>
              </a:r>
              <a:r>
                <a:rPr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 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10</a:t>
              </a:r>
            </a:p>
            <a:p>
              <a:endParaRPr kumimoji="1" lang="ja-JP" altLang="en-US" sz="800" dirty="0">
                <a:solidFill>
                  <a:srgbClr val="FFC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152" name="正方形/長方形 151"/>
            <p:cNvSpPr/>
            <p:nvPr/>
          </p:nvSpPr>
          <p:spPr>
            <a:xfrm>
              <a:off x="1785918" y="5786454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next:</a:t>
              </a:r>
              <a:r>
                <a:rPr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NULL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15" name="グループ化 82"/>
          <p:cNvGrpSpPr/>
          <p:nvPr/>
        </p:nvGrpSpPr>
        <p:grpSpPr>
          <a:xfrm>
            <a:off x="4929190" y="857232"/>
            <a:ext cx="1857388" cy="928694"/>
            <a:chOff x="1785918" y="5000636"/>
            <a:chExt cx="1857388" cy="928694"/>
          </a:xfrm>
        </p:grpSpPr>
        <p:sp>
          <p:nvSpPr>
            <p:cNvPr id="157" name="正方形/長方形 156"/>
            <p:cNvSpPr/>
            <p:nvPr/>
          </p:nvSpPr>
          <p:spPr>
            <a:xfrm>
              <a:off x="1785918" y="514351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16" name="グループ化 84"/>
            <p:cNvGrpSpPr/>
            <p:nvPr/>
          </p:nvGrpSpPr>
          <p:grpSpPr>
            <a:xfrm>
              <a:off x="1857356" y="5286388"/>
              <a:ext cx="1714512" cy="428628"/>
              <a:chOff x="1857356" y="5286388"/>
              <a:chExt cx="1714512" cy="428628"/>
            </a:xfrm>
          </p:grpSpPr>
          <p:sp>
            <p:nvSpPr>
              <p:cNvPr id="161" name="正方形/長方形 160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野比寅右衛門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62" name="正方形/長方形 161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Nobi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Toraemon</a:t>
                </a:r>
                <a:endPara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  <a:p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63" name="正方形/長方形 162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横須賀市野比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159" name="正方形/長方形 158"/>
            <p:cNvSpPr/>
            <p:nvPr/>
          </p:nvSpPr>
          <p:spPr>
            <a:xfrm>
              <a:off x="1785918" y="500063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Nobi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Toraemon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0</a:t>
              </a:r>
            </a:p>
            <a:p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160" name="正方形/長方形 159"/>
            <p:cNvSpPr/>
            <p:nvPr/>
          </p:nvSpPr>
          <p:spPr>
            <a:xfrm>
              <a:off x="1785918" y="5786454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next: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cxnSp>
        <p:nvCxnSpPr>
          <p:cNvPr id="164" name="カギ線コネクタ 163"/>
          <p:cNvCxnSpPr/>
          <p:nvPr/>
        </p:nvCxnSpPr>
        <p:spPr>
          <a:xfrm flipV="1">
            <a:off x="5286380" y="1321579"/>
            <a:ext cx="1857388" cy="392909"/>
          </a:xfrm>
          <a:prstGeom prst="bentConnector3">
            <a:avLst>
              <a:gd name="adj1" fmla="val 90052"/>
            </a:avLst>
          </a:prstGeom>
          <a:ln w="25400">
            <a:solidFill>
              <a:schemeClr val="tx1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6" name="カギ線コネクタ 165"/>
          <p:cNvCxnSpPr/>
          <p:nvPr/>
        </p:nvCxnSpPr>
        <p:spPr>
          <a:xfrm flipV="1">
            <a:off x="5286380" y="4536289"/>
            <a:ext cx="1857388" cy="392909"/>
          </a:xfrm>
          <a:prstGeom prst="bentConnector3">
            <a:avLst>
              <a:gd name="adj1" fmla="val 89217"/>
            </a:avLst>
          </a:prstGeom>
          <a:ln w="25400">
            <a:solidFill>
              <a:schemeClr val="tx1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7" name="正方形/長方形 166"/>
          <p:cNvSpPr/>
          <p:nvPr/>
        </p:nvSpPr>
        <p:spPr>
          <a:xfrm>
            <a:off x="2714612" y="1571612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0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69" name="正方形/長方形 168"/>
          <p:cNvSpPr/>
          <p:nvPr/>
        </p:nvSpPr>
        <p:spPr>
          <a:xfrm>
            <a:off x="2714612" y="1857364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0" name="正方形/長方形 169"/>
          <p:cNvSpPr/>
          <p:nvPr/>
        </p:nvSpPr>
        <p:spPr>
          <a:xfrm>
            <a:off x="2714612" y="2143116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1" name="正方形/長方形 170"/>
          <p:cNvSpPr/>
          <p:nvPr/>
        </p:nvSpPr>
        <p:spPr>
          <a:xfrm>
            <a:off x="2714612" y="2428868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3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2" name="正方形/長方形 171"/>
          <p:cNvSpPr/>
          <p:nvPr/>
        </p:nvSpPr>
        <p:spPr>
          <a:xfrm>
            <a:off x="2714612" y="2714620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4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3" name="正方形/長方形 172"/>
          <p:cNvSpPr/>
          <p:nvPr/>
        </p:nvSpPr>
        <p:spPr>
          <a:xfrm>
            <a:off x="2714612" y="3000372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5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4" name="正方形/長方形 173"/>
          <p:cNvSpPr/>
          <p:nvPr/>
        </p:nvSpPr>
        <p:spPr>
          <a:xfrm>
            <a:off x="2714612" y="3286124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6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5" name="正方形/長方形 174"/>
          <p:cNvSpPr/>
          <p:nvPr/>
        </p:nvSpPr>
        <p:spPr>
          <a:xfrm>
            <a:off x="2714612" y="3571876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7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6" name="正方形/長方形 175"/>
          <p:cNvSpPr/>
          <p:nvPr/>
        </p:nvSpPr>
        <p:spPr>
          <a:xfrm>
            <a:off x="2714612" y="3857628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8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7" name="正方形/長方形 176"/>
          <p:cNvSpPr/>
          <p:nvPr/>
        </p:nvSpPr>
        <p:spPr>
          <a:xfrm>
            <a:off x="2714612" y="4143380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9</a:t>
            </a:r>
            <a:r>
              <a:rPr kumimoji="1" lang="en-US" altLang="ja-JP" sz="800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kumimoji="1" lang="ja-JP" altLang="en-US" sz="800" dirty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8" name="正方形/長方形 177"/>
          <p:cNvSpPr/>
          <p:nvPr/>
        </p:nvSpPr>
        <p:spPr>
          <a:xfrm>
            <a:off x="2714612" y="4429132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10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9" name="正方形/長方形 178"/>
          <p:cNvSpPr/>
          <p:nvPr/>
        </p:nvSpPr>
        <p:spPr>
          <a:xfrm>
            <a:off x="2714612" y="4714884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11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80" name="正方形/長方形 179"/>
          <p:cNvSpPr/>
          <p:nvPr/>
        </p:nvSpPr>
        <p:spPr>
          <a:xfrm>
            <a:off x="2714612" y="5000636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12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181" name="カギ線コネクタ 180"/>
          <p:cNvCxnSpPr>
            <a:endCxn id="94" idx="1"/>
          </p:cNvCxnSpPr>
          <p:nvPr/>
        </p:nvCxnSpPr>
        <p:spPr>
          <a:xfrm flipV="1">
            <a:off x="3643306" y="2393149"/>
            <a:ext cx="1285884" cy="464347"/>
          </a:xfrm>
          <a:prstGeom prst="bentConnector3">
            <a:avLst>
              <a:gd name="adj1" fmla="val 50000"/>
            </a:avLst>
          </a:prstGeom>
          <a:ln w="25400">
            <a:solidFill>
              <a:schemeClr val="tx1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2" name="カギ線コネクタ 181"/>
          <p:cNvCxnSpPr>
            <a:endCxn id="77" idx="1"/>
          </p:cNvCxnSpPr>
          <p:nvPr/>
        </p:nvCxnSpPr>
        <p:spPr>
          <a:xfrm flipV="1">
            <a:off x="3643306" y="3464719"/>
            <a:ext cx="3500462" cy="535786"/>
          </a:xfrm>
          <a:prstGeom prst="bentConnector3">
            <a:avLst>
              <a:gd name="adj1" fmla="val 50000"/>
            </a:avLst>
          </a:prstGeom>
          <a:ln w="25400">
            <a:solidFill>
              <a:schemeClr val="tx1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3" name="カギ線コネクタ 182"/>
          <p:cNvCxnSpPr>
            <a:endCxn id="141" idx="1"/>
          </p:cNvCxnSpPr>
          <p:nvPr/>
        </p:nvCxnSpPr>
        <p:spPr>
          <a:xfrm>
            <a:off x="3643306" y="4286256"/>
            <a:ext cx="1285884" cy="250033"/>
          </a:xfrm>
          <a:prstGeom prst="bentConnector3">
            <a:avLst>
              <a:gd name="adj1" fmla="val 50000"/>
            </a:avLst>
          </a:prstGeom>
          <a:ln w="25400">
            <a:solidFill>
              <a:srgbClr val="FF000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8" name="カギ線コネクタ 167"/>
          <p:cNvCxnSpPr>
            <a:endCxn id="157" idx="1"/>
          </p:cNvCxnSpPr>
          <p:nvPr/>
        </p:nvCxnSpPr>
        <p:spPr>
          <a:xfrm flipV="1">
            <a:off x="3643306" y="1321579"/>
            <a:ext cx="1285884" cy="392909"/>
          </a:xfrm>
          <a:prstGeom prst="bentConnector3">
            <a:avLst>
              <a:gd name="adj1" fmla="val 50000"/>
            </a:avLst>
          </a:prstGeom>
          <a:ln w="25400">
            <a:solidFill>
              <a:schemeClr val="tx1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5" name="カギ線コネクタ 194"/>
          <p:cNvCxnSpPr>
            <a:endCxn id="149" idx="1"/>
          </p:cNvCxnSpPr>
          <p:nvPr/>
        </p:nvCxnSpPr>
        <p:spPr>
          <a:xfrm>
            <a:off x="3643308" y="4572010"/>
            <a:ext cx="1285882" cy="1107287"/>
          </a:xfrm>
          <a:prstGeom prst="bentConnector3">
            <a:avLst>
              <a:gd name="adj1" fmla="val 50000"/>
            </a:avLst>
          </a:prstGeom>
          <a:ln w="25400">
            <a:solidFill>
              <a:schemeClr val="tx1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7" name="グループ化 31"/>
          <p:cNvGrpSpPr/>
          <p:nvPr/>
        </p:nvGrpSpPr>
        <p:grpSpPr>
          <a:xfrm>
            <a:off x="214282" y="642918"/>
            <a:ext cx="1714512" cy="428628"/>
            <a:chOff x="1857356" y="5286388"/>
            <a:chExt cx="1714512" cy="428628"/>
          </a:xfrm>
        </p:grpSpPr>
        <p:sp>
          <p:nvSpPr>
            <p:cNvPr id="213" name="正方形/長方形 212"/>
            <p:cNvSpPr/>
            <p:nvPr/>
          </p:nvSpPr>
          <p:spPr>
            <a:xfrm>
              <a:off x="1857356" y="5429264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j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214" name="正方形/長方形 213"/>
            <p:cNvSpPr/>
            <p:nvPr/>
          </p:nvSpPr>
          <p:spPr>
            <a:xfrm>
              <a:off x="1857356" y="5286388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e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215" name="正方形/長方形 214"/>
            <p:cNvSpPr/>
            <p:nvPr/>
          </p:nvSpPr>
          <p:spPr>
            <a:xfrm>
              <a:off x="1857356" y="5572140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addr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sp>
        <p:nvSpPr>
          <p:cNvPr id="216" name="テキスト ボックス 215"/>
          <p:cNvSpPr txBox="1"/>
          <p:nvPr/>
        </p:nvSpPr>
        <p:spPr>
          <a:xfrm>
            <a:off x="214282" y="357166"/>
            <a:ext cx="1242648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dirty="0" err="1" smtClean="0">
                <a:latin typeface="ＭＳ ゴシック" pitchFamily="49" charset="-128"/>
                <a:ea typeface="ＭＳ ゴシック" pitchFamily="49" charset="-128"/>
              </a:rPr>
              <a:t>struct</a:t>
            </a:r>
            <a:r>
              <a:rPr lang="en-US" altLang="ja-JP" sz="1100" dirty="0" smtClean="0">
                <a:latin typeface="ＭＳ ゴシック" pitchFamily="49" charset="-128"/>
                <a:ea typeface="ＭＳ ゴシック" pitchFamily="49" charset="-128"/>
              </a:rPr>
              <a:t> record 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x</a:t>
            </a:r>
          </a:p>
        </p:txBody>
      </p:sp>
      <p:grpSp>
        <p:nvGrpSpPr>
          <p:cNvPr id="18" name="グループ化 31"/>
          <p:cNvGrpSpPr/>
          <p:nvPr/>
        </p:nvGrpSpPr>
        <p:grpSpPr>
          <a:xfrm>
            <a:off x="214282" y="1428736"/>
            <a:ext cx="1714512" cy="428628"/>
            <a:chOff x="1857356" y="5286388"/>
            <a:chExt cx="1714512" cy="428628"/>
          </a:xfrm>
        </p:grpSpPr>
        <p:sp>
          <p:nvSpPr>
            <p:cNvPr id="218" name="正方形/長方形 217"/>
            <p:cNvSpPr/>
            <p:nvPr/>
          </p:nvSpPr>
          <p:spPr>
            <a:xfrm>
              <a:off x="1857356" y="5429264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j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r>
                <a:rPr kumimoji="1"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横浜邦博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219" name="正方形/長方形 218"/>
            <p:cNvSpPr/>
            <p:nvPr/>
          </p:nvSpPr>
          <p:spPr>
            <a:xfrm>
              <a:off x="1857356" y="5286388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e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Yokohama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Kunihiro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220" name="正方形/長方形 219"/>
            <p:cNvSpPr/>
            <p:nvPr/>
          </p:nvSpPr>
          <p:spPr>
            <a:xfrm>
              <a:off x="1857356" y="5572140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addr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r>
                <a:rPr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横浜市中区日本大通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sp>
        <p:nvSpPr>
          <p:cNvPr id="221" name="テキスト ボックス 220"/>
          <p:cNvSpPr txBox="1"/>
          <p:nvPr/>
        </p:nvSpPr>
        <p:spPr>
          <a:xfrm>
            <a:off x="214282" y="1142984"/>
            <a:ext cx="152477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dirty="0" err="1" smtClean="0">
                <a:latin typeface="ＭＳ ゴシック" pitchFamily="49" charset="-128"/>
                <a:ea typeface="ＭＳ ゴシック" pitchFamily="49" charset="-128"/>
              </a:rPr>
              <a:t>struct</a:t>
            </a:r>
            <a:r>
              <a:rPr lang="en-US" altLang="ja-JP" sz="1100" dirty="0" smtClean="0">
                <a:latin typeface="ＭＳ ゴシック" pitchFamily="49" charset="-128"/>
                <a:ea typeface="ＭＳ ゴシック" pitchFamily="49" charset="-128"/>
              </a:rPr>
              <a:t> record 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dummy</a:t>
            </a:r>
          </a:p>
        </p:txBody>
      </p:sp>
      <p:sp>
        <p:nvSpPr>
          <p:cNvPr id="222" name="テキスト ボックス 221"/>
          <p:cNvSpPr txBox="1"/>
          <p:nvPr/>
        </p:nvSpPr>
        <p:spPr>
          <a:xfrm>
            <a:off x="2357422" y="1285860"/>
            <a:ext cx="1947969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dirty="0" err="1" smtClean="0">
                <a:latin typeface="ＭＳ ゴシック" pitchFamily="49" charset="-128"/>
                <a:ea typeface="ＭＳ ゴシック" pitchFamily="49" charset="-128"/>
              </a:rPr>
              <a:t>struct</a:t>
            </a:r>
            <a:r>
              <a:rPr lang="en-US" altLang="ja-JP" sz="1100" dirty="0" smtClean="0">
                <a:latin typeface="ＭＳ ゴシック" pitchFamily="49" charset="-128"/>
                <a:ea typeface="ＭＳ ゴシック" pitchFamily="49" charset="-128"/>
              </a:rPr>
              <a:t> item *</a:t>
            </a:r>
            <a:r>
              <a:rPr lang="en-US" altLang="ja-JP" sz="1100" b="1" dirty="0" err="1" smtClean="0"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[B]</a:t>
            </a:r>
          </a:p>
        </p:txBody>
      </p:sp>
      <p:sp>
        <p:nvSpPr>
          <p:cNvPr id="93" name="テキスト ボックス 92"/>
          <p:cNvSpPr txBox="1"/>
          <p:nvPr/>
        </p:nvSpPr>
        <p:spPr>
          <a:xfrm>
            <a:off x="2000232" y="785794"/>
            <a:ext cx="1947969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b="1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hash(“Ueno </a:t>
            </a:r>
            <a:r>
              <a:rPr lang="en-US" altLang="ja-JP" sz="1100" b="1" dirty="0" err="1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Ranran</a:t>
            </a:r>
            <a:r>
              <a:rPr lang="en-US" altLang="ja-JP" sz="1100" b="1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”) = 9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14282" y="0"/>
            <a:ext cx="8686800" cy="785794"/>
          </a:xfrm>
        </p:spPr>
        <p:txBody>
          <a:bodyPr>
            <a:noAutofit/>
          </a:bodyPr>
          <a:lstStyle/>
          <a:p>
            <a:r>
              <a:rPr lang="ja-JP" altLang="en-US" sz="2800" dirty="0" smtClean="0"/>
              <a:t>ダイレクトチェイニング法</a:t>
            </a:r>
            <a:r>
              <a:rPr lang="en-US" altLang="ja-JP" sz="2800" dirty="0" smtClean="0"/>
              <a:t/>
            </a:r>
            <a:br>
              <a:rPr lang="en-US" altLang="ja-JP" sz="2800" dirty="0" smtClean="0"/>
            </a:br>
            <a:r>
              <a:rPr lang="ja-JP" altLang="en-US" sz="2800" dirty="0" smtClean="0"/>
              <a:t>削除</a:t>
            </a:r>
            <a:r>
              <a:rPr lang="en-US" altLang="ja-JP" sz="2800" dirty="0" smtClean="0"/>
              <a:t>2:</a:t>
            </a:r>
            <a:r>
              <a:rPr lang="ja-JP" altLang="en-US" sz="2800" dirty="0" smtClean="0"/>
              <a:t> リストからの削除</a:t>
            </a:r>
            <a:endParaRPr kumimoji="1" lang="ja-JP" altLang="en-US" sz="2800" dirty="0"/>
          </a:p>
        </p:txBody>
      </p:sp>
      <p:sp>
        <p:nvSpPr>
          <p:cNvPr id="115" name="正方形/長方形 114"/>
          <p:cNvSpPr/>
          <p:nvPr/>
        </p:nvSpPr>
        <p:spPr>
          <a:xfrm>
            <a:off x="214282" y="1928802"/>
            <a:ext cx="2357454" cy="4786346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ハッシュ表初期化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makenull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初期データ登録 </a:t>
            </a:r>
            <a:r>
              <a:rPr lang="en-US" altLang="ja-JP" sz="900" dirty="0" smtClean="0">
                <a:solidFill>
                  <a:schemeClr val="tx1"/>
                </a:solidFill>
              </a:rPr>
              <a:t>*/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while(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getrecord</a:t>
            </a:r>
            <a:r>
              <a:rPr lang="en-US" altLang="ja-JP" sz="900" dirty="0" smtClean="0">
                <a:solidFill>
                  <a:schemeClr val="tx1"/>
                </a:solidFill>
              </a:rPr>
              <a:t>(&amp;x) )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insert(&amp;x,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x.ename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重複データの登録試み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insert(&amp;dummy,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ハッシュ表を対象とした探索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Hato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Saburo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ハッシュ表からのデータ削除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Hato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Saburo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rgbClr val="FF0000"/>
                </a:solidFill>
              </a:rPr>
              <a:t>  delete("Ueno </a:t>
            </a:r>
            <a:r>
              <a:rPr lang="en-US" altLang="ja-JP" sz="900" dirty="0" err="1" smtClean="0">
                <a:solidFill>
                  <a:srgbClr val="FF0000"/>
                </a:solidFill>
              </a:rPr>
              <a:t>Ranran</a:t>
            </a:r>
            <a:r>
              <a:rPr lang="en-US" altLang="ja-JP" sz="900" dirty="0" smtClean="0">
                <a:solidFill>
                  <a:srgbClr val="FF0000"/>
                </a:solidFill>
              </a:rPr>
              <a:t>", </a:t>
            </a:r>
            <a:r>
              <a:rPr lang="en-US" altLang="ja-JP" sz="900" dirty="0" err="1" smtClean="0">
                <a:solidFill>
                  <a:srgbClr val="FF0000"/>
                </a:solidFill>
              </a:rPr>
              <a:t>hashtable</a:t>
            </a:r>
            <a:r>
              <a:rPr lang="en-US" altLang="ja-JP" sz="900" dirty="0" smtClean="0">
                <a:solidFill>
                  <a:srgbClr val="FF0000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Nobi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Toraemon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Nanashi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Gonbei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ハッシュ表を対象とした探索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Hato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Saburo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再登録・再探索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printf</a:t>
            </a:r>
            <a:r>
              <a:rPr lang="en-US" altLang="ja-JP" sz="900" dirty="0" smtClean="0">
                <a:solidFill>
                  <a:schemeClr val="tx1"/>
                </a:solidFill>
              </a:rPr>
              <a:t>("===Re-insert===\n");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insert(&amp;dummy,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Mitsuki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Mausu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</p:txBody>
      </p:sp>
      <p:sp>
        <p:nvSpPr>
          <p:cNvPr id="116" name="右矢印 115"/>
          <p:cNvSpPr/>
          <p:nvPr/>
        </p:nvSpPr>
        <p:spPr>
          <a:xfrm>
            <a:off x="0" y="4429132"/>
            <a:ext cx="285752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32"/>
          <p:cNvGrpSpPr/>
          <p:nvPr/>
        </p:nvGrpSpPr>
        <p:grpSpPr>
          <a:xfrm>
            <a:off x="7143768" y="3000372"/>
            <a:ext cx="1857388" cy="928694"/>
            <a:chOff x="1785918" y="5000636"/>
            <a:chExt cx="1857388" cy="928694"/>
          </a:xfrm>
        </p:grpSpPr>
        <p:sp>
          <p:nvSpPr>
            <p:cNvPr id="77" name="正方形/長方形 76"/>
            <p:cNvSpPr/>
            <p:nvPr/>
          </p:nvSpPr>
          <p:spPr>
            <a:xfrm>
              <a:off x="1785918" y="514351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4" name="グループ化 31"/>
            <p:cNvGrpSpPr/>
            <p:nvPr/>
          </p:nvGrpSpPr>
          <p:grpSpPr>
            <a:xfrm>
              <a:off x="1857356" y="5286388"/>
              <a:ext cx="1714512" cy="428628"/>
              <a:chOff x="1857356" y="5286388"/>
              <a:chExt cx="1714512" cy="428628"/>
            </a:xfrm>
          </p:grpSpPr>
          <p:sp>
            <p:nvSpPr>
              <p:cNvPr id="87" name="正方形/長方形 86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横浜国大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91" name="正方形/長方形 90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Yokohama </a:t>
                </a:r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Kunihiro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92" name="正方形/長方形 91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横浜市保土ヶ谷区常盤台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83" name="正方形/長方形 82"/>
            <p:cNvSpPr/>
            <p:nvPr/>
          </p:nvSpPr>
          <p:spPr>
            <a:xfrm>
              <a:off x="1785918" y="500063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Yokohama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Kunihiro</a:t>
              </a:r>
              <a:r>
                <a:rPr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 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8</a:t>
              </a:r>
              <a:endParaRPr kumimoji="1" lang="ja-JP" altLang="en-US" sz="800" dirty="0">
                <a:solidFill>
                  <a:srgbClr val="FFC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85" name="正方形/長方形 84"/>
            <p:cNvSpPr/>
            <p:nvPr/>
          </p:nvSpPr>
          <p:spPr>
            <a:xfrm>
              <a:off x="1785918" y="5786454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next:</a:t>
              </a:r>
              <a:r>
                <a:rPr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NULL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5" name="グループ化 33"/>
          <p:cNvGrpSpPr/>
          <p:nvPr/>
        </p:nvGrpSpPr>
        <p:grpSpPr>
          <a:xfrm>
            <a:off x="4929190" y="1928802"/>
            <a:ext cx="1857388" cy="928694"/>
            <a:chOff x="1785918" y="5000636"/>
            <a:chExt cx="1857388" cy="928694"/>
          </a:xfrm>
        </p:grpSpPr>
        <p:sp>
          <p:nvSpPr>
            <p:cNvPr id="94" name="正方形/長方形 93"/>
            <p:cNvSpPr/>
            <p:nvPr/>
          </p:nvSpPr>
          <p:spPr>
            <a:xfrm>
              <a:off x="1785918" y="514351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6" name="グループ化 35"/>
            <p:cNvGrpSpPr/>
            <p:nvPr/>
          </p:nvGrpSpPr>
          <p:grpSpPr>
            <a:xfrm>
              <a:off x="1857356" y="5286388"/>
              <a:ext cx="1714512" cy="428628"/>
              <a:chOff x="1857356" y="5286388"/>
              <a:chExt cx="1714512" cy="428628"/>
            </a:xfrm>
          </p:grpSpPr>
          <p:sp>
            <p:nvSpPr>
              <p:cNvPr id="98" name="正方形/長方形 97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神奈川花子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99" name="正方形/長方形 98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Kanagawa </a:t>
                </a:r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Hanako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03" name="正方形/長方形 102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横浜市</a:t>
                </a:r>
                <a:r>
                  <a:rPr lang="ja-JP" altLang="en-US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神奈川区三ッ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沢上町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96" name="正方形/長方形 95"/>
            <p:cNvSpPr/>
            <p:nvPr/>
          </p:nvSpPr>
          <p:spPr>
            <a:xfrm>
              <a:off x="1785918" y="500063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Kanagawa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Hanako</a:t>
              </a:r>
              <a:r>
                <a:rPr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4</a:t>
              </a:r>
              <a:endParaRPr lang="ja-JP" altLang="en-US" sz="800" dirty="0">
                <a:solidFill>
                  <a:srgbClr val="FFC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97" name="正方形/長方形 96"/>
            <p:cNvSpPr/>
            <p:nvPr/>
          </p:nvSpPr>
          <p:spPr>
            <a:xfrm>
              <a:off x="1785918" y="5786454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next:</a:t>
              </a:r>
              <a:r>
                <a:rPr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NULL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7" name="グループ化 49"/>
          <p:cNvGrpSpPr/>
          <p:nvPr/>
        </p:nvGrpSpPr>
        <p:grpSpPr>
          <a:xfrm>
            <a:off x="7143768" y="4071942"/>
            <a:ext cx="1857388" cy="928694"/>
            <a:chOff x="1785918" y="5000636"/>
            <a:chExt cx="1857388" cy="928694"/>
          </a:xfrm>
        </p:grpSpPr>
        <p:sp>
          <p:nvSpPr>
            <p:cNvPr id="125" name="正方形/長方形 124"/>
            <p:cNvSpPr/>
            <p:nvPr/>
          </p:nvSpPr>
          <p:spPr>
            <a:xfrm>
              <a:off x="1785918" y="514351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8" name="グループ化 51"/>
            <p:cNvGrpSpPr/>
            <p:nvPr/>
          </p:nvGrpSpPr>
          <p:grpSpPr>
            <a:xfrm>
              <a:off x="1857356" y="5286388"/>
              <a:ext cx="1714512" cy="428628"/>
              <a:chOff x="1857356" y="5286388"/>
              <a:chExt cx="1714512" cy="428628"/>
            </a:xfrm>
          </p:grpSpPr>
          <p:sp>
            <p:nvSpPr>
              <p:cNvPr id="129" name="正方形/長方形 128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北条梅子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30" name="正方形/長方形 129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Hojo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Umeko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31" name="正方形/長方形 130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小田原市城山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127" name="正方形/長方形 126"/>
            <p:cNvSpPr/>
            <p:nvPr/>
          </p:nvSpPr>
          <p:spPr>
            <a:xfrm>
              <a:off x="1785918" y="500063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Hojo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Umeko</a:t>
              </a:r>
              <a:r>
                <a:rPr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 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9</a:t>
              </a:r>
              <a:endParaRPr lang="ja-JP" altLang="en-US" sz="800" dirty="0">
                <a:solidFill>
                  <a:srgbClr val="FFC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128" name="正方形/長方形 127"/>
            <p:cNvSpPr/>
            <p:nvPr/>
          </p:nvSpPr>
          <p:spPr>
            <a:xfrm>
              <a:off x="1785918" y="5786454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next:</a:t>
              </a:r>
              <a:r>
                <a:rPr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NULL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9" name="グループ化 58"/>
          <p:cNvGrpSpPr/>
          <p:nvPr/>
        </p:nvGrpSpPr>
        <p:grpSpPr>
          <a:xfrm>
            <a:off x="7143768" y="857232"/>
            <a:ext cx="1857388" cy="928694"/>
            <a:chOff x="1785918" y="5000636"/>
            <a:chExt cx="1857388" cy="928694"/>
          </a:xfrm>
        </p:grpSpPr>
        <p:sp>
          <p:nvSpPr>
            <p:cNvPr id="133" name="正方形/長方形 132"/>
            <p:cNvSpPr/>
            <p:nvPr/>
          </p:nvSpPr>
          <p:spPr>
            <a:xfrm>
              <a:off x="1785918" y="514351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10" name="グループ化 60"/>
            <p:cNvGrpSpPr/>
            <p:nvPr/>
          </p:nvGrpSpPr>
          <p:grpSpPr>
            <a:xfrm>
              <a:off x="1857356" y="5286388"/>
              <a:ext cx="1714512" cy="428628"/>
              <a:chOff x="1857356" y="5286388"/>
              <a:chExt cx="1714512" cy="428628"/>
            </a:xfrm>
          </p:grpSpPr>
          <p:sp>
            <p:nvSpPr>
              <p:cNvPr id="137" name="正方形/長方形 136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足柄金太郎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38" name="正方形/長方形 137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Ashigara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Kintaro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39" name="正方形/長方形 138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南足柄市金時山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135" name="正方形/長方形 134"/>
            <p:cNvSpPr/>
            <p:nvPr/>
          </p:nvSpPr>
          <p:spPr>
            <a:xfrm>
              <a:off x="1785918" y="500063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Ashigara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Kintaro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0</a:t>
              </a:r>
              <a:endParaRPr kumimoji="1" lang="ja-JP" altLang="en-US" sz="800" dirty="0">
                <a:solidFill>
                  <a:srgbClr val="FFC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136" name="正方形/長方形 135"/>
            <p:cNvSpPr/>
            <p:nvPr/>
          </p:nvSpPr>
          <p:spPr>
            <a:xfrm>
              <a:off x="1785918" y="5786454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next:</a:t>
              </a:r>
              <a:r>
                <a:rPr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NULL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13" name="グループ化 74"/>
          <p:cNvGrpSpPr/>
          <p:nvPr/>
        </p:nvGrpSpPr>
        <p:grpSpPr>
          <a:xfrm>
            <a:off x="4929190" y="5214950"/>
            <a:ext cx="1857388" cy="928694"/>
            <a:chOff x="1785918" y="5000636"/>
            <a:chExt cx="1857388" cy="928694"/>
          </a:xfrm>
        </p:grpSpPr>
        <p:sp>
          <p:nvSpPr>
            <p:cNvPr id="149" name="正方形/長方形 148"/>
            <p:cNvSpPr/>
            <p:nvPr/>
          </p:nvSpPr>
          <p:spPr>
            <a:xfrm>
              <a:off x="1785918" y="514351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14" name="グループ化 76"/>
            <p:cNvGrpSpPr/>
            <p:nvPr/>
          </p:nvGrpSpPr>
          <p:grpSpPr>
            <a:xfrm>
              <a:off x="1857356" y="5286388"/>
              <a:ext cx="1714512" cy="428628"/>
              <a:chOff x="1857356" y="5286388"/>
              <a:chExt cx="1714512" cy="428628"/>
            </a:xfrm>
          </p:grpSpPr>
          <p:sp>
            <p:nvSpPr>
              <p:cNvPr id="153" name="正方形/長方形 152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三月磨臼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54" name="正方形/長方形 153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Mitsuki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Mausu</a:t>
                </a:r>
                <a:endPara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  <a:p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55" name="正方形/長方形 154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浦安市舞浜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151" name="正方形/長方形 150"/>
            <p:cNvSpPr/>
            <p:nvPr/>
          </p:nvSpPr>
          <p:spPr>
            <a:xfrm>
              <a:off x="1785918" y="500063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Mitsuki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Mausu</a:t>
              </a:r>
              <a:r>
                <a:rPr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 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10</a:t>
              </a:r>
            </a:p>
            <a:p>
              <a:endParaRPr kumimoji="1" lang="ja-JP" altLang="en-US" sz="800" dirty="0">
                <a:solidFill>
                  <a:srgbClr val="FFC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152" name="正方形/長方形 151"/>
            <p:cNvSpPr/>
            <p:nvPr/>
          </p:nvSpPr>
          <p:spPr>
            <a:xfrm>
              <a:off x="1785918" y="5786454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next:</a:t>
              </a:r>
              <a:r>
                <a:rPr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NULL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15" name="グループ化 82"/>
          <p:cNvGrpSpPr/>
          <p:nvPr/>
        </p:nvGrpSpPr>
        <p:grpSpPr>
          <a:xfrm>
            <a:off x="4929190" y="857232"/>
            <a:ext cx="1857388" cy="928694"/>
            <a:chOff x="1785918" y="5000636"/>
            <a:chExt cx="1857388" cy="928694"/>
          </a:xfrm>
        </p:grpSpPr>
        <p:sp>
          <p:nvSpPr>
            <p:cNvPr id="157" name="正方形/長方形 156"/>
            <p:cNvSpPr/>
            <p:nvPr/>
          </p:nvSpPr>
          <p:spPr>
            <a:xfrm>
              <a:off x="1785918" y="514351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16" name="グループ化 84"/>
            <p:cNvGrpSpPr/>
            <p:nvPr/>
          </p:nvGrpSpPr>
          <p:grpSpPr>
            <a:xfrm>
              <a:off x="1857356" y="5286388"/>
              <a:ext cx="1714512" cy="428628"/>
              <a:chOff x="1857356" y="5286388"/>
              <a:chExt cx="1714512" cy="428628"/>
            </a:xfrm>
          </p:grpSpPr>
          <p:sp>
            <p:nvSpPr>
              <p:cNvPr id="161" name="正方形/長方形 160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野比寅右衛門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62" name="正方形/長方形 161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Nobi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Toraemon</a:t>
                </a:r>
                <a:endPara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  <a:p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63" name="正方形/長方形 162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横須賀市野比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159" name="正方形/長方形 158"/>
            <p:cNvSpPr/>
            <p:nvPr/>
          </p:nvSpPr>
          <p:spPr>
            <a:xfrm>
              <a:off x="1785918" y="500063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Nobi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Toraemon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0</a:t>
              </a:r>
            </a:p>
            <a:p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160" name="正方形/長方形 159"/>
            <p:cNvSpPr/>
            <p:nvPr/>
          </p:nvSpPr>
          <p:spPr>
            <a:xfrm>
              <a:off x="1785918" y="5786454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next: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cxnSp>
        <p:nvCxnSpPr>
          <p:cNvPr id="164" name="カギ線コネクタ 163"/>
          <p:cNvCxnSpPr/>
          <p:nvPr/>
        </p:nvCxnSpPr>
        <p:spPr>
          <a:xfrm flipV="1">
            <a:off x="5286380" y="1321579"/>
            <a:ext cx="1857388" cy="392909"/>
          </a:xfrm>
          <a:prstGeom prst="bentConnector3">
            <a:avLst>
              <a:gd name="adj1" fmla="val 90052"/>
            </a:avLst>
          </a:prstGeom>
          <a:ln w="25400">
            <a:solidFill>
              <a:schemeClr val="tx1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7" name="正方形/長方形 166"/>
          <p:cNvSpPr/>
          <p:nvPr/>
        </p:nvSpPr>
        <p:spPr>
          <a:xfrm>
            <a:off x="2714612" y="1571612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0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69" name="正方形/長方形 168"/>
          <p:cNvSpPr/>
          <p:nvPr/>
        </p:nvSpPr>
        <p:spPr>
          <a:xfrm>
            <a:off x="2714612" y="1857364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0" name="正方形/長方形 169"/>
          <p:cNvSpPr/>
          <p:nvPr/>
        </p:nvSpPr>
        <p:spPr>
          <a:xfrm>
            <a:off x="2714612" y="2143116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1" name="正方形/長方形 170"/>
          <p:cNvSpPr/>
          <p:nvPr/>
        </p:nvSpPr>
        <p:spPr>
          <a:xfrm>
            <a:off x="2714612" y="2428868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3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2" name="正方形/長方形 171"/>
          <p:cNvSpPr/>
          <p:nvPr/>
        </p:nvSpPr>
        <p:spPr>
          <a:xfrm>
            <a:off x="2714612" y="2714620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4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3" name="正方形/長方形 172"/>
          <p:cNvSpPr/>
          <p:nvPr/>
        </p:nvSpPr>
        <p:spPr>
          <a:xfrm>
            <a:off x="2714612" y="3000372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5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4" name="正方形/長方形 173"/>
          <p:cNvSpPr/>
          <p:nvPr/>
        </p:nvSpPr>
        <p:spPr>
          <a:xfrm>
            <a:off x="2714612" y="3286124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6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5" name="正方形/長方形 174"/>
          <p:cNvSpPr/>
          <p:nvPr/>
        </p:nvSpPr>
        <p:spPr>
          <a:xfrm>
            <a:off x="2714612" y="3571876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7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6" name="正方形/長方形 175"/>
          <p:cNvSpPr/>
          <p:nvPr/>
        </p:nvSpPr>
        <p:spPr>
          <a:xfrm>
            <a:off x="2714612" y="3857628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8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7" name="正方形/長方形 176"/>
          <p:cNvSpPr/>
          <p:nvPr/>
        </p:nvSpPr>
        <p:spPr>
          <a:xfrm>
            <a:off x="2714612" y="4143380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9</a:t>
            </a:r>
            <a:r>
              <a:rPr kumimoji="1" lang="en-US" altLang="ja-JP" sz="800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kumimoji="1" lang="ja-JP" altLang="en-US" sz="800" dirty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8" name="正方形/長方形 177"/>
          <p:cNvSpPr/>
          <p:nvPr/>
        </p:nvSpPr>
        <p:spPr>
          <a:xfrm>
            <a:off x="2714612" y="4429132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10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9" name="正方形/長方形 178"/>
          <p:cNvSpPr/>
          <p:nvPr/>
        </p:nvSpPr>
        <p:spPr>
          <a:xfrm>
            <a:off x="2714612" y="4714884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11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80" name="正方形/長方形 179"/>
          <p:cNvSpPr/>
          <p:nvPr/>
        </p:nvSpPr>
        <p:spPr>
          <a:xfrm>
            <a:off x="2714612" y="5000636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12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181" name="カギ線コネクタ 180"/>
          <p:cNvCxnSpPr>
            <a:endCxn id="94" idx="1"/>
          </p:cNvCxnSpPr>
          <p:nvPr/>
        </p:nvCxnSpPr>
        <p:spPr>
          <a:xfrm flipV="1">
            <a:off x="3643306" y="2393149"/>
            <a:ext cx="1285884" cy="464347"/>
          </a:xfrm>
          <a:prstGeom prst="bentConnector3">
            <a:avLst>
              <a:gd name="adj1" fmla="val 50000"/>
            </a:avLst>
          </a:prstGeom>
          <a:ln w="25400">
            <a:solidFill>
              <a:schemeClr val="tx1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2" name="カギ線コネクタ 181"/>
          <p:cNvCxnSpPr>
            <a:endCxn id="77" idx="1"/>
          </p:cNvCxnSpPr>
          <p:nvPr/>
        </p:nvCxnSpPr>
        <p:spPr>
          <a:xfrm flipV="1">
            <a:off x="3643306" y="3464719"/>
            <a:ext cx="3500462" cy="535786"/>
          </a:xfrm>
          <a:prstGeom prst="bentConnector3">
            <a:avLst>
              <a:gd name="adj1" fmla="val 50000"/>
            </a:avLst>
          </a:prstGeom>
          <a:ln w="25400">
            <a:solidFill>
              <a:schemeClr val="tx1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3" name="カギ線コネクタ 182"/>
          <p:cNvCxnSpPr>
            <a:endCxn id="125" idx="1"/>
          </p:cNvCxnSpPr>
          <p:nvPr/>
        </p:nvCxnSpPr>
        <p:spPr>
          <a:xfrm>
            <a:off x="3643306" y="4286256"/>
            <a:ext cx="3500462" cy="250033"/>
          </a:xfrm>
          <a:prstGeom prst="bentConnector3">
            <a:avLst>
              <a:gd name="adj1" fmla="val 50000"/>
            </a:avLst>
          </a:prstGeom>
          <a:ln w="25400">
            <a:solidFill>
              <a:srgbClr val="FF000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8" name="カギ線コネクタ 167"/>
          <p:cNvCxnSpPr>
            <a:endCxn id="157" idx="1"/>
          </p:cNvCxnSpPr>
          <p:nvPr/>
        </p:nvCxnSpPr>
        <p:spPr>
          <a:xfrm flipV="1">
            <a:off x="3643306" y="1321579"/>
            <a:ext cx="1285884" cy="392909"/>
          </a:xfrm>
          <a:prstGeom prst="bentConnector3">
            <a:avLst>
              <a:gd name="adj1" fmla="val 50000"/>
            </a:avLst>
          </a:prstGeom>
          <a:ln w="25400">
            <a:solidFill>
              <a:schemeClr val="tx1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5" name="カギ線コネクタ 194"/>
          <p:cNvCxnSpPr>
            <a:endCxn id="149" idx="1"/>
          </p:cNvCxnSpPr>
          <p:nvPr/>
        </p:nvCxnSpPr>
        <p:spPr>
          <a:xfrm>
            <a:off x="3643308" y="4572010"/>
            <a:ext cx="1285882" cy="1107287"/>
          </a:xfrm>
          <a:prstGeom prst="bentConnector3">
            <a:avLst>
              <a:gd name="adj1" fmla="val 50000"/>
            </a:avLst>
          </a:prstGeom>
          <a:ln w="25400">
            <a:solidFill>
              <a:schemeClr val="tx1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7" name="グループ化 31"/>
          <p:cNvGrpSpPr/>
          <p:nvPr/>
        </p:nvGrpSpPr>
        <p:grpSpPr>
          <a:xfrm>
            <a:off x="214282" y="642918"/>
            <a:ext cx="1714512" cy="428628"/>
            <a:chOff x="1857356" y="5286388"/>
            <a:chExt cx="1714512" cy="428628"/>
          </a:xfrm>
        </p:grpSpPr>
        <p:sp>
          <p:nvSpPr>
            <p:cNvPr id="213" name="正方形/長方形 212"/>
            <p:cNvSpPr/>
            <p:nvPr/>
          </p:nvSpPr>
          <p:spPr>
            <a:xfrm>
              <a:off x="1857356" y="5429264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j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214" name="正方形/長方形 213"/>
            <p:cNvSpPr/>
            <p:nvPr/>
          </p:nvSpPr>
          <p:spPr>
            <a:xfrm>
              <a:off x="1857356" y="5286388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e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215" name="正方形/長方形 214"/>
            <p:cNvSpPr/>
            <p:nvPr/>
          </p:nvSpPr>
          <p:spPr>
            <a:xfrm>
              <a:off x="1857356" y="5572140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addr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sp>
        <p:nvSpPr>
          <p:cNvPr id="216" name="テキスト ボックス 215"/>
          <p:cNvSpPr txBox="1"/>
          <p:nvPr/>
        </p:nvSpPr>
        <p:spPr>
          <a:xfrm>
            <a:off x="214282" y="357166"/>
            <a:ext cx="1242648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dirty="0" err="1" smtClean="0">
                <a:latin typeface="ＭＳ ゴシック" pitchFamily="49" charset="-128"/>
                <a:ea typeface="ＭＳ ゴシック" pitchFamily="49" charset="-128"/>
              </a:rPr>
              <a:t>struct</a:t>
            </a:r>
            <a:r>
              <a:rPr lang="en-US" altLang="ja-JP" sz="1100" dirty="0" smtClean="0">
                <a:latin typeface="ＭＳ ゴシック" pitchFamily="49" charset="-128"/>
                <a:ea typeface="ＭＳ ゴシック" pitchFamily="49" charset="-128"/>
              </a:rPr>
              <a:t> record 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x</a:t>
            </a:r>
          </a:p>
        </p:txBody>
      </p:sp>
      <p:grpSp>
        <p:nvGrpSpPr>
          <p:cNvPr id="18" name="グループ化 31"/>
          <p:cNvGrpSpPr/>
          <p:nvPr/>
        </p:nvGrpSpPr>
        <p:grpSpPr>
          <a:xfrm>
            <a:off x="214282" y="1428736"/>
            <a:ext cx="1714512" cy="428628"/>
            <a:chOff x="1857356" y="5286388"/>
            <a:chExt cx="1714512" cy="428628"/>
          </a:xfrm>
        </p:grpSpPr>
        <p:sp>
          <p:nvSpPr>
            <p:cNvPr id="218" name="正方形/長方形 217"/>
            <p:cNvSpPr/>
            <p:nvPr/>
          </p:nvSpPr>
          <p:spPr>
            <a:xfrm>
              <a:off x="1857356" y="5429264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j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r>
                <a:rPr kumimoji="1"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横浜邦博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219" name="正方形/長方形 218"/>
            <p:cNvSpPr/>
            <p:nvPr/>
          </p:nvSpPr>
          <p:spPr>
            <a:xfrm>
              <a:off x="1857356" y="5286388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e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Yokohama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Kunihiro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220" name="正方形/長方形 219"/>
            <p:cNvSpPr/>
            <p:nvPr/>
          </p:nvSpPr>
          <p:spPr>
            <a:xfrm>
              <a:off x="1857356" y="5572140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addr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r>
                <a:rPr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横浜市中区日本大通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sp>
        <p:nvSpPr>
          <p:cNvPr id="221" name="テキスト ボックス 220"/>
          <p:cNvSpPr txBox="1"/>
          <p:nvPr/>
        </p:nvSpPr>
        <p:spPr>
          <a:xfrm>
            <a:off x="214282" y="1142984"/>
            <a:ext cx="152477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dirty="0" err="1" smtClean="0">
                <a:latin typeface="ＭＳ ゴシック" pitchFamily="49" charset="-128"/>
                <a:ea typeface="ＭＳ ゴシック" pitchFamily="49" charset="-128"/>
              </a:rPr>
              <a:t>struct</a:t>
            </a:r>
            <a:r>
              <a:rPr lang="en-US" altLang="ja-JP" sz="1100" dirty="0" smtClean="0">
                <a:latin typeface="ＭＳ ゴシック" pitchFamily="49" charset="-128"/>
                <a:ea typeface="ＭＳ ゴシック" pitchFamily="49" charset="-128"/>
              </a:rPr>
              <a:t> record 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dummy</a:t>
            </a:r>
          </a:p>
        </p:txBody>
      </p:sp>
      <p:sp>
        <p:nvSpPr>
          <p:cNvPr id="222" name="テキスト ボックス 221"/>
          <p:cNvSpPr txBox="1"/>
          <p:nvPr/>
        </p:nvSpPr>
        <p:spPr>
          <a:xfrm>
            <a:off x="2357422" y="1285860"/>
            <a:ext cx="1947969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dirty="0" err="1" smtClean="0">
                <a:latin typeface="ＭＳ ゴシック" pitchFamily="49" charset="-128"/>
                <a:ea typeface="ＭＳ ゴシック" pitchFamily="49" charset="-128"/>
              </a:rPr>
              <a:t>struct</a:t>
            </a:r>
            <a:r>
              <a:rPr lang="en-US" altLang="ja-JP" sz="1100" dirty="0" smtClean="0">
                <a:latin typeface="ＭＳ ゴシック" pitchFamily="49" charset="-128"/>
                <a:ea typeface="ＭＳ ゴシック" pitchFamily="49" charset="-128"/>
              </a:rPr>
              <a:t> item *</a:t>
            </a:r>
            <a:r>
              <a:rPr lang="en-US" altLang="ja-JP" sz="1100" b="1" dirty="0" err="1" smtClean="0"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[B]</a:t>
            </a:r>
          </a:p>
        </p:txBody>
      </p:sp>
      <p:sp>
        <p:nvSpPr>
          <p:cNvPr id="93" name="テキスト ボックス 92"/>
          <p:cNvSpPr txBox="1"/>
          <p:nvPr/>
        </p:nvSpPr>
        <p:spPr>
          <a:xfrm>
            <a:off x="2000232" y="785794"/>
            <a:ext cx="1947969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b="1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hash(“Ueno </a:t>
            </a:r>
            <a:r>
              <a:rPr lang="en-US" altLang="ja-JP" sz="1100" b="1" dirty="0" err="1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Ranran</a:t>
            </a:r>
            <a:r>
              <a:rPr lang="en-US" altLang="ja-JP" sz="1100" b="1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”) = 9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14282" y="0"/>
            <a:ext cx="8686800" cy="785794"/>
          </a:xfrm>
        </p:spPr>
        <p:txBody>
          <a:bodyPr>
            <a:noAutofit/>
          </a:bodyPr>
          <a:lstStyle/>
          <a:p>
            <a:r>
              <a:rPr lang="ja-JP" altLang="en-US" sz="2800" dirty="0" smtClean="0"/>
              <a:t>ダイレクトチェイニング法</a:t>
            </a:r>
            <a:r>
              <a:rPr lang="en-US" altLang="ja-JP" sz="2800" dirty="0" smtClean="0"/>
              <a:t/>
            </a:r>
            <a:br>
              <a:rPr lang="en-US" altLang="ja-JP" sz="2800" dirty="0" smtClean="0"/>
            </a:br>
            <a:r>
              <a:rPr lang="ja-JP" altLang="en-US" sz="2800" dirty="0" smtClean="0"/>
              <a:t>ハッシュ表初期化</a:t>
            </a:r>
            <a:endParaRPr kumimoji="1" lang="ja-JP" altLang="en-US" sz="2800" dirty="0"/>
          </a:p>
        </p:txBody>
      </p:sp>
      <p:sp>
        <p:nvSpPr>
          <p:cNvPr id="115" name="正方形/長方形 114"/>
          <p:cNvSpPr/>
          <p:nvPr/>
        </p:nvSpPr>
        <p:spPr>
          <a:xfrm>
            <a:off x="214282" y="1928802"/>
            <a:ext cx="2357454" cy="4786346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ハッシュ表初期化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rgbClr val="FF0000"/>
                </a:solidFill>
              </a:rPr>
              <a:t>makenull</a:t>
            </a:r>
            <a:r>
              <a:rPr lang="en-US" altLang="ja-JP" sz="900" dirty="0" smtClean="0">
                <a:solidFill>
                  <a:srgbClr val="FF0000"/>
                </a:solidFill>
              </a:rPr>
              <a:t>(</a:t>
            </a:r>
            <a:r>
              <a:rPr lang="en-US" altLang="ja-JP" sz="900" dirty="0" err="1" smtClean="0">
                <a:solidFill>
                  <a:srgbClr val="FF0000"/>
                </a:solidFill>
              </a:rPr>
              <a:t>hashtable</a:t>
            </a:r>
            <a:r>
              <a:rPr lang="en-US" altLang="ja-JP" sz="900" dirty="0" smtClean="0">
                <a:solidFill>
                  <a:srgbClr val="FF0000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初期データ登録 </a:t>
            </a:r>
            <a:r>
              <a:rPr lang="en-US" altLang="ja-JP" sz="900" dirty="0" smtClean="0">
                <a:solidFill>
                  <a:schemeClr val="tx1"/>
                </a:solidFill>
              </a:rPr>
              <a:t>*/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while(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getrecord</a:t>
            </a:r>
            <a:r>
              <a:rPr lang="en-US" altLang="ja-JP" sz="900" dirty="0" smtClean="0">
                <a:solidFill>
                  <a:schemeClr val="tx1"/>
                </a:solidFill>
              </a:rPr>
              <a:t>(&amp;x) )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insert(&amp;x,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x.ename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重複データの登録試み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insert(&amp;dummy,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ハッシュ表を対象とした探索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Hato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Saburo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ハッシュ表からのデータ削除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Hato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Saburo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delete("Ueno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Ranran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Nobi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Toraemon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Nanashi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Gonbei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ハッシュ表を対象とした探索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Hato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Saburo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再登録・再探索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printf</a:t>
            </a:r>
            <a:r>
              <a:rPr lang="en-US" altLang="ja-JP" sz="900" dirty="0" smtClean="0">
                <a:solidFill>
                  <a:schemeClr val="tx1"/>
                </a:solidFill>
              </a:rPr>
              <a:t>("===Re-insert===\n");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insert(&amp;dummy,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Mitsuki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Mausu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</p:txBody>
      </p:sp>
      <p:sp>
        <p:nvSpPr>
          <p:cNvPr id="167" name="正方形/長方形 166"/>
          <p:cNvSpPr/>
          <p:nvPr/>
        </p:nvSpPr>
        <p:spPr>
          <a:xfrm>
            <a:off x="2714612" y="1571612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0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</a:t>
            </a:r>
            <a:r>
              <a:rPr lang="en-US" altLang="ja-JP" sz="800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69" name="正方形/長方形 168"/>
          <p:cNvSpPr/>
          <p:nvPr/>
        </p:nvSpPr>
        <p:spPr>
          <a:xfrm>
            <a:off x="2714612" y="1857364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</a:t>
            </a:r>
            <a:r>
              <a:rPr lang="en-US" altLang="ja-JP" sz="800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0" name="正方形/長方形 169"/>
          <p:cNvSpPr/>
          <p:nvPr/>
        </p:nvSpPr>
        <p:spPr>
          <a:xfrm>
            <a:off x="2714612" y="2143116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</a:t>
            </a:r>
            <a:r>
              <a:rPr lang="en-US" altLang="ja-JP" sz="800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1" name="正方形/長方形 170"/>
          <p:cNvSpPr/>
          <p:nvPr/>
        </p:nvSpPr>
        <p:spPr>
          <a:xfrm>
            <a:off x="2714612" y="2428868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3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</a:t>
            </a:r>
            <a:r>
              <a:rPr lang="en-US" altLang="ja-JP" sz="800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2" name="正方形/長方形 171"/>
          <p:cNvSpPr/>
          <p:nvPr/>
        </p:nvSpPr>
        <p:spPr>
          <a:xfrm>
            <a:off x="2714612" y="2714620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4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</a:t>
            </a:r>
            <a:r>
              <a:rPr lang="en-US" altLang="ja-JP" sz="800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3" name="正方形/長方形 172"/>
          <p:cNvSpPr/>
          <p:nvPr/>
        </p:nvSpPr>
        <p:spPr>
          <a:xfrm>
            <a:off x="2714612" y="3000372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5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</a:t>
            </a:r>
            <a:r>
              <a:rPr lang="en-US" altLang="ja-JP" sz="800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4" name="正方形/長方形 173"/>
          <p:cNvSpPr/>
          <p:nvPr/>
        </p:nvSpPr>
        <p:spPr>
          <a:xfrm>
            <a:off x="2714612" y="3286124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6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</a:t>
            </a:r>
            <a:r>
              <a:rPr lang="en-US" altLang="ja-JP" sz="800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5" name="正方形/長方形 174"/>
          <p:cNvSpPr/>
          <p:nvPr/>
        </p:nvSpPr>
        <p:spPr>
          <a:xfrm>
            <a:off x="2714612" y="3571876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7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</a:t>
            </a:r>
            <a:r>
              <a:rPr lang="en-US" altLang="ja-JP" sz="800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6" name="正方形/長方形 175"/>
          <p:cNvSpPr/>
          <p:nvPr/>
        </p:nvSpPr>
        <p:spPr>
          <a:xfrm>
            <a:off x="2714612" y="3857628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8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</a:t>
            </a:r>
            <a:r>
              <a:rPr lang="en-US" altLang="ja-JP" sz="800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7" name="正方形/長方形 176"/>
          <p:cNvSpPr/>
          <p:nvPr/>
        </p:nvSpPr>
        <p:spPr>
          <a:xfrm>
            <a:off x="2714612" y="4143380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9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</a:t>
            </a:r>
            <a:r>
              <a:rPr lang="en-US" altLang="ja-JP" sz="800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8" name="正方形/長方形 177"/>
          <p:cNvSpPr/>
          <p:nvPr/>
        </p:nvSpPr>
        <p:spPr>
          <a:xfrm>
            <a:off x="2714612" y="4429132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10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</a:t>
            </a:r>
            <a:r>
              <a:rPr lang="en-US" altLang="ja-JP" sz="800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9" name="正方形/長方形 178"/>
          <p:cNvSpPr/>
          <p:nvPr/>
        </p:nvSpPr>
        <p:spPr>
          <a:xfrm>
            <a:off x="2714612" y="4714884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11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</a:t>
            </a:r>
            <a:r>
              <a:rPr lang="en-US" altLang="ja-JP" sz="800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80" name="正方形/長方形 179"/>
          <p:cNvSpPr/>
          <p:nvPr/>
        </p:nvSpPr>
        <p:spPr>
          <a:xfrm>
            <a:off x="2714612" y="5000636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12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</a:t>
            </a:r>
            <a:r>
              <a:rPr lang="en-US" altLang="ja-JP" sz="800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grpSp>
        <p:nvGrpSpPr>
          <p:cNvPr id="3" name="グループ化 31"/>
          <p:cNvGrpSpPr/>
          <p:nvPr/>
        </p:nvGrpSpPr>
        <p:grpSpPr>
          <a:xfrm>
            <a:off x="214282" y="642918"/>
            <a:ext cx="1714512" cy="428628"/>
            <a:chOff x="1857356" y="5286388"/>
            <a:chExt cx="1714512" cy="428628"/>
          </a:xfrm>
        </p:grpSpPr>
        <p:sp>
          <p:nvSpPr>
            <p:cNvPr id="213" name="正方形/長方形 212"/>
            <p:cNvSpPr/>
            <p:nvPr/>
          </p:nvSpPr>
          <p:spPr>
            <a:xfrm>
              <a:off x="1857356" y="5429264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j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214" name="正方形/長方形 213"/>
            <p:cNvSpPr/>
            <p:nvPr/>
          </p:nvSpPr>
          <p:spPr>
            <a:xfrm>
              <a:off x="1857356" y="5286388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e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215" name="正方形/長方形 214"/>
            <p:cNvSpPr/>
            <p:nvPr/>
          </p:nvSpPr>
          <p:spPr>
            <a:xfrm>
              <a:off x="1857356" y="5572140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addr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sp>
        <p:nvSpPr>
          <p:cNvPr id="216" name="テキスト ボックス 215"/>
          <p:cNvSpPr txBox="1"/>
          <p:nvPr/>
        </p:nvSpPr>
        <p:spPr>
          <a:xfrm>
            <a:off x="214282" y="357166"/>
            <a:ext cx="1242648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dirty="0" err="1" smtClean="0">
                <a:latin typeface="ＭＳ ゴシック" pitchFamily="49" charset="-128"/>
                <a:ea typeface="ＭＳ ゴシック" pitchFamily="49" charset="-128"/>
              </a:rPr>
              <a:t>struct</a:t>
            </a:r>
            <a:r>
              <a:rPr lang="en-US" altLang="ja-JP" sz="1100" dirty="0" smtClean="0">
                <a:latin typeface="ＭＳ ゴシック" pitchFamily="49" charset="-128"/>
                <a:ea typeface="ＭＳ ゴシック" pitchFamily="49" charset="-128"/>
              </a:rPr>
              <a:t> record 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x</a:t>
            </a:r>
          </a:p>
        </p:txBody>
      </p:sp>
      <p:grpSp>
        <p:nvGrpSpPr>
          <p:cNvPr id="4" name="グループ化 31"/>
          <p:cNvGrpSpPr/>
          <p:nvPr/>
        </p:nvGrpSpPr>
        <p:grpSpPr>
          <a:xfrm>
            <a:off x="214282" y="1428736"/>
            <a:ext cx="1714512" cy="428628"/>
            <a:chOff x="1857356" y="5286388"/>
            <a:chExt cx="1714512" cy="428628"/>
          </a:xfrm>
        </p:grpSpPr>
        <p:sp>
          <p:nvSpPr>
            <p:cNvPr id="218" name="正方形/長方形 217"/>
            <p:cNvSpPr/>
            <p:nvPr/>
          </p:nvSpPr>
          <p:spPr>
            <a:xfrm>
              <a:off x="1857356" y="5429264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j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r>
                <a:rPr kumimoji="1"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横浜邦博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219" name="正方形/長方形 218"/>
            <p:cNvSpPr/>
            <p:nvPr/>
          </p:nvSpPr>
          <p:spPr>
            <a:xfrm>
              <a:off x="1857356" y="5286388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e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Yokohama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Kunihiro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220" name="正方形/長方形 219"/>
            <p:cNvSpPr/>
            <p:nvPr/>
          </p:nvSpPr>
          <p:spPr>
            <a:xfrm>
              <a:off x="1857356" y="5572140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addr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r>
                <a:rPr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横浜市中区日本大通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sp>
        <p:nvSpPr>
          <p:cNvPr id="221" name="テキスト ボックス 220"/>
          <p:cNvSpPr txBox="1"/>
          <p:nvPr/>
        </p:nvSpPr>
        <p:spPr>
          <a:xfrm>
            <a:off x="214282" y="1142984"/>
            <a:ext cx="152477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dirty="0" err="1" smtClean="0">
                <a:latin typeface="ＭＳ ゴシック" pitchFamily="49" charset="-128"/>
                <a:ea typeface="ＭＳ ゴシック" pitchFamily="49" charset="-128"/>
              </a:rPr>
              <a:t>struct</a:t>
            </a:r>
            <a:r>
              <a:rPr lang="en-US" altLang="ja-JP" sz="1100" dirty="0" smtClean="0">
                <a:latin typeface="ＭＳ ゴシック" pitchFamily="49" charset="-128"/>
                <a:ea typeface="ＭＳ ゴシック" pitchFamily="49" charset="-128"/>
              </a:rPr>
              <a:t> record 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dummy</a:t>
            </a:r>
          </a:p>
        </p:txBody>
      </p:sp>
      <p:sp>
        <p:nvSpPr>
          <p:cNvPr id="222" name="テキスト ボックス 221"/>
          <p:cNvSpPr txBox="1"/>
          <p:nvPr/>
        </p:nvSpPr>
        <p:spPr>
          <a:xfrm>
            <a:off x="2357422" y="1285860"/>
            <a:ext cx="1947969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dirty="0" err="1" smtClean="0">
                <a:latin typeface="ＭＳ ゴシック" pitchFamily="49" charset="-128"/>
                <a:ea typeface="ＭＳ ゴシック" pitchFamily="49" charset="-128"/>
              </a:rPr>
              <a:t>struct</a:t>
            </a:r>
            <a:r>
              <a:rPr lang="en-US" altLang="ja-JP" sz="1100" dirty="0" smtClean="0">
                <a:latin typeface="ＭＳ ゴシック" pitchFamily="49" charset="-128"/>
                <a:ea typeface="ＭＳ ゴシック" pitchFamily="49" charset="-128"/>
              </a:rPr>
              <a:t> item *</a:t>
            </a:r>
            <a:r>
              <a:rPr lang="en-US" altLang="ja-JP" sz="1100" b="1" dirty="0" err="1" smtClean="0"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[B]</a:t>
            </a:r>
          </a:p>
        </p:txBody>
      </p:sp>
      <p:sp>
        <p:nvSpPr>
          <p:cNvPr id="30" name="右矢印 29"/>
          <p:cNvSpPr/>
          <p:nvPr/>
        </p:nvSpPr>
        <p:spPr>
          <a:xfrm>
            <a:off x="0" y="2143116"/>
            <a:ext cx="285752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14282" y="0"/>
            <a:ext cx="8686800" cy="785794"/>
          </a:xfrm>
        </p:spPr>
        <p:txBody>
          <a:bodyPr>
            <a:noAutofit/>
          </a:bodyPr>
          <a:lstStyle/>
          <a:p>
            <a:r>
              <a:rPr lang="ja-JP" altLang="en-US" sz="2800" dirty="0" smtClean="0"/>
              <a:t>ダイレクトチェイニング法</a:t>
            </a:r>
            <a:r>
              <a:rPr lang="en-US" altLang="ja-JP" sz="2800" dirty="0" smtClean="0"/>
              <a:t/>
            </a:r>
            <a:br>
              <a:rPr lang="en-US" altLang="ja-JP" sz="2800" dirty="0" smtClean="0"/>
            </a:br>
            <a:r>
              <a:rPr lang="ja-JP" altLang="en-US" sz="2800" dirty="0" smtClean="0"/>
              <a:t>削除</a:t>
            </a:r>
            <a:r>
              <a:rPr lang="en-US" altLang="ja-JP" sz="2800" dirty="0" smtClean="0"/>
              <a:t>3</a:t>
            </a:r>
            <a:endParaRPr kumimoji="1" lang="ja-JP" altLang="en-US" sz="2800" dirty="0"/>
          </a:p>
        </p:txBody>
      </p:sp>
      <p:sp>
        <p:nvSpPr>
          <p:cNvPr id="115" name="正方形/長方形 114"/>
          <p:cNvSpPr/>
          <p:nvPr/>
        </p:nvSpPr>
        <p:spPr>
          <a:xfrm>
            <a:off x="214282" y="1928802"/>
            <a:ext cx="2357454" cy="4786346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ハッシュ表初期化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makenull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初期データ登録 </a:t>
            </a:r>
            <a:r>
              <a:rPr lang="en-US" altLang="ja-JP" sz="900" dirty="0" smtClean="0">
                <a:solidFill>
                  <a:schemeClr val="tx1"/>
                </a:solidFill>
              </a:rPr>
              <a:t>*/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while(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getrecord</a:t>
            </a:r>
            <a:r>
              <a:rPr lang="en-US" altLang="ja-JP" sz="900" dirty="0" smtClean="0">
                <a:solidFill>
                  <a:schemeClr val="tx1"/>
                </a:solidFill>
              </a:rPr>
              <a:t>(&amp;x) )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insert(&amp;x,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x.ename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重複データの登録試み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insert(&amp;dummy,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ハッシュ表を対象とした探索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Hato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Saburo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ハッシュ表からのデータ削除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Hato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Saburo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delete("Ueno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Ranran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rgbClr val="FF0000"/>
                </a:solidFill>
              </a:rPr>
              <a:t>  delete("</a:t>
            </a:r>
            <a:r>
              <a:rPr lang="en-US" altLang="ja-JP" sz="900" dirty="0" err="1" smtClean="0">
                <a:solidFill>
                  <a:srgbClr val="FF0000"/>
                </a:solidFill>
              </a:rPr>
              <a:t>Nobi</a:t>
            </a:r>
            <a:r>
              <a:rPr lang="en-US" altLang="ja-JP" sz="900" dirty="0" smtClean="0">
                <a:solidFill>
                  <a:srgbClr val="FF0000"/>
                </a:solidFill>
              </a:rPr>
              <a:t> </a:t>
            </a:r>
            <a:r>
              <a:rPr lang="en-US" altLang="ja-JP" sz="900" dirty="0" err="1" smtClean="0">
                <a:solidFill>
                  <a:srgbClr val="FF0000"/>
                </a:solidFill>
              </a:rPr>
              <a:t>Toraemon</a:t>
            </a:r>
            <a:r>
              <a:rPr lang="en-US" altLang="ja-JP" sz="900" dirty="0" smtClean="0">
                <a:solidFill>
                  <a:srgbClr val="FF0000"/>
                </a:solidFill>
              </a:rPr>
              <a:t>", </a:t>
            </a:r>
            <a:r>
              <a:rPr lang="en-US" altLang="ja-JP" sz="900" dirty="0" err="1" smtClean="0">
                <a:solidFill>
                  <a:srgbClr val="FF0000"/>
                </a:solidFill>
              </a:rPr>
              <a:t>hashtable</a:t>
            </a:r>
            <a:r>
              <a:rPr lang="en-US" altLang="ja-JP" sz="900" dirty="0" smtClean="0">
                <a:solidFill>
                  <a:srgbClr val="FF0000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Nanashi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Gonbei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ハッシュ表を対象とした探索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Hato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Saburo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再登録・再探索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printf</a:t>
            </a:r>
            <a:r>
              <a:rPr lang="en-US" altLang="ja-JP" sz="900" dirty="0" smtClean="0">
                <a:solidFill>
                  <a:schemeClr val="tx1"/>
                </a:solidFill>
              </a:rPr>
              <a:t>("===Re-insert===\n");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insert(&amp;dummy,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Mitsuki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Mausu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</p:txBody>
      </p:sp>
      <p:sp>
        <p:nvSpPr>
          <p:cNvPr id="116" name="右矢印 115"/>
          <p:cNvSpPr/>
          <p:nvPr/>
        </p:nvSpPr>
        <p:spPr>
          <a:xfrm>
            <a:off x="0" y="4572008"/>
            <a:ext cx="285752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32"/>
          <p:cNvGrpSpPr/>
          <p:nvPr/>
        </p:nvGrpSpPr>
        <p:grpSpPr>
          <a:xfrm>
            <a:off x="7143768" y="3000372"/>
            <a:ext cx="1857388" cy="928694"/>
            <a:chOff x="1785918" y="5000636"/>
            <a:chExt cx="1857388" cy="928694"/>
          </a:xfrm>
        </p:grpSpPr>
        <p:sp>
          <p:nvSpPr>
            <p:cNvPr id="77" name="正方形/長方形 76"/>
            <p:cNvSpPr/>
            <p:nvPr/>
          </p:nvSpPr>
          <p:spPr>
            <a:xfrm>
              <a:off x="1785918" y="514351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4" name="グループ化 31"/>
            <p:cNvGrpSpPr/>
            <p:nvPr/>
          </p:nvGrpSpPr>
          <p:grpSpPr>
            <a:xfrm>
              <a:off x="1857356" y="5286388"/>
              <a:ext cx="1714512" cy="428628"/>
              <a:chOff x="1857356" y="5286388"/>
              <a:chExt cx="1714512" cy="428628"/>
            </a:xfrm>
          </p:grpSpPr>
          <p:sp>
            <p:nvSpPr>
              <p:cNvPr id="87" name="正方形/長方形 86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横浜国大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91" name="正方形/長方形 90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Yokohama </a:t>
                </a:r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Kunihiro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92" name="正方形/長方形 91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横浜市保土ヶ谷区常盤台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83" name="正方形/長方形 82"/>
            <p:cNvSpPr/>
            <p:nvPr/>
          </p:nvSpPr>
          <p:spPr>
            <a:xfrm>
              <a:off x="1785918" y="500063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Yokohama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Kunihiro</a:t>
              </a:r>
              <a:r>
                <a:rPr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 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8</a:t>
              </a:r>
              <a:endParaRPr kumimoji="1" lang="ja-JP" altLang="en-US" sz="800" dirty="0">
                <a:solidFill>
                  <a:srgbClr val="FFC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85" name="正方形/長方形 84"/>
            <p:cNvSpPr/>
            <p:nvPr/>
          </p:nvSpPr>
          <p:spPr>
            <a:xfrm>
              <a:off x="1785918" y="5786454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next:</a:t>
              </a:r>
              <a:r>
                <a:rPr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NULL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5" name="グループ化 33"/>
          <p:cNvGrpSpPr/>
          <p:nvPr/>
        </p:nvGrpSpPr>
        <p:grpSpPr>
          <a:xfrm>
            <a:off x="4929190" y="1928802"/>
            <a:ext cx="1857388" cy="928694"/>
            <a:chOff x="1785918" y="5000636"/>
            <a:chExt cx="1857388" cy="928694"/>
          </a:xfrm>
        </p:grpSpPr>
        <p:sp>
          <p:nvSpPr>
            <p:cNvPr id="94" name="正方形/長方形 93"/>
            <p:cNvSpPr/>
            <p:nvPr/>
          </p:nvSpPr>
          <p:spPr>
            <a:xfrm>
              <a:off x="1785918" y="514351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6" name="グループ化 35"/>
            <p:cNvGrpSpPr/>
            <p:nvPr/>
          </p:nvGrpSpPr>
          <p:grpSpPr>
            <a:xfrm>
              <a:off x="1857356" y="5286388"/>
              <a:ext cx="1714512" cy="428628"/>
              <a:chOff x="1857356" y="5286388"/>
              <a:chExt cx="1714512" cy="428628"/>
            </a:xfrm>
          </p:grpSpPr>
          <p:sp>
            <p:nvSpPr>
              <p:cNvPr id="98" name="正方形/長方形 97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神奈川花子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99" name="正方形/長方形 98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Kanagawa </a:t>
                </a:r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Hanako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03" name="正方形/長方形 102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横浜市</a:t>
                </a:r>
                <a:r>
                  <a:rPr lang="ja-JP" altLang="en-US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神奈川区三ッ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沢上町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96" name="正方形/長方形 95"/>
            <p:cNvSpPr/>
            <p:nvPr/>
          </p:nvSpPr>
          <p:spPr>
            <a:xfrm>
              <a:off x="1785918" y="500063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Kanagawa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Hanako</a:t>
              </a:r>
              <a:r>
                <a:rPr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4</a:t>
              </a:r>
              <a:endParaRPr lang="ja-JP" altLang="en-US" sz="800" dirty="0">
                <a:solidFill>
                  <a:srgbClr val="FFC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97" name="正方形/長方形 96"/>
            <p:cNvSpPr/>
            <p:nvPr/>
          </p:nvSpPr>
          <p:spPr>
            <a:xfrm>
              <a:off x="1785918" y="5786454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next:</a:t>
              </a:r>
              <a:r>
                <a:rPr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NULL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7" name="グループ化 49"/>
          <p:cNvGrpSpPr/>
          <p:nvPr/>
        </p:nvGrpSpPr>
        <p:grpSpPr>
          <a:xfrm>
            <a:off x="7143768" y="4071942"/>
            <a:ext cx="1857388" cy="928694"/>
            <a:chOff x="1785918" y="5000636"/>
            <a:chExt cx="1857388" cy="928694"/>
          </a:xfrm>
        </p:grpSpPr>
        <p:sp>
          <p:nvSpPr>
            <p:cNvPr id="125" name="正方形/長方形 124"/>
            <p:cNvSpPr/>
            <p:nvPr/>
          </p:nvSpPr>
          <p:spPr>
            <a:xfrm>
              <a:off x="1785918" y="514351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8" name="グループ化 51"/>
            <p:cNvGrpSpPr/>
            <p:nvPr/>
          </p:nvGrpSpPr>
          <p:grpSpPr>
            <a:xfrm>
              <a:off x="1857356" y="5286388"/>
              <a:ext cx="1714512" cy="428628"/>
              <a:chOff x="1857356" y="5286388"/>
              <a:chExt cx="1714512" cy="428628"/>
            </a:xfrm>
          </p:grpSpPr>
          <p:sp>
            <p:nvSpPr>
              <p:cNvPr id="129" name="正方形/長方形 128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北条梅子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30" name="正方形/長方形 129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Hojo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Umeko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31" name="正方形/長方形 130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小田原市城山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127" name="正方形/長方形 126"/>
            <p:cNvSpPr/>
            <p:nvPr/>
          </p:nvSpPr>
          <p:spPr>
            <a:xfrm>
              <a:off x="1785918" y="500063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Hojo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Umeko</a:t>
              </a:r>
              <a:r>
                <a:rPr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 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9</a:t>
              </a:r>
              <a:endParaRPr lang="ja-JP" altLang="en-US" sz="800" dirty="0">
                <a:solidFill>
                  <a:srgbClr val="FFC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128" name="正方形/長方形 127"/>
            <p:cNvSpPr/>
            <p:nvPr/>
          </p:nvSpPr>
          <p:spPr>
            <a:xfrm>
              <a:off x="1785918" y="5786454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next:</a:t>
              </a:r>
              <a:r>
                <a:rPr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NULL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9" name="グループ化 58"/>
          <p:cNvGrpSpPr/>
          <p:nvPr/>
        </p:nvGrpSpPr>
        <p:grpSpPr>
          <a:xfrm>
            <a:off x="7143768" y="857232"/>
            <a:ext cx="1857388" cy="928694"/>
            <a:chOff x="1785918" y="5000636"/>
            <a:chExt cx="1857388" cy="928694"/>
          </a:xfrm>
        </p:grpSpPr>
        <p:sp>
          <p:nvSpPr>
            <p:cNvPr id="133" name="正方形/長方形 132"/>
            <p:cNvSpPr/>
            <p:nvPr/>
          </p:nvSpPr>
          <p:spPr>
            <a:xfrm>
              <a:off x="1785918" y="514351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10" name="グループ化 60"/>
            <p:cNvGrpSpPr/>
            <p:nvPr/>
          </p:nvGrpSpPr>
          <p:grpSpPr>
            <a:xfrm>
              <a:off x="1857356" y="5286388"/>
              <a:ext cx="1714512" cy="428628"/>
              <a:chOff x="1857356" y="5286388"/>
              <a:chExt cx="1714512" cy="428628"/>
            </a:xfrm>
          </p:grpSpPr>
          <p:sp>
            <p:nvSpPr>
              <p:cNvPr id="137" name="正方形/長方形 136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足柄金太郎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38" name="正方形/長方形 137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Ashigara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Kintaro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39" name="正方形/長方形 138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南足柄市金時山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135" name="正方形/長方形 134"/>
            <p:cNvSpPr/>
            <p:nvPr/>
          </p:nvSpPr>
          <p:spPr>
            <a:xfrm>
              <a:off x="1785918" y="500063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Ashigara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Kintaro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0</a:t>
              </a:r>
              <a:endParaRPr kumimoji="1" lang="ja-JP" altLang="en-US" sz="800" dirty="0">
                <a:solidFill>
                  <a:srgbClr val="FFC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136" name="正方形/長方形 135"/>
            <p:cNvSpPr/>
            <p:nvPr/>
          </p:nvSpPr>
          <p:spPr>
            <a:xfrm>
              <a:off x="1785918" y="5786454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next:</a:t>
              </a:r>
              <a:r>
                <a:rPr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NULL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11" name="グループ化 74"/>
          <p:cNvGrpSpPr/>
          <p:nvPr/>
        </p:nvGrpSpPr>
        <p:grpSpPr>
          <a:xfrm>
            <a:off x="4929190" y="5214950"/>
            <a:ext cx="1857388" cy="928694"/>
            <a:chOff x="1785918" y="5000636"/>
            <a:chExt cx="1857388" cy="928694"/>
          </a:xfrm>
        </p:grpSpPr>
        <p:sp>
          <p:nvSpPr>
            <p:cNvPr id="149" name="正方形/長方形 148"/>
            <p:cNvSpPr/>
            <p:nvPr/>
          </p:nvSpPr>
          <p:spPr>
            <a:xfrm>
              <a:off x="1785918" y="514351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12" name="グループ化 76"/>
            <p:cNvGrpSpPr/>
            <p:nvPr/>
          </p:nvGrpSpPr>
          <p:grpSpPr>
            <a:xfrm>
              <a:off x="1857356" y="5286388"/>
              <a:ext cx="1714512" cy="428628"/>
              <a:chOff x="1857356" y="5286388"/>
              <a:chExt cx="1714512" cy="428628"/>
            </a:xfrm>
          </p:grpSpPr>
          <p:sp>
            <p:nvSpPr>
              <p:cNvPr id="153" name="正方形/長方形 152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三月磨臼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54" name="正方形/長方形 153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Mitsuki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Mausu</a:t>
                </a:r>
                <a:endPara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  <a:p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55" name="正方形/長方形 154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浦安市舞浜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151" name="正方形/長方形 150"/>
            <p:cNvSpPr/>
            <p:nvPr/>
          </p:nvSpPr>
          <p:spPr>
            <a:xfrm>
              <a:off x="1785918" y="500063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Mitsuki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Mausu</a:t>
              </a:r>
              <a:r>
                <a:rPr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 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10</a:t>
              </a:r>
            </a:p>
            <a:p>
              <a:endParaRPr kumimoji="1" lang="ja-JP" altLang="en-US" sz="800" dirty="0">
                <a:solidFill>
                  <a:srgbClr val="FFC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152" name="正方形/長方形 151"/>
            <p:cNvSpPr/>
            <p:nvPr/>
          </p:nvSpPr>
          <p:spPr>
            <a:xfrm>
              <a:off x="1785918" y="5786454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next:</a:t>
              </a:r>
              <a:r>
                <a:rPr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NULL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13" name="グループ化 82"/>
          <p:cNvGrpSpPr/>
          <p:nvPr/>
        </p:nvGrpSpPr>
        <p:grpSpPr>
          <a:xfrm>
            <a:off x="4929190" y="857232"/>
            <a:ext cx="1857388" cy="928694"/>
            <a:chOff x="1785918" y="5000636"/>
            <a:chExt cx="1857388" cy="928694"/>
          </a:xfrm>
        </p:grpSpPr>
        <p:sp>
          <p:nvSpPr>
            <p:cNvPr id="157" name="正方形/長方形 156"/>
            <p:cNvSpPr/>
            <p:nvPr/>
          </p:nvSpPr>
          <p:spPr>
            <a:xfrm>
              <a:off x="1785918" y="514351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14" name="グループ化 84"/>
            <p:cNvGrpSpPr/>
            <p:nvPr/>
          </p:nvGrpSpPr>
          <p:grpSpPr>
            <a:xfrm>
              <a:off x="1857356" y="5286388"/>
              <a:ext cx="1714512" cy="428628"/>
              <a:chOff x="1857356" y="5286388"/>
              <a:chExt cx="1714512" cy="428628"/>
            </a:xfrm>
          </p:grpSpPr>
          <p:sp>
            <p:nvSpPr>
              <p:cNvPr id="161" name="正方形/長方形 160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野比寅右衛門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62" name="正方形/長方形 161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Nobi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Toraemon</a:t>
                </a:r>
                <a:endPara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  <a:p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63" name="正方形/長方形 162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横須賀市野比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159" name="正方形/長方形 158"/>
            <p:cNvSpPr/>
            <p:nvPr/>
          </p:nvSpPr>
          <p:spPr>
            <a:xfrm>
              <a:off x="1785918" y="500063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Nobi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Toraemon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0</a:t>
              </a:r>
            </a:p>
            <a:p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160" name="正方形/長方形 159"/>
            <p:cNvSpPr/>
            <p:nvPr/>
          </p:nvSpPr>
          <p:spPr>
            <a:xfrm>
              <a:off x="1785918" y="5786454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next: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cxnSp>
        <p:nvCxnSpPr>
          <p:cNvPr id="164" name="カギ線コネクタ 163"/>
          <p:cNvCxnSpPr/>
          <p:nvPr/>
        </p:nvCxnSpPr>
        <p:spPr>
          <a:xfrm flipV="1">
            <a:off x="5286380" y="1321579"/>
            <a:ext cx="1857388" cy="392909"/>
          </a:xfrm>
          <a:prstGeom prst="bentConnector3">
            <a:avLst>
              <a:gd name="adj1" fmla="val 90052"/>
            </a:avLst>
          </a:prstGeom>
          <a:ln w="25400">
            <a:solidFill>
              <a:schemeClr val="tx1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7" name="正方形/長方形 166"/>
          <p:cNvSpPr/>
          <p:nvPr/>
        </p:nvSpPr>
        <p:spPr>
          <a:xfrm>
            <a:off x="2714612" y="1571612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0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69" name="正方形/長方形 168"/>
          <p:cNvSpPr/>
          <p:nvPr/>
        </p:nvSpPr>
        <p:spPr>
          <a:xfrm>
            <a:off x="2714612" y="1857364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0" name="正方形/長方形 169"/>
          <p:cNvSpPr/>
          <p:nvPr/>
        </p:nvSpPr>
        <p:spPr>
          <a:xfrm>
            <a:off x="2714612" y="2143116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1" name="正方形/長方形 170"/>
          <p:cNvSpPr/>
          <p:nvPr/>
        </p:nvSpPr>
        <p:spPr>
          <a:xfrm>
            <a:off x="2714612" y="2428868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3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2" name="正方形/長方形 171"/>
          <p:cNvSpPr/>
          <p:nvPr/>
        </p:nvSpPr>
        <p:spPr>
          <a:xfrm>
            <a:off x="2714612" y="2714620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4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3" name="正方形/長方形 172"/>
          <p:cNvSpPr/>
          <p:nvPr/>
        </p:nvSpPr>
        <p:spPr>
          <a:xfrm>
            <a:off x="2714612" y="3000372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5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4" name="正方形/長方形 173"/>
          <p:cNvSpPr/>
          <p:nvPr/>
        </p:nvSpPr>
        <p:spPr>
          <a:xfrm>
            <a:off x="2714612" y="3286124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6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5" name="正方形/長方形 174"/>
          <p:cNvSpPr/>
          <p:nvPr/>
        </p:nvSpPr>
        <p:spPr>
          <a:xfrm>
            <a:off x="2714612" y="3571876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7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6" name="正方形/長方形 175"/>
          <p:cNvSpPr/>
          <p:nvPr/>
        </p:nvSpPr>
        <p:spPr>
          <a:xfrm>
            <a:off x="2714612" y="3857628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8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7" name="正方形/長方形 176"/>
          <p:cNvSpPr/>
          <p:nvPr/>
        </p:nvSpPr>
        <p:spPr>
          <a:xfrm>
            <a:off x="2714612" y="4143380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9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8" name="正方形/長方形 177"/>
          <p:cNvSpPr/>
          <p:nvPr/>
        </p:nvSpPr>
        <p:spPr>
          <a:xfrm>
            <a:off x="2714612" y="4429132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10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9" name="正方形/長方形 178"/>
          <p:cNvSpPr/>
          <p:nvPr/>
        </p:nvSpPr>
        <p:spPr>
          <a:xfrm>
            <a:off x="2714612" y="4714884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11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80" name="正方形/長方形 179"/>
          <p:cNvSpPr/>
          <p:nvPr/>
        </p:nvSpPr>
        <p:spPr>
          <a:xfrm>
            <a:off x="2714612" y="5000636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12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181" name="カギ線コネクタ 180"/>
          <p:cNvCxnSpPr>
            <a:endCxn id="94" idx="1"/>
          </p:cNvCxnSpPr>
          <p:nvPr/>
        </p:nvCxnSpPr>
        <p:spPr>
          <a:xfrm flipV="1">
            <a:off x="3643306" y="2393149"/>
            <a:ext cx="1285884" cy="464347"/>
          </a:xfrm>
          <a:prstGeom prst="bentConnector3">
            <a:avLst>
              <a:gd name="adj1" fmla="val 50000"/>
            </a:avLst>
          </a:prstGeom>
          <a:ln w="25400">
            <a:solidFill>
              <a:schemeClr val="tx1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2" name="カギ線コネクタ 181"/>
          <p:cNvCxnSpPr>
            <a:endCxn id="77" idx="1"/>
          </p:cNvCxnSpPr>
          <p:nvPr/>
        </p:nvCxnSpPr>
        <p:spPr>
          <a:xfrm flipV="1">
            <a:off x="3643306" y="3464719"/>
            <a:ext cx="3500462" cy="535786"/>
          </a:xfrm>
          <a:prstGeom prst="bentConnector3">
            <a:avLst>
              <a:gd name="adj1" fmla="val 50000"/>
            </a:avLst>
          </a:prstGeom>
          <a:ln w="25400">
            <a:solidFill>
              <a:schemeClr val="tx1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3" name="カギ線コネクタ 182"/>
          <p:cNvCxnSpPr>
            <a:endCxn id="125" idx="1"/>
          </p:cNvCxnSpPr>
          <p:nvPr/>
        </p:nvCxnSpPr>
        <p:spPr>
          <a:xfrm>
            <a:off x="3643306" y="4286256"/>
            <a:ext cx="3500462" cy="250033"/>
          </a:xfrm>
          <a:prstGeom prst="bentConnector3">
            <a:avLst>
              <a:gd name="adj1" fmla="val 50000"/>
            </a:avLst>
          </a:prstGeom>
          <a:ln w="25400">
            <a:solidFill>
              <a:schemeClr val="tx1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8" name="カギ線コネクタ 167"/>
          <p:cNvCxnSpPr>
            <a:endCxn id="157" idx="1"/>
          </p:cNvCxnSpPr>
          <p:nvPr/>
        </p:nvCxnSpPr>
        <p:spPr>
          <a:xfrm flipV="1">
            <a:off x="3643306" y="1321579"/>
            <a:ext cx="1285884" cy="392909"/>
          </a:xfrm>
          <a:prstGeom prst="bentConnector3">
            <a:avLst>
              <a:gd name="adj1" fmla="val 50000"/>
            </a:avLst>
          </a:prstGeom>
          <a:ln w="25400">
            <a:solidFill>
              <a:schemeClr val="tx1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5" name="カギ線コネクタ 194"/>
          <p:cNvCxnSpPr>
            <a:endCxn id="149" idx="1"/>
          </p:cNvCxnSpPr>
          <p:nvPr/>
        </p:nvCxnSpPr>
        <p:spPr>
          <a:xfrm>
            <a:off x="3643308" y="4572010"/>
            <a:ext cx="1285882" cy="1107287"/>
          </a:xfrm>
          <a:prstGeom prst="bentConnector3">
            <a:avLst>
              <a:gd name="adj1" fmla="val 50000"/>
            </a:avLst>
          </a:prstGeom>
          <a:ln w="25400">
            <a:solidFill>
              <a:schemeClr val="tx1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5" name="グループ化 31"/>
          <p:cNvGrpSpPr/>
          <p:nvPr/>
        </p:nvGrpSpPr>
        <p:grpSpPr>
          <a:xfrm>
            <a:off x="214282" y="642918"/>
            <a:ext cx="1714512" cy="428628"/>
            <a:chOff x="1857356" y="5286388"/>
            <a:chExt cx="1714512" cy="428628"/>
          </a:xfrm>
        </p:grpSpPr>
        <p:sp>
          <p:nvSpPr>
            <p:cNvPr id="213" name="正方形/長方形 212"/>
            <p:cNvSpPr/>
            <p:nvPr/>
          </p:nvSpPr>
          <p:spPr>
            <a:xfrm>
              <a:off x="1857356" y="5429264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j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214" name="正方形/長方形 213"/>
            <p:cNvSpPr/>
            <p:nvPr/>
          </p:nvSpPr>
          <p:spPr>
            <a:xfrm>
              <a:off x="1857356" y="5286388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e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215" name="正方形/長方形 214"/>
            <p:cNvSpPr/>
            <p:nvPr/>
          </p:nvSpPr>
          <p:spPr>
            <a:xfrm>
              <a:off x="1857356" y="5572140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addr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sp>
        <p:nvSpPr>
          <p:cNvPr id="216" name="テキスト ボックス 215"/>
          <p:cNvSpPr txBox="1"/>
          <p:nvPr/>
        </p:nvSpPr>
        <p:spPr>
          <a:xfrm>
            <a:off x="214282" y="357166"/>
            <a:ext cx="1242648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dirty="0" err="1" smtClean="0">
                <a:latin typeface="ＭＳ ゴシック" pitchFamily="49" charset="-128"/>
                <a:ea typeface="ＭＳ ゴシック" pitchFamily="49" charset="-128"/>
              </a:rPr>
              <a:t>struct</a:t>
            </a:r>
            <a:r>
              <a:rPr lang="en-US" altLang="ja-JP" sz="1100" dirty="0" smtClean="0">
                <a:latin typeface="ＭＳ ゴシック" pitchFamily="49" charset="-128"/>
                <a:ea typeface="ＭＳ ゴシック" pitchFamily="49" charset="-128"/>
              </a:rPr>
              <a:t> record 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x</a:t>
            </a:r>
          </a:p>
        </p:txBody>
      </p:sp>
      <p:grpSp>
        <p:nvGrpSpPr>
          <p:cNvPr id="16" name="グループ化 31"/>
          <p:cNvGrpSpPr/>
          <p:nvPr/>
        </p:nvGrpSpPr>
        <p:grpSpPr>
          <a:xfrm>
            <a:off x="214282" y="1428736"/>
            <a:ext cx="1714512" cy="428628"/>
            <a:chOff x="1857356" y="5286388"/>
            <a:chExt cx="1714512" cy="428628"/>
          </a:xfrm>
        </p:grpSpPr>
        <p:sp>
          <p:nvSpPr>
            <p:cNvPr id="218" name="正方形/長方形 217"/>
            <p:cNvSpPr/>
            <p:nvPr/>
          </p:nvSpPr>
          <p:spPr>
            <a:xfrm>
              <a:off x="1857356" y="5429264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j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r>
                <a:rPr kumimoji="1"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横浜邦博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219" name="正方形/長方形 218"/>
            <p:cNvSpPr/>
            <p:nvPr/>
          </p:nvSpPr>
          <p:spPr>
            <a:xfrm>
              <a:off x="1857356" y="5286388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e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Yokohama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Kunihiro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220" name="正方形/長方形 219"/>
            <p:cNvSpPr/>
            <p:nvPr/>
          </p:nvSpPr>
          <p:spPr>
            <a:xfrm>
              <a:off x="1857356" y="5572140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addr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r>
                <a:rPr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横浜市中区日本大通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sp>
        <p:nvSpPr>
          <p:cNvPr id="221" name="テキスト ボックス 220"/>
          <p:cNvSpPr txBox="1"/>
          <p:nvPr/>
        </p:nvSpPr>
        <p:spPr>
          <a:xfrm>
            <a:off x="214282" y="1142984"/>
            <a:ext cx="152477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dirty="0" err="1" smtClean="0">
                <a:latin typeface="ＭＳ ゴシック" pitchFamily="49" charset="-128"/>
                <a:ea typeface="ＭＳ ゴシック" pitchFamily="49" charset="-128"/>
              </a:rPr>
              <a:t>struct</a:t>
            </a:r>
            <a:r>
              <a:rPr lang="en-US" altLang="ja-JP" sz="1100" dirty="0" smtClean="0">
                <a:latin typeface="ＭＳ ゴシック" pitchFamily="49" charset="-128"/>
                <a:ea typeface="ＭＳ ゴシック" pitchFamily="49" charset="-128"/>
              </a:rPr>
              <a:t> record 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dummy</a:t>
            </a:r>
          </a:p>
        </p:txBody>
      </p:sp>
      <p:sp>
        <p:nvSpPr>
          <p:cNvPr id="222" name="テキスト ボックス 221"/>
          <p:cNvSpPr txBox="1"/>
          <p:nvPr/>
        </p:nvSpPr>
        <p:spPr>
          <a:xfrm>
            <a:off x="2357422" y="1285860"/>
            <a:ext cx="1947969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dirty="0" err="1" smtClean="0">
                <a:latin typeface="ＭＳ ゴシック" pitchFamily="49" charset="-128"/>
                <a:ea typeface="ＭＳ ゴシック" pitchFamily="49" charset="-128"/>
              </a:rPr>
              <a:t>struct</a:t>
            </a:r>
            <a:r>
              <a:rPr lang="en-US" altLang="ja-JP" sz="1100" dirty="0" smtClean="0">
                <a:latin typeface="ＭＳ ゴシック" pitchFamily="49" charset="-128"/>
                <a:ea typeface="ＭＳ ゴシック" pitchFamily="49" charset="-128"/>
              </a:rPr>
              <a:t> item *</a:t>
            </a:r>
            <a:r>
              <a:rPr lang="en-US" altLang="ja-JP" sz="1100" b="1" dirty="0" err="1" smtClean="0"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[B]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14282" y="0"/>
            <a:ext cx="8686800" cy="785794"/>
          </a:xfrm>
        </p:spPr>
        <p:txBody>
          <a:bodyPr>
            <a:noAutofit/>
          </a:bodyPr>
          <a:lstStyle/>
          <a:p>
            <a:r>
              <a:rPr lang="ja-JP" altLang="en-US" sz="2800" dirty="0" smtClean="0"/>
              <a:t>ダイレクトチェイニング法</a:t>
            </a:r>
            <a:r>
              <a:rPr lang="en-US" altLang="ja-JP" sz="2800" dirty="0" smtClean="0"/>
              <a:t/>
            </a:r>
            <a:br>
              <a:rPr lang="en-US" altLang="ja-JP" sz="2800" dirty="0" smtClean="0"/>
            </a:br>
            <a:r>
              <a:rPr lang="ja-JP" altLang="en-US" sz="2800" dirty="0" smtClean="0"/>
              <a:t>削除</a:t>
            </a:r>
            <a:r>
              <a:rPr lang="en-US" altLang="ja-JP" sz="2800" dirty="0" smtClean="0"/>
              <a:t>3: </a:t>
            </a:r>
            <a:r>
              <a:rPr lang="ja-JP" altLang="en-US" sz="2800" dirty="0" smtClean="0"/>
              <a:t>探索</a:t>
            </a:r>
            <a:endParaRPr kumimoji="1" lang="ja-JP" altLang="en-US" sz="2800" dirty="0"/>
          </a:p>
        </p:txBody>
      </p:sp>
      <p:sp>
        <p:nvSpPr>
          <p:cNvPr id="115" name="正方形/長方形 114"/>
          <p:cNvSpPr/>
          <p:nvPr/>
        </p:nvSpPr>
        <p:spPr>
          <a:xfrm>
            <a:off x="214282" y="1928802"/>
            <a:ext cx="2357454" cy="4786346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ハッシュ表初期化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makenull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初期データ登録 </a:t>
            </a:r>
            <a:r>
              <a:rPr lang="en-US" altLang="ja-JP" sz="900" dirty="0" smtClean="0">
                <a:solidFill>
                  <a:schemeClr val="tx1"/>
                </a:solidFill>
              </a:rPr>
              <a:t>*/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while(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getrecord</a:t>
            </a:r>
            <a:r>
              <a:rPr lang="en-US" altLang="ja-JP" sz="900" dirty="0" smtClean="0">
                <a:solidFill>
                  <a:schemeClr val="tx1"/>
                </a:solidFill>
              </a:rPr>
              <a:t>(&amp;x) )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insert(&amp;x,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x.ename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重複データの登録試み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insert(&amp;dummy,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ハッシュ表を対象とした探索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Hato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Saburo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ハッシュ表からのデータ削除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Hato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Saburo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delete("Ueno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Ranran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rgbClr val="FF0000"/>
                </a:solidFill>
              </a:rPr>
              <a:t>  delete("</a:t>
            </a:r>
            <a:r>
              <a:rPr lang="en-US" altLang="ja-JP" sz="900" dirty="0" err="1" smtClean="0">
                <a:solidFill>
                  <a:srgbClr val="FF0000"/>
                </a:solidFill>
              </a:rPr>
              <a:t>Nobi</a:t>
            </a:r>
            <a:r>
              <a:rPr lang="en-US" altLang="ja-JP" sz="900" dirty="0" smtClean="0">
                <a:solidFill>
                  <a:srgbClr val="FF0000"/>
                </a:solidFill>
              </a:rPr>
              <a:t> </a:t>
            </a:r>
            <a:r>
              <a:rPr lang="en-US" altLang="ja-JP" sz="900" dirty="0" err="1" smtClean="0">
                <a:solidFill>
                  <a:srgbClr val="FF0000"/>
                </a:solidFill>
              </a:rPr>
              <a:t>Toraemon</a:t>
            </a:r>
            <a:r>
              <a:rPr lang="en-US" altLang="ja-JP" sz="900" dirty="0" smtClean="0">
                <a:solidFill>
                  <a:srgbClr val="FF0000"/>
                </a:solidFill>
              </a:rPr>
              <a:t>", </a:t>
            </a:r>
            <a:r>
              <a:rPr lang="en-US" altLang="ja-JP" sz="900" dirty="0" err="1" smtClean="0">
                <a:solidFill>
                  <a:srgbClr val="FF0000"/>
                </a:solidFill>
              </a:rPr>
              <a:t>hashtable</a:t>
            </a:r>
            <a:r>
              <a:rPr lang="en-US" altLang="ja-JP" sz="900" dirty="0" smtClean="0">
                <a:solidFill>
                  <a:srgbClr val="FF0000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Nanashi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Gonbei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ハッシュ表を対象とした探索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Hato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Saburo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再登録・再探索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printf</a:t>
            </a:r>
            <a:r>
              <a:rPr lang="en-US" altLang="ja-JP" sz="900" dirty="0" smtClean="0">
                <a:solidFill>
                  <a:schemeClr val="tx1"/>
                </a:solidFill>
              </a:rPr>
              <a:t>("===Re-insert===\n");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insert(&amp;dummy,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Mitsuki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Mausu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</p:txBody>
      </p:sp>
      <p:sp>
        <p:nvSpPr>
          <p:cNvPr id="116" name="右矢印 115"/>
          <p:cNvSpPr/>
          <p:nvPr/>
        </p:nvSpPr>
        <p:spPr>
          <a:xfrm>
            <a:off x="0" y="4572008"/>
            <a:ext cx="285752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32"/>
          <p:cNvGrpSpPr/>
          <p:nvPr/>
        </p:nvGrpSpPr>
        <p:grpSpPr>
          <a:xfrm>
            <a:off x="7143768" y="3000372"/>
            <a:ext cx="1857388" cy="928694"/>
            <a:chOff x="1785918" y="5000636"/>
            <a:chExt cx="1857388" cy="928694"/>
          </a:xfrm>
        </p:grpSpPr>
        <p:sp>
          <p:nvSpPr>
            <p:cNvPr id="77" name="正方形/長方形 76"/>
            <p:cNvSpPr/>
            <p:nvPr/>
          </p:nvSpPr>
          <p:spPr>
            <a:xfrm>
              <a:off x="1785918" y="514351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4" name="グループ化 31"/>
            <p:cNvGrpSpPr/>
            <p:nvPr/>
          </p:nvGrpSpPr>
          <p:grpSpPr>
            <a:xfrm>
              <a:off x="1857356" y="5286388"/>
              <a:ext cx="1714512" cy="428628"/>
              <a:chOff x="1857356" y="5286388"/>
              <a:chExt cx="1714512" cy="428628"/>
            </a:xfrm>
          </p:grpSpPr>
          <p:sp>
            <p:nvSpPr>
              <p:cNvPr id="87" name="正方形/長方形 86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横浜国大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91" name="正方形/長方形 90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Yokohama </a:t>
                </a:r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Kunihiro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92" name="正方形/長方形 91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横浜市保土ヶ谷区常盤台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83" name="正方形/長方形 82"/>
            <p:cNvSpPr/>
            <p:nvPr/>
          </p:nvSpPr>
          <p:spPr>
            <a:xfrm>
              <a:off x="1785918" y="500063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Yokohama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Kunihiro</a:t>
              </a:r>
              <a:r>
                <a:rPr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 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8</a:t>
              </a:r>
              <a:endParaRPr kumimoji="1" lang="ja-JP" altLang="en-US" sz="800" dirty="0">
                <a:solidFill>
                  <a:srgbClr val="FFC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85" name="正方形/長方形 84"/>
            <p:cNvSpPr/>
            <p:nvPr/>
          </p:nvSpPr>
          <p:spPr>
            <a:xfrm>
              <a:off x="1785918" y="5786454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next:</a:t>
              </a:r>
              <a:r>
                <a:rPr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NULL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5" name="グループ化 33"/>
          <p:cNvGrpSpPr/>
          <p:nvPr/>
        </p:nvGrpSpPr>
        <p:grpSpPr>
          <a:xfrm>
            <a:off x="4929190" y="1928802"/>
            <a:ext cx="1857388" cy="928694"/>
            <a:chOff x="1785918" y="5000636"/>
            <a:chExt cx="1857388" cy="928694"/>
          </a:xfrm>
        </p:grpSpPr>
        <p:sp>
          <p:nvSpPr>
            <p:cNvPr id="94" name="正方形/長方形 93"/>
            <p:cNvSpPr/>
            <p:nvPr/>
          </p:nvSpPr>
          <p:spPr>
            <a:xfrm>
              <a:off x="1785918" y="514351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6" name="グループ化 35"/>
            <p:cNvGrpSpPr/>
            <p:nvPr/>
          </p:nvGrpSpPr>
          <p:grpSpPr>
            <a:xfrm>
              <a:off x="1857356" y="5286388"/>
              <a:ext cx="1714512" cy="428628"/>
              <a:chOff x="1857356" y="5286388"/>
              <a:chExt cx="1714512" cy="428628"/>
            </a:xfrm>
          </p:grpSpPr>
          <p:sp>
            <p:nvSpPr>
              <p:cNvPr id="98" name="正方形/長方形 97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神奈川花子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99" name="正方形/長方形 98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Kanagawa </a:t>
                </a:r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Hanako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03" name="正方形/長方形 102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横浜市</a:t>
                </a:r>
                <a:r>
                  <a:rPr lang="ja-JP" altLang="en-US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神奈川区三ッ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沢上町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96" name="正方形/長方形 95"/>
            <p:cNvSpPr/>
            <p:nvPr/>
          </p:nvSpPr>
          <p:spPr>
            <a:xfrm>
              <a:off x="1785918" y="500063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Kanagawa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Hanako</a:t>
              </a:r>
              <a:r>
                <a:rPr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4</a:t>
              </a:r>
              <a:endParaRPr lang="ja-JP" altLang="en-US" sz="800" dirty="0">
                <a:solidFill>
                  <a:srgbClr val="FFC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97" name="正方形/長方形 96"/>
            <p:cNvSpPr/>
            <p:nvPr/>
          </p:nvSpPr>
          <p:spPr>
            <a:xfrm>
              <a:off x="1785918" y="5786454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next:</a:t>
              </a:r>
              <a:r>
                <a:rPr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NULL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7" name="グループ化 49"/>
          <p:cNvGrpSpPr/>
          <p:nvPr/>
        </p:nvGrpSpPr>
        <p:grpSpPr>
          <a:xfrm>
            <a:off x="7143768" y="4071942"/>
            <a:ext cx="1857388" cy="928694"/>
            <a:chOff x="1785918" y="5000636"/>
            <a:chExt cx="1857388" cy="928694"/>
          </a:xfrm>
        </p:grpSpPr>
        <p:sp>
          <p:nvSpPr>
            <p:cNvPr id="125" name="正方形/長方形 124"/>
            <p:cNvSpPr/>
            <p:nvPr/>
          </p:nvSpPr>
          <p:spPr>
            <a:xfrm>
              <a:off x="1785918" y="514351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8" name="グループ化 51"/>
            <p:cNvGrpSpPr/>
            <p:nvPr/>
          </p:nvGrpSpPr>
          <p:grpSpPr>
            <a:xfrm>
              <a:off x="1857356" y="5286388"/>
              <a:ext cx="1714512" cy="428628"/>
              <a:chOff x="1857356" y="5286388"/>
              <a:chExt cx="1714512" cy="428628"/>
            </a:xfrm>
          </p:grpSpPr>
          <p:sp>
            <p:nvSpPr>
              <p:cNvPr id="129" name="正方形/長方形 128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北条梅子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30" name="正方形/長方形 129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Hojo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Umeko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31" name="正方形/長方形 130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小田原市城山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127" name="正方形/長方形 126"/>
            <p:cNvSpPr/>
            <p:nvPr/>
          </p:nvSpPr>
          <p:spPr>
            <a:xfrm>
              <a:off x="1785918" y="500063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Hojo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Umeko</a:t>
              </a:r>
              <a:r>
                <a:rPr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 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9</a:t>
              </a:r>
              <a:endParaRPr lang="ja-JP" altLang="en-US" sz="800" dirty="0">
                <a:solidFill>
                  <a:srgbClr val="FFC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128" name="正方形/長方形 127"/>
            <p:cNvSpPr/>
            <p:nvPr/>
          </p:nvSpPr>
          <p:spPr>
            <a:xfrm>
              <a:off x="1785918" y="5786454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next:</a:t>
              </a:r>
              <a:r>
                <a:rPr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NULL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9" name="グループ化 58"/>
          <p:cNvGrpSpPr/>
          <p:nvPr/>
        </p:nvGrpSpPr>
        <p:grpSpPr>
          <a:xfrm>
            <a:off x="7143768" y="857232"/>
            <a:ext cx="1857388" cy="928694"/>
            <a:chOff x="1785918" y="5000636"/>
            <a:chExt cx="1857388" cy="928694"/>
          </a:xfrm>
        </p:grpSpPr>
        <p:sp>
          <p:nvSpPr>
            <p:cNvPr id="133" name="正方形/長方形 132"/>
            <p:cNvSpPr/>
            <p:nvPr/>
          </p:nvSpPr>
          <p:spPr>
            <a:xfrm>
              <a:off x="1785918" y="514351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10" name="グループ化 60"/>
            <p:cNvGrpSpPr/>
            <p:nvPr/>
          </p:nvGrpSpPr>
          <p:grpSpPr>
            <a:xfrm>
              <a:off x="1857356" y="5286388"/>
              <a:ext cx="1714512" cy="428628"/>
              <a:chOff x="1857356" y="5286388"/>
              <a:chExt cx="1714512" cy="428628"/>
            </a:xfrm>
          </p:grpSpPr>
          <p:sp>
            <p:nvSpPr>
              <p:cNvPr id="137" name="正方形/長方形 136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足柄金太郎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38" name="正方形/長方形 137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Ashigara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Kintaro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39" name="正方形/長方形 138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南足柄市金時山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135" name="正方形/長方形 134"/>
            <p:cNvSpPr/>
            <p:nvPr/>
          </p:nvSpPr>
          <p:spPr>
            <a:xfrm>
              <a:off x="1785918" y="500063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Ashigara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Kintaro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0</a:t>
              </a:r>
              <a:endParaRPr kumimoji="1" lang="ja-JP" altLang="en-US" sz="800" dirty="0">
                <a:solidFill>
                  <a:srgbClr val="FFC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136" name="正方形/長方形 135"/>
            <p:cNvSpPr/>
            <p:nvPr/>
          </p:nvSpPr>
          <p:spPr>
            <a:xfrm>
              <a:off x="1785918" y="5786454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next:</a:t>
              </a:r>
              <a:r>
                <a:rPr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NULL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11" name="グループ化 74"/>
          <p:cNvGrpSpPr/>
          <p:nvPr/>
        </p:nvGrpSpPr>
        <p:grpSpPr>
          <a:xfrm>
            <a:off x="4929190" y="5214950"/>
            <a:ext cx="1857388" cy="928694"/>
            <a:chOff x="1785918" y="5000636"/>
            <a:chExt cx="1857388" cy="928694"/>
          </a:xfrm>
        </p:grpSpPr>
        <p:sp>
          <p:nvSpPr>
            <p:cNvPr id="149" name="正方形/長方形 148"/>
            <p:cNvSpPr/>
            <p:nvPr/>
          </p:nvSpPr>
          <p:spPr>
            <a:xfrm>
              <a:off x="1785918" y="514351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12" name="グループ化 76"/>
            <p:cNvGrpSpPr/>
            <p:nvPr/>
          </p:nvGrpSpPr>
          <p:grpSpPr>
            <a:xfrm>
              <a:off x="1857356" y="5286388"/>
              <a:ext cx="1714512" cy="428628"/>
              <a:chOff x="1857356" y="5286388"/>
              <a:chExt cx="1714512" cy="428628"/>
            </a:xfrm>
          </p:grpSpPr>
          <p:sp>
            <p:nvSpPr>
              <p:cNvPr id="153" name="正方形/長方形 152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三月磨臼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54" name="正方形/長方形 153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Mitsuki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Mausu</a:t>
                </a:r>
                <a:endPara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  <a:p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55" name="正方形/長方形 154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浦安市舞浜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151" name="正方形/長方形 150"/>
            <p:cNvSpPr/>
            <p:nvPr/>
          </p:nvSpPr>
          <p:spPr>
            <a:xfrm>
              <a:off x="1785918" y="500063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Mitsuki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Mausu</a:t>
              </a:r>
              <a:r>
                <a:rPr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 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10</a:t>
              </a:r>
            </a:p>
            <a:p>
              <a:endParaRPr kumimoji="1" lang="ja-JP" altLang="en-US" sz="800" dirty="0">
                <a:solidFill>
                  <a:srgbClr val="FFC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152" name="正方形/長方形 151"/>
            <p:cNvSpPr/>
            <p:nvPr/>
          </p:nvSpPr>
          <p:spPr>
            <a:xfrm>
              <a:off x="1785918" y="5786454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next:</a:t>
              </a:r>
              <a:r>
                <a:rPr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NULL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13" name="グループ化 82"/>
          <p:cNvGrpSpPr/>
          <p:nvPr/>
        </p:nvGrpSpPr>
        <p:grpSpPr>
          <a:xfrm>
            <a:off x="4929190" y="857232"/>
            <a:ext cx="1857388" cy="928694"/>
            <a:chOff x="1785918" y="5000636"/>
            <a:chExt cx="1857388" cy="928694"/>
          </a:xfrm>
        </p:grpSpPr>
        <p:sp>
          <p:nvSpPr>
            <p:cNvPr id="157" name="正方形/長方形 156"/>
            <p:cNvSpPr/>
            <p:nvPr/>
          </p:nvSpPr>
          <p:spPr>
            <a:xfrm>
              <a:off x="1785918" y="514351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14" name="グループ化 84"/>
            <p:cNvGrpSpPr/>
            <p:nvPr/>
          </p:nvGrpSpPr>
          <p:grpSpPr>
            <a:xfrm>
              <a:off x="1857356" y="5286388"/>
              <a:ext cx="1714512" cy="428628"/>
              <a:chOff x="1857356" y="5286388"/>
              <a:chExt cx="1714512" cy="428628"/>
            </a:xfrm>
          </p:grpSpPr>
          <p:sp>
            <p:nvSpPr>
              <p:cNvPr id="161" name="正方形/長方形 160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野比寅右衛門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62" name="正方形/長方形 161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Nobi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Toraemon</a:t>
                </a:r>
                <a:endPara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  <a:p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63" name="正方形/長方形 162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横須賀市野比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159" name="正方形/長方形 158"/>
            <p:cNvSpPr/>
            <p:nvPr/>
          </p:nvSpPr>
          <p:spPr>
            <a:xfrm>
              <a:off x="1785918" y="500063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</a:t>
              </a:r>
              <a:r>
                <a:rPr lang="en-US" altLang="ja-JP" sz="800" dirty="0" err="1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Nobi</a:t>
              </a:r>
              <a:r>
                <a:rPr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err="1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Toraemon</a:t>
              </a:r>
              <a:r>
                <a:rPr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 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0</a:t>
              </a:r>
            </a:p>
            <a:p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160" name="正方形/長方形 159"/>
            <p:cNvSpPr/>
            <p:nvPr/>
          </p:nvSpPr>
          <p:spPr>
            <a:xfrm>
              <a:off x="1785918" y="5786454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next: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cxnSp>
        <p:nvCxnSpPr>
          <p:cNvPr id="164" name="カギ線コネクタ 163"/>
          <p:cNvCxnSpPr/>
          <p:nvPr/>
        </p:nvCxnSpPr>
        <p:spPr>
          <a:xfrm flipV="1">
            <a:off x="5286380" y="1321579"/>
            <a:ext cx="1857388" cy="392909"/>
          </a:xfrm>
          <a:prstGeom prst="bentConnector3">
            <a:avLst>
              <a:gd name="adj1" fmla="val 90052"/>
            </a:avLst>
          </a:prstGeom>
          <a:ln w="25400">
            <a:solidFill>
              <a:schemeClr val="tx1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7" name="正方形/長方形 166"/>
          <p:cNvSpPr/>
          <p:nvPr/>
        </p:nvSpPr>
        <p:spPr>
          <a:xfrm>
            <a:off x="2714612" y="1571612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0</a:t>
            </a:r>
            <a:r>
              <a:rPr kumimoji="1" lang="en-US" altLang="ja-JP" sz="800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kumimoji="1" lang="ja-JP" altLang="en-US" sz="800" dirty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69" name="正方形/長方形 168"/>
          <p:cNvSpPr/>
          <p:nvPr/>
        </p:nvSpPr>
        <p:spPr>
          <a:xfrm>
            <a:off x="2714612" y="1857364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0" name="正方形/長方形 169"/>
          <p:cNvSpPr/>
          <p:nvPr/>
        </p:nvSpPr>
        <p:spPr>
          <a:xfrm>
            <a:off x="2714612" y="2143116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1" name="正方形/長方形 170"/>
          <p:cNvSpPr/>
          <p:nvPr/>
        </p:nvSpPr>
        <p:spPr>
          <a:xfrm>
            <a:off x="2714612" y="2428868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3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2" name="正方形/長方形 171"/>
          <p:cNvSpPr/>
          <p:nvPr/>
        </p:nvSpPr>
        <p:spPr>
          <a:xfrm>
            <a:off x="2714612" y="2714620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4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3" name="正方形/長方形 172"/>
          <p:cNvSpPr/>
          <p:nvPr/>
        </p:nvSpPr>
        <p:spPr>
          <a:xfrm>
            <a:off x="2714612" y="3000372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5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4" name="正方形/長方形 173"/>
          <p:cNvSpPr/>
          <p:nvPr/>
        </p:nvSpPr>
        <p:spPr>
          <a:xfrm>
            <a:off x="2714612" y="3286124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6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5" name="正方形/長方形 174"/>
          <p:cNvSpPr/>
          <p:nvPr/>
        </p:nvSpPr>
        <p:spPr>
          <a:xfrm>
            <a:off x="2714612" y="3571876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7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6" name="正方形/長方形 175"/>
          <p:cNvSpPr/>
          <p:nvPr/>
        </p:nvSpPr>
        <p:spPr>
          <a:xfrm>
            <a:off x="2714612" y="3857628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8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7" name="正方形/長方形 176"/>
          <p:cNvSpPr/>
          <p:nvPr/>
        </p:nvSpPr>
        <p:spPr>
          <a:xfrm>
            <a:off x="2714612" y="4143380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9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8" name="正方形/長方形 177"/>
          <p:cNvSpPr/>
          <p:nvPr/>
        </p:nvSpPr>
        <p:spPr>
          <a:xfrm>
            <a:off x="2714612" y="4429132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10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9" name="正方形/長方形 178"/>
          <p:cNvSpPr/>
          <p:nvPr/>
        </p:nvSpPr>
        <p:spPr>
          <a:xfrm>
            <a:off x="2714612" y="4714884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11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80" name="正方形/長方形 179"/>
          <p:cNvSpPr/>
          <p:nvPr/>
        </p:nvSpPr>
        <p:spPr>
          <a:xfrm>
            <a:off x="2714612" y="5000636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12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181" name="カギ線コネクタ 180"/>
          <p:cNvCxnSpPr>
            <a:endCxn id="94" idx="1"/>
          </p:cNvCxnSpPr>
          <p:nvPr/>
        </p:nvCxnSpPr>
        <p:spPr>
          <a:xfrm flipV="1">
            <a:off x="3643306" y="2393149"/>
            <a:ext cx="1285884" cy="464347"/>
          </a:xfrm>
          <a:prstGeom prst="bentConnector3">
            <a:avLst>
              <a:gd name="adj1" fmla="val 50000"/>
            </a:avLst>
          </a:prstGeom>
          <a:ln w="25400">
            <a:solidFill>
              <a:schemeClr val="tx1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2" name="カギ線コネクタ 181"/>
          <p:cNvCxnSpPr>
            <a:endCxn id="77" idx="1"/>
          </p:cNvCxnSpPr>
          <p:nvPr/>
        </p:nvCxnSpPr>
        <p:spPr>
          <a:xfrm flipV="1">
            <a:off x="3643306" y="3464719"/>
            <a:ext cx="3500462" cy="535786"/>
          </a:xfrm>
          <a:prstGeom prst="bentConnector3">
            <a:avLst>
              <a:gd name="adj1" fmla="val 50000"/>
            </a:avLst>
          </a:prstGeom>
          <a:ln w="25400">
            <a:solidFill>
              <a:schemeClr val="tx1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3" name="カギ線コネクタ 182"/>
          <p:cNvCxnSpPr>
            <a:endCxn id="125" idx="1"/>
          </p:cNvCxnSpPr>
          <p:nvPr/>
        </p:nvCxnSpPr>
        <p:spPr>
          <a:xfrm>
            <a:off x="3643306" y="4286256"/>
            <a:ext cx="3500462" cy="250033"/>
          </a:xfrm>
          <a:prstGeom prst="bentConnector3">
            <a:avLst>
              <a:gd name="adj1" fmla="val 50000"/>
            </a:avLst>
          </a:prstGeom>
          <a:ln w="25400">
            <a:solidFill>
              <a:schemeClr val="tx1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8" name="カギ線コネクタ 167"/>
          <p:cNvCxnSpPr>
            <a:endCxn id="157" idx="1"/>
          </p:cNvCxnSpPr>
          <p:nvPr/>
        </p:nvCxnSpPr>
        <p:spPr>
          <a:xfrm flipV="1">
            <a:off x="3643306" y="1321579"/>
            <a:ext cx="1285884" cy="392909"/>
          </a:xfrm>
          <a:prstGeom prst="bentConnector3">
            <a:avLst>
              <a:gd name="adj1" fmla="val 50000"/>
            </a:avLst>
          </a:prstGeom>
          <a:ln w="25400">
            <a:solidFill>
              <a:srgbClr val="FF000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5" name="カギ線コネクタ 194"/>
          <p:cNvCxnSpPr>
            <a:endCxn id="149" idx="1"/>
          </p:cNvCxnSpPr>
          <p:nvPr/>
        </p:nvCxnSpPr>
        <p:spPr>
          <a:xfrm>
            <a:off x="3643308" y="4572010"/>
            <a:ext cx="1285882" cy="1107287"/>
          </a:xfrm>
          <a:prstGeom prst="bentConnector3">
            <a:avLst>
              <a:gd name="adj1" fmla="val 50000"/>
            </a:avLst>
          </a:prstGeom>
          <a:ln w="25400">
            <a:solidFill>
              <a:schemeClr val="tx1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5" name="グループ化 31"/>
          <p:cNvGrpSpPr/>
          <p:nvPr/>
        </p:nvGrpSpPr>
        <p:grpSpPr>
          <a:xfrm>
            <a:off x="214282" y="642918"/>
            <a:ext cx="1714512" cy="428628"/>
            <a:chOff x="1857356" y="5286388"/>
            <a:chExt cx="1714512" cy="428628"/>
          </a:xfrm>
        </p:grpSpPr>
        <p:sp>
          <p:nvSpPr>
            <p:cNvPr id="213" name="正方形/長方形 212"/>
            <p:cNvSpPr/>
            <p:nvPr/>
          </p:nvSpPr>
          <p:spPr>
            <a:xfrm>
              <a:off x="1857356" y="5429264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j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214" name="正方形/長方形 213"/>
            <p:cNvSpPr/>
            <p:nvPr/>
          </p:nvSpPr>
          <p:spPr>
            <a:xfrm>
              <a:off x="1857356" y="5286388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e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215" name="正方形/長方形 214"/>
            <p:cNvSpPr/>
            <p:nvPr/>
          </p:nvSpPr>
          <p:spPr>
            <a:xfrm>
              <a:off x="1857356" y="5572140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addr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sp>
        <p:nvSpPr>
          <p:cNvPr id="216" name="テキスト ボックス 215"/>
          <p:cNvSpPr txBox="1"/>
          <p:nvPr/>
        </p:nvSpPr>
        <p:spPr>
          <a:xfrm>
            <a:off x="214282" y="357166"/>
            <a:ext cx="1242648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dirty="0" err="1" smtClean="0">
                <a:latin typeface="ＭＳ ゴシック" pitchFamily="49" charset="-128"/>
                <a:ea typeface="ＭＳ ゴシック" pitchFamily="49" charset="-128"/>
              </a:rPr>
              <a:t>struct</a:t>
            </a:r>
            <a:r>
              <a:rPr lang="en-US" altLang="ja-JP" sz="1100" dirty="0" smtClean="0">
                <a:latin typeface="ＭＳ ゴシック" pitchFamily="49" charset="-128"/>
                <a:ea typeface="ＭＳ ゴシック" pitchFamily="49" charset="-128"/>
              </a:rPr>
              <a:t> record 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x</a:t>
            </a:r>
          </a:p>
        </p:txBody>
      </p:sp>
      <p:grpSp>
        <p:nvGrpSpPr>
          <p:cNvPr id="16" name="グループ化 31"/>
          <p:cNvGrpSpPr/>
          <p:nvPr/>
        </p:nvGrpSpPr>
        <p:grpSpPr>
          <a:xfrm>
            <a:off x="214282" y="1428736"/>
            <a:ext cx="1714512" cy="428628"/>
            <a:chOff x="1857356" y="5286388"/>
            <a:chExt cx="1714512" cy="428628"/>
          </a:xfrm>
        </p:grpSpPr>
        <p:sp>
          <p:nvSpPr>
            <p:cNvPr id="218" name="正方形/長方形 217"/>
            <p:cNvSpPr/>
            <p:nvPr/>
          </p:nvSpPr>
          <p:spPr>
            <a:xfrm>
              <a:off x="1857356" y="5429264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j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r>
                <a:rPr kumimoji="1"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横浜邦博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219" name="正方形/長方形 218"/>
            <p:cNvSpPr/>
            <p:nvPr/>
          </p:nvSpPr>
          <p:spPr>
            <a:xfrm>
              <a:off x="1857356" y="5286388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e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Yokohama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Kunihiro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220" name="正方形/長方形 219"/>
            <p:cNvSpPr/>
            <p:nvPr/>
          </p:nvSpPr>
          <p:spPr>
            <a:xfrm>
              <a:off x="1857356" y="5572140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addr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r>
                <a:rPr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横浜市中区日本大通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sp>
        <p:nvSpPr>
          <p:cNvPr id="221" name="テキスト ボックス 220"/>
          <p:cNvSpPr txBox="1"/>
          <p:nvPr/>
        </p:nvSpPr>
        <p:spPr>
          <a:xfrm>
            <a:off x="214282" y="1142984"/>
            <a:ext cx="152477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dirty="0" err="1" smtClean="0">
                <a:latin typeface="ＭＳ ゴシック" pitchFamily="49" charset="-128"/>
                <a:ea typeface="ＭＳ ゴシック" pitchFamily="49" charset="-128"/>
              </a:rPr>
              <a:t>struct</a:t>
            </a:r>
            <a:r>
              <a:rPr lang="en-US" altLang="ja-JP" sz="1100" dirty="0" smtClean="0">
                <a:latin typeface="ＭＳ ゴシック" pitchFamily="49" charset="-128"/>
                <a:ea typeface="ＭＳ ゴシック" pitchFamily="49" charset="-128"/>
              </a:rPr>
              <a:t> record 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dummy</a:t>
            </a:r>
          </a:p>
        </p:txBody>
      </p:sp>
      <p:sp>
        <p:nvSpPr>
          <p:cNvPr id="222" name="テキスト ボックス 221"/>
          <p:cNvSpPr txBox="1"/>
          <p:nvPr/>
        </p:nvSpPr>
        <p:spPr>
          <a:xfrm>
            <a:off x="2357422" y="1285860"/>
            <a:ext cx="1947969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dirty="0" err="1" smtClean="0">
                <a:latin typeface="ＭＳ ゴシック" pitchFamily="49" charset="-128"/>
                <a:ea typeface="ＭＳ ゴシック" pitchFamily="49" charset="-128"/>
              </a:rPr>
              <a:t>struct</a:t>
            </a:r>
            <a:r>
              <a:rPr lang="en-US" altLang="ja-JP" sz="1100" dirty="0" smtClean="0">
                <a:latin typeface="ＭＳ ゴシック" pitchFamily="49" charset="-128"/>
                <a:ea typeface="ＭＳ ゴシック" pitchFamily="49" charset="-128"/>
              </a:rPr>
              <a:t> item *</a:t>
            </a:r>
            <a:r>
              <a:rPr lang="en-US" altLang="ja-JP" sz="1100" b="1" dirty="0" err="1" smtClean="0"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[B]</a:t>
            </a:r>
          </a:p>
        </p:txBody>
      </p:sp>
      <p:sp>
        <p:nvSpPr>
          <p:cNvPr id="84" name="テキスト ボックス 83"/>
          <p:cNvSpPr txBox="1"/>
          <p:nvPr/>
        </p:nvSpPr>
        <p:spPr>
          <a:xfrm>
            <a:off x="2000232" y="785794"/>
            <a:ext cx="2089033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b="1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hash(“</a:t>
            </a:r>
            <a:r>
              <a:rPr lang="en-US" altLang="ja-JP" sz="1100" b="1" dirty="0" err="1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Nobi</a:t>
            </a:r>
            <a:r>
              <a:rPr lang="en-US" altLang="ja-JP" sz="1100" b="1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 </a:t>
            </a:r>
            <a:r>
              <a:rPr lang="en-US" altLang="ja-JP" sz="1100" b="1" dirty="0" err="1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Toraemon</a:t>
            </a:r>
            <a:r>
              <a:rPr lang="en-US" altLang="ja-JP" sz="1100" b="1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”) = 0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14282" y="0"/>
            <a:ext cx="8686800" cy="785794"/>
          </a:xfrm>
        </p:spPr>
        <p:txBody>
          <a:bodyPr>
            <a:noAutofit/>
          </a:bodyPr>
          <a:lstStyle/>
          <a:p>
            <a:r>
              <a:rPr lang="ja-JP" altLang="en-US" sz="2800" dirty="0" smtClean="0"/>
              <a:t>ダイレクトチェイニング法</a:t>
            </a:r>
            <a:r>
              <a:rPr lang="en-US" altLang="ja-JP" sz="2800" dirty="0" smtClean="0"/>
              <a:t/>
            </a:r>
            <a:br>
              <a:rPr lang="en-US" altLang="ja-JP" sz="2800" dirty="0" smtClean="0"/>
            </a:br>
            <a:r>
              <a:rPr lang="ja-JP" altLang="en-US" sz="2800" dirty="0" smtClean="0"/>
              <a:t>削除</a:t>
            </a:r>
            <a:r>
              <a:rPr lang="en-US" altLang="ja-JP" sz="2800" dirty="0" smtClean="0"/>
              <a:t>3: </a:t>
            </a:r>
            <a:r>
              <a:rPr lang="ja-JP" altLang="en-US" sz="2800" dirty="0" smtClean="0"/>
              <a:t>リストからの削除</a:t>
            </a:r>
            <a:endParaRPr kumimoji="1" lang="ja-JP" altLang="en-US" sz="2800" dirty="0"/>
          </a:p>
        </p:txBody>
      </p:sp>
      <p:sp>
        <p:nvSpPr>
          <p:cNvPr id="115" name="正方形/長方形 114"/>
          <p:cNvSpPr/>
          <p:nvPr/>
        </p:nvSpPr>
        <p:spPr>
          <a:xfrm>
            <a:off x="214282" y="1928802"/>
            <a:ext cx="2357454" cy="4786346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ハッシュ表初期化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makenull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初期データ登録 </a:t>
            </a:r>
            <a:r>
              <a:rPr lang="en-US" altLang="ja-JP" sz="900" dirty="0" smtClean="0">
                <a:solidFill>
                  <a:schemeClr val="tx1"/>
                </a:solidFill>
              </a:rPr>
              <a:t>*/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while(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getrecord</a:t>
            </a:r>
            <a:r>
              <a:rPr lang="en-US" altLang="ja-JP" sz="900" dirty="0" smtClean="0">
                <a:solidFill>
                  <a:schemeClr val="tx1"/>
                </a:solidFill>
              </a:rPr>
              <a:t>(&amp;x) )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insert(&amp;x,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x.ename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重複データの登録試み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insert(&amp;dummy,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ハッシュ表を対象とした探索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Hato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Saburo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ハッシュ表からのデータ削除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Hato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Saburo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delete("Ueno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Ranran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rgbClr val="FF0000"/>
                </a:solidFill>
              </a:rPr>
              <a:t>  delete("</a:t>
            </a:r>
            <a:r>
              <a:rPr lang="en-US" altLang="ja-JP" sz="900" dirty="0" err="1" smtClean="0">
                <a:solidFill>
                  <a:srgbClr val="FF0000"/>
                </a:solidFill>
              </a:rPr>
              <a:t>Nobi</a:t>
            </a:r>
            <a:r>
              <a:rPr lang="en-US" altLang="ja-JP" sz="900" dirty="0" smtClean="0">
                <a:solidFill>
                  <a:srgbClr val="FF0000"/>
                </a:solidFill>
              </a:rPr>
              <a:t> </a:t>
            </a:r>
            <a:r>
              <a:rPr lang="en-US" altLang="ja-JP" sz="900" dirty="0" err="1" smtClean="0">
                <a:solidFill>
                  <a:srgbClr val="FF0000"/>
                </a:solidFill>
              </a:rPr>
              <a:t>Toraemon</a:t>
            </a:r>
            <a:r>
              <a:rPr lang="en-US" altLang="ja-JP" sz="900" dirty="0" smtClean="0">
                <a:solidFill>
                  <a:srgbClr val="FF0000"/>
                </a:solidFill>
              </a:rPr>
              <a:t>", </a:t>
            </a:r>
            <a:r>
              <a:rPr lang="en-US" altLang="ja-JP" sz="900" dirty="0" err="1" smtClean="0">
                <a:solidFill>
                  <a:srgbClr val="FF0000"/>
                </a:solidFill>
              </a:rPr>
              <a:t>hashtable</a:t>
            </a:r>
            <a:r>
              <a:rPr lang="en-US" altLang="ja-JP" sz="900" dirty="0" smtClean="0">
                <a:solidFill>
                  <a:srgbClr val="FF0000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Nanashi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Gonbei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ハッシュ表を対象とした探索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Hato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Saburo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再登録・再探索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printf</a:t>
            </a:r>
            <a:r>
              <a:rPr lang="en-US" altLang="ja-JP" sz="900" dirty="0" smtClean="0">
                <a:solidFill>
                  <a:schemeClr val="tx1"/>
                </a:solidFill>
              </a:rPr>
              <a:t>("===Re-insert===\n");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insert(&amp;dummy,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Mitsuki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Mausu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</p:txBody>
      </p:sp>
      <p:sp>
        <p:nvSpPr>
          <p:cNvPr id="116" name="右矢印 115"/>
          <p:cNvSpPr/>
          <p:nvPr/>
        </p:nvSpPr>
        <p:spPr>
          <a:xfrm>
            <a:off x="0" y="4572008"/>
            <a:ext cx="285752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32"/>
          <p:cNvGrpSpPr/>
          <p:nvPr/>
        </p:nvGrpSpPr>
        <p:grpSpPr>
          <a:xfrm>
            <a:off x="7143768" y="3000372"/>
            <a:ext cx="1857388" cy="928694"/>
            <a:chOff x="1785918" y="5000636"/>
            <a:chExt cx="1857388" cy="928694"/>
          </a:xfrm>
        </p:grpSpPr>
        <p:sp>
          <p:nvSpPr>
            <p:cNvPr id="77" name="正方形/長方形 76"/>
            <p:cNvSpPr/>
            <p:nvPr/>
          </p:nvSpPr>
          <p:spPr>
            <a:xfrm>
              <a:off x="1785918" y="514351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4" name="グループ化 31"/>
            <p:cNvGrpSpPr/>
            <p:nvPr/>
          </p:nvGrpSpPr>
          <p:grpSpPr>
            <a:xfrm>
              <a:off x="1857356" y="5286388"/>
              <a:ext cx="1714512" cy="428628"/>
              <a:chOff x="1857356" y="5286388"/>
              <a:chExt cx="1714512" cy="428628"/>
            </a:xfrm>
          </p:grpSpPr>
          <p:sp>
            <p:nvSpPr>
              <p:cNvPr id="87" name="正方形/長方形 86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横浜国大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91" name="正方形/長方形 90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Yokohama </a:t>
                </a:r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Kunihiro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92" name="正方形/長方形 91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横浜市保土ヶ谷区常盤台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83" name="正方形/長方形 82"/>
            <p:cNvSpPr/>
            <p:nvPr/>
          </p:nvSpPr>
          <p:spPr>
            <a:xfrm>
              <a:off x="1785918" y="500063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Yokohama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Kunihiro</a:t>
              </a:r>
              <a:r>
                <a:rPr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 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8</a:t>
              </a:r>
              <a:endParaRPr kumimoji="1" lang="ja-JP" altLang="en-US" sz="800" dirty="0">
                <a:solidFill>
                  <a:srgbClr val="FFC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85" name="正方形/長方形 84"/>
            <p:cNvSpPr/>
            <p:nvPr/>
          </p:nvSpPr>
          <p:spPr>
            <a:xfrm>
              <a:off x="1785918" y="5786454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next:</a:t>
              </a:r>
              <a:r>
                <a:rPr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NULL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5" name="グループ化 33"/>
          <p:cNvGrpSpPr/>
          <p:nvPr/>
        </p:nvGrpSpPr>
        <p:grpSpPr>
          <a:xfrm>
            <a:off x="4929190" y="1928802"/>
            <a:ext cx="1857388" cy="928694"/>
            <a:chOff x="1785918" y="5000636"/>
            <a:chExt cx="1857388" cy="928694"/>
          </a:xfrm>
        </p:grpSpPr>
        <p:sp>
          <p:nvSpPr>
            <p:cNvPr id="94" name="正方形/長方形 93"/>
            <p:cNvSpPr/>
            <p:nvPr/>
          </p:nvSpPr>
          <p:spPr>
            <a:xfrm>
              <a:off x="1785918" y="514351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6" name="グループ化 35"/>
            <p:cNvGrpSpPr/>
            <p:nvPr/>
          </p:nvGrpSpPr>
          <p:grpSpPr>
            <a:xfrm>
              <a:off x="1857356" y="5286388"/>
              <a:ext cx="1714512" cy="428628"/>
              <a:chOff x="1857356" y="5286388"/>
              <a:chExt cx="1714512" cy="428628"/>
            </a:xfrm>
          </p:grpSpPr>
          <p:sp>
            <p:nvSpPr>
              <p:cNvPr id="98" name="正方形/長方形 97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神奈川花子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99" name="正方形/長方形 98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Kanagawa </a:t>
                </a:r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Hanako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03" name="正方形/長方形 102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横浜市</a:t>
                </a:r>
                <a:r>
                  <a:rPr lang="ja-JP" altLang="en-US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神奈川区三ッ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沢上町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96" name="正方形/長方形 95"/>
            <p:cNvSpPr/>
            <p:nvPr/>
          </p:nvSpPr>
          <p:spPr>
            <a:xfrm>
              <a:off x="1785918" y="500063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Kanagawa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Hanako</a:t>
              </a:r>
              <a:r>
                <a:rPr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4</a:t>
              </a:r>
              <a:endParaRPr lang="ja-JP" altLang="en-US" sz="800" dirty="0">
                <a:solidFill>
                  <a:srgbClr val="FFC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97" name="正方形/長方形 96"/>
            <p:cNvSpPr/>
            <p:nvPr/>
          </p:nvSpPr>
          <p:spPr>
            <a:xfrm>
              <a:off x="1785918" y="5786454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next:</a:t>
              </a:r>
              <a:r>
                <a:rPr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NULL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7" name="グループ化 49"/>
          <p:cNvGrpSpPr/>
          <p:nvPr/>
        </p:nvGrpSpPr>
        <p:grpSpPr>
          <a:xfrm>
            <a:off x="7143768" y="4071942"/>
            <a:ext cx="1857388" cy="928694"/>
            <a:chOff x="1785918" y="5000636"/>
            <a:chExt cx="1857388" cy="928694"/>
          </a:xfrm>
        </p:grpSpPr>
        <p:sp>
          <p:nvSpPr>
            <p:cNvPr id="125" name="正方形/長方形 124"/>
            <p:cNvSpPr/>
            <p:nvPr/>
          </p:nvSpPr>
          <p:spPr>
            <a:xfrm>
              <a:off x="1785918" y="514351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8" name="グループ化 51"/>
            <p:cNvGrpSpPr/>
            <p:nvPr/>
          </p:nvGrpSpPr>
          <p:grpSpPr>
            <a:xfrm>
              <a:off x="1857356" y="5286388"/>
              <a:ext cx="1714512" cy="428628"/>
              <a:chOff x="1857356" y="5286388"/>
              <a:chExt cx="1714512" cy="428628"/>
            </a:xfrm>
          </p:grpSpPr>
          <p:sp>
            <p:nvSpPr>
              <p:cNvPr id="129" name="正方形/長方形 128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北条梅子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30" name="正方形/長方形 129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Hojo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Umeko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31" name="正方形/長方形 130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小田原市城山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127" name="正方形/長方形 126"/>
            <p:cNvSpPr/>
            <p:nvPr/>
          </p:nvSpPr>
          <p:spPr>
            <a:xfrm>
              <a:off x="1785918" y="500063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Hojo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Umeko</a:t>
              </a:r>
              <a:r>
                <a:rPr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 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9</a:t>
              </a:r>
              <a:endParaRPr lang="ja-JP" altLang="en-US" sz="800" dirty="0">
                <a:solidFill>
                  <a:srgbClr val="FFC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128" name="正方形/長方形 127"/>
            <p:cNvSpPr/>
            <p:nvPr/>
          </p:nvSpPr>
          <p:spPr>
            <a:xfrm>
              <a:off x="1785918" y="5786454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next:</a:t>
              </a:r>
              <a:r>
                <a:rPr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NULL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9" name="グループ化 58"/>
          <p:cNvGrpSpPr/>
          <p:nvPr/>
        </p:nvGrpSpPr>
        <p:grpSpPr>
          <a:xfrm>
            <a:off x="7143768" y="857232"/>
            <a:ext cx="1857388" cy="928694"/>
            <a:chOff x="1785918" y="5000636"/>
            <a:chExt cx="1857388" cy="928694"/>
          </a:xfrm>
        </p:grpSpPr>
        <p:sp>
          <p:nvSpPr>
            <p:cNvPr id="133" name="正方形/長方形 132"/>
            <p:cNvSpPr/>
            <p:nvPr/>
          </p:nvSpPr>
          <p:spPr>
            <a:xfrm>
              <a:off x="1785918" y="514351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10" name="グループ化 60"/>
            <p:cNvGrpSpPr/>
            <p:nvPr/>
          </p:nvGrpSpPr>
          <p:grpSpPr>
            <a:xfrm>
              <a:off x="1857356" y="5286388"/>
              <a:ext cx="1714512" cy="428628"/>
              <a:chOff x="1857356" y="5286388"/>
              <a:chExt cx="1714512" cy="428628"/>
            </a:xfrm>
          </p:grpSpPr>
          <p:sp>
            <p:nvSpPr>
              <p:cNvPr id="137" name="正方形/長方形 136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足柄金太郎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38" name="正方形/長方形 137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Ashigara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Kintaro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39" name="正方形/長方形 138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南足柄市金時山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135" name="正方形/長方形 134"/>
            <p:cNvSpPr/>
            <p:nvPr/>
          </p:nvSpPr>
          <p:spPr>
            <a:xfrm>
              <a:off x="1785918" y="500063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Ashigara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Kintaro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0</a:t>
              </a:r>
              <a:endParaRPr kumimoji="1" lang="ja-JP" altLang="en-US" sz="800" dirty="0">
                <a:solidFill>
                  <a:srgbClr val="FFC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136" name="正方形/長方形 135"/>
            <p:cNvSpPr/>
            <p:nvPr/>
          </p:nvSpPr>
          <p:spPr>
            <a:xfrm>
              <a:off x="1785918" y="5786454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next:</a:t>
              </a:r>
              <a:r>
                <a:rPr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NULL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11" name="グループ化 74"/>
          <p:cNvGrpSpPr/>
          <p:nvPr/>
        </p:nvGrpSpPr>
        <p:grpSpPr>
          <a:xfrm>
            <a:off x="4929190" y="5214950"/>
            <a:ext cx="1857388" cy="928694"/>
            <a:chOff x="1785918" y="5000636"/>
            <a:chExt cx="1857388" cy="928694"/>
          </a:xfrm>
        </p:grpSpPr>
        <p:sp>
          <p:nvSpPr>
            <p:cNvPr id="149" name="正方形/長方形 148"/>
            <p:cNvSpPr/>
            <p:nvPr/>
          </p:nvSpPr>
          <p:spPr>
            <a:xfrm>
              <a:off x="1785918" y="514351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12" name="グループ化 76"/>
            <p:cNvGrpSpPr/>
            <p:nvPr/>
          </p:nvGrpSpPr>
          <p:grpSpPr>
            <a:xfrm>
              <a:off x="1857356" y="5286388"/>
              <a:ext cx="1714512" cy="428628"/>
              <a:chOff x="1857356" y="5286388"/>
              <a:chExt cx="1714512" cy="428628"/>
            </a:xfrm>
          </p:grpSpPr>
          <p:sp>
            <p:nvSpPr>
              <p:cNvPr id="153" name="正方形/長方形 152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三月磨臼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54" name="正方形/長方形 153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Mitsuki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Mausu</a:t>
                </a:r>
                <a:endPara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  <a:p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55" name="正方形/長方形 154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浦安市舞浜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151" name="正方形/長方形 150"/>
            <p:cNvSpPr/>
            <p:nvPr/>
          </p:nvSpPr>
          <p:spPr>
            <a:xfrm>
              <a:off x="1785918" y="500063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Mitsuki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Mausu</a:t>
              </a:r>
              <a:r>
                <a:rPr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 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10</a:t>
              </a:r>
            </a:p>
            <a:p>
              <a:endParaRPr kumimoji="1" lang="ja-JP" altLang="en-US" sz="800" dirty="0">
                <a:solidFill>
                  <a:srgbClr val="FFC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152" name="正方形/長方形 151"/>
            <p:cNvSpPr/>
            <p:nvPr/>
          </p:nvSpPr>
          <p:spPr>
            <a:xfrm>
              <a:off x="1785918" y="5786454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next:</a:t>
              </a:r>
              <a:r>
                <a:rPr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NULL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sp>
        <p:nvSpPr>
          <p:cNvPr id="167" name="正方形/長方形 166"/>
          <p:cNvSpPr/>
          <p:nvPr/>
        </p:nvSpPr>
        <p:spPr>
          <a:xfrm>
            <a:off x="2714612" y="1571612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0</a:t>
            </a:r>
            <a:r>
              <a:rPr kumimoji="1" lang="en-US" altLang="ja-JP" sz="800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kumimoji="1" lang="ja-JP" altLang="en-US" sz="800" dirty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69" name="正方形/長方形 168"/>
          <p:cNvSpPr/>
          <p:nvPr/>
        </p:nvSpPr>
        <p:spPr>
          <a:xfrm>
            <a:off x="2714612" y="1857364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0" name="正方形/長方形 169"/>
          <p:cNvSpPr/>
          <p:nvPr/>
        </p:nvSpPr>
        <p:spPr>
          <a:xfrm>
            <a:off x="2714612" y="2143116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1" name="正方形/長方形 170"/>
          <p:cNvSpPr/>
          <p:nvPr/>
        </p:nvSpPr>
        <p:spPr>
          <a:xfrm>
            <a:off x="2714612" y="2428868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3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2" name="正方形/長方形 171"/>
          <p:cNvSpPr/>
          <p:nvPr/>
        </p:nvSpPr>
        <p:spPr>
          <a:xfrm>
            <a:off x="2714612" y="2714620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4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3" name="正方形/長方形 172"/>
          <p:cNvSpPr/>
          <p:nvPr/>
        </p:nvSpPr>
        <p:spPr>
          <a:xfrm>
            <a:off x="2714612" y="3000372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5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4" name="正方形/長方形 173"/>
          <p:cNvSpPr/>
          <p:nvPr/>
        </p:nvSpPr>
        <p:spPr>
          <a:xfrm>
            <a:off x="2714612" y="3286124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6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5" name="正方形/長方形 174"/>
          <p:cNvSpPr/>
          <p:nvPr/>
        </p:nvSpPr>
        <p:spPr>
          <a:xfrm>
            <a:off x="2714612" y="3571876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7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6" name="正方形/長方形 175"/>
          <p:cNvSpPr/>
          <p:nvPr/>
        </p:nvSpPr>
        <p:spPr>
          <a:xfrm>
            <a:off x="2714612" y="3857628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8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7" name="正方形/長方形 176"/>
          <p:cNvSpPr/>
          <p:nvPr/>
        </p:nvSpPr>
        <p:spPr>
          <a:xfrm>
            <a:off x="2714612" y="4143380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9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8" name="正方形/長方形 177"/>
          <p:cNvSpPr/>
          <p:nvPr/>
        </p:nvSpPr>
        <p:spPr>
          <a:xfrm>
            <a:off x="2714612" y="4429132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10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9" name="正方形/長方形 178"/>
          <p:cNvSpPr/>
          <p:nvPr/>
        </p:nvSpPr>
        <p:spPr>
          <a:xfrm>
            <a:off x="2714612" y="4714884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11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80" name="正方形/長方形 179"/>
          <p:cNvSpPr/>
          <p:nvPr/>
        </p:nvSpPr>
        <p:spPr>
          <a:xfrm>
            <a:off x="2714612" y="5000636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12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181" name="カギ線コネクタ 180"/>
          <p:cNvCxnSpPr>
            <a:endCxn id="94" idx="1"/>
          </p:cNvCxnSpPr>
          <p:nvPr/>
        </p:nvCxnSpPr>
        <p:spPr>
          <a:xfrm flipV="1">
            <a:off x="3643306" y="2393149"/>
            <a:ext cx="1285884" cy="464347"/>
          </a:xfrm>
          <a:prstGeom prst="bentConnector3">
            <a:avLst>
              <a:gd name="adj1" fmla="val 50000"/>
            </a:avLst>
          </a:prstGeom>
          <a:ln w="25400">
            <a:solidFill>
              <a:schemeClr val="tx1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2" name="カギ線コネクタ 181"/>
          <p:cNvCxnSpPr>
            <a:endCxn id="77" idx="1"/>
          </p:cNvCxnSpPr>
          <p:nvPr/>
        </p:nvCxnSpPr>
        <p:spPr>
          <a:xfrm flipV="1">
            <a:off x="3643306" y="3464719"/>
            <a:ext cx="3500462" cy="535786"/>
          </a:xfrm>
          <a:prstGeom prst="bentConnector3">
            <a:avLst>
              <a:gd name="adj1" fmla="val 50000"/>
            </a:avLst>
          </a:prstGeom>
          <a:ln w="25400">
            <a:solidFill>
              <a:schemeClr val="tx1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3" name="カギ線コネクタ 182"/>
          <p:cNvCxnSpPr>
            <a:endCxn id="125" idx="1"/>
          </p:cNvCxnSpPr>
          <p:nvPr/>
        </p:nvCxnSpPr>
        <p:spPr>
          <a:xfrm>
            <a:off x="3643306" y="4286256"/>
            <a:ext cx="3500462" cy="250033"/>
          </a:xfrm>
          <a:prstGeom prst="bentConnector3">
            <a:avLst>
              <a:gd name="adj1" fmla="val 50000"/>
            </a:avLst>
          </a:prstGeom>
          <a:ln w="25400">
            <a:solidFill>
              <a:schemeClr val="tx1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8" name="カギ線コネクタ 167"/>
          <p:cNvCxnSpPr>
            <a:endCxn id="133" idx="1"/>
          </p:cNvCxnSpPr>
          <p:nvPr/>
        </p:nvCxnSpPr>
        <p:spPr>
          <a:xfrm flipV="1">
            <a:off x="3643306" y="1321579"/>
            <a:ext cx="3500462" cy="392910"/>
          </a:xfrm>
          <a:prstGeom prst="bentConnector3">
            <a:avLst>
              <a:gd name="adj1" fmla="val 50000"/>
            </a:avLst>
          </a:prstGeom>
          <a:ln w="25400">
            <a:solidFill>
              <a:srgbClr val="FF000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5" name="カギ線コネクタ 194"/>
          <p:cNvCxnSpPr>
            <a:endCxn id="149" idx="1"/>
          </p:cNvCxnSpPr>
          <p:nvPr/>
        </p:nvCxnSpPr>
        <p:spPr>
          <a:xfrm>
            <a:off x="3643308" y="4572010"/>
            <a:ext cx="1285882" cy="1107287"/>
          </a:xfrm>
          <a:prstGeom prst="bentConnector3">
            <a:avLst>
              <a:gd name="adj1" fmla="val 50000"/>
            </a:avLst>
          </a:prstGeom>
          <a:ln w="25400">
            <a:solidFill>
              <a:schemeClr val="tx1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5" name="グループ化 31"/>
          <p:cNvGrpSpPr/>
          <p:nvPr/>
        </p:nvGrpSpPr>
        <p:grpSpPr>
          <a:xfrm>
            <a:off x="214282" y="642918"/>
            <a:ext cx="1714512" cy="428628"/>
            <a:chOff x="1857356" y="5286388"/>
            <a:chExt cx="1714512" cy="428628"/>
          </a:xfrm>
        </p:grpSpPr>
        <p:sp>
          <p:nvSpPr>
            <p:cNvPr id="213" name="正方形/長方形 212"/>
            <p:cNvSpPr/>
            <p:nvPr/>
          </p:nvSpPr>
          <p:spPr>
            <a:xfrm>
              <a:off x="1857356" y="5429264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j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214" name="正方形/長方形 213"/>
            <p:cNvSpPr/>
            <p:nvPr/>
          </p:nvSpPr>
          <p:spPr>
            <a:xfrm>
              <a:off x="1857356" y="5286388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e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215" name="正方形/長方形 214"/>
            <p:cNvSpPr/>
            <p:nvPr/>
          </p:nvSpPr>
          <p:spPr>
            <a:xfrm>
              <a:off x="1857356" y="5572140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addr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sp>
        <p:nvSpPr>
          <p:cNvPr id="216" name="テキスト ボックス 215"/>
          <p:cNvSpPr txBox="1"/>
          <p:nvPr/>
        </p:nvSpPr>
        <p:spPr>
          <a:xfrm>
            <a:off x="214282" y="357166"/>
            <a:ext cx="1242648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dirty="0" err="1" smtClean="0">
                <a:latin typeface="ＭＳ ゴシック" pitchFamily="49" charset="-128"/>
                <a:ea typeface="ＭＳ ゴシック" pitchFamily="49" charset="-128"/>
              </a:rPr>
              <a:t>struct</a:t>
            </a:r>
            <a:r>
              <a:rPr lang="en-US" altLang="ja-JP" sz="1100" dirty="0" smtClean="0">
                <a:latin typeface="ＭＳ ゴシック" pitchFamily="49" charset="-128"/>
                <a:ea typeface="ＭＳ ゴシック" pitchFamily="49" charset="-128"/>
              </a:rPr>
              <a:t> record 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x</a:t>
            </a:r>
          </a:p>
        </p:txBody>
      </p:sp>
      <p:grpSp>
        <p:nvGrpSpPr>
          <p:cNvPr id="16" name="グループ化 31"/>
          <p:cNvGrpSpPr/>
          <p:nvPr/>
        </p:nvGrpSpPr>
        <p:grpSpPr>
          <a:xfrm>
            <a:off x="214282" y="1428736"/>
            <a:ext cx="1714512" cy="428628"/>
            <a:chOff x="1857356" y="5286388"/>
            <a:chExt cx="1714512" cy="428628"/>
          </a:xfrm>
        </p:grpSpPr>
        <p:sp>
          <p:nvSpPr>
            <p:cNvPr id="218" name="正方形/長方形 217"/>
            <p:cNvSpPr/>
            <p:nvPr/>
          </p:nvSpPr>
          <p:spPr>
            <a:xfrm>
              <a:off x="1857356" y="5429264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j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r>
                <a:rPr kumimoji="1"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横浜邦博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219" name="正方形/長方形 218"/>
            <p:cNvSpPr/>
            <p:nvPr/>
          </p:nvSpPr>
          <p:spPr>
            <a:xfrm>
              <a:off x="1857356" y="5286388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e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Yokohama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Kunihiro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220" name="正方形/長方形 219"/>
            <p:cNvSpPr/>
            <p:nvPr/>
          </p:nvSpPr>
          <p:spPr>
            <a:xfrm>
              <a:off x="1857356" y="5572140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addr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r>
                <a:rPr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横浜市中区日本大通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sp>
        <p:nvSpPr>
          <p:cNvPr id="221" name="テキスト ボックス 220"/>
          <p:cNvSpPr txBox="1"/>
          <p:nvPr/>
        </p:nvSpPr>
        <p:spPr>
          <a:xfrm>
            <a:off x="214282" y="1142984"/>
            <a:ext cx="152477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dirty="0" err="1" smtClean="0">
                <a:latin typeface="ＭＳ ゴシック" pitchFamily="49" charset="-128"/>
                <a:ea typeface="ＭＳ ゴシック" pitchFamily="49" charset="-128"/>
              </a:rPr>
              <a:t>struct</a:t>
            </a:r>
            <a:r>
              <a:rPr lang="en-US" altLang="ja-JP" sz="1100" dirty="0" smtClean="0">
                <a:latin typeface="ＭＳ ゴシック" pitchFamily="49" charset="-128"/>
                <a:ea typeface="ＭＳ ゴシック" pitchFamily="49" charset="-128"/>
              </a:rPr>
              <a:t> record 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dummy</a:t>
            </a:r>
          </a:p>
        </p:txBody>
      </p:sp>
      <p:sp>
        <p:nvSpPr>
          <p:cNvPr id="222" name="テキスト ボックス 221"/>
          <p:cNvSpPr txBox="1"/>
          <p:nvPr/>
        </p:nvSpPr>
        <p:spPr>
          <a:xfrm>
            <a:off x="2357422" y="1285860"/>
            <a:ext cx="1947969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dirty="0" err="1" smtClean="0">
                <a:latin typeface="ＭＳ ゴシック" pitchFamily="49" charset="-128"/>
                <a:ea typeface="ＭＳ ゴシック" pitchFamily="49" charset="-128"/>
              </a:rPr>
              <a:t>struct</a:t>
            </a:r>
            <a:r>
              <a:rPr lang="en-US" altLang="ja-JP" sz="1100" dirty="0" smtClean="0">
                <a:latin typeface="ＭＳ ゴシック" pitchFamily="49" charset="-128"/>
                <a:ea typeface="ＭＳ ゴシック" pitchFamily="49" charset="-128"/>
              </a:rPr>
              <a:t> item *</a:t>
            </a:r>
            <a:r>
              <a:rPr lang="en-US" altLang="ja-JP" sz="1100" b="1" dirty="0" err="1" smtClean="0"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[B]</a:t>
            </a:r>
          </a:p>
        </p:txBody>
      </p:sp>
      <p:sp>
        <p:nvSpPr>
          <p:cNvPr id="84" name="テキスト ボックス 83"/>
          <p:cNvSpPr txBox="1"/>
          <p:nvPr/>
        </p:nvSpPr>
        <p:spPr>
          <a:xfrm>
            <a:off x="2000232" y="785794"/>
            <a:ext cx="2089033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b="1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hash(“</a:t>
            </a:r>
            <a:r>
              <a:rPr lang="en-US" altLang="ja-JP" sz="1100" b="1" dirty="0" err="1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Nobi</a:t>
            </a:r>
            <a:r>
              <a:rPr lang="en-US" altLang="ja-JP" sz="1100" b="1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 </a:t>
            </a:r>
            <a:r>
              <a:rPr lang="en-US" altLang="ja-JP" sz="1100" b="1" dirty="0" err="1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Toraemon</a:t>
            </a:r>
            <a:r>
              <a:rPr lang="en-US" altLang="ja-JP" sz="1100" b="1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”) = 0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14282" y="0"/>
            <a:ext cx="8686800" cy="785794"/>
          </a:xfrm>
        </p:spPr>
        <p:txBody>
          <a:bodyPr>
            <a:noAutofit/>
          </a:bodyPr>
          <a:lstStyle/>
          <a:p>
            <a:r>
              <a:rPr lang="ja-JP" altLang="en-US" sz="2800" dirty="0" smtClean="0"/>
              <a:t>ダイレクトチェイニング法</a:t>
            </a:r>
            <a:r>
              <a:rPr lang="en-US" altLang="ja-JP" sz="2800" dirty="0" smtClean="0"/>
              <a:t/>
            </a:r>
            <a:br>
              <a:rPr lang="en-US" altLang="ja-JP" sz="2800" dirty="0" smtClean="0"/>
            </a:br>
            <a:r>
              <a:rPr lang="ja-JP" altLang="en-US" sz="2800" dirty="0" smtClean="0"/>
              <a:t>削除</a:t>
            </a:r>
            <a:r>
              <a:rPr lang="en-US" altLang="ja-JP" sz="2800" dirty="0" smtClean="0"/>
              <a:t>4</a:t>
            </a:r>
            <a:endParaRPr kumimoji="1" lang="ja-JP" altLang="en-US" sz="2800" dirty="0"/>
          </a:p>
        </p:txBody>
      </p:sp>
      <p:sp>
        <p:nvSpPr>
          <p:cNvPr id="115" name="正方形/長方形 114"/>
          <p:cNvSpPr/>
          <p:nvPr/>
        </p:nvSpPr>
        <p:spPr>
          <a:xfrm>
            <a:off x="214282" y="1928802"/>
            <a:ext cx="2357454" cy="4786346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ハッシュ表初期化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makenull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初期データ登録 </a:t>
            </a:r>
            <a:r>
              <a:rPr lang="en-US" altLang="ja-JP" sz="900" dirty="0" smtClean="0">
                <a:solidFill>
                  <a:schemeClr val="tx1"/>
                </a:solidFill>
              </a:rPr>
              <a:t>*/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while(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getrecord</a:t>
            </a:r>
            <a:r>
              <a:rPr lang="en-US" altLang="ja-JP" sz="900" dirty="0" smtClean="0">
                <a:solidFill>
                  <a:schemeClr val="tx1"/>
                </a:solidFill>
              </a:rPr>
              <a:t>(&amp;x) )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insert(&amp;x,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x.ename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重複データの登録試み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insert(&amp;dummy,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ハッシュ表を対象とした探索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Hato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Saburo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ハッシュ表からのデータ削除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Hato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Saburo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delete("Ueno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Ranran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Nobi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Toraemon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smtClean="0">
                <a:solidFill>
                  <a:srgbClr val="FF0000"/>
                </a:solidFill>
              </a:rPr>
              <a:t>delete("</a:t>
            </a:r>
            <a:r>
              <a:rPr lang="en-US" altLang="ja-JP" sz="900" dirty="0" err="1" smtClean="0">
                <a:solidFill>
                  <a:srgbClr val="FF0000"/>
                </a:solidFill>
              </a:rPr>
              <a:t>Nanashi</a:t>
            </a:r>
            <a:r>
              <a:rPr lang="en-US" altLang="ja-JP" sz="900" dirty="0" smtClean="0">
                <a:solidFill>
                  <a:srgbClr val="FF0000"/>
                </a:solidFill>
              </a:rPr>
              <a:t> </a:t>
            </a:r>
            <a:r>
              <a:rPr lang="en-US" altLang="ja-JP" sz="900" dirty="0" err="1" smtClean="0">
                <a:solidFill>
                  <a:srgbClr val="FF0000"/>
                </a:solidFill>
              </a:rPr>
              <a:t>Gonbei</a:t>
            </a:r>
            <a:r>
              <a:rPr lang="en-US" altLang="ja-JP" sz="900" dirty="0" smtClean="0">
                <a:solidFill>
                  <a:srgbClr val="FF0000"/>
                </a:solidFill>
              </a:rPr>
              <a:t>", </a:t>
            </a:r>
            <a:r>
              <a:rPr lang="en-US" altLang="ja-JP" sz="900" dirty="0" err="1" smtClean="0">
                <a:solidFill>
                  <a:srgbClr val="FF0000"/>
                </a:solidFill>
              </a:rPr>
              <a:t>hashtable</a:t>
            </a:r>
            <a:r>
              <a:rPr lang="en-US" altLang="ja-JP" sz="900" dirty="0" smtClean="0">
                <a:solidFill>
                  <a:srgbClr val="FF0000"/>
                </a:solidFill>
              </a:rPr>
              <a:t>); 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ハッシュ表を対象とした探索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Hato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Saburo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再登録・再探索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printf</a:t>
            </a:r>
            <a:r>
              <a:rPr lang="en-US" altLang="ja-JP" sz="900" dirty="0" smtClean="0">
                <a:solidFill>
                  <a:schemeClr val="tx1"/>
                </a:solidFill>
              </a:rPr>
              <a:t>("===Re-insert===\n");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insert(&amp;dummy,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Mitsuki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Mausu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</p:txBody>
      </p:sp>
      <p:sp>
        <p:nvSpPr>
          <p:cNvPr id="116" name="右矢印 115"/>
          <p:cNvSpPr/>
          <p:nvPr/>
        </p:nvSpPr>
        <p:spPr>
          <a:xfrm>
            <a:off x="0" y="4714884"/>
            <a:ext cx="285752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32"/>
          <p:cNvGrpSpPr/>
          <p:nvPr/>
        </p:nvGrpSpPr>
        <p:grpSpPr>
          <a:xfrm>
            <a:off x="7143768" y="3000372"/>
            <a:ext cx="1857388" cy="928694"/>
            <a:chOff x="1785918" y="5000636"/>
            <a:chExt cx="1857388" cy="928694"/>
          </a:xfrm>
        </p:grpSpPr>
        <p:sp>
          <p:nvSpPr>
            <p:cNvPr id="77" name="正方形/長方形 76"/>
            <p:cNvSpPr/>
            <p:nvPr/>
          </p:nvSpPr>
          <p:spPr>
            <a:xfrm>
              <a:off x="1785918" y="514351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4" name="グループ化 31"/>
            <p:cNvGrpSpPr/>
            <p:nvPr/>
          </p:nvGrpSpPr>
          <p:grpSpPr>
            <a:xfrm>
              <a:off x="1857356" y="5286388"/>
              <a:ext cx="1714512" cy="428628"/>
              <a:chOff x="1857356" y="5286388"/>
              <a:chExt cx="1714512" cy="428628"/>
            </a:xfrm>
          </p:grpSpPr>
          <p:sp>
            <p:nvSpPr>
              <p:cNvPr id="87" name="正方形/長方形 86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横浜国大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91" name="正方形/長方形 90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Yokohama </a:t>
                </a:r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Kunihiro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92" name="正方形/長方形 91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横浜市保土ヶ谷区常盤台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83" name="正方形/長方形 82"/>
            <p:cNvSpPr/>
            <p:nvPr/>
          </p:nvSpPr>
          <p:spPr>
            <a:xfrm>
              <a:off x="1785918" y="500063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Yokohama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Kunihiro</a:t>
              </a:r>
              <a:r>
                <a:rPr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 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8</a:t>
              </a:r>
              <a:endParaRPr kumimoji="1" lang="ja-JP" altLang="en-US" sz="800" dirty="0">
                <a:solidFill>
                  <a:srgbClr val="FFC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85" name="正方形/長方形 84"/>
            <p:cNvSpPr/>
            <p:nvPr/>
          </p:nvSpPr>
          <p:spPr>
            <a:xfrm>
              <a:off x="1785918" y="5786454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next:</a:t>
              </a:r>
              <a:r>
                <a:rPr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NULL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5" name="グループ化 33"/>
          <p:cNvGrpSpPr/>
          <p:nvPr/>
        </p:nvGrpSpPr>
        <p:grpSpPr>
          <a:xfrm>
            <a:off x="4929190" y="1928802"/>
            <a:ext cx="1857388" cy="928694"/>
            <a:chOff x="1785918" y="5000636"/>
            <a:chExt cx="1857388" cy="928694"/>
          </a:xfrm>
        </p:grpSpPr>
        <p:sp>
          <p:nvSpPr>
            <p:cNvPr id="94" name="正方形/長方形 93"/>
            <p:cNvSpPr/>
            <p:nvPr/>
          </p:nvSpPr>
          <p:spPr>
            <a:xfrm>
              <a:off x="1785918" y="514351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6" name="グループ化 35"/>
            <p:cNvGrpSpPr/>
            <p:nvPr/>
          </p:nvGrpSpPr>
          <p:grpSpPr>
            <a:xfrm>
              <a:off x="1857356" y="5286388"/>
              <a:ext cx="1714512" cy="428628"/>
              <a:chOff x="1857356" y="5286388"/>
              <a:chExt cx="1714512" cy="428628"/>
            </a:xfrm>
          </p:grpSpPr>
          <p:sp>
            <p:nvSpPr>
              <p:cNvPr id="98" name="正方形/長方形 97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神奈川花子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99" name="正方形/長方形 98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Kanagawa </a:t>
                </a:r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Hanako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03" name="正方形/長方形 102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横浜市</a:t>
                </a:r>
                <a:r>
                  <a:rPr lang="ja-JP" altLang="en-US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神奈川区三ッ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沢上町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96" name="正方形/長方形 95"/>
            <p:cNvSpPr/>
            <p:nvPr/>
          </p:nvSpPr>
          <p:spPr>
            <a:xfrm>
              <a:off x="1785918" y="500063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Kanagawa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Hanako</a:t>
              </a:r>
              <a:r>
                <a:rPr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4</a:t>
              </a:r>
              <a:endParaRPr lang="ja-JP" altLang="en-US" sz="800" dirty="0">
                <a:solidFill>
                  <a:srgbClr val="FFC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97" name="正方形/長方形 96"/>
            <p:cNvSpPr/>
            <p:nvPr/>
          </p:nvSpPr>
          <p:spPr>
            <a:xfrm>
              <a:off x="1785918" y="5786454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next:</a:t>
              </a:r>
              <a:r>
                <a:rPr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NULL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7" name="グループ化 49"/>
          <p:cNvGrpSpPr/>
          <p:nvPr/>
        </p:nvGrpSpPr>
        <p:grpSpPr>
          <a:xfrm>
            <a:off x="7143768" y="4071942"/>
            <a:ext cx="1857388" cy="928694"/>
            <a:chOff x="1785918" y="5000636"/>
            <a:chExt cx="1857388" cy="928694"/>
          </a:xfrm>
        </p:grpSpPr>
        <p:sp>
          <p:nvSpPr>
            <p:cNvPr id="125" name="正方形/長方形 124"/>
            <p:cNvSpPr/>
            <p:nvPr/>
          </p:nvSpPr>
          <p:spPr>
            <a:xfrm>
              <a:off x="1785918" y="514351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8" name="グループ化 51"/>
            <p:cNvGrpSpPr/>
            <p:nvPr/>
          </p:nvGrpSpPr>
          <p:grpSpPr>
            <a:xfrm>
              <a:off x="1857356" y="5286388"/>
              <a:ext cx="1714512" cy="428628"/>
              <a:chOff x="1857356" y="5286388"/>
              <a:chExt cx="1714512" cy="428628"/>
            </a:xfrm>
          </p:grpSpPr>
          <p:sp>
            <p:nvSpPr>
              <p:cNvPr id="129" name="正方形/長方形 128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北条梅子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30" name="正方形/長方形 129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Hojo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Umeko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31" name="正方形/長方形 130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小田原市城山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127" name="正方形/長方形 126"/>
            <p:cNvSpPr/>
            <p:nvPr/>
          </p:nvSpPr>
          <p:spPr>
            <a:xfrm>
              <a:off x="1785918" y="500063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Hojo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Umeko</a:t>
              </a:r>
              <a:r>
                <a:rPr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 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9</a:t>
              </a:r>
              <a:endParaRPr lang="ja-JP" altLang="en-US" sz="800" dirty="0">
                <a:solidFill>
                  <a:srgbClr val="FFC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128" name="正方形/長方形 127"/>
            <p:cNvSpPr/>
            <p:nvPr/>
          </p:nvSpPr>
          <p:spPr>
            <a:xfrm>
              <a:off x="1785918" y="5786454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next:</a:t>
              </a:r>
              <a:r>
                <a:rPr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NULL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9" name="グループ化 58"/>
          <p:cNvGrpSpPr/>
          <p:nvPr/>
        </p:nvGrpSpPr>
        <p:grpSpPr>
          <a:xfrm>
            <a:off x="7143768" y="857232"/>
            <a:ext cx="1857388" cy="928694"/>
            <a:chOff x="1785918" y="5000636"/>
            <a:chExt cx="1857388" cy="928694"/>
          </a:xfrm>
        </p:grpSpPr>
        <p:sp>
          <p:nvSpPr>
            <p:cNvPr id="133" name="正方形/長方形 132"/>
            <p:cNvSpPr/>
            <p:nvPr/>
          </p:nvSpPr>
          <p:spPr>
            <a:xfrm>
              <a:off x="1785918" y="514351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10" name="グループ化 60"/>
            <p:cNvGrpSpPr/>
            <p:nvPr/>
          </p:nvGrpSpPr>
          <p:grpSpPr>
            <a:xfrm>
              <a:off x="1857356" y="5286388"/>
              <a:ext cx="1714512" cy="428628"/>
              <a:chOff x="1857356" y="5286388"/>
              <a:chExt cx="1714512" cy="428628"/>
            </a:xfrm>
          </p:grpSpPr>
          <p:sp>
            <p:nvSpPr>
              <p:cNvPr id="137" name="正方形/長方形 136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足柄金太郎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38" name="正方形/長方形 137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Ashigara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Kintaro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39" name="正方形/長方形 138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南足柄市金時山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135" name="正方形/長方形 134"/>
            <p:cNvSpPr/>
            <p:nvPr/>
          </p:nvSpPr>
          <p:spPr>
            <a:xfrm>
              <a:off x="1785918" y="500063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Ashigara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Kintaro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0</a:t>
              </a:r>
              <a:endParaRPr kumimoji="1" lang="ja-JP" altLang="en-US" sz="800" dirty="0">
                <a:solidFill>
                  <a:srgbClr val="FFC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136" name="正方形/長方形 135"/>
            <p:cNvSpPr/>
            <p:nvPr/>
          </p:nvSpPr>
          <p:spPr>
            <a:xfrm>
              <a:off x="1785918" y="5786454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next:</a:t>
              </a:r>
              <a:r>
                <a:rPr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NULL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11" name="グループ化 74"/>
          <p:cNvGrpSpPr/>
          <p:nvPr/>
        </p:nvGrpSpPr>
        <p:grpSpPr>
          <a:xfrm>
            <a:off x="4929190" y="5214950"/>
            <a:ext cx="1857388" cy="928694"/>
            <a:chOff x="1785918" y="5000636"/>
            <a:chExt cx="1857388" cy="928694"/>
          </a:xfrm>
        </p:grpSpPr>
        <p:sp>
          <p:nvSpPr>
            <p:cNvPr id="149" name="正方形/長方形 148"/>
            <p:cNvSpPr/>
            <p:nvPr/>
          </p:nvSpPr>
          <p:spPr>
            <a:xfrm>
              <a:off x="1785918" y="514351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12" name="グループ化 76"/>
            <p:cNvGrpSpPr/>
            <p:nvPr/>
          </p:nvGrpSpPr>
          <p:grpSpPr>
            <a:xfrm>
              <a:off x="1857356" y="5286388"/>
              <a:ext cx="1714512" cy="428628"/>
              <a:chOff x="1857356" y="5286388"/>
              <a:chExt cx="1714512" cy="428628"/>
            </a:xfrm>
          </p:grpSpPr>
          <p:sp>
            <p:nvSpPr>
              <p:cNvPr id="153" name="正方形/長方形 152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三月磨臼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54" name="正方形/長方形 153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Mitsuki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Mausu</a:t>
                </a:r>
                <a:endPara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  <a:p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55" name="正方形/長方形 154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浦安市舞浜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151" name="正方形/長方形 150"/>
            <p:cNvSpPr/>
            <p:nvPr/>
          </p:nvSpPr>
          <p:spPr>
            <a:xfrm>
              <a:off x="1785918" y="500063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Mitsuki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Mausu</a:t>
              </a:r>
              <a:r>
                <a:rPr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 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10</a:t>
              </a:r>
            </a:p>
            <a:p>
              <a:endParaRPr kumimoji="1" lang="ja-JP" altLang="en-US" sz="800" dirty="0">
                <a:solidFill>
                  <a:srgbClr val="FFC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152" name="正方形/長方形 151"/>
            <p:cNvSpPr/>
            <p:nvPr/>
          </p:nvSpPr>
          <p:spPr>
            <a:xfrm>
              <a:off x="1785918" y="5786454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next:</a:t>
              </a:r>
              <a:r>
                <a:rPr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NULL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sp>
        <p:nvSpPr>
          <p:cNvPr id="167" name="正方形/長方形 166"/>
          <p:cNvSpPr/>
          <p:nvPr/>
        </p:nvSpPr>
        <p:spPr>
          <a:xfrm>
            <a:off x="2714612" y="1571612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0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69" name="正方形/長方形 168"/>
          <p:cNvSpPr/>
          <p:nvPr/>
        </p:nvSpPr>
        <p:spPr>
          <a:xfrm>
            <a:off x="2714612" y="1857364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0" name="正方形/長方形 169"/>
          <p:cNvSpPr/>
          <p:nvPr/>
        </p:nvSpPr>
        <p:spPr>
          <a:xfrm>
            <a:off x="2714612" y="2143116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1" name="正方形/長方形 170"/>
          <p:cNvSpPr/>
          <p:nvPr/>
        </p:nvSpPr>
        <p:spPr>
          <a:xfrm>
            <a:off x="2714612" y="2428868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3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2" name="正方形/長方形 171"/>
          <p:cNvSpPr/>
          <p:nvPr/>
        </p:nvSpPr>
        <p:spPr>
          <a:xfrm>
            <a:off x="2714612" y="2714620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4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3" name="正方形/長方形 172"/>
          <p:cNvSpPr/>
          <p:nvPr/>
        </p:nvSpPr>
        <p:spPr>
          <a:xfrm>
            <a:off x="2714612" y="3000372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5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4" name="正方形/長方形 173"/>
          <p:cNvSpPr/>
          <p:nvPr/>
        </p:nvSpPr>
        <p:spPr>
          <a:xfrm>
            <a:off x="2714612" y="3286124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6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5" name="正方形/長方形 174"/>
          <p:cNvSpPr/>
          <p:nvPr/>
        </p:nvSpPr>
        <p:spPr>
          <a:xfrm>
            <a:off x="2714612" y="3571876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7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6" name="正方形/長方形 175"/>
          <p:cNvSpPr/>
          <p:nvPr/>
        </p:nvSpPr>
        <p:spPr>
          <a:xfrm>
            <a:off x="2714612" y="3857628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8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7" name="正方形/長方形 176"/>
          <p:cNvSpPr/>
          <p:nvPr/>
        </p:nvSpPr>
        <p:spPr>
          <a:xfrm>
            <a:off x="2714612" y="4143380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9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8" name="正方形/長方形 177"/>
          <p:cNvSpPr/>
          <p:nvPr/>
        </p:nvSpPr>
        <p:spPr>
          <a:xfrm>
            <a:off x="2714612" y="4429132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10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9" name="正方形/長方形 178"/>
          <p:cNvSpPr/>
          <p:nvPr/>
        </p:nvSpPr>
        <p:spPr>
          <a:xfrm>
            <a:off x="2714612" y="4714884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11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80" name="正方形/長方形 179"/>
          <p:cNvSpPr/>
          <p:nvPr/>
        </p:nvSpPr>
        <p:spPr>
          <a:xfrm>
            <a:off x="2714612" y="5000636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12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181" name="カギ線コネクタ 180"/>
          <p:cNvCxnSpPr>
            <a:endCxn id="94" idx="1"/>
          </p:cNvCxnSpPr>
          <p:nvPr/>
        </p:nvCxnSpPr>
        <p:spPr>
          <a:xfrm flipV="1">
            <a:off x="3643306" y="2393149"/>
            <a:ext cx="1285884" cy="464347"/>
          </a:xfrm>
          <a:prstGeom prst="bentConnector3">
            <a:avLst>
              <a:gd name="adj1" fmla="val 50000"/>
            </a:avLst>
          </a:prstGeom>
          <a:ln w="25400">
            <a:solidFill>
              <a:schemeClr val="tx1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2" name="カギ線コネクタ 181"/>
          <p:cNvCxnSpPr>
            <a:endCxn id="77" idx="1"/>
          </p:cNvCxnSpPr>
          <p:nvPr/>
        </p:nvCxnSpPr>
        <p:spPr>
          <a:xfrm flipV="1">
            <a:off x="3643306" y="3464719"/>
            <a:ext cx="3500462" cy="535786"/>
          </a:xfrm>
          <a:prstGeom prst="bentConnector3">
            <a:avLst>
              <a:gd name="adj1" fmla="val 50000"/>
            </a:avLst>
          </a:prstGeom>
          <a:ln w="25400">
            <a:solidFill>
              <a:schemeClr val="tx1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3" name="カギ線コネクタ 182"/>
          <p:cNvCxnSpPr>
            <a:endCxn id="125" idx="1"/>
          </p:cNvCxnSpPr>
          <p:nvPr/>
        </p:nvCxnSpPr>
        <p:spPr>
          <a:xfrm>
            <a:off x="3643306" y="4286256"/>
            <a:ext cx="3500462" cy="250033"/>
          </a:xfrm>
          <a:prstGeom prst="bentConnector3">
            <a:avLst>
              <a:gd name="adj1" fmla="val 50000"/>
            </a:avLst>
          </a:prstGeom>
          <a:ln w="25400">
            <a:solidFill>
              <a:schemeClr val="tx1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8" name="カギ線コネクタ 167"/>
          <p:cNvCxnSpPr>
            <a:endCxn id="133" idx="1"/>
          </p:cNvCxnSpPr>
          <p:nvPr/>
        </p:nvCxnSpPr>
        <p:spPr>
          <a:xfrm flipV="1">
            <a:off x="3643306" y="1321579"/>
            <a:ext cx="3500462" cy="392910"/>
          </a:xfrm>
          <a:prstGeom prst="bentConnector3">
            <a:avLst>
              <a:gd name="adj1" fmla="val 50000"/>
            </a:avLst>
          </a:prstGeom>
          <a:ln w="25400">
            <a:solidFill>
              <a:schemeClr val="tx1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5" name="カギ線コネクタ 194"/>
          <p:cNvCxnSpPr>
            <a:endCxn id="149" idx="1"/>
          </p:cNvCxnSpPr>
          <p:nvPr/>
        </p:nvCxnSpPr>
        <p:spPr>
          <a:xfrm>
            <a:off x="3643308" y="4572010"/>
            <a:ext cx="1285882" cy="1107287"/>
          </a:xfrm>
          <a:prstGeom prst="bentConnector3">
            <a:avLst>
              <a:gd name="adj1" fmla="val 50000"/>
            </a:avLst>
          </a:prstGeom>
          <a:ln w="25400">
            <a:solidFill>
              <a:schemeClr val="tx1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3" name="グループ化 31"/>
          <p:cNvGrpSpPr/>
          <p:nvPr/>
        </p:nvGrpSpPr>
        <p:grpSpPr>
          <a:xfrm>
            <a:off x="214282" y="642918"/>
            <a:ext cx="1714512" cy="428628"/>
            <a:chOff x="1857356" y="5286388"/>
            <a:chExt cx="1714512" cy="428628"/>
          </a:xfrm>
        </p:grpSpPr>
        <p:sp>
          <p:nvSpPr>
            <p:cNvPr id="213" name="正方形/長方形 212"/>
            <p:cNvSpPr/>
            <p:nvPr/>
          </p:nvSpPr>
          <p:spPr>
            <a:xfrm>
              <a:off x="1857356" y="5429264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j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214" name="正方形/長方形 213"/>
            <p:cNvSpPr/>
            <p:nvPr/>
          </p:nvSpPr>
          <p:spPr>
            <a:xfrm>
              <a:off x="1857356" y="5286388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e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215" name="正方形/長方形 214"/>
            <p:cNvSpPr/>
            <p:nvPr/>
          </p:nvSpPr>
          <p:spPr>
            <a:xfrm>
              <a:off x="1857356" y="5572140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addr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sp>
        <p:nvSpPr>
          <p:cNvPr id="216" name="テキスト ボックス 215"/>
          <p:cNvSpPr txBox="1"/>
          <p:nvPr/>
        </p:nvSpPr>
        <p:spPr>
          <a:xfrm>
            <a:off x="214282" y="357166"/>
            <a:ext cx="1242648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dirty="0" err="1" smtClean="0">
                <a:latin typeface="ＭＳ ゴシック" pitchFamily="49" charset="-128"/>
                <a:ea typeface="ＭＳ ゴシック" pitchFamily="49" charset="-128"/>
              </a:rPr>
              <a:t>struct</a:t>
            </a:r>
            <a:r>
              <a:rPr lang="en-US" altLang="ja-JP" sz="1100" dirty="0" smtClean="0">
                <a:latin typeface="ＭＳ ゴシック" pitchFamily="49" charset="-128"/>
                <a:ea typeface="ＭＳ ゴシック" pitchFamily="49" charset="-128"/>
              </a:rPr>
              <a:t> record 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x</a:t>
            </a:r>
          </a:p>
        </p:txBody>
      </p:sp>
      <p:grpSp>
        <p:nvGrpSpPr>
          <p:cNvPr id="14" name="グループ化 31"/>
          <p:cNvGrpSpPr/>
          <p:nvPr/>
        </p:nvGrpSpPr>
        <p:grpSpPr>
          <a:xfrm>
            <a:off x="214282" y="1428736"/>
            <a:ext cx="1714512" cy="428628"/>
            <a:chOff x="1857356" y="5286388"/>
            <a:chExt cx="1714512" cy="428628"/>
          </a:xfrm>
        </p:grpSpPr>
        <p:sp>
          <p:nvSpPr>
            <p:cNvPr id="218" name="正方形/長方形 217"/>
            <p:cNvSpPr/>
            <p:nvPr/>
          </p:nvSpPr>
          <p:spPr>
            <a:xfrm>
              <a:off x="1857356" y="5429264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j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r>
                <a:rPr kumimoji="1"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横浜邦博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219" name="正方形/長方形 218"/>
            <p:cNvSpPr/>
            <p:nvPr/>
          </p:nvSpPr>
          <p:spPr>
            <a:xfrm>
              <a:off x="1857356" y="5286388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e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Yokohama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Kunihiro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220" name="正方形/長方形 219"/>
            <p:cNvSpPr/>
            <p:nvPr/>
          </p:nvSpPr>
          <p:spPr>
            <a:xfrm>
              <a:off x="1857356" y="5572140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addr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r>
                <a:rPr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横浜市中区日本大通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sp>
        <p:nvSpPr>
          <p:cNvPr id="221" name="テキスト ボックス 220"/>
          <p:cNvSpPr txBox="1"/>
          <p:nvPr/>
        </p:nvSpPr>
        <p:spPr>
          <a:xfrm>
            <a:off x="214282" y="1142984"/>
            <a:ext cx="152477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dirty="0" err="1" smtClean="0">
                <a:latin typeface="ＭＳ ゴシック" pitchFamily="49" charset="-128"/>
                <a:ea typeface="ＭＳ ゴシック" pitchFamily="49" charset="-128"/>
              </a:rPr>
              <a:t>struct</a:t>
            </a:r>
            <a:r>
              <a:rPr lang="en-US" altLang="ja-JP" sz="1100" dirty="0" smtClean="0">
                <a:latin typeface="ＭＳ ゴシック" pitchFamily="49" charset="-128"/>
                <a:ea typeface="ＭＳ ゴシック" pitchFamily="49" charset="-128"/>
              </a:rPr>
              <a:t> record 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dummy</a:t>
            </a:r>
          </a:p>
        </p:txBody>
      </p:sp>
      <p:sp>
        <p:nvSpPr>
          <p:cNvPr id="222" name="テキスト ボックス 221"/>
          <p:cNvSpPr txBox="1"/>
          <p:nvPr/>
        </p:nvSpPr>
        <p:spPr>
          <a:xfrm>
            <a:off x="2357422" y="1285860"/>
            <a:ext cx="1947969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dirty="0" err="1" smtClean="0">
                <a:latin typeface="ＭＳ ゴシック" pitchFamily="49" charset="-128"/>
                <a:ea typeface="ＭＳ ゴシック" pitchFamily="49" charset="-128"/>
              </a:rPr>
              <a:t>struct</a:t>
            </a:r>
            <a:r>
              <a:rPr lang="en-US" altLang="ja-JP" sz="1100" dirty="0" smtClean="0">
                <a:latin typeface="ＭＳ ゴシック" pitchFamily="49" charset="-128"/>
                <a:ea typeface="ＭＳ ゴシック" pitchFamily="49" charset="-128"/>
              </a:rPr>
              <a:t> item *</a:t>
            </a:r>
            <a:r>
              <a:rPr lang="en-US" altLang="ja-JP" sz="1100" b="1" dirty="0" err="1" smtClean="0"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[B]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14282" y="0"/>
            <a:ext cx="8686800" cy="785794"/>
          </a:xfrm>
        </p:spPr>
        <p:txBody>
          <a:bodyPr>
            <a:noAutofit/>
          </a:bodyPr>
          <a:lstStyle/>
          <a:p>
            <a:r>
              <a:rPr lang="ja-JP" altLang="en-US" sz="2800" dirty="0" smtClean="0"/>
              <a:t>ダイレクトチェイニング法</a:t>
            </a:r>
            <a:r>
              <a:rPr lang="en-US" altLang="ja-JP" sz="2800" dirty="0" smtClean="0"/>
              <a:t/>
            </a:r>
            <a:br>
              <a:rPr lang="en-US" altLang="ja-JP" sz="2800" dirty="0" smtClean="0"/>
            </a:br>
            <a:r>
              <a:rPr lang="ja-JP" altLang="en-US" sz="2800" dirty="0" smtClean="0"/>
              <a:t>削除</a:t>
            </a:r>
            <a:r>
              <a:rPr lang="en-US" altLang="ja-JP" sz="2800" dirty="0" smtClean="0"/>
              <a:t>4: </a:t>
            </a:r>
            <a:r>
              <a:rPr lang="ja-JP" altLang="en-US" sz="2800" dirty="0" smtClean="0"/>
              <a:t>探索</a:t>
            </a:r>
            <a:endParaRPr kumimoji="1" lang="ja-JP" altLang="en-US" sz="2800" dirty="0"/>
          </a:p>
        </p:txBody>
      </p:sp>
      <p:sp>
        <p:nvSpPr>
          <p:cNvPr id="115" name="正方形/長方形 114"/>
          <p:cNvSpPr/>
          <p:nvPr/>
        </p:nvSpPr>
        <p:spPr>
          <a:xfrm>
            <a:off x="214282" y="1928802"/>
            <a:ext cx="2357454" cy="4786346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ハッシュ表初期化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makenull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初期データ登録 </a:t>
            </a:r>
            <a:r>
              <a:rPr lang="en-US" altLang="ja-JP" sz="900" dirty="0" smtClean="0">
                <a:solidFill>
                  <a:schemeClr val="tx1"/>
                </a:solidFill>
              </a:rPr>
              <a:t>*/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while(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getrecord</a:t>
            </a:r>
            <a:r>
              <a:rPr lang="en-US" altLang="ja-JP" sz="900" dirty="0" smtClean="0">
                <a:solidFill>
                  <a:schemeClr val="tx1"/>
                </a:solidFill>
              </a:rPr>
              <a:t>(&amp;x) )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insert(&amp;x,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x.ename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重複データの登録試み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insert(&amp;dummy,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ハッシュ表を対象とした探索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Hato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Saburo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ハッシュ表からのデータ削除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Hato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Saburo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delete("Ueno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Ranran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Nobi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Toraemon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smtClean="0">
                <a:solidFill>
                  <a:srgbClr val="FF0000"/>
                </a:solidFill>
              </a:rPr>
              <a:t>delete("</a:t>
            </a:r>
            <a:r>
              <a:rPr lang="en-US" altLang="ja-JP" sz="900" dirty="0" err="1" smtClean="0">
                <a:solidFill>
                  <a:srgbClr val="FF0000"/>
                </a:solidFill>
              </a:rPr>
              <a:t>Nanashi</a:t>
            </a:r>
            <a:r>
              <a:rPr lang="en-US" altLang="ja-JP" sz="900" dirty="0" smtClean="0">
                <a:solidFill>
                  <a:srgbClr val="FF0000"/>
                </a:solidFill>
              </a:rPr>
              <a:t> </a:t>
            </a:r>
            <a:r>
              <a:rPr lang="en-US" altLang="ja-JP" sz="900" dirty="0" err="1" smtClean="0">
                <a:solidFill>
                  <a:srgbClr val="FF0000"/>
                </a:solidFill>
              </a:rPr>
              <a:t>Gonbei</a:t>
            </a:r>
            <a:r>
              <a:rPr lang="en-US" altLang="ja-JP" sz="900" dirty="0" smtClean="0">
                <a:solidFill>
                  <a:srgbClr val="FF0000"/>
                </a:solidFill>
              </a:rPr>
              <a:t>", </a:t>
            </a:r>
            <a:r>
              <a:rPr lang="en-US" altLang="ja-JP" sz="900" dirty="0" err="1" smtClean="0">
                <a:solidFill>
                  <a:srgbClr val="FF0000"/>
                </a:solidFill>
              </a:rPr>
              <a:t>hashtable</a:t>
            </a:r>
            <a:r>
              <a:rPr lang="en-US" altLang="ja-JP" sz="900" dirty="0" smtClean="0">
                <a:solidFill>
                  <a:srgbClr val="FF0000"/>
                </a:solidFill>
              </a:rPr>
              <a:t>); 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ハッシュ表を対象とした探索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Hato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Saburo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再登録・再探索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printf</a:t>
            </a:r>
            <a:r>
              <a:rPr lang="en-US" altLang="ja-JP" sz="900" dirty="0" smtClean="0">
                <a:solidFill>
                  <a:schemeClr val="tx1"/>
                </a:solidFill>
              </a:rPr>
              <a:t>("===Re-insert===\n");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insert(&amp;dummy,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Mitsuki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Mausu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</p:txBody>
      </p:sp>
      <p:sp>
        <p:nvSpPr>
          <p:cNvPr id="116" name="右矢印 115"/>
          <p:cNvSpPr/>
          <p:nvPr/>
        </p:nvSpPr>
        <p:spPr>
          <a:xfrm>
            <a:off x="0" y="4714884"/>
            <a:ext cx="285752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32"/>
          <p:cNvGrpSpPr/>
          <p:nvPr/>
        </p:nvGrpSpPr>
        <p:grpSpPr>
          <a:xfrm>
            <a:off x="7143768" y="3000372"/>
            <a:ext cx="1857388" cy="928694"/>
            <a:chOff x="1785918" y="5000636"/>
            <a:chExt cx="1857388" cy="928694"/>
          </a:xfrm>
        </p:grpSpPr>
        <p:sp>
          <p:nvSpPr>
            <p:cNvPr id="77" name="正方形/長方形 76"/>
            <p:cNvSpPr/>
            <p:nvPr/>
          </p:nvSpPr>
          <p:spPr>
            <a:xfrm>
              <a:off x="1785918" y="514351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4" name="グループ化 31"/>
            <p:cNvGrpSpPr/>
            <p:nvPr/>
          </p:nvGrpSpPr>
          <p:grpSpPr>
            <a:xfrm>
              <a:off x="1857356" y="5286388"/>
              <a:ext cx="1714512" cy="428628"/>
              <a:chOff x="1857356" y="5286388"/>
              <a:chExt cx="1714512" cy="428628"/>
            </a:xfrm>
          </p:grpSpPr>
          <p:sp>
            <p:nvSpPr>
              <p:cNvPr id="87" name="正方形/長方形 86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横浜国大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91" name="正方形/長方形 90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Yokohama </a:t>
                </a:r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Kunihiro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92" name="正方形/長方形 91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横浜市保土ヶ谷区常盤台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83" name="正方形/長方形 82"/>
            <p:cNvSpPr/>
            <p:nvPr/>
          </p:nvSpPr>
          <p:spPr>
            <a:xfrm>
              <a:off x="1785918" y="500063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Yokohama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Kunihiro</a:t>
              </a:r>
              <a:r>
                <a:rPr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 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8</a:t>
              </a:r>
              <a:endParaRPr kumimoji="1" lang="ja-JP" altLang="en-US" sz="800" dirty="0">
                <a:solidFill>
                  <a:srgbClr val="FFC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85" name="正方形/長方形 84"/>
            <p:cNvSpPr/>
            <p:nvPr/>
          </p:nvSpPr>
          <p:spPr>
            <a:xfrm>
              <a:off x="1785918" y="5786454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next:</a:t>
              </a:r>
              <a:r>
                <a:rPr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NULL</a:t>
              </a:r>
              <a:endParaRPr kumimoji="1" lang="ja-JP" altLang="en-US" sz="800" dirty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5" name="グループ化 33"/>
          <p:cNvGrpSpPr/>
          <p:nvPr/>
        </p:nvGrpSpPr>
        <p:grpSpPr>
          <a:xfrm>
            <a:off x="4929190" y="1928802"/>
            <a:ext cx="1857388" cy="928694"/>
            <a:chOff x="1785918" y="5000636"/>
            <a:chExt cx="1857388" cy="928694"/>
          </a:xfrm>
        </p:grpSpPr>
        <p:sp>
          <p:nvSpPr>
            <p:cNvPr id="94" name="正方形/長方形 93"/>
            <p:cNvSpPr/>
            <p:nvPr/>
          </p:nvSpPr>
          <p:spPr>
            <a:xfrm>
              <a:off x="1785918" y="514351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6" name="グループ化 35"/>
            <p:cNvGrpSpPr/>
            <p:nvPr/>
          </p:nvGrpSpPr>
          <p:grpSpPr>
            <a:xfrm>
              <a:off x="1857356" y="5286388"/>
              <a:ext cx="1714512" cy="428628"/>
              <a:chOff x="1857356" y="5286388"/>
              <a:chExt cx="1714512" cy="428628"/>
            </a:xfrm>
          </p:grpSpPr>
          <p:sp>
            <p:nvSpPr>
              <p:cNvPr id="98" name="正方形/長方形 97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神奈川花子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99" name="正方形/長方形 98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Kanagawa </a:t>
                </a:r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Hanako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03" name="正方形/長方形 102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横浜市</a:t>
                </a:r>
                <a:r>
                  <a:rPr lang="ja-JP" altLang="en-US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神奈川区三ッ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沢上町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96" name="正方形/長方形 95"/>
            <p:cNvSpPr/>
            <p:nvPr/>
          </p:nvSpPr>
          <p:spPr>
            <a:xfrm>
              <a:off x="1785918" y="500063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Kanagawa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Hanako</a:t>
              </a:r>
              <a:r>
                <a:rPr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4</a:t>
              </a:r>
              <a:endParaRPr lang="ja-JP" altLang="en-US" sz="800" dirty="0">
                <a:solidFill>
                  <a:srgbClr val="FFC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97" name="正方形/長方形 96"/>
            <p:cNvSpPr/>
            <p:nvPr/>
          </p:nvSpPr>
          <p:spPr>
            <a:xfrm>
              <a:off x="1785918" y="5786454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next:</a:t>
              </a:r>
              <a:r>
                <a:rPr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NULL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7" name="グループ化 49"/>
          <p:cNvGrpSpPr/>
          <p:nvPr/>
        </p:nvGrpSpPr>
        <p:grpSpPr>
          <a:xfrm>
            <a:off x="7143768" y="4071942"/>
            <a:ext cx="1857388" cy="928694"/>
            <a:chOff x="1785918" y="5000636"/>
            <a:chExt cx="1857388" cy="928694"/>
          </a:xfrm>
        </p:grpSpPr>
        <p:sp>
          <p:nvSpPr>
            <p:cNvPr id="125" name="正方形/長方形 124"/>
            <p:cNvSpPr/>
            <p:nvPr/>
          </p:nvSpPr>
          <p:spPr>
            <a:xfrm>
              <a:off x="1785918" y="514351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8" name="グループ化 51"/>
            <p:cNvGrpSpPr/>
            <p:nvPr/>
          </p:nvGrpSpPr>
          <p:grpSpPr>
            <a:xfrm>
              <a:off x="1857356" y="5286388"/>
              <a:ext cx="1714512" cy="428628"/>
              <a:chOff x="1857356" y="5286388"/>
              <a:chExt cx="1714512" cy="428628"/>
            </a:xfrm>
          </p:grpSpPr>
          <p:sp>
            <p:nvSpPr>
              <p:cNvPr id="129" name="正方形/長方形 128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北条梅子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30" name="正方形/長方形 129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Hojo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Umeko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31" name="正方形/長方形 130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小田原市城山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127" name="正方形/長方形 126"/>
            <p:cNvSpPr/>
            <p:nvPr/>
          </p:nvSpPr>
          <p:spPr>
            <a:xfrm>
              <a:off x="1785918" y="500063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Hojo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Umeko</a:t>
              </a:r>
              <a:r>
                <a:rPr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 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9</a:t>
              </a:r>
              <a:endParaRPr lang="ja-JP" altLang="en-US" sz="800" dirty="0">
                <a:solidFill>
                  <a:srgbClr val="FFC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128" name="正方形/長方形 127"/>
            <p:cNvSpPr/>
            <p:nvPr/>
          </p:nvSpPr>
          <p:spPr>
            <a:xfrm>
              <a:off x="1785918" y="5786454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next:</a:t>
              </a:r>
              <a:r>
                <a:rPr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NULL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9" name="グループ化 58"/>
          <p:cNvGrpSpPr/>
          <p:nvPr/>
        </p:nvGrpSpPr>
        <p:grpSpPr>
          <a:xfrm>
            <a:off x="7143768" y="857232"/>
            <a:ext cx="1857388" cy="928694"/>
            <a:chOff x="1785918" y="5000636"/>
            <a:chExt cx="1857388" cy="928694"/>
          </a:xfrm>
        </p:grpSpPr>
        <p:sp>
          <p:nvSpPr>
            <p:cNvPr id="133" name="正方形/長方形 132"/>
            <p:cNvSpPr/>
            <p:nvPr/>
          </p:nvSpPr>
          <p:spPr>
            <a:xfrm>
              <a:off x="1785918" y="514351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10" name="グループ化 60"/>
            <p:cNvGrpSpPr/>
            <p:nvPr/>
          </p:nvGrpSpPr>
          <p:grpSpPr>
            <a:xfrm>
              <a:off x="1857356" y="5286388"/>
              <a:ext cx="1714512" cy="428628"/>
              <a:chOff x="1857356" y="5286388"/>
              <a:chExt cx="1714512" cy="428628"/>
            </a:xfrm>
          </p:grpSpPr>
          <p:sp>
            <p:nvSpPr>
              <p:cNvPr id="137" name="正方形/長方形 136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足柄金太郎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38" name="正方形/長方形 137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Ashigara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Kintaro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39" name="正方形/長方形 138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南足柄市金時山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135" name="正方形/長方形 134"/>
            <p:cNvSpPr/>
            <p:nvPr/>
          </p:nvSpPr>
          <p:spPr>
            <a:xfrm>
              <a:off x="1785918" y="500063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Ashigara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Kintaro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0</a:t>
              </a:r>
              <a:endParaRPr kumimoji="1" lang="ja-JP" altLang="en-US" sz="800" dirty="0">
                <a:solidFill>
                  <a:srgbClr val="FFC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136" name="正方形/長方形 135"/>
            <p:cNvSpPr/>
            <p:nvPr/>
          </p:nvSpPr>
          <p:spPr>
            <a:xfrm>
              <a:off x="1785918" y="5786454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next:</a:t>
              </a:r>
              <a:r>
                <a:rPr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NULL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11" name="グループ化 74"/>
          <p:cNvGrpSpPr/>
          <p:nvPr/>
        </p:nvGrpSpPr>
        <p:grpSpPr>
          <a:xfrm>
            <a:off x="4929190" y="5214950"/>
            <a:ext cx="1857388" cy="928694"/>
            <a:chOff x="1785918" y="5000636"/>
            <a:chExt cx="1857388" cy="928694"/>
          </a:xfrm>
        </p:grpSpPr>
        <p:sp>
          <p:nvSpPr>
            <p:cNvPr id="149" name="正方形/長方形 148"/>
            <p:cNvSpPr/>
            <p:nvPr/>
          </p:nvSpPr>
          <p:spPr>
            <a:xfrm>
              <a:off x="1785918" y="514351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12" name="グループ化 76"/>
            <p:cNvGrpSpPr/>
            <p:nvPr/>
          </p:nvGrpSpPr>
          <p:grpSpPr>
            <a:xfrm>
              <a:off x="1857356" y="5286388"/>
              <a:ext cx="1714512" cy="428628"/>
              <a:chOff x="1857356" y="5286388"/>
              <a:chExt cx="1714512" cy="428628"/>
            </a:xfrm>
          </p:grpSpPr>
          <p:sp>
            <p:nvSpPr>
              <p:cNvPr id="153" name="正方形/長方形 152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三月磨臼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54" name="正方形/長方形 153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Mitsuki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Mausu</a:t>
                </a:r>
                <a:endPara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  <a:p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55" name="正方形/長方形 154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浦安市舞浜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151" name="正方形/長方形 150"/>
            <p:cNvSpPr/>
            <p:nvPr/>
          </p:nvSpPr>
          <p:spPr>
            <a:xfrm>
              <a:off x="1785918" y="500063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Mitsuki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Mausu</a:t>
              </a:r>
              <a:r>
                <a:rPr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 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10</a:t>
              </a:r>
            </a:p>
            <a:p>
              <a:endParaRPr kumimoji="1" lang="ja-JP" altLang="en-US" sz="800" dirty="0">
                <a:solidFill>
                  <a:srgbClr val="FFC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152" name="正方形/長方形 151"/>
            <p:cNvSpPr/>
            <p:nvPr/>
          </p:nvSpPr>
          <p:spPr>
            <a:xfrm>
              <a:off x="1785918" y="5786454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next:</a:t>
              </a:r>
              <a:r>
                <a:rPr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NULL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sp>
        <p:nvSpPr>
          <p:cNvPr id="167" name="正方形/長方形 166"/>
          <p:cNvSpPr/>
          <p:nvPr/>
        </p:nvSpPr>
        <p:spPr>
          <a:xfrm>
            <a:off x="2714612" y="1571612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0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69" name="正方形/長方形 168"/>
          <p:cNvSpPr/>
          <p:nvPr/>
        </p:nvSpPr>
        <p:spPr>
          <a:xfrm>
            <a:off x="2714612" y="1857364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0" name="正方形/長方形 169"/>
          <p:cNvSpPr/>
          <p:nvPr/>
        </p:nvSpPr>
        <p:spPr>
          <a:xfrm>
            <a:off x="2714612" y="2143116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1" name="正方形/長方形 170"/>
          <p:cNvSpPr/>
          <p:nvPr/>
        </p:nvSpPr>
        <p:spPr>
          <a:xfrm>
            <a:off x="2714612" y="2428868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3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2" name="正方形/長方形 171"/>
          <p:cNvSpPr/>
          <p:nvPr/>
        </p:nvSpPr>
        <p:spPr>
          <a:xfrm>
            <a:off x="2714612" y="2714620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4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3" name="正方形/長方形 172"/>
          <p:cNvSpPr/>
          <p:nvPr/>
        </p:nvSpPr>
        <p:spPr>
          <a:xfrm>
            <a:off x="2714612" y="3000372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5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4" name="正方形/長方形 173"/>
          <p:cNvSpPr/>
          <p:nvPr/>
        </p:nvSpPr>
        <p:spPr>
          <a:xfrm>
            <a:off x="2714612" y="3286124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6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5" name="正方形/長方形 174"/>
          <p:cNvSpPr/>
          <p:nvPr/>
        </p:nvSpPr>
        <p:spPr>
          <a:xfrm>
            <a:off x="2714612" y="3571876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7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6" name="正方形/長方形 175"/>
          <p:cNvSpPr/>
          <p:nvPr/>
        </p:nvSpPr>
        <p:spPr>
          <a:xfrm>
            <a:off x="2714612" y="3857628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8</a:t>
            </a:r>
            <a:r>
              <a:rPr kumimoji="1" lang="en-US" altLang="ja-JP" sz="800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kumimoji="1" lang="ja-JP" altLang="en-US" sz="800" dirty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7" name="正方形/長方形 176"/>
          <p:cNvSpPr/>
          <p:nvPr/>
        </p:nvSpPr>
        <p:spPr>
          <a:xfrm>
            <a:off x="2714612" y="4143380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9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8" name="正方形/長方形 177"/>
          <p:cNvSpPr/>
          <p:nvPr/>
        </p:nvSpPr>
        <p:spPr>
          <a:xfrm>
            <a:off x="2714612" y="4429132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10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9" name="正方形/長方形 178"/>
          <p:cNvSpPr/>
          <p:nvPr/>
        </p:nvSpPr>
        <p:spPr>
          <a:xfrm>
            <a:off x="2714612" y="4714884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11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80" name="正方形/長方形 179"/>
          <p:cNvSpPr/>
          <p:nvPr/>
        </p:nvSpPr>
        <p:spPr>
          <a:xfrm>
            <a:off x="2714612" y="5000636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12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181" name="カギ線コネクタ 180"/>
          <p:cNvCxnSpPr>
            <a:endCxn id="94" idx="1"/>
          </p:cNvCxnSpPr>
          <p:nvPr/>
        </p:nvCxnSpPr>
        <p:spPr>
          <a:xfrm flipV="1">
            <a:off x="3643306" y="2393149"/>
            <a:ext cx="1285884" cy="464347"/>
          </a:xfrm>
          <a:prstGeom prst="bentConnector3">
            <a:avLst>
              <a:gd name="adj1" fmla="val 50000"/>
            </a:avLst>
          </a:prstGeom>
          <a:ln w="25400">
            <a:solidFill>
              <a:schemeClr val="tx1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2" name="カギ線コネクタ 181"/>
          <p:cNvCxnSpPr>
            <a:endCxn id="77" idx="1"/>
          </p:cNvCxnSpPr>
          <p:nvPr/>
        </p:nvCxnSpPr>
        <p:spPr>
          <a:xfrm flipV="1">
            <a:off x="3643306" y="3464719"/>
            <a:ext cx="3500462" cy="535786"/>
          </a:xfrm>
          <a:prstGeom prst="bentConnector3">
            <a:avLst>
              <a:gd name="adj1" fmla="val 50000"/>
            </a:avLst>
          </a:prstGeom>
          <a:ln w="25400">
            <a:solidFill>
              <a:srgbClr val="FF000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3" name="カギ線コネクタ 182"/>
          <p:cNvCxnSpPr>
            <a:endCxn id="125" idx="1"/>
          </p:cNvCxnSpPr>
          <p:nvPr/>
        </p:nvCxnSpPr>
        <p:spPr>
          <a:xfrm>
            <a:off x="3643306" y="4286256"/>
            <a:ext cx="3500462" cy="250033"/>
          </a:xfrm>
          <a:prstGeom prst="bentConnector3">
            <a:avLst>
              <a:gd name="adj1" fmla="val 50000"/>
            </a:avLst>
          </a:prstGeom>
          <a:ln w="25400">
            <a:solidFill>
              <a:schemeClr val="tx1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8" name="カギ線コネクタ 167"/>
          <p:cNvCxnSpPr>
            <a:endCxn id="133" idx="1"/>
          </p:cNvCxnSpPr>
          <p:nvPr/>
        </p:nvCxnSpPr>
        <p:spPr>
          <a:xfrm flipV="1">
            <a:off x="3643306" y="1321579"/>
            <a:ext cx="3500462" cy="392910"/>
          </a:xfrm>
          <a:prstGeom prst="bentConnector3">
            <a:avLst>
              <a:gd name="adj1" fmla="val 50000"/>
            </a:avLst>
          </a:prstGeom>
          <a:ln w="25400">
            <a:solidFill>
              <a:schemeClr val="tx1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5" name="カギ線コネクタ 194"/>
          <p:cNvCxnSpPr>
            <a:endCxn id="149" idx="1"/>
          </p:cNvCxnSpPr>
          <p:nvPr/>
        </p:nvCxnSpPr>
        <p:spPr>
          <a:xfrm>
            <a:off x="3643308" y="4572010"/>
            <a:ext cx="1285882" cy="1107287"/>
          </a:xfrm>
          <a:prstGeom prst="bentConnector3">
            <a:avLst>
              <a:gd name="adj1" fmla="val 50000"/>
            </a:avLst>
          </a:prstGeom>
          <a:ln w="25400">
            <a:solidFill>
              <a:schemeClr val="tx1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3" name="グループ化 31"/>
          <p:cNvGrpSpPr/>
          <p:nvPr/>
        </p:nvGrpSpPr>
        <p:grpSpPr>
          <a:xfrm>
            <a:off x="214282" y="642918"/>
            <a:ext cx="1714512" cy="428628"/>
            <a:chOff x="1857356" y="5286388"/>
            <a:chExt cx="1714512" cy="428628"/>
          </a:xfrm>
        </p:grpSpPr>
        <p:sp>
          <p:nvSpPr>
            <p:cNvPr id="213" name="正方形/長方形 212"/>
            <p:cNvSpPr/>
            <p:nvPr/>
          </p:nvSpPr>
          <p:spPr>
            <a:xfrm>
              <a:off x="1857356" y="5429264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j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214" name="正方形/長方形 213"/>
            <p:cNvSpPr/>
            <p:nvPr/>
          </p:nvSpPr>
          <p:spPr>
            <a:xfrm>
              <a:off x="1857356" y="5286388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e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215" name="正方形/長方形 214"/>
            <p:cNvSpPr/>
            <p:nvPr/>
          </p:nvSpPr>
          <p:spPr>
            <a:xfrm>
              <a:off x="1857356" y="5572140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addr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sp>
        <p:nvSpPr>
          <p:cNvPr id="216" name="テキスト ボックス 215"/>
          <p:cNvSpPr txBox="1"/>
          <p:nvPr/>
        </p:nvSpPr>
        <p:spPr>
          <a:xfrm>
            <a:off x="214282" y="357166"/>
            <a:ext cx="1242648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dirty="0" err="1" smtClean="0">
                <a:latin typeface="ＭＳ ゴシック" pitchFamily="49" charset="-128"/>
                <a:ea typeface="ＭＳ ゴシック" pitchFamily="49" charset="-128"/>
              </a:rPr>
              <a:t>struct</a:t>
            </a:r>
            <a:r>
              <a:rPr lang="en-US" altLang="ja-JP" sz="1100" dirty="0" smtClean="0">
                <a:latin typeface="ＭＳ ゴシック" pitchFamily="49" charset="-128"/>
                <a:ea typeface="ＭＳ ゴシック" pitchFamily="49" charset="-128"/>
              </a:rPr>
              <a:t> record 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x</a:t>
            </a:r>
          </a:p>
        </p:txBody>
      </p:sp>
      <p:grpSp>
        <p:nvGrpSpPr>
          <p:cNvPr id="14" name="グループ化 31"/>
          <p:cNvGrpSpPr/>
          <p:nvPr/>
        </p:nvGrpSpPr>
        <p:grpSpPr>
          <a:xfrm>
            <a:off x="214282" y="1428736"/>
            <a:ext cx="1714512" cy="428628"/>
            <a:chOff x="1857356" y="5286388"/>
            <a:chExt cx="1714512" cy="428628"/>
          </a:xfrm>
        </p:grpSpPr>
        <p:sp>
          <p:nvSpPr>
            <p:cNvPr id="218" name="正方形/長方形 217"/>
            <p:cNvSpPr/>
            <p:nvPr/>
          </p:nvSpPr>
          <p:spPr>
            <a:xfrm>
              <a:off x="1857356" y="5429264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j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r>
                <a:rPr kumimoji="1"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横浜邦博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219" name="正方形/長方形 218"/>
            <p:cNvSpPr/>
            <p:nvPr/>
          </p:nvSpPr>
          <p:spPr>
            <a:xfrm>
              <a:off x="1857356" y="5286388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e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Yokohama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Kunihiro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220" name="正方形/長方形 219"/>
            <p:cNvSpPr/>
            <p:nvPr/>
          </p:nvSpPr>
          <p:spPr>
            <a:xfrm>
              <a:off x="1857356" y="5572140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addr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r>
                <a:rPr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横浜市中区日本大通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sp>
        <p:nvSpPr>
          <p:cNvPr id="221" name="テキスト ボックス 220"/>
          <p:cNvSpPr txBox="1"/>
          <p:nvPr/>
        </p:nvSpPr>
        <p:spPr>
          <a:xfrm>
            <a:off x="214282" y="1142984"/>
            <a:ext cx="152477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dirty="0" err="1" smtClean="0">
                <a:latin typeface="ＭＳ ゴシック" pitchFamily="49" charset="-128"/>
                <a:ea typeface="ＭＳ ゴシック" pitchFamily="49" charset="-128"/>
              </a:rPr>
              <a:t>struct</a:t>
            </a:r>
            <a:r>
              <a:rPr lang="en-US" altLang="ja-JP" sz="1100" dirty="0" smtClean="0">
                <a:latin typeface="ＭＳ ゴシック" pitchFamily="49" charset="-128"/>
                <a:ea typeface="ＭＳ ゴシック" pitchFamily="49" charset="-128"/>
              </a:rPr>
              <a:t> record 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dummy</a:t>
            </a:r>
          </a:p>
        </p:txBody>
      </p:sp>
      <p:sp>
        <p:nvSpPr>
          <p:cNvPr id="222" name="テキスト ボックス 221"/>
          <p:cNvSpPr txBox="1"/>
          <p:nvPr/>
        </p:nvSpPr>
        <p:spPr>
          <a:xfrm>
            <a:off x="2357422" y="1285860"/>
            <a:ext cx="1947969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dirty="0" err="1" smtClean="0">
                <a:latin typeface="ＭＳ ゴシック" pitchFamily="49" charset="-128"/>
                <a:ea typeface="ＭＳ ゴシック" pitchFamily="49" charset="-128"/>
              </a:rPr>
              <a:t>struct</a:t>
            </a:r>
            <a:r>
              <a:rPr lang="en-US" altLang="ja-JP" sz="1100" dirty="0" smtClean="0">
                <a:latin typeface="ＭＳ ゴシック" pitchFamily="49" charset="-128"/>
                <a:ea typeface="ＭＳ ゴシック" pitchFamily="49" charset="-128"/>
              </a:rPr>
              <a:t> item *</a:t>
            </a:r>
            <a:r>
              <a:rPr lang="en-US" altLang="ja-JP" sz="1100" b="1" dirty="0" err="1" smtClean="0"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[B]</a:t>
            </a:r>
          </a:p>
        </p:txBody>
      </p:sp>
      <p:sp>
        <p:nvSpPr>
          <p:cNvPr id="74" name="テキスト ボックス 73"/>
          <p:cNvSpPr txBox="1"/>
          <p:nvPr/>
        </p:nvSpPr>
        <p:spPr>
          <a:xfrm>
            <a:off x="2000232" y="785794"/>
            <a:ext cx="215956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b="1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hash(“</a:t>
            </a:r>
            <a:r>
              <a:rPr lang="en-US" altLang="ja-JP" sz="1100" b="1" dirty="0" err="1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Nanashi</a:t>
            </a:r>
            <a:r>
              <a:rPr lang="en-US" altLang="ja-JP" sz="1100" b="1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 </a:t>
            </a:r>
            <a:r>
              <a:rPr lang="en-US" altLang="ja-JP" sz="1100" b="1" dirty="0" err="1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Gonbei</a:t>
            </a:r>
            <a:r>
              <a:rPr lang="en-US" altLang="ja-JP" sz="1100" b="1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”) = 8</a:t>
            </a:r>
          </a:p>
        </p:txBody>
      </p:sp>
      <p:sp>
        <p:nvSpPr>
          <p:cNvPr id="75" name="テキスト ボックス 74"/>
          <p:cNvSpPr txBox="1"/>
          <p:nvPr/>
        </p:nvSpPr>
        <p:spPr>
          <a:xfrm>
            <a:off x="2786050" y="6357958"/>
            <a:ext cx="431720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200" dirty="0" smtClean="0">
                <a:solidFill>
                  <a:srgbClr val="FF0000"/>
                </a:solidFill>
              </a:rPr>
              <a:t>特定されたハッシュ値からリストを探索したが、発見できなかった</a:t>
            </a:r>
            <a:endParaRPr lang="en-US" altLang="ja-JP" sz="1200" dirty="0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14282" y="0"/>
            <a:ext cx="8686800" cy="785794"/>
          </a:xfrm>
        </p:spPr>
        <p:txBody>
          <a:bodyPr>
            <a:noAutofit/>
          </a:bodyPr>
          <a:lstStyle/>
          <a:p>
            <a:r>
              <a:rPr lang="ja-JP" altLang="en-US" sz="2800" dirty="0" smtClean="0"/>
              <a:t>ダイレクトチェイニング法</a:t>
            </a:r>
            <a:r>
              <a:rPr lang="en-US" altLang="ja-JP" sz="2800" dirty="0" smtClean="0"/>
              <a:t/>
            </a:r>
            <a:br>
              <a:rPr lang="en-US" altLang="ja-JP" sz="2800" dirty="0" smtClean="0"/>
            </a:br>
            <a:r>
              <a:rPr lang="ja-JP" altLang="en-US" sz="2800" dirty="0" smtClean="0"/>
              <a:t>削除</a:t>
            </a:r>
            <a:r>
              <a:rPr lang="en-US" altLang="ja-JP" sz="2800" dirty="0" smtClean="0"/>
              <a:t>5</a:t>
            </a:r>
            <a:endParaRPr kumimoji="1" lang="ja-JP" altLang="en-US" sz="2800" dirty="0"/>
          </a:p>
        </p:txBody>
      </p:sp>
      <p:sp>
        <p:nvSpPr>
          <p:cNvPr id="115" name="正方形/長方形 114"/>
          <p:cNvSpPr/>
          <p:nvPr/>
        </p:nvSpPr>
        <p:spPr>
          <a:xfrm>
            <a:off x="214282" y="1928802"/>
            <a:ext cx="2357454" cy="4786346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ハッシュ表初期化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makenull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初期データ登録 </a:t>
            </a:r>
            <a:r>
              <a:rPr lang="en-US" altLang="ja-JP" sz="900" dirty="0" smtClean="0">
                <a:solidFill>
                  <a:schemeClr val="tx1"/>
                </a:solidFill>
              </a:rPr>
              <a:t>*/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while(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getrecord</a:t>
            </a:r>
            <a:r>
              <a:rPr lang="en-US" altLang="ja-JP" sz="900" dirty="0" smtClean="0">
                <a:solidFill>
                  <a:schemeClr val="tx1"/>
                </a:solidFill>
              </a:rPr>
              <a:t>(&amp;x) )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insert(&amp;x,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x.ename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重複データの登録試み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insert(&amp;dummy,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ハッシュ表を対象とした探索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Hato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Saburo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ハッシュ表からのデータ削除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Hato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Saburo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delete("Ueno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Ranran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Nobi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Toraemon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Nanashi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Gonbei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smtClean="0">
                <a:solidFill>
                  <a:srgbClr val="FF0000"/>
                </a:solidFill>
              </a:rPr>
              <a:t>delete(</a:t>
            </a:r>
            <a:r>
              <a:rPr lang="en-US" altLang="ja-JP" sz="900" dirty="0" err="1" smtClean="0">
                <a:solidFill>
                  <a:srgbClr val="FF0000"/>
                </a:solidFill>
              </a:rPr>
              <a:t>dummy.ename</a:t>
            </a:r>
            <a:r>
              <a:rPr lang="en-US" altLang="ja-JP" sz="900" dirty="0" smtClean="0">
                <a:solidFill>
                  <a:srgbClr val="FF0000"/>
                </a:solidFill>
              </a:rPr>
              <a:t>, </a:t>
            </a:r>
            <a:r>
              <a:rPr lang="en-US" altLang="ja-JP" sz="900" dirty="0" err="1" smtClean="0">
                <a:solidFill>
                  <a:srgbClr val="FF0000"/>
                </a:solidFill>
              </a:rPr>
              <a:t>hashtable</a:t>
            </a:r>
            <a:r>
              <a:rPr lang="en-US" altLang="ja-JP" sz="900" dirty="0" smtClean="0">
                <a:solidFill>
                  <a:srgbClr val="FF0000"/>
                </a:solidFill>
              </a:rPr>
              <a:t>);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ハッシュ表を対象とした探索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Hato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Saburo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再登録・再探索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printf</a:t>
            </a:r>
            <a:r>
              <a:rPr lang="en-US" altLang="ja-JP" sz="900" dirty="0" smtClean="0">
                <a:solidFill>
                  <a:schemeClr val="tx1"/>
                </a:solidFill>
              </a:rPr>
              <a:t>("===Re-insert===\n");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insert(&amp;dummy,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Mitsuki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Mausu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</p:txBody>
      </p:sp>
      <p:sp>
        <p:nvSpPr>
          <p:cNvPr id="116" name="右矢印 115"/>
          <p:cNvSpPr/>
          <p:nvPr/>
        </p:nvSpPr>
        <p:spPr>
          <a:xfrm>
            <a:off x="0" y="4857760"/>
            <a:ext cx="285752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32"/>
          <p:cNvGrpSpPr/>
          <p:nvPr/>
        </p:nvGrpSpPr>
        <p:grpSpPr>
          <a:xfrm>
            <a:off x="7143768" y="3000372"/>
            <a:ext cx="1857388" cy="928694"/>
            <a:chOff x="1785918" y="5000636"/>
            <a:chExt cx="1857388" cy="928694"/>
          </a:xfrm>
        </p:grpSpPr>
        <p:sp>
          <p:nvSpPr>
            <p:cNvPr id="77" name="正方形/長方形 76"/>
            <p:cNvSpPr/>
            <p:nvPr/>
          </p:nvSpPr>
          <p:spPr>
            <a:xfrm>
              <a:off x="1785918" y="514351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4" name="グループ化 31"/>
            <p:cNvGrpSpPr/>
            <p:nvPr/>
          </p:nvGrpSpPr>
          <p:grpSpPr>
            <a:xfrm>
              <a:off x="1857356" y="5286388"/>
              <a:ext cx="1714512" cy="428628"/>
              <a:chOff x="1857356" y="5286388"/>
              <a:chExt cx="1714512" cy="428628"/>
            </a:xfrm>
          </p:grpSpPr>
          <p:sp>
            <p:nvSpPr>
              <p:cNvPr id="87" name="正方形/長方形 86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横浜国大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91" name="正方形/長方形 90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Yokohama </a:t>
                </a:r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Kunihiro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92" name="正方形/長方形 91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横浜市保土ヶ谷区常盤台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83" name="正方形/長方形 82"/>
            <p:cNvSpPr/>
            <p:nvPr/>
          </p:nvSpPr>
          <p:spPr>
            <a:xfrm>
              <a:off x="1785918" y="500063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Yokohama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Kunihiro</a:t>
              </a:r>
              <a:r>
                <a:rPr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 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8</a:t>
              </a:r>
              <a:endParaRPr kumimoji="1" lang="ja-JP" altLang="en-US" sz="800" dirty="0">
                <a:solidFill>
                  <a:srgbClr val="FFC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85" name="正方形/長方形 84"/>
            <p:cNvSpPr/>
            <p:nvPr/>
          </p:nvSpPr>
          <p:spPr>
            <a:xfrm>
              <a:off x="1785918" y="5786454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next:</a:t>
              </a:r>
              <a:r>
                <a:rPr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NULL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5" name="グループ化 33"/>
          <p:cNvGrpSpPr/>
          <p:nvPr/>
        </p:nvGrpSpPr>
        <p:grpSpPr>
          <a:xfrm>
            <a:off x="4929190" y="1928802"/>
            <a:ext cx="1857388" cy="928694"/>
            <a:chOff x="1785918" y="5000636"/>
            <a:chExt cx="1857388" cy="928694"/>
          </a:xfrm>
        </p:grpSpPr>
        <p:sp>
          <p:nvSpPr>
            <p:cNvPr id="94" name="正方形/長方形 93"/>
            <p:cNvSpPr/>
            <p:nvPr/>
          </p:nvSpPr>
          <p:spPr>
            <a:xfrm>
              <a:off x="1785918" y="514351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6" name="グループ化 35"/>
            <p:cNvGrpSpPr/>
            <p:nvPr/>
          </p:nvGrpSpPr>
          <p:grpSpPr>
            <a:xfrm>
              <a:off x="1857356" y="5286388"/>
              <a:ext cx="1714512" cy="428628"/>
              <a:chOff x="1857356" y="5286388"/>
              <a:chExt cx="1714512" cy="428628"/>
            </a:xfrm>
          </p:grpSpPr>
          <p:sp>
            <p:nvSpPr>
              <p:cNvPr id="98" name="正方形/長方形 97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神奈川花子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99" name="正方形/長方形 98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Kanagawa </a:t>
                </a:r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Hanako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03" name="正方形/長方形 102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横浜市</a:t>
                </a:r>
                <a:r>
                  <a:rPr lang="ja-JP" altLang="en-US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神奈川区三ッ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沢上町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96" name="正方形/長方形 95"/>
            <p:cNvSpPr/>
            <p:nvPr/>
          </p:nvSpPr>
          <p:spPr>
            <a:xfrm>
              <a:off x="1785918" y="500063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Kanagawa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Hanako</a:t>
              </a:r>
              <a:r>
                <a:rPr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4</a:t>
              </a:r>
              <a:endParaRPr lang="ja-JP" altLang="en-US" sz="800" dirty="0">
                <a:solidFill>
                  <a:srgbClr val="FFC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97" name="正方形/長方形 96"/>
            <p:cNvSpPr/>
            <p:nvPr/>
          </p:nvSpPr>
          <p:spPr>
            <a:xfrm>
              <a:off x="1785918" y="5786454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next:</a:t>
              </a:r>
              <a:r>
                <a:rPr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NULL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7" name="グループ化 49"/>
          <p:cNvGrpSpPr/>
          <p:nvPr/>
        </p:nvGrpSpPr>
        <p:grpSpPr>
          <a:xfrm>
            <a:off x="7143768" y="4071942"/>
            <a:ext cx="1857388" cy="928694"/>
            <a:chOff x="1785918" y="5000636"/>
            <a:chExt cx="1857388" cy="928694"/>
          </a:xfrm>
        </p:grpSpPr>
        <p:sp>
          <p:nvSpPr>
            <p:cNvPr id="125" name="正方形/長方形 124"/>
            <p:cNvSpPr/>
            <p:nvPr/>
          </p:nvSpPr>
          <p:spPr>
            <a:xfrm>
              <a:off x="1785918" y="514351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8" name="グループ化 51"/>
            <p:cNvGrpSpPr/>
            <p:nvPr/>
          </p:nvGrpSpPr>
          <p:grpSpPr>
            <a:xfrm>
              <a:off x="1857356" y="5286388"/>
              <a:ext cx="1714512" cy="428628"/>
              <a:chOff x="1857356" y="5286388"/>
              <a:chExt cx="1714512" cy="428628"/>
            </a:xfrm>
          </p:grpSpPr>
          <p:sp>
            <p:nvSpPr>
              <p:cNvPr id="129" name="正方形/長方形 128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北条梅子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30" name="正方形/長方形 129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Hojo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Umeko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31" name="正方形/長方形 130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小田原市城山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127" name="正方形/長方形 126"/>
            <p:cNvSpPr/>
            <p:nvPr/>
          </p:nvSpPr>
          <p:spPr>
            <a:xfrm>
              <a:off x="1785918" y="500063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Hojo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Umeko</a:t>
              </a:r>
              <a:r>
                <a:rPr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 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9</a:t>
              </a:r>
              <a:endParaRPr lang="ja-JP" altLang="en-US" sz="800" dirty="0">
                <a:solidFill>
                  <a:srgbClr val="FFC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128" name="正方形/長方形 127"/>
            <p:cNvSpPr/>
            <p:nvPr/>
          </p:nvSpPr>
          <p:spPr>
            <a:xfrm>
              <a:off x="1785918" y="5786454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next:</a:t>
              </a:r>
              <a:r>
                <a:rPr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NULL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9" name="グループ化 58"/>
          <p:cNvGrpSpPr/>
          <p:nvPr/>
        </p:nvGrpSpPr>
        <p:grpSpPr>
          <a:xfrm>
            <a:off x="7143768" y="857232"/>
            <a:ext cx="1857388" cy="928694"/>
            <a:chOff x="1785918" y="5000636"/>
            <a:chExt cx="1857388" cy="928694"/>
          </a:xfrm>
        </p:grpSpPr>
        <p:sp>
          <p:nvSpPr>
            <p:cNvPr id="133" name="正方形/長方形 132"/>
            <p:cNvSpPr/>
            <p:nvPr/>
          </p:nvSpPr>
          <p:spPr>
            <a:xfrm>
              <a:off x="1785918" y="514351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10" name="グループ化 60"/>
            <p:cNvGrpSpPr/>
            <p:nvPr/>
          </p:nvGrpSpPr>
          <p:grpSpPr>
            <a:xfrm>
              <a:off x="1857356" y="5286388"/>
              <a:ext cx="1714512" cy="428628"/>
              <a:chOff x="1857356" y="5286388"/>
              <a:chExt cx="1714512" cy="428628"/>
            </a:xfrm>
          </p:grpSpPr>
          <p:sp>
            <p:nvSpPr>
              <p:cNvPr id="137" name="正方形/長方形 136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足柄金太郎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38" name="正方形/長方形 137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Ashigara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Kintaro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39" name="正方形/長方形 138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南足柄市金時山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135" name="正方形/長方形 134"/>
            <p:cNvSpPr/>
            <p:nvPr/>
          </p:nvSpPr>
          <p:spPr>
            <a:xfrm>
              <a:off x="1785918" y="500063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Ashigara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Kintaro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0</a:t>
              </a:r>
              <a:endParaRPr kumimoji="1" lang="ja-JP" altLang="en-US" sz="800" dirty="0">
                <a:solidFill>
                  <a:srgbClr val="FFC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136" name="正方形/長方形 135"/>
            <p:cNvSpPr/>
            <p:nvPr/>
          </p:nvSpPr>
          <p:spPr>
            <a:xfrm>
              <a:off x="1785918" y="5786454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next:</a:t>
              </a:r>
              <a:r>
                <a:rPr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NULL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11" name="グループ化 74"/>
          <p:cNvGrpSpPr/>
          <p:nvPr/>
        </p:nvGrpSpPr>
        <p:grpSpPr>
          <a:xfrm>
            <a:off x="4929190" y="5214950"/>
            <a:ext cx="1857388" cy="928694"/>
            <a:chOff x="1785918" y="5000636"/>
            <a:chExt cx="1857388" cy="928694"/>
          </a:xfrm>
        </p:grpSpPr>
        <p:sp>
          <p:nvSpPr>
            <p:cNvPr id="149" name="正方形/長方形 148"/>
            <p:cNvSpPr/>
            <p:nvPr/>
          </p:nvSpPr>
          <p:spPr>
            <a:xfrm>
              <a:off x="1785918" y="514351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12" name="グループ化 76"/>
            <p:cNvGrpSpPr/>
            <p:nvPr/>
          </p:nvGrpSpPr>
          <p:grpSpPr>
            <a:xfrm>
              <a:off x="1857356" y="5286388"/>
              <a:ext cx="1714512" cy="428628"/>
              <a:chOff x="1857356" y="5286388"/>
              <a:chExt cx="1714512" cy="428628"/>
            </a:xfrm>
          </p:grpSpPr>
          <p:sp>
            <p:nvSpPr>
              <p:cNvPr id="153" name="正方形/長方形 152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三月磨臼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54" name="正方形/長方形 153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Mitsuki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Mausu</a:t>
                </a:r>
                <a:endPara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  <a:p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55" name="正方形/長方形 154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浦安市舞浜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151" name="正方形/長方形 150"/>
            <p:cNvSpPr/>
            <p:nvPr/>
          </p:nvSpPr>
          <p:spPr>
            <a:xfrm>
              <a:off x="1785918" y="500063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Mitsuki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Mausu</a:t>
              </a:r>
              <a:r>
                <a:rPr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 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10</a:t>
              </a:r>
            </a:p>
            <a:p>
              <a:endParaRPr kumimoji="1" lang="ja-JP" altLang="en-US" sz="800" dirty="0">
                <a:solidFill>
                  <a:srgbClr val="FFC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152" name="正方形/長方形 151"/>
            <p:cNvSpPr/>
            <p:nvPr/>
          </p:nvSpPr>
          <p:spPr>
            <a:xfrm>
              <a:off x="1785918" y="5786454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next:</a:t>
              </a:r>
              <a:r>
                <a:rPr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NULL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sp>
        <p:nvSpPr>
          <p:cNvPr id="167" name="正方形/長方形 166"/>
          <p:cNvSpPr/>
          <p:nvPr/>
        </p:nvSpPr>
        <p:spPr>
          <a:xfrm>
            <a:off x="2714612" y="1571612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0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69" name="正方形/長方形 168"/>
          <p:cNvSpPr/>
          <p:nvPr/>
        </p:nvSpPr>
        <p:spPr>
          <a:xfrm>
            <a:off x="2714612" y="1857364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0" name="正方形/長方形 169"/>
          <p:cNvSpPr/>
          <p:nvPr/>
        </p:nvSpPr>
        <p:spPr>
          <a:xfrm>
            <a:off x="2714612" y="2143116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1" name="正方形/長方形 170"/>
          <p:cNvSpPr/>
          <p:nvPr/>
        </p:nvSpPr>
        <p:spPr>
          <a:xfrm>
            <a:off x="2714612" y="2428868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3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2" name="正方形/長方形 171"/>
          <p:cNvSpPr/>
          <p:nvPr/>
        </p:nvSpPr>
        <p:spPr>
          <a:xfrm>
            <a:off x="2714612" y="2714620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4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3" name="正方形/長方形 172"/>
          <p:cNvSpPr/>
          <p:nvPr/>
        </p:nvSpPr>
        <p:spPr>
          <a:xfrm>
            <a:off x="2714612" y="3000372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5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4" name="正方形/長方形 173"/>
          <p:cNvSpPr/>
          <p:nvPr/>
        </p:nvSpPr>
        <p:spPr>
          <a:xfrm>
            <a:off x="2714612" y="3286124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6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5" name="正方形/長方形 174"/>
          <p:cNvSpPr/>
          <p:nvPr/>
        </p:nvSpPr>
        <p:spPr>
          <a:xfrm>
            <a:off x="2714612" y="3571876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7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6" name="正方形/長方形 175"/>
          <p:cNvSpPr/>
          <p:nvPr/>
        </p:nvSpPr>
        <p:spPr>
          <a:xfrm>
            <a:off x="2714612" y="3857628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8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7" name="正方形/長方形 176"/>
          <p:cNvSpPr/>
          <p:nvPr/>
        </p:nvSpPr>
        <p:spPr>
          <a:xfrm>
            <a:off x="2714612" y="4143380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9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8" name="正方形/長方形 177"/>
          <p:cNvSpPr/>
          <p:nvPr/>
        </p:nvSpPr>
        <p:spPr>
          <a:xfrm>
            <a:off x="2714612" y="4429132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10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9" name="正方形/長方形 178"/>
          <p:cNvSpPr/>
          <p:nvPr/>
        </p:nvSpPr>
        <p:spPr>
          <a:xfrm>
            <a:off x="2714612" y="4714884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11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80" name="正方形/長方形 179"/>
          <p:cNvSpPr/>
          <p:nvPr/>
        </p:nvSpPr>
        <p:spPr>
          <a:xfrm>
            <a:off x="2714612" y="5000636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12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181" name="カギ線コネクタ 180"/>
          <p:cNvCxnSpPr>
            <a:endCxn id="94" idx="1"/>
          </p:cNvCxnSpPr>
          <p:nvPr/>
        </p:nvCxnSpPr>
        <p:spPr>
          <a:xfrm flipV="1">
            <a:off x="3643306" y="2393149"/>
            <a:ext cx="1285884" cy="464347"/>
          </a:xfrm>
          <a:prstGeom prst="bentConnector3">
            <a:avLst>
              <a:gd name="adj1" fmla="val 50000"/>
            </a:avLst>
          </a:prstGeom>
          <a:ln w="25400">
            <a:solidFill>
              <a:schemeClr val="tx1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2" name="カギ線コネクタ 181"/>
          <p:cNvCxnSpPr>
            <a:endCxn id="77" idx="1"/>
          </p:cNvCxnSpPr>
          <p:nvPr/>
        </p:nvCxnSpPr>
        <p:spPr>
          <a:xfrm flipV="1">
            <a:off x="3643306" y="3464719"/>
            <a:ext cx="3500462" cy="535786"/>
          </a:xfrm>
          <a:prstGeom prst="bentConnector3">
            <a:avLst>
              <a:gd name="adj1" fmla="val 50000"/>
            </a:avLst>
          </a:prstGeom>
          <a:ln w="25400">
            <a:solidFill>
              <a:schemeClr val="tx1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3" name="カギ線コネクタ 182"/>
          <p:cNvCxnSpPr>
            <a:endCxn id="125" idx="1"/>
          </p:cNvCxnSpPr>
          <p:nvPr/>
        </p:nvCxnSpPr>
        <p:spPr>
          <a:xfrm>
            <a:off x="3643306" y="4286256"/>
            <a:ext cx="3500462" cy="250033"/>
          </a:xfrm>
          <a:prstGeom prst="bentConnector3">
            <a:avLst>
              <a:gd name="adj1" fmla="val 50000"/>
            </a:avLst>
          </a:prstGeom>
          <a:ln w="25400">
            <a:solidFill>
              <a:schemeClr val="tx1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8" name="カギ線コネクタ 167"/>
          <p:cNvCxnSpPr>
            <a:endCxn id="133" idx="1"/>
          </p:cNvCxnSpPr>
          <p:nvPr/>
        </p:nvCxnSpPr>
        <p:spPr>
          <a:xfrm flipV="1">
            <a:off x="3643306" y="1321579"/>
            <a:ext cx="3500462" cy="392910"/>
          </a:xfrm>
          <a:prstGeom prst="bentConnector3">
            <a:avLst>
              <a:gd name="adj1" fmla="val 50000"/>
            </a:avLst>
          </a:prstGeom>
          <a:ln w="25400">
            <a:solidFill>
              <a:schemeClr val="tx1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5" name="カギ線コネクタ 194"/>
          <p:cNvCxnSpPr>
            <a:endCxn id="149" idx="1"/>
          </p:cNvCxnSpPr>
          <p:nvPr/>
        </p:nvCxnSpPr>
        <p:spPr>
          <a:xfrm>
            <a:off x="3643308" y="4572010"/>
            <a:ext cx="1285882" cy="1107287"/>
          </a:xfrm>
          <a:prstGeom prst="bentConnector3">
            <a:avLst>
              <a:gd name="adj1" fmla="val 50000"/>
            </a:avLst>
          </a:prstGeom>
          <a:ln w="25400">
            <a:solidFill>
              <a:schemeClr val="tx1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3" name="グループ化 31"/>
          <p:cNvGrpSpPr/>
          <p:nvPr/>
        </p:nvGrpSpPr>
        <p:grpSpPr>
          <a:xfrm>
            <a:off x="214282" y="642918"/>
            <a:ext cx="1714512" cy="428628"/>
            <a:chOff x="1857356" y="5286388"/>
            <a:chExt cx="1714512" cy="428628"/>
          </a:xfrm>
        </p:grpSpPr>
        <p:sp>
          <p:nvSpPr>
            <p:cNvPr id="213" name="正方形/長方形 212"/>
            <p:cNvSpPr/>
            <p:nvPr/>
          </p:nvSpPr>
          <p:spPr>
            <a:xfrm>
              <a:off x="1857356" y="5429264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j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214" name="正方形/長方形 213"/>
            <p:cNvSpPr/>
            <p:nvPr/>
          </p:nvSpPr>
          <p:spPr>
            <a:xfrm>
              <a:off x="1857356" y="5286388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e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215" name="正方形/長方形 214"/>
            <p:cNvSpPr/>
            <p:nvPr/>
          </p:nvSpPr>
          <p:spPr>
            <a:xfrm>
              <a:off x="1857356" y="5572140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addr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sp>
        <p:nvSpPr>
          <p:cNvPr id="216" name="テキスト ボックス 215"/>
          <p:cNvSpPr txBox="1"/>
          <p:nvPr/>
        </p:nvSpPr>
        <p:spPr>
          <a:xfrm>
            <a:off x="214282" y="357166"/>
            <a:ext cx="1242648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dirty="0" err="1" smtClean="0">
                <a:latin typeface="ＭＳ ゴシック" pitchFamily="49" charset="-128"/>
                <a:ea typeface="ＭＳ ゴシック" pitchFamily="49" charset="-128"/>
              </a:rPr>
              <a:t>struct</a:t>
            </a:r>
            <a:r>
              <a:rPr lang="en-US" altLang="ja-JP" sz="1100" dirty="0" smtClean="0">
                <a:latin typeface="ＭＳ ゴシック" pitchFamily="49" charset="-128"/>
                <a:ea typeface="ＭＳ ゴシック" pitchFamily="49" charset="-128"/>
              </a:rPr>
              <a:t> record 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x</a:t>
            </a:r>
          </a:p>
        </p:txBody>
      </p:sp>
      <p:grpSp>
        <p:nvGrpSpPr>
          <p:cNvPr id="14" name="グループ化 31"/>
          <p:cNvGrpSpPr/>
          <p:nvPr/>
        </p:nvGrpSpPr>
        <p:grpSpPr>
          <a:xfrm>
            <a:off x="214282" y="1428736"/>
            <a:ext cx="1714512" cy="428628"/>
            <a:chOff x="1857356" y="5286388"/>
            <a:chExt cx="1714512" cy="428628"/>
          </a:xfrm>
        </p:grpSpPr>
        <p:sp>
          <p:nvSpPr>
            <p:cNvPr id="218" name="正方形/長方形 217"/>
            <p:cNvSpPr/>
            <p:nvPr/>
          </p:nvSpPr>
          <p:spPr>
            <a:xfrm>
              <a:off x="1857356" y="5429264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j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r>
                <a:rPr kumimoji="1"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横浜邦博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219" name="正方形/長方形 218"/>
            <p:cNvSpPr/>
            <p:nvPr/>
          </p:nvSpPr>
          <p:spPr>
            <a:xfrm>
              <a:off x="1857356" y="5286388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e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Yokohama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Kunihiro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220" name="正方形/長方形 219"/>
            <p:cNvSpPr/>
            <p:nvPr/>
          </p:nvSpPr>
          <p:spPr>
            <a:xfrm>
              <a:off x="1857356" y="5572140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addr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r>
                <a:rPr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横浜市中区日本大通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sp>
        <p:nvSpPr>
          <p:cNvPr id="221" name="テキスト ボックス 220"/>
          <p:cNvSpPr txBox="1"/>
          <p:nvPr/>
        </p:nvSpPr>
        <p:spPr>
          <a:xfrm>
            <a:off x="214282" y="1142984"/>
            <a:ext cx="152477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dirty="0" err="1" smtClean="0">
                <a:latin typeface="ＭＳ ゴシック" pitchFamily="49" charset="-128"/>
                <a:ea typeface="ＭＳ ゴシック" pitchFamily="49" charset="-128"/>
              </a:rPr>
              <a:t>struct</a:t>
            </a:r>
            <a:r>
              <a:rPr lang="en-US" altLang="ja-JP" sz="1100" dirty="0" smtClean="0">
                <a:latin typeface="ＭＳ ゴシック" pitchFamily="49" charset="-128"/>
                <a:ea typeface="ＭＳ ゴシック" pitchFamily="49" charset="-128"/>
              </a:rPr>
              <a:t> record 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dummy</a:t>
            </a:r>
          </a:p>
        </p:txBody>
      </p:sp>
      <p:sp>
        <p:nvSpPr>
          <p:cNvPr id="222" name="テキスト ボックス 221"/>
          <p:cNvSpPr txBox="1"/>
          <p:nvPr/>
        </p:nvSpPr>
        <p:spPr>
          <a:xfrm>
            <a:off x="2357422" y="1285860"/>
            <a:ext cx="1947969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dirty="0" err="1" smtClean="0">
                <a:latin typeface="ＭＳ ゴシック" pitchFamily="49" charset="-128"/>
                <a:ea typeface="ＭＳ ゴシック" pitchFamily="49" charset="-128"/>
              </a:rPr>
              <a:t>struct</a:t>
            </a:r>
            <a:r>
              <a:rPr lang="en-US" altLang="ja-JP" sz="1100" dirty="0" smtClean="0">
                <a:latin typeface="ＭＳ ゴシック" pitchFamily="49" charset="-128"/>
                <a:ea typeface="ＭＳ ゴシック" pitchFamily="49" charset="-128"/>
              </a:rPr>
              <a:t> item *</a:t>
            </a:r>
            <a:r>
              <a:rPr lang="en-US" altLang="ja-JP" sz="1100" b="1" dirty="0" err="1" smtClean="0"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[B]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14282" y="0"/>
            <a:ext cx="8686800" cy="785794"/>
          </a:xfrm>
        </p:spPr>
        <p:txBody>
          <a:bodyPr>
            <a:noAutofit/>
          </a:bodyPr>
          <a:lstStyle/>
          <a:p>
            <a:r>
              <a:rPr lang="ja-JP" altLang="en-US" sz="2800" dirty="0" smtClean="0"/>
              <a:t>ダイレクトチェイニング法</a:t>
            </a:r>
            <a:r>
              <a:rPr lang="en-US" altLang="ja-JP" sz="2800" dirty="0" smtClean="0"/>
              <a:t/>
            </a:r>
            <a:br>
              <a:rPr lang="en-US" altLang="ja-JP" sz="2800" dirty="0" smtClean="0"/>
            </a:br>
            <a:r>
              <a:rPr lang="ja-JP" altLang="en-US" sz="2800" dirty="0" smtClean="0"/>
              <a:t>削除</a:t>
            </a:r>
            <a:r>
              <a:rPr lang="en-US" altLang="ja-JP" sz="2800" dirty="0" smtClean="0"/>
              <a:t>5: </a:t>
            </a:r>
            <a:r>
              <a:rPr lang="ja-JP" altLang="en-US" sz="2800" dirty="0" smtClean="0"/>
              <a:t>探索</a:t>
            </a:r>
            <a:endParaRPr kumimoji="1" lang="ja-JP" altLang="en-US" sz="2800" dirty="0"/>
          </a:p>
        </p:txBody>
      </p:sp>
      <p:sp>
        <p:nvSpPr>
          <p:cNvPr id="115" name="正方形/長方形 114"/>
          <p:cNvSpPr/>
          <p:nvPr/>
        </p:nvSpPr>
        <p:spPr>
          <a:xfrm>
            <a:off x="214282" y="1928802"/>
            <a:ext cx="2357454" cy="4786346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ハッシュ表初期化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makenull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初期データ登録 </a:t>
            </a:r>
            <a:r>
              <a:rPr lang="en-US" altLang="ja-JP" sz="900" dirty="0" smtClean="0">
                <a:solidFill>
                  <a:schemeClr val="tx1"/>
                </a:solidFill>
              </a:rPr>
              <a:t>*/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while(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getrecord</a:t>
            </a:r>
            <a:r>
              <a:rPr lang="en-US" altLang="ja-JP" sz="900" dirty="0" smtClean="0">
                <a:solidFill>
                  <a:schemeClr val="tx1"/>
                </a:solidFill>
              </a:rPr>
              <a:t>(&amp;x) )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insert(&amp;x,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x.ename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重複データの登録試み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insert(&amp;dummy,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ハッシュ表を対象とした探索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Hato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Saburo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ハッシュ表からのデータ削除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Hato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Saburo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delete("Ueno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Ranran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Nobi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Toraemon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Nanashi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Gonbei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smtClean="0">
                <a:solidFill>
                  <a:srgbClr val="FF0000"/>
                </a:solidFill>
              </a:rPr>
              <a:t>delete(</a:t>
            </a:r>
            <a:r>
              <a:rPr lang="en-US" altLang="ja-JP" sz="900" dirty="0" err="1" smtClean="0">
                <a:solidFill>
                  <a:srgbClr val="FF0000"/>
                </a:solidFill>
              </a:rPr>
              <a:t>dummy.ename</a:t>
            </a:r>
            <a:r>
              <a:rPr lang="en-US" altLang="ja-JP" sz="900" dirty="0" smtClean="0">
                <a:solidFill>
                  <a:srgbClr val="FF0000"/>
                </a:solidFill>
              </a:rPr>
              <a:t>, </a:t>
            </a:r>
            <a:r>
              <a:rPr lang="en-US" altLang="ja-JP" sz="900" dirty="0" err="1" smtClean="0">
                <a:solidFill>
                  <a:srgbClr val="FF0000"/>
                </a:solidFill>
              </a:rPr>
              <a:t>hashtable</a:t>
            </a:r>
            <a:r>
              <a:rPr lang="en-US" altLang="ja-JP" sz="900" dirty="0" smtClean="0">
                <a:solidFill>
                  <a:srgbClr val="FF0000"/>
                </a:solidFill>
              </a:rPr>
              <a:t>);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ハッシュ表を対象とした探索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Hato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Saburo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再登録・再探索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printf</a:t>
            </a:r>
            <a:r>
              <a:rPr lang="en-US" altLang="ja-JP" sz="900" dirty="0" smtClean="0">
                <a:solidFill>
                  <a:schemeClr val="tx1"/>
                </a:solidFill>
              </a:rPr>
              <a:t>("===Re-insert===\n");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insert(&amp;dummy,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Mitsuki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Mausu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</p:txBody>
      </p:sp>
      <p:sp>
        <p:nvSpPr>
          <p:cNvPr id="116" name="右矢印 115"/>
          <p:cNvSpPr/>
          <p:nvPr/>
        </p:nvSpPr>
        <p:spPr>
          <a:xfrm>
            <a:off x="0" y="4857760"/>
            <a:ext cx="285752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32"/>
          <p:cNvGrpSpPr/>
          <p:nvPr/>
        </p:nvGrpSpPr>
        <p:grpSpPr>
          <a:xfrm>
            <a:off x="7143768" y="3000372"/>
            <a:ext cx="1857388" cy="928694"/>
            <a:chOff x="1785918" y="5000636"/>
            <a:chExt cx="1857388" cy="928694"/>
          </a:xfrm>
        </p:grpSpPr>
        <p:sp>
          <p:nvSpPr>
            <p:cNvPr id="77" name="正方形/長方形 76"/>
            <p:cNvSpPr/>
            <p:nvPr/>
          </p:nvSpPr>
          <p:spPr>
            <a:xfrm>
              <a:off x="1785918" y="514351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4" name="グループ化 31"/>
            <p:cNvGrpSpPr/>
            <p:nvPr/>
          </p:nvGrpSpPr>
          <p:grpSpPr>
            <a:xfrm>
              <a:off x="1857356" y="5286388"/>
              <a:ext cx="1714512" cy="428628"/>
              <a:chOff x="1857356" y="5286388"/>
              <a:chExt cx="1714512" cy="428628"/>
            </a:xfrm>
          </p:grpSpPr>
          <p:sp>
            <p:nvSpPr>
              <p:cNvPr id="87" name="正方形/長方形 86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横浜国大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91" name="正方形/長方形 90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Yokohama </a:t>
                </a:r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Kunihiro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92" name="正方形/長方形 91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横浜市保土ヶ谷区常盤台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83" name="正方形/長方形 82"/>
            <p:cNvSpPr/>
            <p:nvPr/>
          </p:nvSpPr>
          <p:spPr>
            <a:xfrm>
              <a:off x="1785918" y="500063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</a:t>
              </a:r>
              <a:r>
                <a:rPr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Yokohama </a:t>
              </a:r>
              <a:r>
                <a:rPr lang="en-US" altLang="ja-JP" sz="800" dirty="0" err="1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Kunihiro</a:t>
              </a:r>
              <a:r>
                <a:rPr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 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8</a:t>
              </a:r>
              <a:endParaRPr kumimoji="1" lang="ja-JP" altLang="en-US" sz="800" dirty="0">
                <a:solidFill>
                  <a:srgbClr val="FFC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85" name="正方形/長方形 84"/>
            <p:cNvSpPr/>
            <p:nvPr/>
          </p:nvSpPr>
          <p:spPr>
            <a:xfrm>
              <a:off x="1785918" y="5786454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next:</a:t>
              </a:r>
              <a:r>
                <a:rPr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NULL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5" name="グループ化 33"/>
          <p:cNvGrpSpPr/>
          <p:nvPr/>
        </p:nvGrpSpPr>
        <p:grpSpPr>
          <a:xfrm>
            <a:off x="4929190" y="1928802"/>
            <a:ext cx="1857388" cy="928694"/>
            <a:chOff x="1785918" y="5000636"/>
            <a:chExt cx="1857388" cy="928694"/>
          </a:xfrm>
        </p:grpSpPr>
        <p:sp>
          <p:nvSpPr>
            <p:cNvPr id="94" name="正方形/長方形 93"/>
            <p:cNvSpPr/>
            <p:nvPr/>
          </p:nvSpPr>
          <p:spPr>
            <a:xfrm>
              <a:off x="1785918" y="514351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6" name="グループ化 35"/>
            <p:cNvGrpSpPr/>
            <p:nvPr/>
          </p:nvGrpSpPr>
          <p:grpSpPr>
            <a:xfrm>
              <a:off x="1857356" y="5286388"/>
              <a:ext cx="1714512" cy="428628"/>
              <a:chOff x="1857356" y="5286388"/>
              <a:chExt cx="1714512" cy="428628"/>
            </a:xfrm>
          </p:grpSpPr>
          <p:sp>
            <p:nvSpPr>
              <p:cNvPr id="98" name="正方形/長方形 97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神奈川花子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99" name="正方形/長方形 98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Kanagawa </a:t>
                </a:r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Hanako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03" name="正方形/長方形 102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横浜市</a:t>
                </a:r>
                <a:r>
                  <a:rPr lang="ja-JP" altLang="en-US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神奈川区三ッ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沢上町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96" name="正方形/長方形 95"/>
            <p:cNvSpPr/>
            <p:nvPr/>
          </p:nvSpPr>
          <p:spPr>
            <a:xfrm>
              <a:off x="1785918" y="500063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Kanagawa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Hanako</a:t>
              </a:r>
              <a:r>
                <a:rPr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4</a:t>
              </a:r>
              <a:endParaRPr lang="ja-JP" altLang="en-US" sz="800" dirty="0">
                <a:solidFill>
                  <a:srgbClr val="FFC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97" name="正方形/長方形 96"/>
            <p:cNvSpPr/>
            <p:nvPr/>
          </p:nvSpPr>
          <p:spPr>
            <a:xfrm>
              <a:off x="1785918" y="5786454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next:</a:t>
              </a:r>
              <a:r>
                <a:rPr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NULL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7" name="グループ化 49"/>
          <p:cNvGrpSpPr/>
          <p:nvPr/>
        </p:nvGrpSpPr>
        <p:grpSpPr>
          <a:xfrm>
            <a:off x="7143768" y="4071942"/>
            <a:ext cx="1857388" cy="928694"/>
            <a:chOff x="1785918" y="5000636"/>
            <a:chExt cx="1857388" cy="928694"/>
          </a:xfrm>
        </p:grpSpPr>
        <p:sp>
          <p:nvSpPr>
            <p:cNvPr id="125" name="正方形/長方形 124"/>
            <p:cNvSpPr/>
            <p:nvPr/>
          </p:nvSpPr>
          <p:spPr>
            <a:xfrm>
              <a:off x="1785918" y="514351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8" name="グループ化 51"/>
            <p:cNvGrpSpPr/>
            <p:nvPr/>
          </p:nvGrpSpPr>
          <p:grpSpPr>
            <a:xfrm>
              <a:off x="1857356" y="5286388"/>
              <a:ext cx="1714512" cy="428628"/>
              <a:chOff x="1857356" y="5286388"/>
              <a:chExt cx="1714512" cy="428628"/>
            </a:xfrm>
          </p:grpSpPr>
          <p:sp>
            <p:nvSpPr>
              <p:cNvPr id="129" name="正方形/長方形 128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北条梅子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30" name="正方形/長方形 129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Hojo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Umeko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31" name="正方形/長方形 130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小田原市城山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127" name="正方形/長方形 126"/>
            <p:cNvSpPr/>
            <p:nvPr/>
          </p:nvSpPr>
          <p:spPr>
            <a:xfrm>
              <a:off x="1785918" y="500063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Hojo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Umeko</a:t>
              </a:r>
              <a:r>
                <a:rPr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 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9</a:t>
              </a:r>
              <a:endParaRPr lang="ja-JP" altLang="en-US" sz="800" dirty="0">
                <a:solidFill>
                  <a:srgbClr val="FFC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128" name="正方形/長方形 127"/>
            <p:cNvSpPr/>
            <p:nvPr/>
          </p:nvSpPr>
          <p:spPr>
            <a:xfrm>
              <a:off x="1785918" y="5786454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next:</a:t>
              </a:r>
              <a:r>
                <a:rPr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NULL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9" name="グループ化 58"/>
          <p:cNvGrpSpPr/>
          <p:nvPr/>
        </p:nvGrpSpPr>
        <p:grpSpPr>
          <a:xfrm>
            <a:off x="7143768" y="857232"/>
            <a:ext cx="1857388" cy="928694"/>
            <a:chOff x="1785918" y="5000636"/>
            <a:chExt cx="1857388" cy="928694"/>
          </a:xfrm>
        </p:grpSpPr>
        <p:sp>
          <p:nvSpPr>
            <p:cNvPr id="133" name="正方形/長方形 132"/>
            <p:cNvSpPr/>
            <p:nvPr/>
          </p:nvSpPr>
          <p:spPr>
            <a:xfrm>
              <a:off x="1785918" y="514351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10" name="グループ化 60"/>
            <p:cNvGrpSpPr/>
            <p:nvPr/>
          </p:nvGrpSpPr>
          <p:grpSpPr>
            <a:xfrm>
              <a:off x="1857356" y="5286388"/>
              <a:ext cx="1714512" cy="428628"/>
              <a:chOff x="1857356" y="5286388"/>
              <a:chExt cx="1714512" cy="428628"/>
            </a:xfrm>
          </p:grpSpPr>
          <p:sp>
            <p:nvSpPr>
              <p:cNvPr id="137" name="正方形/長方形 136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足柄金太郎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38" name="正方形/長方形 137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Ashigara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Kintaro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39" name="正方形/長方形 138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南足柄市金時山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135" name="正方形/長方形 134"/>
            <p:cNvSpPr/>
            <p:nvPr/>
          </p:nvSpPr>
          <p:spPr>
            <a:xfrm>
              <a:off x="1785918" y="500063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Ashigara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Kintaro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0</a:t>
              </a:r>
              <a:endParaRPr kumimoji="1" lang="ja-JP" altLang="en-US" sz="800" dirty="0">
                <a:solidFill>
                  <a:srgbClr val="FFC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136" name="正方形/長方形 135"/>
            <p:cNvSpPr/>
            <p:nvPr/>
          </p:nvSpPr>
          <p:spPr>
            <a:xfrm>
              <a:off x="1785918" y="5786454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next:</a:t>
              </a:r>
              <a:r>
                <a:rPr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NULL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11" name="グループ化 74"/>
          <p:cNvGrpSpPr/>
          <p:nvPr/>
        </p:nvGrpSpPr>
        <p:grpSpPr>
          <a:xfrm>
            <a:off x="4929190" y="5214950"/>
            <a:ext cx="1857388" cy="928694"/>
            <a:chOff x="1785918" y="5000636"/>
            <a:chExt cx="1857388" cy="928694"/>
          </a:xfrm>
        </p:grpSpPr>
        <p:sp>
          <p:nvSpPr>
            <p:cNvPr id="149" name="正方形/長方形 148"/>
            <p:cNvSpPr/>
            <p:nvPr/>
          </p:nvSpPr>
          <p:spPr>
            <a:xfrm>
              <a:off x="1785918" y="514351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12" name="グループ化 76"/>
            <p:cNvGrpSpPr/>
            <p:nvPr/>
          </p:nvGrpSpPr>
          <p:grpSpPr>
            <a:xfrm>
              <a:off x="1857356" y="5286388"/>
              <a:ext cx="1714512" cy="428628"/>
              <a:chOff x="1857356" y="5286388"/>
              <a:chExt cx="1714512" cy="428628"/>
            </a:xfrm>
          </p:grpSpPr>
          <p:sp>
            <p:nvSpPr>
              <p:cNvPr id="153" name="正方形/長方形 152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三月磨臼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54" name="正方形/長方形 153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Mitsuki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Mausu</a:t>
                </a:r>
                <a:endPara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  <a:p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55" name="正方形/長方形 154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浦安市舞浜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151" name="正方形/長方形 150"/>
            <p:cNvSpPr/>
            <p:nvPr/>
          </p:nvSpPr>
          <p:spPr>
            <a:xfrm>
              <a:off x="1785918" y="500063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Mitsuki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Mausu</a:t>
              </a:r>
              <a:r>
                <a:rPr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 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10</a:t>
              </a:r>
            </a:p>
            <a:p>
              <a:endParaRPr kumimoji="1" lang="ja-JP" altLang="en-US" sz="800" dirty="0">
                <a:solidFill>
                  <a:srgbClr val="FFC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152" name="正方形/長方形 151"/>
            <p:cNvSpPr/>
            <p:nvPr/>
          </p:nvSpPr>
          <p:spPr>
            <a:xfrm>
              <a:off x="1785918" y="5786454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next:</a:t>
              </a:r>
              <a:r>
                <a:rPr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NULL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sp>
        <p:nvSpPr>
          <p:cNvPr id="167" name="正方形/長方形 166"/>
          <p:cNvSpPr/>
          <p:nvPr/>
        </p:nvSpPr>
        <p:spPr>
          <a:xfrm>
            <a:off x="2714612" y="1571612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0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69" name="正方形/長方形 168"/>
          <p:cNvSpPr/>
          <p:nvPr/>
        </p:nvSpPr>
        <p:spPr>
          <a:xfrm>
            <a:off x="2714612" y="1857364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0" name="正方形/長方形 169"/>
          <p:cNvSpPr/>
          <p:nvPr/>
        </p:nvSpPr>
        <p:spPr>
          <a:xfrm>
            <a:off x="2714612" y="2143116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1" name="正方形/長方形 170"/>
          <p:cNvSpPr/>
          <p:nvPr/>
        </p:nvSpPr>
        <p:spPr>
          <a:xfrm>
            <a:off x="2714612" y="2428868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3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2" name="正方形/長方形 171"/>
          <p:cNvSpPr/>
          <p:nvPr/>
        </p:nvSpPr>
        <p:spPr>
          <a:xfrm>
            <a:off x="2714612" y="2714620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4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3" name="正方形/長方形 172"/>
          <p:cNvSpPr/>
          <p:nvPr/>
        </p:nvSpPr>
        <p:spPr>
          <a:xfrm>
            <a:off x="2714612" y="3000372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5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4" name="正方形/長方形 173"/>
          <p:cNvSpPr/>
          <p:nvPr/>
        </p:nvSpPr>
        <p:spPr>
          <a:xfrm>
            <a:off x="2714612" y="3286124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6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5" name="正方形/長方形 174"/>
          <p:cNvSpPr/>
          <p:nvPr/>
        </p:nvSpPr>
        <p:spPr>
          <a:xfrm>
            <a:off x="2714612" y="3571876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7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6" name="正方形/長方形 175"/>
          <p:cNvSpPr/>
          <p:nvPr/>
        </p:nvSpPr>
        <p:spPr>
          <a:xfrm>
            <a:off x="2714612" y="3857628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8</a:t>
            </a:r>
            <a:r>
              <a:rPr kumimoji="1" lang="en-US" altLang="ja-JP" sz="800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kumimoji="1" lang="ja-JP" altLang="en-US" sz="800" dirty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7" name="正方形/長方形 176"/>
          <p:cNvSpPr/>
          <p:nvPr/>
        </p:nvSpPr>
        <p:spPr>
          <a:xfrm>
            <a:off x="2714612" y="4143380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9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8" name="正方形/長方形 177"/>
          <p:cNvSpPr/>
          <p:nvPr/>
        </p:nvSpPr>
        <p:spPr>
          <a:xfrm>
            <a:off x="2714612" y="4429132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10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9" name="正方形/長方形 178"/>
          <p:cNvSpPr/>
          <p:nvPr/>
        </p:nvSpPr>
        <p:spPr>
          <a:xfrm>
            <a:off x="2714612" y="4714884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11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80" name="正方形/長方形 179"/>
          <p:cNvSpPr/>
          <p:nvPr/>
        </p:nvSpPr>
        <p:spPr>
          <a:xfrm>
            <a:off x="2714612" y="5000636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12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181" name="カギ線コネクタ 180"/>
          <p:cNvCxnSpPr>
            <a:endCxn id="94" idx="1"/>
          </p:cNvCxnSpPr>
          <p:nvPr/>
        </p:nvCxnSpPr>
        <p:spPr>
          <a:xfrm flipV="1">
            <a:off x="3643306" y="2393149"/>
            <a:ext cx="1285884" cy="464347"/>
          </a:xfrm>
          <a:prstGeom prst="bentConnector3">
            <a:avLst>
              <a:gd name="adj1" fmla="val 50000"/>
            </a:avLst>
          </a:prstGeom>
          <a:ln w="25400">
            <a:solidFill>
              <a:schemeClr val="tx1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2" name="カギ線コネクタ 181"/>
          <p:cNvCxnSpPr>
            <a:endCxn id="77" idx="1"/>
          </p:cNvCxnSpPr>
          <p:nvPr/>
        </p:nvCxnSpPr>
        <p:spPr>
          <a:xfrm flipV="1">
            <a:off x="3643306" y="3464719"/>
            <a:ext cx="3500462" cy="535786"/>
          </a:xfrm>
          <a:prstGeom prst="bentConnector3">
            <a:avLst>
              <a:gd name="adj1" fmla="val 50000"/>
            </a:avLst>
          </a:prstGeom>
          <a:ln w="25400">
            <a:solidFill>
              <a:srgbClr val="FF000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3" name="カギ線コネクタ 182"/>
          <p:cNvCxnSpPr>
            <a:endCxn id="125" idx="1"/>
          </p:cNvCxnSpPr>
          <p:nvPr/>
        </p:nvCxnSpPr>
        <p:spPr>
          <a:xfrm>
            <a:off x="3643306" y="4286256"/>
            <a:ext cx="3500462" cy="250033"/>
          </a:xfrm>
          <a:prstGeom prst="bentConnector3">
            <a:avLst>
              <a:gd name="adj1" fmla="val 50000"/>
            </a:avLst>
          </a:prstGeom>
          <a:ln w="25400">
            <a:solidFill>
              <a:schemeClr val="tx1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8" name="カギ線コネクタ 167"/>
          <p:cNvCxnSpPr>
            <a:endCxn id="133" idx="1"/>
          </p:cNvCxnSpPr>
          <p:nvPr/>
        </p:nvCxnSpPr>
        <p:spPr>
          <a:xfrm flipV="1">
            <a:off x="3643306" y="1321579"/>
            <a:ext cx="3500462" cy="392910"/>
          </a:xfrm>
          <a:prstGeom prst="bentConnector3">
            <a:avLst>
              <a:gd name="adj1" fmla="val 50000"/>
            </a:avLst>
          </a:prstGeom>
          <a:ln w="25400">
            <a:solidFill>
              <a:schemeClr val="tx1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5" name="カギ線コネクタ 194"/>
          <p:cNvCxnSpPr>
            <a:endCxn id="149" idx="1"/>
          </p:cNvCxnSpPr>
          <p:nvPr/>
        </p:nvCxnSpPr>
        <p:spPr>
          <a:xfrm>
            <a:off x="3643308" y="4572010"/>
            <a:ext cx="1285882" cy="1107287"/>
          </a:xfrm>
          <a:prstGeom prst="bentConnector3">
            <a:avLst>
              <a:gd name="adj1" fmla="val 50000"/>
            </a:avLst>
          </a:prstGeom>
          <a:ln w="25400">
            <a:solidFill>
              <a:schemeClr val="tx1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3" name="グループ化 31"/>
          <p:cNvGrpSpPr/>
          <p:nvPr/>
        </p:nvGrpSpPr>
        <p:grpSpPr>
          <a:xfrm>
            <a:off x="214282" y="642918"/>
            <a:ext cx="1714512" cy="428628"/>
            <a:chOff x="1857356" y="5286388"/>
            <a:chExt cx="1714512" cy="428628"/>
          </a:xfrm>
        </p:grpSpPr>
        <p:sp>
          <p:nvSpPr>
            <p:cNvPr id="213" name="正方形/長方形 212"/>
            <p:cNvSpPr/>
            <p:nvPr/>
          </p:nvSpPr>
          <p:spPr>
            <a:xfrm>
              <a:off x="1857356" y="5429264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j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214" name="正方形/長方形 213"/>
            <p:cNvSpPr/>
            <p:nvPr/>
          </p:nvSpPr>
          <p:spPr>
            <a:xfrm>
              <a:off x="1857356" y="5286388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e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215" name="正方形/長方形 214"/>
            <p:cNvSpPr/>
            <p:nvPr/>
          </p:nvSpPr>
          <p:spPr>
            <a:xfrm>
              <a:off x="1857356" y="5572140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addr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sp>
        <p:nvSpPr>
          <p:cNvPr id="216" name="テキスト ボックス 215"/>
          <p:cNvSpPr txBox="1"/>
          <p:nvPr/>
        </p:nvSpPr>
        <p:spPr>
          <a:xfrm>
            <a:off x="214282" y="357166"/>
            <a:ext cx="1242648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dirty="0" err="1" smtClean="0">
                <a:latin typeface="ＭＳ ゴシック" pitchFamily="49" charset="-128"/>
                <a:ea typeface="ＭＳ ゴシック" pitchFamily="49" charset="-128"/>
              </a:rPr>
              <a:t>struct</a:t>
            </a:r>
            <a:r>
              <a:rPr lang="en-US" altLang="ja-JP" sz="1100" dirty="0" smtClean="0">
                <a:latin typeface="ＭＳ ゴシック" pitchFamily="49" charset="-128"/>
                <a:ea typeface="ＭＳ ゴシック" pitchFamily="49" charset="-128"/>
              </a:rPr>
              <a:t> record 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x</a:t>
            </a:r>
          </a:p>
        </p:txBody>
      </p:sp>
      <p:grpSp>
        <p:nvGrpSpPr>
          <p:cNvPr id="14" name="グループ化 31"/>
          <p:cNvGrpSpPr/>
          <p:nvPr/>
        </p:nvGrpSpPr>
        <p:grpSpPr>
          <a:xfrm>
            <a:off x="214282" y="1428736"/>
            <a:ext cx="1714512" cy="428628"/>
            <a:chOff x="1857356" y="5286388"/>
            <a:chExt cx="1714512" cy="428628"/>
          </a:xfrm>
        </p:grpSpPr>
        <p:sp>
          <p:nvSpPr>
            <p:cNvPr id="218" name="正方形/長方形 217"/>
            <p:cNvSpPr/>
            <p:nvPr/>
          </p:nvSpPr>
          <p:spPr>
            <a:xfrm>
              <a:off x="1857356" y="5429264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j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r>
                <a:rPr kumimoji="1"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横浜邦博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219" name="正方形/長方形 218"/>
            <p:cNvSpPr/>
            <p:nvPr/>
          </p:nvSpPr>
          <p:spPr>
            <a:xfrm>
              <a:off x="1857356" y="5286388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e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r>
                <a:rPr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Yokohama </a:t>
              </a:r>
              <a:r>
                <a:rPr lang="en-US" altLang="ja-JP" sz="800" dirty="0" err="1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Kunihiro</a:t>
              </a:r>
              <a:endParaRPr kumimoji="1" lang="ja-JP" altLang="en-US" sz="800" dirty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220" name="正方形/長方形 219"/>
            <p:cNvSpPr/>
            <p:nvPr/>
          </p:nvSpPr>
          <p:spPr>
            <a:xfrm>
              <a:off x="1857356" y="5572140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addr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r>
                <a:rPr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横浜市中区日本大通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sp>
        <p:nvSpPr>
          <p:cNvPr id="221" name="テキスト ボックス 220"/>
          <p:cNvSpPr txBox="1"/>
          <p:nvPr/>
        </p:nvSpPr>
        <p:spPr>
          <a:xfrm>
            <a:off x="214282" y="1142984"/>
            <a:ext cx="152477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dirty="0" err="1" smtClean="0">
                <a:latin typeface="ＭＳ ゴシック" pitchFamily="49" charset="-128"/>
                <a:ea typeface="ＭＳ ゴシック" pitchFamily="49" charset="-128"/>
              </a:rPr>
              <a:t>struct</a:t>
            </a:r>
            <a:r>
              <a:rPr lang="en-US" altLang="ja-JP" sz="1100" dirty="0" smtClean="0">
                <a:latin typeface="ＭＳ ゴシック" pitchFamily="49" charset="-128"/>
                <a:ea typeface="ＭＳ ゴシック" pitchFamily="49" charset="-128"/>
              </a:rPr>
              <a:t> record 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dummy</a:t>
            </a:r>
          </a:p>
        </p:txBody>
      </p:sp>
      <p:sp>
        <p:nvSpPr>
          <p:cNvPr id="222" name="テキスト ボックス 221"/>
          <p:cNvSpPr txBox="1"/>
          <p:nvPr/>
        </p:nvSpPr>
        <p:spPr>
          <a:xfrm>
            <a:off x="2357422" y="1285860"/>
            <a:ext cx="1947969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dirty="0" err="1" smtClean="0">
                <a:latin typeface="ＭＳ ゴシック" pitchFamily="49" charset="-128"/>
                <a:ea typeface="ＭＳ ゴシック" pitchFamily="49" charset="-128"/>
              </a:rPr>
              <a:t>struct</a:t>
            </a:r>
            <a:r>
              <a:rPr lang="en-US" altLang="ja-JP" sz="1100" dirty="0" smtClean="0">
                <a:latin typeface="ＭＳ ゴシック" pitchFamily="49" charset="-128"/>
                <a:ea typeface="ＭＳ ゴシック" pitchFamily="49" charset="-128"/>
              </a:rPr>
              <a:t> item *</a:t>
            </a:r>
            <a:r>
              <a:rPr lang="en-US" altLang="ja-JP" sz="1100" b="1" dirty="0" err="1" smtClean="0"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[B]</a:t>
            </a:r>
          </a:p>
        </p:txBody>
      </p:sp>
      <p:sp>
        <p:nvSpPr>
          <p:cNvPr id="74" name="テキスト ボックス 73"/>
          <p:cNvSpPr txBox="1"/>
          <p:nvPr/>
        </p:nvSpPr>
        <p:spPr>
          <a:xfrm>
            <a:off x="2000232" y="785794"/>
            <a:ext cx="2371162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b="1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hash(“Yokohama </a:t>
            </a:r>
            <a:r>
              <a:rPr lang="en-US" altLang="ja-JP" sz="1100" b="1" dirty="0" err="1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Kunihiro</a:t>
            </a:r>
            <a:r>
              <a:rPr lang="en-US" altLang="ja-JP" sz="1100" b="1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”) = 8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14282" y="0"/>
            <a:ext cx="8686800" cy="785794"/>
          </a:xfrm>
        </p:spPr>
        <p:txBody>
          <a:bodyPr>
            <a:noAutofit/>
          </a:bodyPr>
          <a:lstStyle/>
          <a:p>
            <a:r>
              <a:rPr lang="ja-JP" altLang="en-US" sz="2800" dirty="0" smtClean="0"/>
              <a:t>ダイレクトチェイニング法</a:t>
            </a:r>
            <a:r>
              <a:rPr lang="en-US" altLang="ja-JP" sz="2800" dirty="0" smtClean="0"/>
              <a:t/>
            </a:r>
            <a:br>
              <a:rPr lang="en-US" altLang="ja-JP" sz="2800" dirty="0" smtClean="0"/>
            </a:br>
            <a:r>
              <a:rPr lang="ja-JP" altLang="en-US" sz="2800" dirty="0" smtClean="0"/>
              <a:t>削除</a:t>
            </a:r>
            <a:r>
              <a:rPr lang="en-US" altLang="ja-JP" sz="2800" dirty="0" smtClean="0"/>
              <a:t>5: </a:t>
            </a:r>
            <a:r>
              <a:rPr lang="ja-JP" altLang="en-US" sz="2800" dirty="0" smtClean="0"/>
              <a:t>リストからの削除</a:t>
            </a:r>
            <a:endParaRPr kumimoji="1" lang="ja-JP" altLang="en-US" sz="2800" dirty="0"/>
          </a:p>
        </p:txBody>
      </p:sp>
      <p:sp>
        <p:nvSpPr>
          <p:cNvPr id="115" name="正方形/長方形 114"/>
          <p:cNvSpPr/>
          <p:nvPr/>
        </p:nvSpPr>
        <p:spPr>
          <a:xfrm>
            <a:off x="214282" y="1928802"/>
            <a:ext cx="2357454" cy="4786346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ハッシュ表初期化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makenull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初期データ登録 </a:t>
            </a:r>
            <a:r>
              <a:rPr lang="en-US" altLang="ja-JP" sz="900" dirty="0" smtClean="0">
                <a:solidFill>
                  <a:schemeClr val="tx1"/>
                </a:solidFill>
              </a:rPr>
              <a:t>*/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while(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getrecord</a:t>
            </a:r>
            <a:r>
              <a:rPr lang="en-US" altLang="ja-JP" sz="900" dirty="0" smtClean="0">
                <a:solidFill>
                  <a:schemeClr val="tx1"/>
                </a:solidFill>
              </a:rPr>
              <a:t>(&amp;x) )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insert(&amp;x,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x.ename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重複データの登録試み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insert(&amp;dummy,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ハッシュ表を対象とした探索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Hato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Saburo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ハッシュ表からのデータ削除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Hato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Saburo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delete("Ueno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Ranran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Nobi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Toraemon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Nanashi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Gonbei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smtClean="0">
                <a:solidFill>
                  <a:srgbClr val="FF0000"/>
                </a:solidFill>
              </a:rPr>
              <a:t>delete(</a:t>
            </a:r>
            <a:r>
              <a:rPr lang="en-US" altLang="ja-JP" sz="900" dirty="0" err="1" smtClean="0">
                <a:solidFill>
                  <a:srgbClr val="FF0000"/>
                </a:solidFill>
              </a:rPr>
              <a:t>dummy.ename</a:t>
            </a:r>
            <a:r>
              <a:rPr lang="en-US" altLang="ja-JP" sz="900" dirty="0" smtClean="0">
                <a:solidFill>
                  <a:srgbClr val="FF0000"/>
                </a:solidFill>
              </a:rPr>
              <a:t>, </a:t>
            </a:r>
            <a:r>
              <a:rPr lang="en-US" altLang="ja-JP" sz="900" dirty="0" err="1" smtClean="0">
                <a:solidFill>
                  <a:srgbClr val="FF0000"/>
                </a:solidFill>
              </a:rPr>
              <a:t>hashtable</a:t>
            </a:r>
            <a:r>
              <a:rPr lang="en-US" altLang="ja-JP" sz="900" dirty="0" smtClean="0">
                <a:solidFill>
                  <a:srgbClr val="FF0000"/>
                </a:solidFill>
              </a:rPr>
              <a:t>);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ハッシュ表を対象とした探索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Hato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Saburo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再登録・再探索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printf</a:t>
            </a:r>
            <a:r>
              <a:rPr lang="en-US" altLang="ja-JP" sz="900" dirty="0" smtClean="0">
                <a:solidFill>
                  <a:schemeClr val="tx1"/>
                </a:solidFill>
              </a:rPr>
              <a:t>("===Re-insert===\n");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insert(&amp;dummy,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Mitsuki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Mausu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</p:txBody>
      </p:sp>
      <p:sp>
        <p:nvSpPr>
          <p:cNvPr id="116" name="右矢印 115"/>
          <p:cNvSpPr/>
          <p:nvPr/>
        </p:nvSpPr>
        <p:spPr>
          <a:xfrm>
            <a:off x="0" y="4857760"/>
            <a:ext cx="285752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5" name="グループ化 33"/>
          <p:cNvGrpSpPr/>
          <p:nvPr/>
        </p:nvGrpSpPr>
        <p:grpSpPr>
          <a:xfrm>
            <a:off x="4929190" y="1928802"/>
            <a:ext cx="1857388" cy="928694"/>
            <a:chOff x="1785918" y="5000636"/>
            <a:chExt cx="1857388" cy="928694"/>
          </a:xfrm>
        </p:grpSpPr>
        <p:sp>
          <p:nvSpPr>
            <p:cNvPr id="94" name="正方形/長方形 93"/>
            <p:cNvSpPr/>
            <p:nvPr/>
          </p:nvSpPr>
          <p:spPr>
            <a:xfrm>
              <a:off x="1785918" y="514351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6" name="グループ化 35"/>
            <p:cNvGrpSpPr/>
            <p:nvPr/>
          </p:nvGrpSpPr>
          <p:grpSpPr>
            <a:xfrm>
              <a:off x="1857356" y="5286388"/>
              <a:ext cx="1714512" cy="428628"/>
              <a:chOff x="1857356" y="5286388"/>
              <a:chExt cx="1714512" cy="428628"/>
            </a:xfrm>
          </p:grpSpPr>
          <p:sp>
            <p:nvSpPr>
              <p:cNvPr id="98" name="正方形/長方形 97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神奈川花子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99" name="正方形/長方形 98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Kanagawa </a:t>
                </a:r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Hanako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03" name="正方形/長方形 102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横浜市</a:t>
                </a:r>
                <a:r>
                  <a:rPr lang="ja-JP" altLang="en-US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神奈川区三ッ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沢上町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96" name="正方形/長方形 95"/>
            <p:cNvSpPr/>
            <p:nvPr/>
          </p:nvSpPr>
          <p:spPr>
            <a:xfrm>
              <a:off x="1785918" y="500063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Kanagawa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Hanako</a:t>
              </a:r>
              <a:r>
                <a:rPr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4</a:t>
              </a:r>
              <a:endParaRPr lang="ja-JP" altLang="en-US" sz="800" dirty="0">
                <a:solidFill>
                  <a:srgbClr val="FFC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97" name="正方形/長方形 96"/>
            <p:cNvSpPr/>
            <p:nvPr/>
          </p:nvSpPr>
          <p:spPr>
            <a:xfrm>
              <a:off x="1785918" y="5786454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next:</a:t>
              </a:r>
              <a:r>
                <a:rPr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NULL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7" name="グループ化 49"/>
          <p:cNvGrpSpPr/>
          <p:nvPr/>
        </p:nvGrpSpPr>
        <p:grpSpPr>
          <a:xfrm>
            <a:off x="7143768" y="4071942"/>
            <a:ext cx="1857388" cy="928694"/>
            <a:chOff x="1785918" y="5000636"/>
            <a:chExt cx="1857388" cy="928694"/>
          </a:xfrm>
        </p:grpSpPr>
        <p:sp>
          <p:nvSpPr>
            <p:cNvPr id="125" name="正方形/長方形 124"/>
            <p:cNvSpPr/>
            <p:nvPr/>
          </p:nvSpPr>
          <p:spPr>
            <a:xfrm>
              <a:off x="1785918" y="514351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8" name="グループ化 51"/>
            <p:cNvGrpSpPr/>
            <p:nvPr/>
          </p:nvGrpSpPr>
          <p:grpSpPr>
            <a:xfrm>
              <a:off x="1857356" y="5286388"/>
              <a:ext cx="1714512" cy="428628"/>
              <a:chOff x="1857356" y="5286388"/>
              <a:chExt cx="1714512" cy="428628"/>
            </a:xfrm>
          </p:grpSpPr>
          <p:sp>
            <p:nvSpPr>
              <p:cNvPr id="129" name="正方形/長方形 128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北条梅子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30" name="正方形/長方形 129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Hojo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Umeko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31" name="正方形/長方形 130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小田原市城山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127" name="正方形/長方形 126"/>
            <p:cNvSpPr/>
            <p:nvPr/>
          </p:nvSpPr>
          <p:spPr>
            <a:xfrm>
              <a:off x="1785918" y="500063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Hojo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Umeko</a:t>
              </a:r>
              <a:r>
                <a:rPr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 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9</a:t>
              </a:r>
              <a:endParaRPr lang="ja-JP" altLang="en-US" sz="800" dirty="0">
                <a:solidFill>
                  <a:srgbClr val="FFC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128" name="正方形/長方形 127"/>
            <p:cNvSpPr/>
            <p:nvPr/>
          </p:nvSpPr>
          <p:spPr>
            <a:xfrm>
              <a:off x="1785918" y="5786454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next:</a:t>
              </a:r>
              <a:r>
                <a:rPr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NULL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9" name="グループ化 58"/>
          <p:cNvGrpSpPr/>
          <p:nvPr/>
        </p:nvGrpSpPr>
        <p:grpSpPr>
          <a:xfrm>
            <a:off x="7143768" y="857232"/>
            <a:ext cx="1857388" cy="928694"/>
            <a:chOff x="1785918" y="5000636"/>
            <a:chExt cx="1857388" cy="928694"/>
          </a:xfrm>
        </p:grpSpPr>
        <p:sp>
          <p:nvSpPr>
            <p:cNvPr id="133" name="正方形/長方形 132"/>
            <p:cNvSpPr/>
            <p:nvPr/>
          </p:nvSpPr>
          <p:spPr>
            <a:xfrm>
              <a:off x="1785918" y="514351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10" name="グループ化 60"/>
            <p:cNvGrpSpPr/>
            <p:nvPr/>
          </p:nvGrpSpPr>
          <p:grpSpPr>
            <a:xfrm>
              <a:off x="1857356" y="5286388"/>
              <a:ext cx="1714512" cy="428628"/>
              <a:chOff x="1857356" y="5286388"/>
              <a:chExt cx="1714512" cy="428628"/>
            </a:xfrm>
          </p:grpSpPr>
          <p:sp>
            <p:nvSpPr>
              <p:cNvPr id="137" name="正方形/長方形 136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足柄金太郎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38" name="正方形/長方形 137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Ashigara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Kintaro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39" name="正方形/長方形 138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南足柄市金時山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135" name="正方形/長方形 134"/>
            <p:cNvSpPr/>
            <p:nvPr/>
          </p:nvSpPr>
          <p:spPr>
            <a:xfrm>
              <a:off x="1785918" y="500063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Ashigara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Kintaro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0</a:t>
              </a:r>
              <a:endParaRPr kumimoji="1" lang="ja-JP" altLang="en-US" sz="800" dirty="0">
                <a:solidFill>
                  <a:srgbClr val="FFC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136" name="正方形/長方形 135"/>
            <p:cNvSpPr/>
            <p:nvPr/>
          </p:nvSpPr>
          <p:spPr>
            <a:xfrm>
              <a:off x="1785918" y="5786454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next:</a:t>
              </a:r>
              <a:r>
                <a:rPr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NULL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11" name="グループ化 74"/>
          <p:cNvGrpSpPr/>
          <p:nvPr/>
        </p:nvGrpSpPr>
        <p:grpSpPr>
          <a:xfrm>
            <a:off x="4929190" y="5214950"/>
            <a:ext cx="1857388" cy="928694"/>
            <a:chOff x="1785918" y="5000636"/>
            <a:chExt cx="1857388" cy="928694"/>
          </a:xfrm>
        </p:grpSpPr>
        <p:sp>
          <p:nvSpPr>
            <p:cNvPr id="149" name="正方形/長方形 148"/>
            <p:cNvSpPr/>
            <p:nvPr/>
          </p:nvSpPr>
          <p:spPr>
            <a:xfrm>
              <a:off x="1785918" y="514351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12" name="グループ化 76"/>
            <p:cNvGrpSpPr/>
            <p:nvPr/>
          </p:nvGrpSpPr>
          <p:grpSpPr>
            <a:xfrm>
              <a:off x="1857356" y="5286388"/>
              <a:ext cx="1714512" cy="428628"/>
              <a:chOff x="1857356" y="5286388"/>
              <a:chExt cx="1714512" cy="428628"/>
            </a:xfrm>
          </p:grpSpPr>
          <p:sp>
            <p:nvSpPr>
              <p:cNvPr id="153" name="正方形/長方形 152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三月磨臼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54" name="正方形/長方形 153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Mitsuki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Mausu</a:t>
                </a:r>
                <a:endPara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  <a:p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55" name="正方形/長方形 154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浦安市舞浜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151" name="正方形/長方形 150"/>
            <p:cNvSpPr/>
            <p:nvPr/>
          </p:nvSpPr>
          <p:spPr>
            <a:xfrm>
              <a:off x="1785918" y="500063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Mitsuki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Mausu</a:t>
              </a:r>
              <a:r>
                <a:rPr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 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10</a:t>
              </a:r>
            </a:p>
            <a:p>
              <a:endParaRPr kumimoji="1" lang="ja-JP" altLang="en-US" sz="800" dirty="0">
                <a:solidFill>
                  <a:srgbClr val="FFC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152" name="正方形/長方形 151"/>
            <p:cNvSpPr/>
            <p:nvPr/>
          </p:nvSpPr>
          <p:spPr>
            <a:xfrm>
              <a:off x="1785918" y="5786454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next:</a:t>
              </a:r>
              <a:r>
                <a:rPr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NULL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sp>
        <p:nvSpPr>
          <p:cNvPr id="167" name="正方形/長方形 166"/>
          <p:cNvSpPr/>
          <p:nvPr/>
        </p:nvSpPr>
        <p:spPr>
          <a:xfrm>
            <a:off x="2714612" y="1571612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0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69" name="正方形/長方形 168"/>
          <p:cNvSpPr/>
          <p:nvPr/>
        </p:nvSpPr>
        <p:spPr>
          <a:xfrm>
            <a:off x="2714612" y="1857364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0" name="正方形/長方形 169"/>
          <p:cNvSpPr/>
          <p:nvPr/>
        </p:nvSpPr>
        <p:spPr>
          <a:xfrm>
            <a:off x="2714612" y="2143116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1" name="正方形/長方形 170"/>
          <p:cNvSpPr/>
          <p:nvPr/>
        </p:nvSpPr>
        <p:spPr>
          <a:xfrm>
            <a:off x="2714612" y="2428868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3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2" name="正方形/長方形 171"/>
          <p:cNvSpPr/>
          <p:nvPr/>
        </p:nvSpPr>
        <p:spPr>
          <a:xfrm>
            <a:off x="2714612" y="2714620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4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3" name="正方形/長方形 172"/>
          <p:cNvSpPr/>
          <p:nvPr/>
        </p:nvSpPr>
        <p:spPr>
          <a:xfrm>
            <a:off x="2714612" y="3000372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5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4" name="正方形/長方形 173"/>
          <p:cNvSpPr/>
          <p:nvPr/>
        </p:nvSpPr>
        <p:spPr>
          <a:xfrm>
            <a:off x="2714612" y="3286124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6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5" name="正方形/長方形 174"/>
          <p:cNvSpPr/>
          <p:nvPr/>
        </p:nvSpPr>
        <p:spPr>
          <a:xfrm>
            <a:off x="2714612" y="3571876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7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6" name="正方形/長方形 175"/>
          <p:cNvSpPr/>
          <p:nvPr/>
        </p:nvSpPr>
        <p:spPr>
          <a:xfrm>
            <a:off x="2714612" y="3857628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8</a:t>
            </a:r>
            <a:r>
              <a:rPr kumimoji="1" lang="en-US" altLang="ja-JP" sz="800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r>
              <a:rPr kumimoji="1" lang="ja-JP" altLang="en-US" sz="800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   </a:t>
            </a:r>
            <a:r>
              <a:rPr kumimoji="1" lang="en-US" altLang="ja-JP" sz="800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7" name="正方形/長方形 176"/>
          <p:cNvSpPr/>
          <p:nvPr/>
        </p:nvSpPr>
        <p:spPr>
          <a:xfrm>
            <a:off x="2714612" y="4143380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9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8" name="正方形/長方形 177"/>
          <p:cNvSpPr/>
          <p:nvPr/>
        </p:nvSpPr>
        <p:spPr>
          <a:xfrm>
            <a:off x="2714612" y="4429132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10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9" name="正方形/長方形 178"/>
          <p:cNvSpPr/>
          <p:nvPr/>
        </p:nvSpPr>
        <p:spPr>
          <a:xfrm>
            <a:off x="2714612" y="4714884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11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80" name="正方形/長方形 179"/>
          <p:cNvSpPr/>
          <p:nvPr/>
        </p:nvSpPr>
        <p:spPr>
          <a:xfrm>
            <a:off x="2714612" y="5000636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12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181" name="カギ線コネクタ 180"/>
          <p:cNvCxnSpPr>
            <a:endCxn id="94" idx="1"/>
          </p:cNvCxnSpPr>
          <p:nvPr/>
        </p:nvCxnSpPr>
        <p:spPr>
          <a:xfrm flipV="1">
            <a:off x="3643306" y="2393149"/>
            <a:ext cx="1285884" cy="464347"/>
          </a:xfrm>
          <a:prstGeom prst="bentConnector3">
            <a:avLst>
              <a:gd name="adj1" fmla="val 50000"/>
            </a:avLst>
          </a:prstGeom>
          <a:ln w="25400">
            <a:solidFill>
              <a:schemeClr val="tx1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3" name="カギ線コネクタ 182"/>
          <p:cNvCxnSpPr>
            <a:endCxn id="125" idx="1"/>
          </p:cNvCxnSpPr>
          <p:nvPr/>
        </p:nvCxnSpPr>
        <p:spPr>
          <a:xfrm>
            <a:off x="3643306" y="4286256"/>
            <a:ext cx="3500462" cy="250033"/>
          </a:xfrm>
          <a:prstGeom prst="bentConnector3">
            <a:avLst>
              <a:gd name="adj1" fmla="val 50000"/>
            </a:avLst>
          </a:prstGeom>
          <a:ln w="25400">
            <a:solidFill>
              <a:schemeClr val="tx1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8" name="カギ線コネクタ 167"/>
          <p:cNvCxnSpPr>
            <a:endCxn id="133" idx="1"/>
          </p:cNvCxnSpPr>
          <p:nvPr/>
        </p:nvCxnSpPr>
        <p:spPr>
          <a:xfrm flipV="1">
            <a:off x="3643306" y="1321579"/>
            <a:ext cx="3500462" cy="392910"/>
          </a:xfrm>
          <a:prstGeom prst="bentConnector3">
            <a:avLst>
              <a:gd name="adj1" fmla="val 50000"/>
            </a:avLst>
          </a:prstGeom>
          <a:ln w="25400">
            <a:solidFill>
              <a:schemeClr val="tx1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5" name="カギ線コネクタ 194"/>
          <p:cNvCxnSpPr>
            <a:endCxn id="149" idx="1"/>
          </p:cNvCxnSpPr>
          <p:nvPr/>
        </p:nvCxnSpPr>
        <p:spPr>
          <a:xfrm>
            <a:off x="3643308" y="4572010"/>
            <a:ext cx="1285882" cy="1107287"/>
          </a:xfrm>
          <a:prstGeom prst="bentConnector3">
            <a:avLst>
              <a:gd name="adj1" fmla="val 50000"/>
            </a:avLst>
          </a:prstGeom>
          <a:ln w="25400">
            <a:solidFill>
              <a:schemeClr val="tx1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3" name="グループ化 31"/>
          <p:cNvGrpSpPr/>
          <p:nvPr/>
        </p:nvGrpSpPr>
        <p:grpSpPr>
          <a:xfrm>
            <a:off x="214282" y="642918"/>
            <a:ext cx="1714512" cy="428628"/>
            <a:chOff x="1857356" y="5286388"/>
            <a:chExt cx="1714512" cy="428628"/>
          </a:xfrm>
        </p:grpSpPr>
        <p:sp>
          <p:nvSpPr>
            <p:cNvPr id="213" name="正方形/長方形 212"/>
            <p:cNvSpPr/>
            <p:nvPr/>
          </p:nvSpPr>
          <p:spPr>
            <a:xfrm>
              <a:off x="1857356" y="5429264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j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214" name="正方形/長方形 213"/>
            <p:cNvSpPr/>
            <p:nvPr/>
          </p:nvSpPr>
          <p:spPr>
            <a:xfrm>
              <a:off x="1857356" y="5286388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e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215" name="正方形/長方形 214"/>
            <p:cNvSpPr/>
            <p:nvPr/>
          </p:nvSpPr>
          <p:spPr>
            <a:xfrm>
              <a:off x="1857356" y="5572140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addr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sp>
        <p:nvSpPr>
          <p:cNvPr id="216" name="テキスト ボックス 215"/>
          <p:cNvSpPr txBox="1"/>
          <p:nvPr/>
        </p:nvSpPr>
        <p:spPr>
          <a:xfrm>
            <a:off x="214282" y="357166"/>
            <a:ext cx="1242648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dirty="0" err="1" smtClean="0">
                <a:latin typeface="ＭＳ ゴシック" pitchFamily="49" charset="-128"/>
                <a:ea typeface="ＭＳ ゴシック" pitchFamily="49" charset="-128"/>
              </a:rPr>
              <a:t>struct</a:t>
            </a:r>
            <a:r>
              <a:rPr lang="en-US" altLang="ja-JP" sz="1100" dirty="0" smtClean="0">
                <a:latin typeface="ＭＳ ゴシック" pitchFamily="49" charset="-128"/>
                <a:ea typeface="ＭＳ ゴシック" pitchFamily="49" charset="-128"/>
              </a:rPr>
              <a:t> record 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x</a:t>
            </a:r>
          </a:p>
        </p:txBody>
      </p:sp>
      <p:grpSp>
        <p:nvGrpSpPr>
          <p:cNvPr id="14" name="グループ化 31"/>
          <p:cNvGrpSpPr/>
          <p:nvPr/>
        </p:nvGrpSpPr>
        <p:grpSpPr>
          <a:xfrm>
            <a:off x="214282" y="1428736"/>
            <a:ext cx="1714512" cy="428628"/>
            <a:chOff x="1857356" y="5286388"/>
            <a:chExt cx="1714512" cy="428628"/>
          </a:xfrm>
        </p:grpSpPr>
        <p:sp>
          <p:nvSpPr>
            <p:cNvPr id="218" name="正方形/長方形 217"/>
            <p:cNvSpPr/>
            <p:nvPr/>
          </p:nvSpPr>
          <p:spPr>
            <a:xfrm>
              <a:off x="1857356" y="5429264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j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r>
                <a:rPr kumimoji="1"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横浜邦博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219" name="正方形/長方形 218"/>
            <p:cNvSpPr/>
            <p:nvPr/>
          </p:nvSpPr>
          <p:spPr>
            <a:xfrm>
              <a:off x="1857356" y="5286388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e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r>
                <a:rPr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Yokohama </a:t>
              </a:r>
              <a:r>
                <a:rPr lang="en-US" altLang="ja-JP" sz="800" dirty="0" err="1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Kunihiro</a:t>
              </a:r>
              <a:endParaRPr kumimoji="1" lang="ja-JP" altLang="en-US" sz="800" dirty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220" name="正方形/長方形 219"/>
            <p:cNvSpPr/>
            <p:nvPr/>
          </p:nvSpPr>
          <p:spPr>
            <a:xfrm>
              <a:off x="1857356" y="5572140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addr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r>
                <a:rPr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横浜市中区日本大通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sp>
        <p:nvSpPr>
          <p:cNvPr id="221" name="テキスト ボックス 220"/>
          <p:cNvSpPr txBox="1"/>
          <p:nvPr/>
        </p:nvSpPr>
        <p:spPr>
          <a:xfrm>
            <a:off x="214282" y="1142984"/>
            <a:ext cx="152477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dirty="0" err="1" smtClean="0">
                <a:latin typeface="ＭＳ ゴシック" pitchFamily="49" charset="-128"/>
                <a:ea typeface="ＭＳ ゴシック" pitchFamily="49" charset="-128"/>
              </a:rPr>
              <a:t>struct</a:t>
            </a:r>
            <a:r>
              <a:rPr lang="en-US" altLang="ja-JP" sz="1100" dirty="0" smtClean="0">
                <a:latin typeface="ＭＳ ゴシック" pitchFamily="49" charset="-128"/>
                <a:ea typeface="ＭＳ ゴシック" pitchFamily="49" charset="-128"/>
              </a:rPr>
              <a:t> record 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dummy</a:t>
            </a:r>
          </a:p>
        </p:txBody>
      </p:sp>
      <p:sp>
        <p:nvSpPr>
          <p:cNvPr id="222" name="テキスト ボックス 221"/>
          <p:cNvSpPr txBox="1"/>
          <p:nvPr/>
        </p:nvSpPr>
        <p:spPr>
          <a:xfrm>
            <a:off x="2357422" y="1285860"/>
            <a:ext cx="1947969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dirty="0" err="1" smtClean="0">
                <a:latin typeface="ＭＳ ゴシック" pitchFamily="49" charset="-128"/>
                <a:ea typeface="ＭＳ ゴシック" pitchFamily="49" charset="-128"/>
              </a:rPr>
              <a:t>struct</a:t>
            </a:r>
            <a:r>
              <a:rPr lang="en-US" altLang="ja-JP" sz="1100" dirty="0" smtClean="0">
                <a:latin typeface="ＭＳ ゴシック" pitchFamily="49" charset="-128"/>
                <a:ea typeface="ＭＳ ゴシック" pitchFamily="49" charset="-128"/>
              </a:rPr>
              <a:t> item *</a:t>
            </a:r>
            <a:r>
              <a:rPr lang="en-US" altLang="ja-JP" sz="1100" b="1" dirty="0" err="1" smtClean="0"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[B]</a:t>
            </a:r>
          </a:p>
        </p:txBody>
      </p:sp>
      <p:sp>
        <p:nvSpPr>
          <p:cNvPr id="74" name="テキスト ボックス 73"/>
          <p:cNvSpPr txBox="1"/>
          <p:nvPr/>
        </p:nvSpPr>
        <p:spPr>
          <a:xfrm>
            <a:off x="2000232" y="785794"/>
            <a:ext cx="2371162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b="1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hash(“Yokohama </a:t>
            </a:r>
            <a:r>
              <a:rPr lang="en-US" altLang="ja-JP" sz="1100" b="1" dirty="0" err="1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Kunihiro</a:t>
            </a:r>
            <a:r>
              <a:rPr lang="en-US" altLang="ja-JP" sz="1100" b="1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”) = 8</a:t>
            </a:r>
          </a:p>
        </p:txBody>
      </p:sp>
      <p:sp>
        <p:nvSpPr>
          <p:cNvPr id="75" name="テキスト ボックス 74"/>
          <p:cNvSpPr txBox="1"/>
          <p:nvPr/>
        </p:nvSpPr>
        <p:spPr>
          <a:xfrm>
            <a:off x="2786050" y="6357958"/>
            <a:ext cx="400141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200" dirty="0" smtClean="0">
                <a:solidFill>
                  <a:srgbClr val="FF0000"/>
                </a:solidFill>
              </a:rPr>
              <a:t>※</a:t>
            </a:r>
            <a:r>
              <a:rPr lang="ja-JP" altLang="en-US" sz="1200" dirty="0" smtClean="0">
                <a:solidFill>
                  <a:srgbClr val="FF0000"/>
                </a:solidFill>
              </a:rPr>
              <a:t>削除されたのは、同じキーを持った要素だったことに注意</a:t>
            </a:r>
            <a:endParaRPr lang="en-US" altLang="ja-JP" sz="1200" dirty="0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14282" y="0"/>
            <a:ext cx="8686800" cy="785794"/>
          </a:xfrm>
        </p:spPr>
        <p:txBody>
          <a:bodyPr>
            <a:noAutofit/>
          </a:bodyPr>
          <a:lstStyle/>
          <a:p>
            <a:r>
              <a:rPr lang="ja-JP" altLang="en-US" sz="2800" dirty="0" smtClean="0"/>
              <a:t>ダイレクトチェイニング法</a:t>
            </a:r>
            <a:r>
              <a:rPr lang="en-US" altLang="ja-JP" sz="2800" dirty="0" smtClean="0"/>
              <a:t/>
            </a:r>
            <a:br>
              <a:rPr lang="en-US" altLang="ja-JP" sz="2800" dirty="0" smtClean="0"/>
            </a:br>
            <a:r>
              <a:rPr lang="ja-JP" altLang="en-US" sz="2800" dirty="0" smtClean="0"/>
              <a:t>削除後</a:t>
            </a:r>
            <a:endParaRPr kumimoji="1" lang="ja-JP" altLang="en-US" sz="2800" dirty="0"/>
          </a:p>
        </p:txBody>
      </p:sp>
      <p:sp>
        <p:nvSpPr>
          <p:cNvPr id="115" name="正方形/長方形 114"/>
          <p:cNvSpPr/>
          <p:nvPr/>
        </p:nvSpPr>
        <p:spPr>
          <a:xfrm>
            <a:off x="214282" y="1928802"/>
            <a:ext cx="2357454" cy="4786346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ハッシュ表初期化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makenull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初期データ登録 </a:t>
            </a:r>
            <a:r>
              <a:rPr lang="en-US" altLang="ja-JP" sz="900" dirty="0" smtClean="0">
                <a:solidFill>
                  <a:schemeClr val="tx1"/>
                </a:solidFill>
              </a:rPr>
              <a:t>*/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while(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getrecord</a:t>
            </a:r>
            <a:r>
              <a:rPr lang="en-US" altLang="ja-JP" sz="900" dirty="0" smtClean="0">
                <a:solidFill>
                  <a:schemeClr val="tx1"/>
                </a:solidFill>
              </a:rPr>
              <a:t>(&amp;x) )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insert(&amp;x,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x.ename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重複データの登録試み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insert(&amp;dummy,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ハッシュ表を対象とした探索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Hato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Saburo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ハッシュ表からのデータ削除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Hato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Saburo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delete("Ueno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Ranran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Nobi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Toraemon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Nanashi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Gonbei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</a:t>
            </a:r>
          </a:p>
          <a:p>
            <a:r>
              <a:rPr lang="en-US" altLang="ja-JP" sz="900" dirty="0" smtClean="0">
                <a:solidFill>
                  <a:srgbClr val="FF0000"/>
                </a:solidFill>
              </a:rPr>
              <a:t>  </a:t>
            </a:r>
            <a:r>
              <a:rPr lang="en-US" altLang="ja-JP" sz="900" dirty="0" err="1" smtClean="0">
                <a:solidFill>
                  <a:srgbClr val="FF0000"/>
                </a:solidFill>
              </a:rPr>
              <a:t>printhashtable</a:t>
            </a:r>
            <a:r>
              <a:rPr lang="en-US" altLang="ja-JP" sz="900" dirty="0" smtClean="0">
                <a:solidFill>
                  <a:srgbClr val="FF0000"/>
                </a:solidFill>
              </a:rPr>
              <a:t>(</a:t>
            </a:r>
            <a:r>
              <a:rPr lang="en-US" altLang="ja-JP" sz="900" dirty="0" err="1" smtClean="0">
                <a:solidFill>
                  <a:srgbClr val="FF0000"/>
                </a:solidFill>
              </a:rPr>
              <a:t>hashtable</a:t>
            </a:r>
            <a:r>
              <a:rPr lang="en-US" altLang="ja-JP" sz="900" dirty="0" smtClean="0">
                <a:solidFill>
                  <a:srgbClr val="FF0000"/>
                </a:solidFill>
              </a:rPr>
              <a:t>);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ハッシュ表を対象とした探索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Hato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Saburo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再登録・再探索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printf</a:t>
            </a:r>
            <a:r>
              <a:rPr lang="en-US" altLang="ja-JP" sz="900" dirty="0" smtClean="0">
                <a:solidFill>
                  <a:schemeClr val="tx1"/>
                </a:solidFill>
              </a:rPr>
              <a:t>("===Re-insert===\n");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insert(&amp;dummy,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Mitsuki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Mausu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</p:txBody>
      </p:sp>
      <p:sp>
        <p:nvSpPr>
          <p:cNvPr id="116" name="右矢印 115"/>
          <p:cNvSpPr/>
          <p:nvPr/>
        </p:nvSpPr>
        <p:spPr>
          <a:xfrm>
            <a:off x="0" y="5000636"/>
            <a:ext cx="285752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33"/>
          <p:cNvGrpSpPr/>
          <p:nvPr/>
        </p:nvGrpSpPr>
        <p:grpSpPr>
          <a:xfrm>
            <a:off x="4929190" y="1928802"/>
            <a:ext cx="1857388" cy="928694"/>
            <a:chOff x="1785918" y="5000636"/>
            <a:chExt cx="1857388" cy="928694"/>
          </a:xfrm>
        </p:grpSpPr>
        <p:sp>
          <p:nvSpPr>
            <p:cNvPr id="94" name="正方形/長方形 93"/>
            <p:cNvSpPr/>
            <p:nvPr/>
          </p:nvSpPr>
          <p:spPr>
            <a:xfrm>
              <a:off x="1785918" y="514351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4" name="グループ化 35"/>
            <p:cNvGrpSpPr/>
            <p:nvPr/>
          </p:nvGrpSpPr>
          <p:grpSpPr>
            <a:xfrm>
              <a:off x="1857356" y="5286388"/>
              <a:ext cx="1714512" cy="428628"/>
              <a:chOff x="1857356" y="5286388"/>
              <a:chExt cx="1714512" cy="428628"/>
            </a:xfrm>
          </p:grpSpPr>
          <p:sp>
            <p:nvSpPr>
              <p:cNvPr id="98" name="正方形/長方形 97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神奈川花子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99" name="正方形/長方形 98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Kanagawa </a:t>
                </a:r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Hanako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03" name="正方形/長方形 102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横浜市</a:t>
                </a:r>
                <a:r>
                  <a:rPr lang="ja-JP" altLang="en-US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神奈川区三ッ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沢上町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96" name="正方形/長方形 95"/>
            <p:cNvSpPr/>
            <p:nvPr/>
          </p:nvSpPr>
          <p:spPr>
            <a:xfrm>
              <a:off x="1785918" y="500063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Kanagawa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Hanako</a:t>
              </a:r>
              <a:r>
                <a:rPr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4</a:t>
              </a:r>
              <a:endParaRPr lang="ja-JP" altLang="en-US" sz="800" dirty="0">
                <a:solidFill>
                  <a:srgbClr val="FFC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97" name="正方形/長方形 96"/>
            <p:cNvSpPr/>
            <p:nvPr/>
          </p:nvSpPr>
          <p:spPr>
            <a:xfrm>
              <a:off x="1785918" y="5786454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next:</a:t>
              </a:r>
              <a:r>
                <a:rPr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NULL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5" name="グループ化 49"/>
          <p:cNvGrpSpPr/>
          <p:nvPr/>
        </p:nvGrpSpPr>
        <p:grpSpPr>
          <a:xfrm>
            <a:off x="7143768" y="4071942"/>
            <a:ext cx="1857388" cy="928694"/>
            <a:chOff x="1785918" y="5000636"/>
            <a:chExt cx="1857388" cy="928694"/>
          </a:xfrm>
        </p:grpSpPr>
        <p:sp>
          <p:nvSpPr>
            <p:cNvPr id="125" name="正方形/長方形 124"/>
            <p:cNvSpPr/>
            <p:nvPr/>
          </p:nvSpPr>
          <p:spPr>
            <a:xfrm>
              <a:off x="1785918" y="514351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6" name="グループ化 51"/>
            <p:cNvGrpSpPr/>
            <p:nvPr/>
          </p:nvGrpSpPr>
          <p:grpSpPr>
            <a:xfrm>
              <a:off x="1857356" y="5286388"/>
              <a:ext cx="1714512" cy="428628"/>
              <a:chOff x="1857356" y="5286388"/>
              <a:chExt cx="1714512" cy="428628"/>
            </a:xfrm>
          </p:grpSpPr>
          <p:sp>
            <p:nvSpPr>
              <p:cNvPr id="129" name="正方形/長方形 128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北条梅子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30" name="正方形/長方形 129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Hojo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Umeko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31" name="正方形/長方形 130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小田原市城山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127" name="正方形/長方形 126"/>
            <p:cNvSpPr/>
            <p:nvPr/>
          </p:nvSpPr>
          <p:spPr>
            <a:xfrm>
              <a:off x="1785918" y="500063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Hojo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Umeko</a:t>
              </a:r>
              <a:r>
                <a:rPr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 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9</a:t>
              </a:r>
              <a:endParaRPr lang="ja-JP" altLang="en-US" sz="800" dirty="0">
                <a:solidFill>
                  <a:srgbClr val="FFC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128" name="正方形/長方形 127"/>
            <p:cNvSpPr/>
            <p:nvPr/>
          </p:nvSpPr>
          <p:spPr>
            <a:xfrm>
              <a:off x="1785918" y="5786454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next:</a:t>
              </a:r>
              <a:r>
                <a:rPr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NULL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7" name="グループ化 58"/>
          <p:cNvGrpSpPr/>
          <p:nvPr/>
        </p:nvGrpSpPr>
        <p:grpSpPr>
          <a:xfrm>
            <a:off x="7143768" y="857232"/>
            <a:ext cx="1857388" cy="928694"/>
            <a:chOff x="1785918" y="5000636"/>
            <a:chExt cx="1857388" cy="928694"/>
          </a:xfrm>
        </p:grpSpPr>
        <p:sp>
          <p:nvSpPr>
            <p:cNvPr id="133" name="正方形/長方形 132"/>
            <p:cNvSpPr/>
            <p:nvPr/>
          </p:nvSpPr>
          <p:spPr>
            <a:xfrm>
              <a:off x="1785918" y="514351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8" name="グループ化 60"/>
            <p:cNvGrpSpPr/>
            <p:nvPr/>
          </p:nvGrpSpPr>
          <p:grpSpPr>
            <a:xfrm>
              <a:off x="1857356" y="5286388"/>
              <a:ext cx="1714512" cy="428628"/>
              <a:chOff x="1857356" y="5286388"/>
              <a:chExt cx="1714512" cy="428628"/>
            </a:xfrm>
          </p:grpSpPr>
          <p:sp>
            <p:nvSpPr>
              <p:cNvPr id="137" name="正方形/長方形 136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足柄金太郎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38" name="正方形/長方形 137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Ashigara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Kintaro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39" name="正方形/長方形 138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南足柄市金時山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135" name="正方形/長方形 134"/>
            <p:cNvSpPr/>
            <p:nvPr/>
          </p:nvSpPr>
          <p:spPr>
            <a:xfrm>
              <a:off x="1785918" y="500063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Ashigara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Kintaro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0</a:t>
              </a:r>
              <a:endParaRPr kumimoji="1" lang="ja-JP" altLang="en-US" sz="800" dirty="0">
                <a:solidFill>
                  <a:srgbClr val="FFC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136" name="正方形/長方形 135"/>
            <p:cNvSpPr/>
            <p:nvPr/>
          </p:nvSpPr>
          <p:spPr>
            <a:xfrm>
              <a:off x="1785918" y="5786454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next:</a:t>
              </a:r>
              <a:r>
                <a:rPr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NULL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9" name="グループ化 74"/>
          <p:cNvGrpSpPr/>
          <p:nvPr/>
        </p:nvGrpSpPr>
        <p:grpSpPr>
          <a:xfrm>
            <a:off x="4929190" y="5214950"/>
            <a:ext cx="1857388" cy="928694"/>
            <a:chOff x="1785918" y="5000636"/>
            <a:chExt cx="1857388" cy="928694"/>
          </a:xfrm>
        </p:grpSpPr>
        <p:sp>
          <p:nvSpPr>
            <p:cNvPr id="149" name="正方形/長方形 148"/>
            <p:cNvSpPr/>
            <p:nvPr/>
          </p:nvSpPr>
          <p:spPr>
            <a:xfrm>
              <a:off x="1785918" y="514351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10" name="グループ化 76"/>
            <p:cNvGrpSpPr/>
            <p:nvPr/>
          </p:nvGrpSpPr>
          <p:grpSpPr>
            <a:xfrm>
              <a:off x="1857356" y="5286388"/>
              <a:ext cx="1714512" cy="428628"/>
              <a:chOff x="1857356" y="5286388"/>
              <a:chExt cx="1714512" cy="428628"/>
            </a:xfrm>
          </p:grpSpPr>
          <p:sp>
            <p:nvSpPr>
              <p:cNvPr id="153" name="正方形/長方形 152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三月磨臼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54" name="正方形/長方形 153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Mitsuki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Mausu</a:t>
                </a:r>
                <a:endPara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  <a:p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55" name="正方形/長方形 154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浦安市舞浜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151" name="正方形/長方形 150"/>
            <p:cNvSpPr/>
            <p:nvPr/>
          </p:nvSpPr>
          <p:spPr>
            <a:xfrm>
              <a:off x="1785918" y="500063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Mitsuki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Mausu</a:t>
              </a:r>
              <a:r>
                <a:rPr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 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10</a:t>
              </a:r>
            </a:p>
            <a:p>
              <a:endParaRPr kumimoji="1" lang="ja-JP" altLang="en-US" sz="800" dirty="0">
                <a:solidFill>
                  <a:srgbClr val="FFC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152" name="正方形/長方形 151"/>
            <p:cNvSpPr/>
            <p:nvPr/>
          </p:nvSpPr>
          <p:spPr>
            <a:xfrm>
              <a:off x="1785918" y="5786454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next:</a:t>
              </a:r>
              <a:r>
                <a:rPr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NULL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sp>
        <p:nvSpPr>
          <p:cNvPr id="167" name="正方形/長方形 166"/>
          <p:cNvSpPr/>
          <p:nvPr/>
        </p:nvSpPr>
        <p:spPr>
          <a:xfrm>
            <a:off x="2714612" y="1571612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0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69" name="正方形/長方形 168"/>
          <p:cNvSpPr/>
          <p:nvPr/>
        </p:nvSpPr>
        <p:spPr>
          <a:xfrm>
            <a:off x="2714612" y="1857364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0" name="正方形/長方形 169"/>
          <p:cNvSpPr/>
          <p:nvPr/>
        </p:nvSpPr>
        <p:spPr>
          <a:xfrm>
            <a:off x="2714612" y="2143116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1" name="正方形/長方形 170"/>
          <p:cNvSpPr/>
          <p:nvPr/>
        </p:nvSpPr>
        <p:spPr>
          <a:xfrm>
            <a:off x="2714612" y="2428868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3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2" name="正方形/長方形 171"/>
          <p:cNvSpPr/>
          <p:nvPr/>
        </p:nvSpPr>
        <p:spPr>
          <a:xfrm>
            <a:off x="2714612" y="2714620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4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3" name="正方形/長方形 172"/>
          <p:cNvSpPr/>
          <p:nvPr/>
        </p:nvSpPr>
        <p:spPr>
          <a:xfrm>
            <a:off x="2714612" y="3000372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5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4" name="正方形/長方形 173"/>
          <p:cNvSpPr/>
          <p:nvPr/>
        </p:nvSpPr>
        <p:spPr>
          <a:xfrm>
            <a:off x="2714612" y="3286124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6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5" name="正方形/長方形 174"/>
          <p:cNvSpPr/>
          <p:nvPr/>
        </p:nvSpPr>
        <p:spPr>
          <a:xfrm>
            <a:off x="2714612" y="3571876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7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6" name="正方形/長方形 175"/>
          <p:cNvSpPr/>
          <p:nvPr/>
        </p:nvSpPr>
        <p:spPr>
          <a:xfrm>
            <a:off x="2714612" y="3857628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8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r>
              <a:rPr kumimoji="1" lang="ja-JP" altLang="en-US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 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7" name="正方形/長方形 176"/>
          <p:cNvSpPr/>
          <p:nvPr/>
        </p:nvSpPr>
        <p:spPr>
          <a:xfrm>
            <a:off x="2714612" y="4143380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9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8" name="正方形/長方形 177"/>
          <p:cNvSpPr/>
          <p:nvPr/>
        </p:nvSpPr>
        <p:spPr>
          <a:xfrm>
            <a:off x="2714612" y="4429132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10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9" name="正方形/長方形 178"/>
          <p:cNvSpPr/>
          <p:nvPr/>
        </p:nvSpPr>
        <p:spPr>
          <a:xfrm>
            <a:off x="2714612" y="4714884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11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80" name="正方形/長方形 179"/>
          <p:cNvSpPr/>
          <p:nvPr/>
        </p:nvSpPr>
        <p:spPr>
          <a:xfrm>
            <a:off x="2714612" y="5000636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12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181" name="カギ線コネクタ 180"/>
          <p:cNvCxnSpPr>
            <a:endCxn id="94" idx="1"/>
          </p:cNvCxnSpPr>
          <p:nvPr/>
        </p:nvCxnSpPr>
        <p:spPr>
          <a:xfrm flipV="1">
            <a:off x="3643306" y="2393149"/>
            <a:ext cx="1285884" cy="464347"/>
          </a:xfrm>
          <a:prstGeom prst="bentConnector3">
            <a:avLst>
              <a:gd name="adj1" fmla="val 50000"/>
            </a:avLst>
          </a:prstGeom>
          <a:ln w="25400">
            <a:solidFill>
              <a:schemeClr val="tx1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3" name="カギ線コネクタ 182"/>
          <p:cNvCxnSpPr>
            <a:endCxn id="125" idx="1"/>
          </p:cNvCxnSpPr>
          <p:nvPr/>
        </p:nvCxnSpPr>
        <p:spPr>
          <a:xfrm>
            <a:off x="3643306" y="4286256"/>
            <a:ext cx="3500462" cy="250033"/>
          </a:xfrm>
          <a:prstGeom prst="bentConnector3">
            <a:avLst>
              <a:gd name="adj1" fmla="val 50000"/>
            </a:avLst>
          </a:prstGeom>
          <a:ln w="25400">
            <a:solidFill>
              <a:schemeClr val="tx1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8" name="カギ線コネクタ 167"/>
          <p:cNvCxnSpPr>
            <a:endCxn id="133" idx="1"/>
          </p:cNvCxnSpPr>
          <p:nvPr/>
        </p:nvCxnSpPr>
        <p:spPr>
          <a:xfrm flipV="1">
            <a:off x="3643306" y="1321579"/>
            <a:ext cx="3500462" cy="392910"/>
          </a:xfrm>
          <a:prstGeom prst="bentConnector3">
            <a:avLst>
              <a:gd name="adj1" fmla="val 50000"/>
            </a:avLst>
          </a:prstGeom>
          <a:ln w="25400">
            <a:solidFill>
              <a:schemeClr val="tx1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5" name="カギ線コネクタ 194"/>
          <p:cNvCxnSpPr>
            <a:endCxn id="149" idx="1"/>
          </p:cNvCxnSpPr>
          <p:nvPr/>
        </p:nvCxnSpPr>
        <p:spPr>
          <a:xfrm>
            <a:off x="3643308" y="4572010"/>
            <a:ext cx="1285882" cy="1107287"/>
          </a:xfrm>
          <a:prstGeom prst="bentConnector3">
            <a:avLst>
              <a:gd name="adj1" fmla="val 50000"/>
            </a:avLst>
          </a:prstGeom>
          <a:ln w="25400">
            <a:solidFill>
              <a:schemeClr val="tx1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1" name="グループ化 31"/>
          <p:cNvGrpSpPr/>
          <p:nvPr/>
        </p:nvGrpSpPr>
        <p:grpSpPr>
          <a:xfrm>
            <a:off x="214282" y="642918"/>
            <a:ext cx="1714512" cy="428628"/>
            <a:chOff x="1857356" y="5286388"/>
            <a:chExt cx="1714512" cy="428628"/>
          </a:xfrm>
        </p:grpSpPr>
        <p:sp>
          <p:nvSpPr>
            <p:cNvPr id="213" name="正方形/長方形 212"/>
            <p:cNvSpPr/>
            <p:nvPr/>
          </p:nvSpPr>
          <p:spPr>
            <a:xfrm>
              <a:off x="1857356" y="5429264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j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214" name="正方形/長方形 213"/>
            <p:cNvSpPr/>
            <p:nvPr/>
          </p:nvSpPr>
          <p:spPr>
            <a:xfrm>
              <a:off x="1857356" y="5286388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e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215" name="正方形/長方形 214"/>
            <p:cNvSpPr/>
            <p:nvPr/>
          </p:nvSpPr>
          <p:spPr>
            <a:xfrm>
              <a:off x="1857356" y="5572140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addr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sp>
        <p:nvSpPr>
          <p:cNvPr id="216" name="テキスト ボックス 215"/>
          <p:cNvSpPr txBox="1"/>
          <p:nvPr/>
        </p:nvSpPr>
        <p:spPr>
          <a:xfrm>
            <a:off x="214282" y="357166"/>
            <a:ext cx="1242648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dirty="0" err="1" smtClean="0">
                <a:latin typeface="ＭＳ ゴシック" pitchFamily="49" charset="-128"/>
                <a:ea typeface="ＭＳ ゴシック" pitchFamily="49" charset="-128"/>
              </a:rPr>
              <a:t>struct</a:t>
            </a:r>
            <a:r>
              <a:rPr lang="en-US" altLang="ja-JP" sz="1100" dirty="0" smtClean="0">
                <a:latin typeface="ＭＳ ゴシック" pitchFamily="49" charset="-128"/>
                <a:ea typeface="ＭＳ ゴシック" pitchFamily="49" charset="-128"/>
              </a:rPr>
              <a:t> record 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x</a:t>
            </a:r>
          </a:p>
        </p:txBody>
      </p:sp>
      <p:grpSp>
        <p:nvGrpSpPr>
          <p:cNvPr id="12" name="グループ化 31"/>
          <p:cNvGrpSpPr/>
          <p:nvPr/>
        </p:nvGrpSpPr>
        <p:grpSpPr>
          <a:xfrm>
            <a:off x="214282" y="1428736"/>
            <a:ext cx="1714512" cy="428628"/>
            <a:chOff x="1857356" y="5286388"/>
            <a:chExt cx="1714512" cy="428628"/>
          </a:xfrm>
        </p:grpSpPr>
        <p:sp>
          <p:nvSpPr>
            <p:cNvPr id="218" name="正方形/長方形 217"/>
            <p:cNvSpPr/>
            <p:nvPr/>
          </p:nvSpPr>
          <p:spPr>
            <a:xfrm>
              <a:off x="1857356" y="5429264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j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r>
                <a:rPr kumimoji="1"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横浜邦博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219" name="正方形/長方形 218"/>
            <p:cNvSpPr/>
            <p:nvPr/>
          </p:nvSpPr>
          <p:spPr>
            <a:xfrm>
              <a:off x="1857356" y="5286388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e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Yokohama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Kunihiro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220" name="正方形/長方形 219"/>
            <p:cNvSpPr/>
            <p:nvPr/>
          </p:nvSpPr>
          <p:spPr>
            <a:xfrm>
              <a:off x="1857356" y="5572140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addr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r>
                <a:rPr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横浜市中区日本大通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sp>
        <p:nvSpPr>
          <p:cNvPr id="221" name="テキスト ボックス 220"/>
          <p:cNvSpPr txBox="1"/>
          <p:nvPr/>
        </p:nvSpPr>
        <p:spPr>
          <a:xfrm>
            <a:off x="214282" y="1142984"/>
            <a:ext cx="152477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dirty="0" err="1" smtClean="0">
                <a:latin typeface="ＭＳ ゴシック" pitchFamily="49" charset="-128"/>
                <a:ea typeface="ＭＳ ゴシック" pitchFamily="49" charset="-128"/>
              </a:rPr>
              <a:t>struct</a:t>
            </a:r>
            <a:r>
              <a:rPr lang="en-US" altLang="ja-JP" sz="1100" dirty="0" smtClean="0">
                <a:latin typeface="ＭＳ ゴシック" pitchFamily="49" charset="-128"/>
                <a:ea typeface="ＭＳ ゴシック" pitchFamily="49" charset="-128"/>
              </a:rPr>
              <a:t> record 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dummy</a:t>
            </a:r>
          </a:p>
        </p:txBody>
      </p:sp>
      <p:sp>
        <p:nvSpPr>
          <p:cNvPr id="222" name="テキスト ボックス 221"/>
          <p:cNvSpPr txBox="1"/>
          <p:nvPr/>
        </p:nvSpPr>
        <p:spPr>
          <a:xfrm>
            <a:off x="2357422" y="1285860"/>
            <a:ext cx="1947969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dirty="0" err="1" smtClean="0">
                <a:latin typeface="ＭＳ ゴシック" pitchFamily="49" charset="-128"/>
                <a:ea typeface="ＭＳ ゴシック" pitchFamily="49" charset="-128"/>
              </a:rPr>
              <a:t>struct</a:t>
            </a:r>
            <a:r>
              <a:rPr lang="en-US" altLang="ja-JP" sz="1100" dirty="0" smtClean="0">
                <a:latin typeface="ＭＳ ゴシック" pitchFamily="49" charset="-128"/>
                <a:ea typeface="ＭＳ ゴシック" pitchFamily="49" charset="-128"/>
              </a:rPr>
              <a:t> item *</a:t>
            </a:r>
            <a:r>
              <a:rPr lang="en-US" altLang="ja-JP" sz="1100" b="1" dirty="0" err="1" smtClean="0"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[B]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14282" y="0"/>
            <a:ext cx="8686800" cy="785794"/>
          </a:xfrm>
        </p:spPr>
        <p:txBody>
          <a:bodyPr>
            <a:noAutofit/>
          </a:bodyPr>
          <a:lstStyle/>
          <a:p>
            <a:r>
              <a:rPr lang="ja-JP" altLang="en-US" sz="2800" dirty="0" smtClean="0"/>
              <a:t>ダイレクトチェイニング法</a:t>
            </a:r>
            <a:r>
              <a:rPr lang="en-US" altLang="ja-JP" sz="2800" dirty="0" smtClean="0"/>
              <a:t/>
            </a:r>
            <a:br>
              <a:rPr lang="en-US" altLang="ja-JP" sz="2800" dirty="0" smtClean="0"/>
            </a:br>
            <a:r>
              <a:rPr lang="ja-JP" altLang="en-US" sz="2800" dirty="0" smtClean="0"/>
              <a:t>探索</a:t>
            </a:r>
            <a:endParaRPr kumimoji="1" lang="ja-JP" altLang="en-US" sz="2800" dirty="0"/>
          </a:p>
        </p:txBody>
      </p:sp>
      <p:sp>
        <p:nvSpPr>
          <p:cNvPr id="115" name="正方形/長方形 114"/>
          <p:cNvSpPr/>
          <p:nvPr/>
        </p:nvSpPr>
        <p:spPr>
          <a:xfrm>
            <a:off x="214282" y="1928802"/>
            <a:ext cx="2357454" cy="4786346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ハッシュ表初期化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makenull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初期データ登録 </a:t>
            </a:r>
            <a:r>
              <a:rPr lang="en-US" altLang="ja-JP" sz="900" dirty="0" smtClean="0">
                <a:solidFill>
                  <a:schemeClr val="tx1"/>
                </a:solidFill>
              </a:rPr>
              <a:t>*/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while(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getrecord</a:t>
            </a:r>
            <a:r>
              <a:rPr lang="en-US" altLang="ja-JP" sz="900" dirty="0" smtClean="0">
                <a:solidFill>
                  <a:schemeClr val="tx1"/>
                </a:solidFill>
              </a:rPr>
              <a:t>(&amp;x) )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insert(&amp;x,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x.ename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重複データの登録試み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insert(&amp;dummy,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ハッシュ表を対象とした探索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Hato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Saburo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ハッシュ表からのデータ削除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Hato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Saburo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delete("Ueno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Ranran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Nobi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Toraemon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Nanashi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Gonbei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rgbClr val="FF0000"/>
                </a:solidFill>
              </a:rPr>
              <a:t>  /* </a:t>
            </a:r>
            <a:r>
              <a:rPr lang="ja-JP" altLang="en-US" sz="900" dirty="0" smtClean="0">
                <a:solidFill>
                  <a:srgbClr val="FF0000"/>
                </a:solidFill>
              </a:rPr>
              <a:t>ハッシュ表を対象とした探索 *</a:t>
            </a:r>
            <a:r>
              <a:rPr lang="en-US" altLang="ja-JP" sz="900" dirty="0" smtClean="0">
                <a:solidFill>
                  <a:srgbClr val="FF0000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rgbClr val="FF0000"/>
                </a:solidFill>
              </a:rPr>
              <a:t>  </a:t>
            </a:r>
            <a:r>
              <a:rPr lang="en-US" altLang="ja-JP" sz="900" dirty="0" err="1" smtClean="0">
                <a:solidFill>
                  <a:srgbClr val="FF0000"/>
                </a:solidFill>
              </a:rPr>
              <a:t>printsearch</a:t>
            </a:r>
            <a:r>
              <a:rPr lang="en-US" altLang="ja-JP" sz="900" dirty="0" smtClean="0">
                <a:solidFill>
                  <a:srgbClr val="FF0000"/>
                </a:solidFill>
              </a:rPr>
              <a:t>("</a:t>
            </a:r>
            <a:r>
              <a:rPr lang="en-US" altLang="ja-JP" sz="900" dirty="0" err="1" smtClean="0">
                <a:solidFill>
                  <a:srgbClr val="FF0000"/>
                </a:solidFill>
              </a:rPr>
              <a:t>Hato</a:t>
            </a:r>
            <a:r>
              <a:rPr lang="en-US" altLang="ja-JP" sz="900" dirty="0" smtClean="0">
                <a:solidFill>
                  <a:srgbClr val="FF0000"/>
                </a:solidFill>
              </a:rPr>
              <a:t> </a:t>
            </a:r>
            <a:r>
              <a:rPr lang="en-US" altLang="ja-JP" sz="900" dirty="0" err="1" smtClean="0">
                <a:solidFill>
                  <a:srgbClr val="FF0000"/>
                </a:solidFill>
              </a:rPr>
              <a:t>Saburo</a:t>
            </a:r>
            <a:r>
              <a:rPr lang="en-US" altLang="ja-JP" sz="900" dirty="0" smtClean="0">
                <a:solidFill>
                  <a:srgbClr val="FF0000"/>
                </a:solidFill>
              </a:rPr>
              <a:t>", </a:t>
            </a:r>
            <a:r>
              <a:rPr lang="en-US" altLang="ja-JP" sz="900" dirty="0" err="1" smtClean="0">
                <a:solidFill>
                  <a:srgbClr val="FF0000"/>
                </a:solidFill>
              </a:rPr>
              <a:t>hashtable</a:t>
            </a:r>
            <a:r>
              <a:rPr lang="en-US" altLang="ja-JP" sz="900" dirty="0" smtClean="0">
                <a:solidFill>
                  <a:srgbClr val="FF0000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rgbClr val="FF0000"/>
                </a:solidFill>
              </a:rPr>
              <a:t>  </a:t>
            </a:r>
            <a:r>
              <a:rPr lang="en-US" altLang="ja-JP" sz="900" dirty="0" err="1" smtClean="0">
                <a:solidFill>
                  <a:srgbClr val="FF0000"/>
                </a:solidFill>
              </a:rPr>
              <a:t>printsearch</a:t>
            </a:r>
            <a:r>
              <a:rPr lang="en-US" altLang="ja-JP" sz="900" dirty="0" smtClean="0">
                <a:solidFill>
                  <a:srgbClr val="FF0000"/>
                </a:solidFill>
              </a:rPr>
              <a:t>(</a:t>
            </a:r>
            <a:r>
              <a:rPr lang="en-US" altLang="ja-JP" sz="900" dirty="0" err="1" smtClean="0">
                <a:solidFill>
                  <a:srgbClr val="FF0000"/>
                </a:solidFill>
              </a:rPr>
              <a:t>dummy.ename</a:t>
            </a:r>
            <a:r>
              <a:rPr lang="en-US" altLang="ja-JP" sz="900" dirty="0" smtClean="0">
                <a:solidFill>
                  <a:srgbClr val="FF0000"/>
                </a:solidFill>
              </a:rPr>
              <a:t>, </a:t>
            </a:r>
            <a:r>
              <a:rPr lang="en-US" altLang="ja-JP" sz="900" dirty="0" err="1" smtClean="0">
                <a:solidFill>
                  <a:srgbClr val="FF0000"/>
                </a:solidFill>
              </a:rPr>
              <a:t>hashtable</a:t>
            </a:r>
            <a:r>
              <a:rPr lang="en-US" altLang="ja-JP" sz="900" dirty="0" smtClean="0">
                <a:solidFill>
                  <a:srgbClr val="FF0000"/>
                </a:solidFill>
              </a:rPr>
              <a:t>); 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再登録・再探索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printf</a:t>
            </a:r>
            <a:r>
              <a:rPr lang="en-US" altLang="ja-JP" sz="900" dirty="0" smtClean="0">
                <a:solidFill>
                  <a:schemeClr val="tx1"/>
                </a:solidFill>
              </a:rPr>
              <a:t>("===Re-insert===\n");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insert(&amp;dummy,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Mitsuki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Mausu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</p:txBody>
      </p:sp>
      <p:sp>
        <p:nvSpPr>
          <p:cNvPr id="116" name="右矢印 115"/>
          <p:cNvSpPr/>
          <p:nvPr/>
        </p:nvSpPr>
        <p:spPr>
          <a:xfrm>
            <a:off x="0" y="5500702"/>
            <a:ext cx="285752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33"/>
          <p:cNvGrpSpPr/>
          <p:nvPr/>
        </p:nvGrpSpPr>
        <p:grpSpPr>
          <a:xfrm>
            <a:off x="4929190" y="1928802"/>
            <a:ext cx="1857388" cy="928694"/>
            <a:chOff x="1785918" y="5000636"/>
            <a:chExt cx="1857388" cy="928694"/>
          </a:xfrm>
        </p:grpSpPr>
        <p:sp>
          <p:nvSpPr>
            <p:cNvPr id="94" name="正方形/長方形 93"/>
            <p:cNvSpPr/>
            <p:nvPr/>
          </p:nvSpPr>
          <p:spPr>
            <a:xfrm>
              <a:off x="1785918" y="514351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4" name="グループ化 35"/>
            <p:cNvGrpSpPr/>
            <p:nvPr/>
          </p:nvGrpSpPr>
          <p:grpSpPr>
            <a:xfrm>
              <a:off x="1857356" y="5286388"/>
              <a:ext cx="1714512" cy="428628"/>
              <a:chOff x="1857356" y="5286388"/>
              <a:chExt cx="1714512" cy="428628"/>
            </a:xfrm>
          </p:grpSpPr>
          <p:sp>
            <p:nvSpPr>
              <p:cNvPr id="98" name="正方形/長方形 97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神奈川花子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99" name="正方形/長方形 98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Kanagawa </a:t>
                </a:r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Hanako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03" name="正方形/長方形 102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横浜市</a:t>
                </a:r>
                <a:r>
                  <a:rPr lang="ja-JP" altLang="en-US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神奈川区三ッ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沢上町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96" name="正方形/長方形 95"/>
            <p:cNvSpPr/>
            <p:nvPr/>
          </p:nvSpPr>
          <p:spPr>
            <a:xfrm>
              <a:off x="1785918" y="500063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Kanagawa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Hanako</a:t>
              </a:r>
              <a:r>
                <a:rPr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4</a:t>
              </a:r>
              <a:endParaRPr lang="ja-JP" altLang="en-US" sz="800" dirty="0">
                <a:solidFill>
                  <a:srgbClr val="FFC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97" name="正方形/長方形 96"/>
            <p:cNvSpPr/>
            <p:nvPr/>
          </p:nvSpPr>
          <p:spPr>
            <a:xfrm>
              <a:off x="1785918" y="5786454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next:</a:t>
              </a:r>
              <a:r>
                <a:rPr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NULL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5" name="グループ化 49"/>
          <p:cNvGrpSpPr/>
          <p:nvPr/>
        </p:nvGrpSpPr>
        <p:grpSpPr>
          <a:xfrm>
            <a:off x="7143768" y="4071942"/>
            <a:ext cx="1857388" cy="928694"/>
            <a:chOff x="1785918" y="5000636"/>
            <a:chExt cx="1857388" cy="928694"/>
          </a:xfrm>
        </p:grpSpPr>
        <p:sp>
          <p:nvSpPr>
            <p:cNvPr id="125" name="正方形/長方形 124"/>
            <p:cNvSpPr/>
            <p:nvPr/>
          </p:nvSpPr>
          <p:spPr>
            <a:xfrm>
              <a:off x="1785918" y="514351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6" name="グループ化 51"/>
            <p:cNvGrpSpPr/>
            <p:nvPr/>
          </p:nvGrpSpPr>
          <p:grpSpPr>
            <a:xfrm>
              <a:off x="1857356" y="5286388"/>
              <a:ext cx="1714512" cy="428628"/>
              <a:chOff x="1857356" y="5286388"/>
              <a:chExt cx="1714512" cy="428628"/>
            </a:xfrm>
          </p:grpSpPr>
          <p:sp>
            <p:nvSpPr>
              <p:cNvPr id="129" name="正方形/長方形 128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北条梅子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30" name="正方形/長方形 129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Hojo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Umeko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31" name="正方形/長方形 130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小田原市城山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127" name="正方形/長方形 126"/>
            <p:cNvSpPr/>
            <p:nvPr/>
          </p:nvSpPr>
          <p:spPr>
            <a:xfrm>
              <a:off x="1785918" y="500063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Hojo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Umeko</a:t>
              </a:r>
              <a:r>
                <a:rPr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 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9</a:t>
              </a:r>
              <a:endParaRPr lang="ja-JP" altLang="en-US" sz="800" dirty="0">
                <a:solidFill>
                  <a:srgbClr val="FFC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128" name="正方形/長方形 127"/>
            <p:cNvSpPr/>
            <p:nvPr/>
          </p:nvSpPr>
          <p:spPr>
            <a:xfrm>
              <a:off x="1785918" y="5786454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next:</a:t>
              </a:r>
              <a:r>
                <a:rPr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NULL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7" name="グループ化 58"/>
          <p:cNvGrpSpPr/>
          <p:nvPr/>
        </p:nvGrpSpPr>
        <p:grpSpPr>
          <a:xfrm>
            <a:off x="7143768" y="857232"/>
            <a:ext cx="1857388" cy="928694"/>
            <a:chOff x="1785918" y="5000636"/>
            <a:chExt cx="1857388" cy="928694"/>
          </a:xfrm>
        </p:grpSpPr>
        <p:sp>
          <p:nvSpPr>
            <p:cNvPr id="133" name="正方形/長方形 132"/>
            <p:cNvSpPr/>
            <p:nvPr/>
          </p:nvSpPr>
          <p:spPr>
            <a:xfrm>
              <a:off x="1785918" y="514351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8" name="グループ化 60"/>
            <p:cNvGrpSpPr/>
            <p:nvPr/>
          </p:nvGrpSpPr>
          <p:grpSpPr>
            <a:xfrm>
              <a:off x="1857356" y="5286388"/>
              <a:ext cx="1714512" cy="428628"/>
              <a:chOff x="1857356" y="5286388"/>
              <a:chExt cx="1714512" cy="428628"/>
            </a:xfrm>
          </p:grpSpPr>
          <p:sp>
            <p:nvSpPr>
              <p:cNvPr id="137" name="正方形/長方形 136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足柄金太郎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38" name="正方形/長方形 137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Ashigara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Kintaro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39" name="正方形/長方形 138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南足柄市金時山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135" name="正方形/長方形 134"/>
            <p:cNvSpPr/>
            <p:nvPr/>
          </p:nvSpPr>
          <p:spPr>
            <a:xfrm>
              <a:off x="1785918" y="500063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Ashigara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Kintaro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0</a:t>
              </a:r>
              <a:endParaRPr kumimoji="1" lang="ja-JP" altLang="en-US" sz="800" dirty="0">
                <a:solidFill>
                  <a:srgbClr val="FFC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136" name="正方形/長方形 135"/>
            <p:cNvSpPr/>
            <p:nvPr/>
          </p:nvSpPr>
          <p:spPr>
            <a:xfrm>
              <a:off x="1785918" y="5786454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next:</a:t>
              </a:r>
              <a:r>
                <a:rPr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NULL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9" name="グループ化 74"/>
          <p:cNvGrpSpPr/>
          <p:nvPr/>
        </p:nvGrpSpPr>
        <p:grpSpPr>
          <a:xfrm>
            <a:off x="4929190" y="5214950"/>
            <a:ext cx="1857388" cy="928694"/>
            <a:chOff x="1785918" y="5000636"/>
            <a:chExt cx="1857388" cy="928694"/>
          </a:xfrm>
        </p:grpSpPr>
        <p:sp>
          <p:nvSpPr>
            <p:cNvPr id="149" name="正方形/長方形 148"/>
            <p:cNvSpPr/>
            <p:nvPr/>
          </p:nvSpPr>
          <p:spPr>
            <a:xfrm>
              <a:off x="1785918" y="514351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10" name="グループ化 76"/>
            <p:cNvGrpSpPr/>
            <p:nvPr/>
          </p:nvGrpSpPr>
          <p:grpSpPr>
            <a:xfrm>
              <a:off x="1857356" y="5286388"/>
              <a:ext cx="1714512" cy="428628"/>
              <a:chOff x="1857356" y="5286388"/>
              <a:chExt cx="1714512" cy="428628"/>
            </a:xfrm>
          </p:grpSpPr>
          <p:sp>
            <p:nvSpPr>
              <p:cNvPr id="153" name="正方形/長方形 152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三月磨臼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54" name="正方形/長方形 153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Mitsuki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Mausu</a:t>
                </a:r>
                <a:endPara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  <a:p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55" name="正方形/長方形 154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浦安市舞浜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151" name="正方形/長方形 150"/>
            <p:cNvSpPr/>
            <p:nvPr/>
          </p:nvSpPr>
          <p:spPr>
            <a:xfrm>
              <a:off x="1785918" y="500063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Mitsuki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Mausu</a:t>
              </a:r>
              <a:r>
                <a:rPr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 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10</a:t>
              </a:r>
            </a:p>
            <a:p>
              <a:endParaRPr kumimoji="1" lang="ja-JP" altLang="en-US" sz="800" dirty="0">
                <a:solidFill>
                  <a:srgbClr val="FFC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152" name="正方形/長方形 151"/>
            <p:cNvSpPr/>
            <p:nvPr/>
          </p:nvSpPr>
          <p:spPr>
            <a:xfrm>
              <a:off x="1785918" y="5786454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next:</a:t>
              </a:r>
              <a:r>
                <a:rPr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NULL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sp>
        <p:nvSpPr>
          <p:cNvPr id="167" name="正方形/長方形 166"/>
          <p:cNvSpPr/>
          <p:nvPr/>
        </p:nvSpPr>
        <p:spPr>
          <a:xfrm>
            <a:off x="2714612" y="1571612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0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69" name="正方形/長方形 168"/>
          <p:cNvSpPr/>
          <p:nvPr/>
        </p:nvSpPr>
        <p:spPr>
          <a:xfrm>
            <a:off x="2714612" y="1857364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0" name="正方形/長方形 169"/>
          <p:cNvSpPr/>
          <p:nvPr/>
        </p:nvSpPr>
        <p:spPr>
          <a:xfrm>
            <a:off x="2714612" y="2143116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1" name="正方形/長方形 170"/>
          <p:cNvSpPr/>
          <p:nvPr/>
        </p:nvSpPr>
        <p:spPr>
          <a:xfrm>
            <a:off x="2714612" y="2428868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3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2" name="正方形/長方形 171"/>
          <p:cNvSpPr/>
          <p:nvPr/>
        </p:nvSpPr>
        <p:spPr>
          <a:xfrm>
            <a:off x="2714612" y="2714620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4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3" name="正方形/長方形 172"/>
          <p:cNvSpPr/>
          <p:nvPr/>
        </p:nvSpPr>
        <p:spPr>
          <a:xfrm>
            <a:off x="2714612" y="3000372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5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4" name="正方形/長方形 173"/>
          <p:cNvSpPr/>
          <p:nvPr/>
        </p:nvSpPr>
        <p:spPr>
          <a:xfrm>
            <a:off x="2714612" y="3286124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6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5" name="正方形/長方形 174"/>
          <p:cNvSpPr/>
          <p:nvPr/>
        </p:nvSpPr>
        <p:spPr>
          <a:xfrm>
            <a:off x="2714612" y="3571876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7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6" name="正方形/長方形 175"/>
          <p:cNvSpPr/>
          <p:nvPr/>
        </p:nvSpPr>
        <p:spPr>
          <a:xfrm>
            <a:off x="2714612" y="3857628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8</a:t>
            </a:r>
            <a:r>
              <a:rPr kumimoji="1" lang="en-US" altLang="ja-JP" sz="800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r>
              <a:rPr kumimoji="1" lang="ja-JP" altLang="en-US" sz="800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   </a:t>
            </a:r>
            <a:r>
              <a:rPr kumimoji="1" lang="en-US" altLang="ja-JP" sz="800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7" name="正方形/長方形 176"/>
          <p:cNvSpPr/>
          <p:nvPr/>
        </p:nvSpPr>
        <p:spPr>
          <a:xfrm>
            <a:off x="2714612" y="4143380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9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8" name="正方形/長方形 177"/>
          <p:cNvSpPr/>
          <p:nvPr/>
        </p:nvSpPr>
        <p:spPr>
          <a:xfrm>
            <a:off x="2714612" y="4429132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10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9" name="正方形/長方形 178"/>
          <p:cNvSpPr/>
          <p:nvPr/>
        </p:nvSpPr>
        <p:spPr>
          <a:xfrm>
            <a:off x="2714612" y="4714884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11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80" name="正方形/長方形 179"/>
          <p:cNvSpPr/>
          <p:nvPr/>
        </p:nvSpPr>
        <p:spPr>
          <a:xfrm>
            <a:off x="2714612" y="5000636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12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181" name="カギ線コネクタ 180"/>
          <p:cNvCxnSpPr>
            <a:endCxn id="94" idx="1"/>
          </p:cNvCxnSpPr>
          <p:nvPr/>
        </p:nvCxnSpPr>
        <p:spPr>
          <a:xfrm flipV="1">
            <a:off x="3643306" y="2393149"/>
            <a:ext cx="1285884" cy="464347"/>
          </a:xfrm>
          <a:prstGeom prst="bentConnector3">
            <a:avLst>
              <a:gd name="adj1" fmla="val 50000"/>
            </a:avLst>
          </a:prstGeom>
          <a:ln w="25400">
            <a:solidFill>
              <a:schemeClr val="tx1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3" name="カギ線コネクタ 182"/>
          <p:cNvCxnSpPr>
            <a:endCxn id="125" idx="1"/>
          </p:cNvCxnSpPr>
          <p:nvPr/>
        </p:nvCxnSpPr>
        <p:spPr>
          <a:xfrm>
            <a:off x="3643306" y="4286256"/>
            <a:ext cx="3500462" cy="250033"/>
          </a:xfrm>
          <a:prstGeom prst="bentConnector3">
            <a:avLst>
              <a:gd name="adj1" fmla="val 50000"/>
            </a:avLst>
          </a:prstGeom>
          <a:ln w="25400">
            <a:solidFill>
              <a:schemeClr val="tx1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8" name="カギ線コネクタ 167"/>
          <p:cNvCxnSpPr>
            <a:endCxn id="133" idx="1"/>
          </p:cNvCxnSpPr>
          <p:nvPr/>
        </p:nvCxnSpPr>
        <p:spPr>
          <a:xfrm flipV="1">
            <a:off x="3643306" y="1321579"/>
            <a:ext cx="3500462" cy="392910"/>
          </a:xfrm>
          <a:prstGeom prst="bentConnector3">
            <a:avLst>
              <a:gd name="adj1" fmla="val 50000"/>
            </a:avLst>
          </a:prstGeom>
          <a:ln w="25400">
            <a:solidFill>
              <a:schemeClr val="tx1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5" name="カギ線コネクタ 194"/>
          <p:cNvCxnSpPr>
            <a:endCxn id="149" idx="1"/>
          </p:cNvCxnSpPr>
          <p:nvPr/>
        </p:nvCxnSpPr>
        <p:spPr>
          <a:xfrm>
            <a:off x="3643308" y="4572010"/>
            <a:ext cx="1285882" cy="1107287"/>
          </a:xfrm>
          <a:prstGeom prst="bentConnector3">
            <a:avLst>
              <a:gd name="adj1" fmla="val 50000"/>
            </a:avLst>
          </a:prstGeom>
          <a:ln w="25400">
            <a:solidFill>
              <a:schemeClr val="tx1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1" name="グループ化 31"/>
          <p:cNvGrpSpPr/>
          <p:nvPr/>
        </p:nvGrpSpPr>
        <p:grpSpPr>
          <a:xfrm>
            <a:off x="214282" y="642918"/>
            <a:ext cx="1714512" cy="428628"/>
            <a:chOff x="1857356" y="5286388"/>
            <a:chExt cx="1714512" cy="428628"/>
          </a:xfrm>
        </p:grpSpPr>
        <p:sp>
          <p:nvSpPr>
            <p:cNvPr id="213" name="正方形/長方形 212"/>
            <p:cNvSpPr/>
            <p:nvPr/>
          </p:nvSpPr>
          <p:spPr>
            <a:xfrm>
              <a:off x="1857356" y="5429264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j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214" name="正方形/長方形 213"/>
            <p:cNvSpPr/>
            <p:nvPr/>
          </p:nvSpPr>
          <p:spPr>
            <a:xfrm>
              <a:off x="1857356" y="5286388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e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215" name="正方形/長方形 214"/>
            <p:cNvSpPr/>
            <p:nvPr/>
          </p:nvSpPr>
          <p:spPr>
            <a:xfrm>
              <a:off x="1857356" y="5572140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addr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sp>
        <p:nvSpPr>
          <p:cNvPr id="216" name="テキスト ボックス 215"/>
          <p:cNvSpPr txBox="1"/>
          <p:nvPr/>
        </p:nvSpPr>
        <p:spPr>
          <a:xfrm>
            <a:off x="214282" y="357166"/>
            <a:ext cx="1242648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dirty="0" err="1" smtClean="0">
                <a:latin typeface="ＭＳ ゴシック" pitchFamily="49" charset="-128"/>
                <a:ea typeface="ＭＳ ゴシック" pitchFamily="49" charset="-128"/>
              </a:rPr>
              <a:t>struct</a:t>
            </a:r>
            <a:r>
              <a:rPr lang="en-US" altLang="ja-JP" sz="1100" dirty="0" smtClean="0">
                <a:latin typeface="ＭＳ ゴシック" pitchFamily="49" charset="-128"/>
                <a:ea typeface="ＭＳ ゴシック" pitchFamily="49" charset="-128"/>
              </a:rPr>
              <a:t> record 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x</a:t>
            </a:r>
          </a:p>
        </p:txBody>
      </p:sp>
      <p:grpSp>
        <p:nvGrpSpPr>
          <p:cNvPr id="12" name="グループ化 31"/>
          <p:cNvGrpSpPr/>
          <p:nvPr/>
        </p:nvGrpSpPr>
        <p:grpSpPr>
          <a:xfrm>
            <a:off x="214282" y="1428736"/>
            <a:ext cx="1714512" cy="428628"/>
            <a:chOff x="1857356" y="5286388"/>
            <a:chExt cx="1714512" cy="428628"/>
          </a:xfrm>
        </p:grpSpPr>
        <p:sp>
          <p:nvSpPr>
            <p:cNvPr id="218" name="正方形/長方形 217"/>
            <p:cNvSpPr/>
            <p:nvPr/>
          </p:nvSpPr>
          <p:spPr>
            <a:xfrm>
              <a:off x="1857356" y="5429264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j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r>
                <a:rPr kumimoji="1"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横浜邦博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219" name="正方形/長方形 218"/>
            <p:cNvSpPr/>
            <p:nvPr/>
          </p:nvSpPr>
          <p:spPr>
            <a:xfrm>
              <a:off x="1857356" y="5286388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e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r>
                <a:rPr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Yokohama </a:t>
              </a:r>
              <a:r>
                <a:rPr lang="en-US" altLang="ja-JP" sz="800" dirty="0" err="1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Kunihiro</a:t>
              </a:r>
              <a:endParaRPr kumimoji="1" lang="ja-JP" altLang="en-US" sz="800" dirty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220" name="正方形/長方形 219"/>
            <p:cNvSpPr/>
            <p:nvPr/>
          </p:nvSpPr>
          <p:spPr>
            <a:xfrm>
              <a:off x="1857356" y="5572140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addr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r>
                <a:rPr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横浜市中区日本大通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sp>
        <p:nvSpPr>
          <p:cNvPr id="221" name="テキスト ボックス 220"/>
          <p:cNvSpPr txBox="1"/>
          <p:nvPr/>
        </p:nvSpPr>
        <p:spPr>
          <a:xfrm>
            <a:off x="214282" y="1142984"/>
            <a:ext cx="152477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dirty="0" err="1" smtClean="0">
                <a:latin typeface="ＭＳ ゴシック" pitchFamily="49" charset="-128"/>
                <a:ea typeface="ＭＳ ゴシック" pitchFamily="49" charset="-128"/>
              </a:rPr>
              <a:t>struct</a:t>
            </a:r>
            <a:r>
              <a:rPr lang="en-US" altLang="ja-JP" sz="1100" dirty="0" smtClean="0">
                <a:latin typeface="ＭＳ ゴシック" pitchFamily="49" charset="-128"/>
                <a:ea typeface="ＭＳ ゴシック" pitchFamily="49" charset="-128"/>
              </a:rPr>
              <a:t> record 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dummy</a:t>
            </a:r>
          </a:p>
        </p:txBody>
      </p:sp>
      <p:sp>
        <p:nvSpPr>
          <p:cNvPr id="222" name="テキスト ボックス 221"/>
          <p:cNvSpPr txBox="1"/>
          <p:nvPr/>
        </p:nvSpPr>
        <p:spPr>
          <a:xfrm>
            <a:off x="2357422" y="1285860"/>
            <a:ext cx="1947969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dirty="0" err="1" smtClean="0">
                <a:latin typeface="ＭＳ ゴシック" pitchFamily="49" charset="-128"/>
                <a:ea typeface="ＭＳ ゴシック" pitchFamily="49" charset="-128"/>
              </a:rPr>
              <a:t>struct</a:t>
            </a:r>
            <a:r>
              <a:rPr lang="en-US" altLang="ja-JP" sz="1100" dirty="0" smtClean="0">
                <a:latin typeface="ＭＳ ゴシック" pitchFamily="49" charset="-128"/>
                <a:ea typeface="ＭＳ ゴシック" pitchFamily="49" charset="-128"/>
              </a:rPr>
              <a:t> item *</a:t>
            </a:r>
            <a:r>
              <a:rPr lang="en-US" altLang="ja-JP" sz="1100" b="1" dirty="0" err="1" smtClean="0"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[B]</a:t>
            </a:r>
          </a:p>
        </p:txBody>
      </p:sp>
      <p:sp>
        <p:nvSpPr>
          <p:cNvPr id="65" name="テキスト ボックス 64"/>
          <p:cNvSpPr txBox="1"/>
          <p:nvPr/>
        </p:nvSpPr>
        <p:spPr>
          <a:xfrm>
            <a:off x="2000232" y="785794"/>
            <a:ext cx="2371162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b="1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hash(“</a:t>
            </a:r>
            <a:r>
              <a:rPr lang="en-US" altLang="ja-JP" sz="1100" b="1" dirty="0" err="1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Hato</a:t>
            </a:r>
            <a:r>
              <a:rPr lang="en-US" altLang="ja-JP" sz="1100" b="1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 </a:t>
            </a:r>
            <a:r>
              <a:rPr lang="en-US" altLang="ja-JP" sz="1100" b="1" dirty="0" err="1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Saburo</a:t>
            </a:r>
            <a:r>
              <a:rPr lang="en-US" altLang="ja-JP" sz="1100" b="1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”) = 8</a:t>
            </a:r>
          </a:p>
          <a:p>
            <a:r>
              <a:rPr lang="en-US" altLang="ja-JP" sz="1100" b="1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hash(“Yokohama </a:t>
            </a:r>
            <a:r>
              <a:rPr lang="en-US" altLang="ja-JP" sz="1100" b="1" dirty="0" err="1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Kunihiro</a:t>
            </a:r>
            <a:r>
              <a:rPr lang="en-US" altLang="ja-JP" sz="1100" b="1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”) = 8</a:t>
            </a:r>
          </a:p>
        </p:txBody>
      </p:sp>
      <p:sp>
        <p:nvSpPr>
          <p:cNvPr id="66" name="テキスト ボックス 65"/>
          <p:cNvSpPr txBox="1"/>
          <p:nvPr/>
        </p:nvSpPr>
        <p:spPr>
          <a:xfrm>
            <a:off x="2786050" y="6357958"/>
            <a:ext cx="418415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200" dirty="0" smtClean="0">
                <a:solidFill>
                  <a:srgbClr val="FF0000"/>
                </a:solidFill>
              </a:rPr>
              <a:t>どちらもハッシュ表を参照するだけで、存在しないことが分かる</a:t>
            </a:r>
            <a:endParaRPr lang="en-US" altLang="ja-JP" sz="1200" dirty="0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14282" y="0"/>
            <a:ext cx="8686800" cy="785794"/>
          </a:xfrm>
        </p:spPr>
        <p:txBody>
          <a:bodyPr>
            <a:noAutofit/>
          </a:bodyPr>
          <a:lstStyle/>
          <a:p>
            <a:r>
              <a:rPr lang="ja-JP" altLang="en-US" sz="2800" dirty="0" smtClean="0"/>
              <a:t>ダイレクトチェイニング法</a:t>
            </a:r>
            <a:r>
              <a:rPr lang="en-US" altLang="ja-JP" sz="2800" dirty="0" smtClean="0"/>
              <a:t/>
            </a:r>
            <a:br>
              <a:rPr lang="en-US" altLang="ja-JP" sz="2800" dirty="0" smtClean="0"/>
            </a:br>
            <a:r>
              <a:rPr lang="ja-JP" altLang="en-US" sz="2800" dirty="0" smtClean="0"/>
              <a:t>レコード</a:t>
            </a:r>
            <a:r>
              <a:rPr lang="en-US" altLang="ja-JP" sz="2800" dirty="0" smtClean="0"/>
              <a:t>1</a:t>
            </a:r>
            <a:r>
              <a:rPr lang="ja-JP" altLang="en-US" sz="2800" dirty="0" smtClean="0"/>
              <a:t>件目取り出し</a:t>
            </a:r>
            <a:endParaRPr kumimoji="1" lang="ja-JP" altLang="en-US" sz="2800" dirty="0"/>
          </a:p>
        </p:txBody>
      </p:sp>
      <p:sp>
        <p:nvSpPr>
          <p:cNvPr id="115" name="正方形/長方形 114"/>
          <p:cNvSpPr/>
          <p:nvPr/>
        </p:nvSpPr>
        <p:spPr>
          <a:xfrm>
            <a:off x="214282" y="1928802"/>
            <a:ext cx="2357454" cy="4786346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ハッシュ表初期化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makenull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初期データ登録 </a:t>
            </a:r>
            <a:r>
              <a:rPr lang="en-US" altLang="ja-JP" sz="900" dirty="0" smtClean="0">
                <a:solidFill>
                  <a:schemeClr val="tx1"/>
                </a:solidFill>
              </a:rPr>
              <a:t>*/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smtClean="0">
                <a:solidFill>
                  <a:srgbClr val="FF0000"/>
                </a:solidFill>
              </a:rPr>
              <a:t>while( </a:t>
            </a:r>
            <a:r>
              <a:rPr lang="en-US" altLang="ja-JP" sz="900" dirty="0" err="1" smtClean="0">
                <a:solidFill>
                  <a:srgbClr val="FF0000"/>
                </a:solidFill>
              </a:rPr>
              <a:t>getrecord</a:t>
            </a:r>
            <a:r>
              <a:rPr lang="en-US" altLang="ja-JP" sz="900" dirty="0" smtClean="0">
                <a:solidFill>
                  <a:srgbClr val="FF0000"/>
                </a:solidFill>
              </a:rPr>
              <a:t>(&amp;x) )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insert(&amp;x,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x.ename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重複データの登録試み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insert(&amp;dummy,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ハッシュ表を対象とした探索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Hato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Saburo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ハッシュ表からのデータ削除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Hato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Saburo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delete("Ueno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Ranran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Nobi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Toraemon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Nanashi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Gonbei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ハッシュ表を対象とした探索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Hato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Saburo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再登録・再探索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printf</a:t>
            </a:r>
            <a:r>
              <a:rPr lang="en-US" altLang="ja-JP" sz="900" dirty="0" smtClean="0">
                <a:solidFill>
                  <a:schemeClr val="tx1"/>
                </a:solidFill>
              </a:rPr>
              <a:t>("===Re-insert===\n");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insert(&amp;dummy,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Mitsuki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Mausu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</p:txBody>
      </p:sp>
      <p:sp>
        <p:nvSpPr>
          <p:cNvPr id="167" name="正方形/長方形 166"/>
          <p:cNvSpPr/>
          <p:nvPr/>
        </p:nvSpPr>
        <p:spPr>
          <a:xfrm>
            <a:off x="2714612" y="1571612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0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69" name="正方形/長方形 168"/>
          <p:cNvSpPr/>
          <p:nvPr/>
        </p:nvSpPr>
        <p:spPr>
          <a:xfrm>
            <a:off x="2714612" y="1857364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NULL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0" name="正方形/長方形 169"/>
          <p:cNvSpPr/>
          <p:nvPr/>
        </p:nvSpPr>
        <p:spPr>
          <a:xfrm>
            <a:off x="2714612" y="2143116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NULL  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1" name="正方形/長方形 170"/>
          <p:cNvSpPr/>
          <p:nvPr/>
        </p:nvSpPr>
        <p:spPr>
          <a:xfrm>
            <a:off x="2714612" y="2428868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3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NULL 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2" name="正方形/長方形 171"/>
          <p:cNvSpPr/>
          <p:nvPr/>
        </p:nvSpPr>
        <p:spPr>
          <a:xfrm>
            <a:off x="2714612" y="2714620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4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3" name="正方形/長方形 172"/>
          <p:cNvSpPr/>
          <p:nvPr/>
        </p:nvSpPr>
        <p:spPr>
          <a:xfrm>
            <a:off x="2714612" y="3000372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5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NULL 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4" name="正方形/長方形 173"/>
          <p:cNvSpPr/>
          <p:nvPr/>
        </p:nvSpPr>
        <p:spPr>
          <a:xfrm>
            <a:off x="2714612" y="3286124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6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5" name="正方形/長方形 174"/>
          <p:cNvSpPr/>
          <p:nvPr/>
        </p:nvSpPr>
        <p:spPr>
          <a:xfrm>
            <a:off x="2714612" y="3571876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7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6" name="正方形/長方形 175"/>
          <p:cNvSpPr/>
          <p:nvPr/>
        </p:nvSpPr>
        <p:spPr>
          <a:xfrm>
            <a:off x="2714612" y="3857628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8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7" name="正方形/長方形 176"/>
          <p:cNvSpPr/>
          <p:nvPr/>
        </p:nvSpPr>
        <p:spPr>
          <a:xfrm>
            <a:off x="2714612" y="4143380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9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8" name="正方形/長方形 177"/>
          <p:cNvSpPr/>
          <p:nvPr/>
        </p:nvSpPr>
        <p:spPr>
          <a:xfrm>
            <a:off x="2714612" y="4429132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10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9" name="正方形/長方形 178"/>
          <p:cNvSpPr/>
          <p:nvPr/>
        </p:nvSpPr>
        <p:spPr>
          <a:xfrm>
            <a:off x="2714612" y="4714884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11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80" name="正方形/長方形 179"/>
          <p:cNvSpPr/>
          <p:nvPr/>
        </p:nvSpPr>
        <p:spPr>
          <a:xfrm>
            <a:off x="2714612" y="5000636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12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grpSp>
        <p:nvGrpSpPr>
          <p:cNvPr id="3" name="グループ化 31"/>
          <p:cNvGrpSpPr/>
          <p:nvPr/>
        </p:nvGrpSpPr>
        <p:grpSpPr>
          <a:xfrm>
            <a:off x="214282" y="642918"/>
            <a:ext cx="1714512" cy="428628"/>
            <a:chOff x="1857356" y="5286388"/>
            <a:chExt cx="1714512" cy="428628"/>
          </a:xfrm>
        </p:grpSpPr>
        <p:sp>
          <p:nvSpPr>
            <p:cNvPr id="213" name="正方形/長方形 212"/>
            <p:cNvSpPr/>
            <p:nvPr/>
          </p:nvSpPr>
          <p:spPr>
            <a:xfrm>
              <a:off x="1857356" y="5429264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j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r>
                <a:rPr kumimoji="1" lang="ja-JP" altLang="en-US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横浜国大</a:t>
              </a:r>
              <a:endParaRPr kumimoji="1" lang="ja-JP" altLang="en-US" sz="800" dirty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214" name="正方形/長方形 213"/>
            <p:cNvSpPr/>
            <p:nvPr/>
          </p:nvSpPr>
          <p:spPr>
            <a:xfrm>
              <a:off x="1857356" y="5286388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e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</a:t>
              </a:r>
              <a:r>
                <a:rPr kumimoji="1"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kumimoji="1"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Yokohama </a:t>
              </a:r>
              <a:r>
                <a:rPr kumimoji="1" lang="en-US" altLang="ja-JP" sz="800" dirty="0" err="1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Kunihiro</a:t>
              </a:r>
              <a:endParaRPr kumimoji="1" lang="ja-JP" altLang="en-US" sz="800" dirty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215" name="正方形/長方形 214"/>
            <p:cNvSpPr/>
            <p:nvPr/>
          </p:nvSpPr>
          <p:spPr>
            <a:xfrm>
              <a:off x="1857356" y="5572140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addr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</a:t>
              </a:r>
              <a:r>
                <a:rPr kumimoji="1"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kumimoji="1" lang="ja-JP" altLang="en-US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横浜市保土ヶ谷区常盤台</a:t>
              </a:r>
              <a:endParaRPr kumimoji="1" lang="ja-JP" altLang="en-US" sz="800" dirty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sp>
        <p:nvSpPr>
          <p:cNvPr id="216" name="テキスト ボックス 215"/>
          <p:cNvSpPr txBox="1"/>
          <p:nvPr/>
        </p:nvSpPr>
        <p:spPr>
          <a:xfrm>
            <a:off x="214282" y="357166"/>
            <a:ext cx="1242648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dirty="0" err="1" smtClean="0">
                <a:latin typeface="ＭＳ ゴシック" pitchFamily="49" charset="-128"/>
                <a:ea typeface="ＭＳ ゴシック" pitchFamily="49" charset="-128"/>
              </a:rPr>
              <a:t>struct</a:t>
            </a:r>
            <a:r>
              <a:rPr lang="en-US" altLang="ja-JP" sz="1100" dirty="0" smtClean="0">
                <a:latin typeface="ＭＳ ゴシック" pitchFamily="49" charset="-128"/>
                <a:ea typeface="ＭＳ ゴシック" pitchFamily="49" charset="-128"/>
              </a:rPr>
              <a:t> record 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x</a:t>
            </a:r>
          </a:p>
        </p:txBody>
      </p:sp>
      <p:grpSp>
        <p:nvGrpSpPr>
          <p:cNvPr id="4" name="グループ化 31"/>
          <p:cNvGrpSpPr/>
          <p:nvPr/>
        </p:nvGrpSpPr>
        <p:grpSpPr>
          <a:xfrm>
            <a:off x="214282" y="1428736"/>
            <a:ext cx="1714512" cy="428628"/>
            <a:chOff x="1857356" y="5286388"/>
            <a:chExt cx="1714512" cy="428628"/>
          </a:xfrm>
        </p:grpSpPr>
        <p:sp>
          <p:nvSpPr>
            <p:cNvPr id="218" name="正方形/長方形 217"/>
            <p:cNvSpPr/>
            <p:nvPr/>
          </p:nvSpPr>
          <p:spPr>
            <a:xfrm>
              <a:off x="1857356" y="5429264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j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r>
                <a:rPr kumimoji="1"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横浜邦博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219" name="正方形/長方形 218"/>
            <p:cNvSpPr/>
            <p:nvPr/>
          </p:nvSpPr>
          <p:spPr>
            <a:xfrm>
              <a:off x="1857356" y="5286388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e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Yokohama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Kunihiro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220" name="正方形/長方形 219"/>
            <p:cNvSpPr/>
            <p:nvPr/>
          </p:nvSpPr>
          <p:spPr>
            <a:xfrm>
              <a:off x="1857356" y="5572140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addr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r>
                <a:rPr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横浜市中区日本大通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sp>
        <p:nvSpPr>
          <p:cNvPr id="221" name="テキスト ボックス 220"/>
          <p:cNvSpPr txBox="1"/>
          <p:nvPr/>
        </p:nvSpPr>
        <p:spPr>
          <a:xfrm>
            <a:off x="214282" y="1142984"/>
            <a:ext cx="152477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dirty="0" err="1" smtClean="0">
                <a:latin typeface="ＭＳ ゴシック" pitchFamily="49" charset="-128"/>
                <a:ea typeface="ＭＳ ゴシック" pitchFamily="49" charset="-128"/>
              </a:rPr>
              <a:t>struct</a:t>
            </a:r>
            <a:r>
              <a:rPr lang="en-US" altLang="ja-JP" sz="1100" dirty="0" smtClean="0">
                <a:latin typeface="ＭＳ ゴシック" pitchFamily="49" charset="-128"/>
                <a:ea typeface="ＭＳ ゴシック" pitchFamily="49" charset="-128"/>
              </a:rPr>
              <a:t> record 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dummy</a:t>
            </a:r>
          </a:p>
        </p:txBody>
      </p:sp>
      <p:sp>
        <p:nvSpPr>
          <p:cNvPr id="222" name="テキスト ボックス 221"/>
          <p:cNvSpPr txBox="1"/>
          <p:nvPr/>
        </p:nvSpPr>
        <p:spPr>
          <a:xfrm>
            <a:off x="2357422" y="1285860"/>
            <a:ext cx="1947969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dirty="0" err="1" smtClean="0">
                <a:latin typeface="ＭＳ ゴシック" pitchFamily="49" charset="-128"/>
                <a:ea typeface="ＭＳ ゴシック" pitchFamily="49" charset="-128"/>
              </a:rPr>
              <a:t>struct</a:t>
            </a:r>
            <a:r>
              <a:rPr lang="en-US" altLang="ja-JP" sz="1100" dirty="0" smtClean="0">
                <a:latin typeface="ＭＳ ゴシック" pitchFamily="49" charset="-128"/>
                <a:ea typeface="ＭＳ ゴシック" pitchFamily="49" charset="-128"/>
              </a:rPr>
              <a:t> item *</a:t>
            </a:r>
            <a:r>
              <a:rPr lang="en-US" altLang="ja-JP" sz="1100" b="1" dirty="0" err="1" smtClean="0"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[B]</a:t>
            </a:r>
          </a:p>
        </p:txBody>
      </p:sp>
      <p:sp>
        <p:nvSpPr>
          <p:cNvPr id="30" name="右矢印 29"/>
          <p:cNvSpPr/>
          <p:nvPr/>
        </p:nvSpPr>
        <p:spPr>
          <a:xfrm>
            <a:off x="0" y="2643182"/>
            <a:ext cx="285752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14282" y="0"/>
            <a:ext cx="8686800" cy="785794"/>
          </a:xfrm>
        </p:spPr>
        <p:txBody>
          <a:bodyPr>
            <a:noAutofit/>
          </a:bodyPr>
          <a:lstStyle/>
          <a:p>
            <a:r>
              <a:rPr lang="ja-JP" altLang="en-US" sz="2800" dirty="0" smtClean="0"/>
              <a:t>ダイレクトチェイニング法</a:t>
            </a:r>
            <a:r>
              <a:rPr lang="en-US" altLang="ja-JP" sz="2800" dirty="0" smtClean="0"/>
              <a:t/>
            </a:r>
            <a:br>
              <a:rPr lang="en-US" altLang="ja-JP" sz="2800" dirty="0" smtClean="0"/>
            </a:br>
            <a:r>
              <a:rPr lang="ja-JP" altLang="en-US" sz="2800" dirty="0" smtClean="0"/>
              <a:t>挿入</a:t>
            </a:r>
            <a:endParaRPr kumimoji="1" lang="ja-JP" altLang="en-US" sz="2800" dirty="0"/>
          </a:p>
        </p:txBody>
      </p:sp>
      <p:sp>
        <p:nvSpPr>
          <p:cNvPr id="115" name="正方形/長方形 114"/>
          <p:cNvSpPr/>
          <p:nvPr/>
        </p:nvSpPr>
        <p:spPr>
          <a:xfrm>
            <a:off x="214282" y="1928802"/>
            <a:ext cx="2357454" cy="4786346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ハッシュ表初期化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makenull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初期データ登録 </a:t>
            </a:r>
            <a:r>
              <a:rPr lang="en-US" altLang="ja-JP" sz="900" dirty="0" smtClean="0">
                <a:solidFill>
                  <a:schemeClr val="tx1"/>
                </a:solidFill>
              </a:rPr>
              <a:t>*/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while(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getrecord</a:t>
            </a:r>
            <a:r>
              <a:rPr lang="en-US" altLang="ja-JP" sz="900" dirty="0" smtClean="0">
                <a:solidFill>
                  <a:schemeClr val="tx1"/>
                </a:solidFill>
              </a:rPr>
              <a:t>(&amp;x) )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insert(&amp;x,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x.ename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重複データの登録試み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insert(&amp;dummy,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ハッシュ表を対象とした探索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Hato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Saburo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ハッシュ表からのデータ削除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Hato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Saburo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delete("Ueno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Ranran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Nobi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Toraemon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Nanashi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Gonbei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ハッシュ表を対象とした探索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Hato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Saburo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再登録・再探索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printf</a:t>
            </a:r>
            <a:r>
              <a:rPr lang="en-US" altLang="ja-JP" sz="900" dirty="0" smtClean="0">
                <a:solidFill>
                  <a:schemeClr val="tx1"/>
                </a:solidFill>
              </a:rPr>
              <a:t>("===Re-insert===\n");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smtClean="0">
                <a:solidFill>
                  <a:srgbClr val="FF0000"/>
                </a:solidFill>
              </a:rPr>
              <a:t>insert(&amp;dummy, </a:t>
            </a:r>
            <a:r>
              <a:rPr lang="en-US" altLang="ja-JP" sz="900" dirty="0" err="1" smtClean="0">
                <a:solidFill>
                  <a:srgbClr val="FF0000"/>
                </a:solidFill>
              </a:rPr>
              <a:t>dummy.ename</a:t>
            </a:r>
            <a:r>
              <a:rPr lang="en-US" altLang="ja-JP" sz="900" dirty="0" smtClean="0">
                <a:solidFill>
                  <a:srgbClr val="FF0000"/>
                </a:solidFill>
              </a:rPr>
              <a:t>, </a:t>
            </a:r>
            <a:r>
              <a:rPr lang="en-US" altLang="ja-JP" sz="900" dirty="0" err="1" smtClean="0">
                <a:solidFill>
                  <a:srgbClr val="FF0000"/>
                </a:solidFill>
              </a:rPr>
              <a:t>hashtable</a:t>
            </a:r>
            <a:r>
              <a:rPr lang="en-US" altLang="ja-JP" sz="900" dirty="0" smtClean="0">
                <a:solidFill>
                  <a:srgbClr val="FF0000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Mitsuki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Mausu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</p:txBody>
      </p:sp>
      <p:sp>
        <p:nvSpPr>
          <p:cNvPr id="116" name="右矢印 115"/>
          <p:cNvSpPr/>
          <p:nvPr/>
        </p:nvSpPr>
        <p:spPr>
          <a:xfrm>
            <a:off x="0" y="6072206"/>
            <a:ext cx="285752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33"/>
          <p:cNvGrpSpPr/>
          <p:nvPr/>
        </p:nvGrpSpPr>
        <p:grpSpPr>
          <a:xfrm>
            <a:off x="4929190" y="1928802"/>
            <a:ext cx="1857388" cy="928694"/>
            <a:chOff x="1785918" y="5000636"/>
            <a:chExt cx="1857388" cy="928694"/>
          </a:xfrm>
        </p:grpSpPr>
        <p:sp>
          <p:nvSpPr>
            <p:cNvPr id="94" name="正方形/長方形 93"/>
            <p:cNvSpPr/>
            <p:nvPr/>
          </p:nvSpPr>
          <p:spPr>
            <a:xfrm>
              <a:off x="1785918" y="514351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4" name="グループ化 35"/>
            <p:cNvGrpSpPr/>
            <p:nvPr/>
          </p:nvGrpSpPr>
          <p:grpSpPr>
            <a:xfrm>
              <a:off x="1857356" y="5286388"/>
              <a:ext cx="1714512" cy="428628"/>
              <a:chOff x="1857356" y="5286388"/>
              <a:chExt cx="1714512" cy="428628"/>
            </a:xfrm>
          </p:grpSpPr>
          <p:sp>
            <p:nvSpPr>
              <p:cNvPr id="98" name="正方形/長方形 97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神奈川花子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99" name="正方形/長方形 98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Kanagawa </a:t>
                </a:r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Hanako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03" name="正方形/長方形 102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横浜市</a:t>
                </a:r>
                <a:r>
                  <a:rPr lang="ja-JP" altLang="en-US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神奈川区三ッ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沢上町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96" name="正方形/長方形 95"/>
            <p:cNvSpPr/>
            <p:nvPr/>
          </p:nvSpPr>
          <p:spPr>
            <a:xfrm>
              <a:off x="1785918" y="500063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Kanagawa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Hanako</a:t>
              </a:r>
              <a:r>
                <a:rPr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4</a:t>
              </a:r>
              <a:endParaRPr lang="ja-JP" altLang="en-US" sz="800" dirty="0">
                <a:solidFill>
                  <a:srgbClr val="FFC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97" name="正方形/長方形 96"/>
            <p:cNvSpPr/>
            <p:nvPr/>
          </p:nvSpPr>
          <p:spPr>
            <a:xfrm>
              <a:off x="1785918" y="5786454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next:</a:t>
              </a:r>
              <a:r>
                <a:rPr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NULL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5" name="グループ化 49"/>
          <p:cNvGrpSpPr/>
          <p:nvPr/>
        </p:nvGrpSpPr>
        <p:grpSpPr>
          <a:xfrm>
            <a:off x="7143768" y="4071942"/>
            <a:ext cx="1857388" cy="928694"/>
            <a:chOff x="1785918" y="5000636"/>
            <a:chExt cx="1857388" cy="928694"/>
          </a:xfrm>
        </p:grpSpPr>
        <p:sp>
          <p:nvSpPr>
            <p:cNvPr id="125" name="正方形/長方形 124"/>
            <p:cNvSpPr/>
            <p:nvPr/>
          </p:nvSpPr>
          <p:spPr>
            <a:xfrm>
              <a:off x="1785918" y="514351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6" name="グループ化 51"/>
            <p:cNvGrpSpPr/>
            <p:nvPr/>
          </p:nvGrpSpPr>
          <p:grpSpPr>
            <a:xfrm>
              <a:off x="1857356" y="5286388"/>
              <a:ext cx="1714512" cy="428628"/>
              <a:chOff x="1857356" y="5286388"/>
              <a:chExt cx="1714512" cy="428628"/>
            </a:xfrm>
          </p:grpSpPr>
          <p:sp>
            <p:nvSpPr>
              <p:cNvPr id="129" name="正方形/長方形 128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北条梅子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30" name="正方形/長方形 129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Hojo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Umeko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31" name="正方形/長方形 130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小田原市城山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127" name="正方形/長方形 126"/>
            <p:cNvSpPr/>
            <p:nvPr/>
          </p:nvSpPr>
          <p:spPr>
            <a:xfrm>
              <a:off x="1785918" y="500063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Hojo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Umeko</a:t>
              </a:r>
              <a:r>
                <a:rPr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 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9</a:t>
              </a:r>
              <a:endParaRPr lang="ja-JP" altLang="en-US" sz="800" dirty="0">
                <a:solidFill>
                  <a:srgbClr val="FFC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128" name="正方形/長方形 127"/>
            <p:cNvSpPr/>
            <p:nvPr/>
          </p:nvSpPr>
          <p:spPr>
            <a:xfrm>
              <a:off x="1785918" y="5786454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next:</a:t>
              </a:r>
              <a:r>
                <a:rPr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NULL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7" name="グループ化 58"/>
          <p:cNvGrpSpPr/>
          <p:nvPr/>
        </p:nvGrpSpPr>
        <p:grpSpPr>
          <a:xfrm>
            <a:off x="7143768" y="857232"/>
            <a:ext cx="1857388" cy="928694"/>
            <a:chOff x="1785918" y="5000636"/>
            <a:chExt cx="1857388" cy="928694"/>
          </a:xfrm>
        </p:grpSpPr>
        <p:sp>
          <p:nvSpPr>
            <p:cNvPr id="133" name="正方形/長方形 132"/>
            <p:cNvSpPr/>
            <p:nvPr/>
          </p:nvSpPr>
          <p:spPr>
            <a:xfrm>
              <a:off x="1785918" y="514351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8" name="グループ化 60"/>
            <p:cNvGrpSpPr/>
            <p:nvPr/>
          </p:nvGrpSpPr>
          <p:grpSpPr>
            <a:xfrm>
              <a:off x="1857356" y="5286388"/>
              <a:ext cx="1714512" cy="428628"/>
              <a:chOff x="1857356" y="5286388"/>
              <a:chExt cx="1714512" cy="428628"/>
            </a:xfrm>
          </p:grpSpPr>
          <p:sp>
            <p:nvSpPr>
              <p:cNvPr id="137" name="正方形/長方形 136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足柄金太郎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38" name="正方形/長方形 137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Ashigara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Kintaro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39" name="正方形/長方形 138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南足柄市金時山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135" name="正方形/長方形 134"/>
            <p:cNvSpPr/>
            <p:nvPr/>
          </p:nvSpPr>
          <p:spPr>
            <a:xfrm>
              <a:off x="1785918" y="500063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Ashigara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Kintaro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0</a:t>
              </a:r>
              <a:endParaRPr kumimoji="1" lang="ja-JP" altLang="en-US" sz="800" dirty="0">
                <a:solidFill>
                  <a:srgbClr val="FFC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136" name="正方形/長方形 135"/>
            <p:cNvSpPr/>
            <p:nvPr/>
          </p:nvSpPr>
          <p:spPr>
            <a:xfrm>
              <a:off x="1785918" y="5786454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next:</a:t>
              </a:r>
              <a:r>
                <a:rPr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NULL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9" name="グループ化 74"/>
          <p:cNvGrpSpPr/>
          <p:nvPr/>
        </p:nvGrpSpPr>
        <p:grpSpPr>
          <a:xfrm>
            <a:off x="4929190" y="5214950"/>
            <a:ext cx="1857388" cy="928694"/>
            <a:chOff x="1785918" y="5000636"/>
            <a:chExt cx="1857388" cy="928694"/>
          </a:xfrm>
        </p:grpSpPr>
        <p:sp>
          <p:nvSpPr>
            <p:cNvPr id="149" name="正方形/長方形 148"/>
            <p:cNvSpPr/>
            <p:nvPr/>
          </p:nvSpPr>
          <p:spPr>
            <a:xfrm>
              <a:off x="1785918" y="514351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10" name="グループ化 76"/>
            <p:cNvGrpSpPr/>
            <p:nvPr/>
          </p:nvGrpSpPr>
          <p:grpSpPr>
            <a:xfrm>
              <a:off x="1857356" y="5286388"/>
              <a:ext cx="1714512" cy="428628"/>
              <a:chOff x="1857356" y="5286388"/>
              <a:chExt cx="1714512" cy="428628"/>
            </a:xfrm>
          </p:grpSpPr>
          <p:sp>
            <p:nvSpPr>
              <p:cNvPr id="153" name="正方形/長方形 152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三月磨臼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54" name="正方形/長方形 153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Mitsuki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Mausu</a:t>
                </a:r>
                <a:endPara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  <a:p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55" name="正方形/長方形 154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浦安市舞浜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151" name="正方形/長方形 150"/>
            <p:cNvSpPr/>
            <p:nvPr/>
          </p:nvSpPr>
          <p:spPr>
            <a:xfrm>
              <a:off x="1785918" y="500063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Mitsuki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Mausu</a:t>
              </a:r>
              <a:r>
                <a:rPr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 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10</a:t>
              </a:r>
            </a:p>
            <a:p>
              <a:endParaRPr kumimoji="1" lang="ja-JP" altLang="en-US" sz="800" dirty="0">
                <a:solidFill>
                  <a:srgbClr val="FFC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152" name="正方形/長方形 151"/>
            <p:cNvSpPr/>
            <p:nvPr/>
          </p:nvSpPr>
          <p:spPr>
            <a:xfrm>
              <a:off x="1785918" y="5786454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next:</a:t>
              </a:r>
              <a:r>
                <a:rPr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NULL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sp>
        <p:nvSpPr>
          <p:cNvPr id="167" name="正方形/長方形 166"/>
          <p:cNvSpPr/>
          <p:nvPr/>
        </p:nvSpPr>
        <p:spPr>
          <a:xfrm>
            <a:off x="2714612" y="1571612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0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69" name="正方形/長方形 168"/>
          <p:cNvSpPr/>
          <p:nvPr/>
        </p:nvSpPr>
        <p:spPr>
          <a:xfrm>
            <a:off x="2714612" y="1857364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0" name="正方形/長方形 169"/>
          <p:cNvSpPr/>
          <p:nvPr/>
        </p:nvSpPr>
        <p:spPr>
          <a:xfrm>
            <a:off x="2714612" y="2143116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1" name="正方形/長方形 170"/>
          <p:cNvSpPr/>
          <p:nvPr/>
        </p:nvSpPr>
        <p:spPr>
          <a:xfrm>
            <a:off x="2714612" y="2428868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3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2" name="正方形/長方形 171"/>
          <p:cNvSpPr/>
          <p:nvPr/>
        </p:nvSpPr>
        <p:spPr>
          <a:xfrm>
            <a:off x="2714612" y="2714620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4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3" name="正方形/長方形 172"/>
          <p:cNvSpPr/>
          <p:nvPr/>
        </p:nvSpPr>
        <p:spPr>
          <a:xfrm>
            <a:off x="2714612" y="3000372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5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4" name="正方形/長方形 173"/>
          <p:cNvSpPr/>
          <p:nvPr/>
        </p:nvSpPr>
        <p:spPr>
          <a:xfrm>
            <a:off x="2714612" y="3286124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6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5" name="正方形/長方形 174"/>
          <p:cNvSpPr/>
          <p:nvPr/>
        </p:nvSpPr>
        <p:spPr>
          <a:xfrm>
            <a:off x="2714612" y="3571876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7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6" name="正方形/長方形 175"/>
          <p:cNvSpPr/>
          <p:nvPr/>
        </p:nvSpPr>
        <p:spPr>
          <a:xfrm>
            <a:off x="2714612" y="3857628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8</a:t>
            </a:r>
            <a:r>
              <a:rPr kumimoji="1" lang="en-US" altLang="ja-JP" sz="800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r>
              <a:rPr kumimoji="1" lang="ja-JP" altLang="en-US" sz="800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   </a:t>
            </a:r>
            <a:r>
              <a:rPr kumimoji="1" lang="en-US" altLang="ja-JP" sz="800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7" name="正方形/長方形 176"/>
          <p:cNvSpPr/>
          <p:nvPr/>
        </p:nvSpPr>
        <p:spPr>
          <a:xfrm>
            <a:off x="2714612" y="4143380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9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8" name="正方形/長方形 177"/>
          <p:cNvSpPr/>
          <p:nvPr/>
        </p:nvSpPr>
        <p:spPr>
          <a:xfrm>
            <a:off x="2714612" y="4429132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10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9" name="正方形/長方形 178"/>
          <p:cNvSpPr/>
          <p:nvPr/>
        </p:nvSpPr>
        <p:spPr>
          <a:xfrm>
            <a:off x="2714612" y="4714884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11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80" name="正方形/長方形 179"/>
          <p:cNvSpPr/>
          <p:nvPr/>
        </p:nvSpPr>
        <p:spPr>
          <a:xfrm>
            <a:off x="2714612" y="5000636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12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181" name="カギ線コネクタ 180"/>
          <p:cNvCxnSpPr>
            <a:endCxn id="94" idx="1"/>
          </p:cNvCxnSpPr>
          <p:nvPr/>
        </p:nvCxnSpPr>
        <p:spPr>
          <a:xfrm flipV="1">
            <a:off x="3643306" y="2393149"/>
            <a:ext cx="1285884" cy="464347"/>
          </a:xfrm>
          <a:prstGeom prst="bentConnector3">
            <a:avLst>
              <a:gd name="adj1" fmla="val 50000"/>
            </a:avLst>
          </a:prstGeom>
          <a:ln w="25400">
            <a:solidFill>
              <a:schemeClr val="tx1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3" name="カギ線コネクタ 182"/>
          <p:cNvCxnSpPr>
            <a:endCxn id="125" idx="1"/>
          </p:cNvCxnSpPr>
          <p:nvPr/>
        </p:nvCxnSpPr>
        <p:spPr>
          <a:xfrm>
            <a:off x="3643306" y="4286256"/>
            <a:ext cx="3500462" cy="250033"/>
          </a:xfrm>
          <a:prstGeom prst="bentConnector3">
            <a:avLst>
              <a:gd name="adj1" fmla="val 50000"/>
            </a:avLst>
          </a:prstGeom>
          <a:ln w="25400">
            <a:solidFill>
              <a:schemeClr val="tx1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8" name="カギ線コネクタ 167"/>
          <p:cNvCxnSpPr>
            <a:endCxn id="133" idx="1"/>
          </p:cNvCxnSpPr>
          <p:nvPr/>
        </p:nvCxnSpPr>
        <p:spPr>
          <a:xfrm flipV="1">
            <a:off x="3643306" y="1321579"/>
            <a:ext cx="3500462" cy="392910"/>
          </a:xfrm>
          <a:prstGeom prst="bentConnector3">
            <a:avLst>
              <a:gd name="adj1" fmla="val 50000"/>
            </a:avLst>
          </a:prstGeom>
          <a:ln w="25400">
            <a:solidFill>
              <a:schemeClr val="tx1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5" name="カギ線コネクタ 194"/>
          <p:cNvCxnSpPr>
            <a:endCxn id="149" idx="1"/>
          </p:cNvCxnSpPr>
          <p:nvPr/>
        </p:nvCxnSpPr>
        <p:spPr>
          <a:xfrm>
            <a:off x="3643308" y="4572010"/>
            <a:ext cx="1285882" cy="1107287"/>
          </a:xfrm>
          <a:prstGeom prst="bentConnector3">
            <a:avLst>
              <a:gd name="adj1" fmla="val 50000"/>
            </a:avLst>
          </a:prstGeom>
          <a:ln w="25400">
            <a:solidFill>
              <a:schemeClr val="tx1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1" name="グループ化 31"/>
          <p:cNvGrpSpPr/>
          <p:nvPr/>
        </p:nvGrpSpPr>
        <p:grpSpPr>
          <a:xfrm>
            <a:off x="214282" y="642918"/>
            <a:ext cx="1714512" cy="428628"/>
            <a:chOff x="1857356" y="5286388"/>
            <a:chExt cx="1714512" cy="428628"/>
          </a:xfrm>
        </p:grpSpPr>
        <p:sp>
          <p:nvSpPr>
            <p:cNvPr id="213" name="正方形/長方形 212"/>
            <p:cNvSpPr/>
            <p:nvPr/>
          </p:nvSpPr>
          <p:spPr>
            <a:xfrm>
              <a:off x="1857356" y="5429264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j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214" name="正方形/長方形 213"/>
            <p:cNvSpPr/>
            <p:nvPr/>
          </p:nvSpPr>
          <p:spPr>
            <a:xfrm>
              <a:off x="1857356" y="5286388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e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215" name="正方形/長方形 214"/>
            <p:cNvSpPr/>
            <p:nvPr/>
          </p:nvSpPr>
          <p:spPr>
            <a:xfrm>
              <a:off x="1857356" y="5572140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addr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sp>
        <p:nvSpPr>
          <p:cNvPr id="216" name="テキスト ボックス 215"/>
          <p:cNvSpPr txBox="1"/>
          <p:nvPr/>
        </p:nvSpPr>
        <p:spPr>
          <a:xfrm>
            <a:off x="214282" y="357166"/>
            <a:ext cx="1242648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dirty="0" err="1" smtClean="0">
                <a:latin typeface="ＭＳ ゴシック" pitchFamily="49" charset="-128"/>
                <a:ea typeface="ＭＳ ゴシック" pitchFamily="49" charset="-128"/>
              </a:rPr>
              <a:t>struct</a:t>
            </a:r>
            <a:r>
              <a:rPr lang="en-US" altLang="ja-JP" sz="1100" dirty="0" smtClean="0">
                <a:latin typeface="ＭＳ ゴシック" pitchFamily="49" charset="-128"/>
                <a:ea typeface="ＭＳ ゴシック" pitchFamily="49" charset="-128"/>
              </a:rPr>
              <a:t> record 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x</a:t>
            </a:r>
          </a:p>
        </p:txBody>
      </p:sp>
      <p:grpSp>
        <p:nvGrpSpPr>
          <p:cNvPr id="12" name="グループ化 31"/>
          <p:cNvGrpSpPr/>
          <p:nvPr/>
        </p:nvGrpSpPr>
        <p:grpSpPr>
          <a:xfrm>
            <a:off x="214282" y="1428736"/>
            <a:ext cx="1714512" cy="428628"/>
            <a:chOff x="1857356" y="5286388"/>
            <a:chExt cx="1714512" cy="428628"/>
          </a:xfrm>
        </p:grpSpPr>
        <p:sp>
          <p:nvSpPr>
            <p:cNvPr id="218" name="正方形/長方形 217"/>
            <p:cNvSpPr/>
            <p:nvPr/>
          </p:nvSpPr>
          <p:spPr>
            <a:xfrm>
              <a:off x="1857356" y="5429264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j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r>
                <a:rPr kumimoji="1"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横浜邦博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219" name="正方形/長方形 218"/>
            <p:cNvSpPr/>
            <p:nvPr/>
          </p:nvSpPr>
          <p:spPr>
            <a:xfrm>
              <a:off x="1857356" y="5286388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e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Yokohama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Kunihiro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220" name="正方形/長方形 219"/>
            <p:cNvSpPr/>
            <p:nvPr/>
          </p:nvSpPr>
          <p:spPr>
            <a:xfrm>
              <a:off x="1857356" y="5572140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addr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r>
                <a:rPr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横浜市中区日本大通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sp>
        <p:nvSpPr>
          <p:cNvPr id="221" name="テキスト ボックス 220"/>
          <p:cNvSpPr txBox="1"/>
          <p:nvPr/>
        </p:nvSpPr>
        <p:spPr>
          <a:xfrm>
            <a:off x="214282" y="1142984"/>
            <a:ext cx="152477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dirty="0" err="1" smtClean="0">
                <a:latin typeface="ＭＳ ゴシック" pitchFamily="49" charset="-128"/>
                <a:ea typeface="ＭＳ ゴシック" pitchFamily="49" charset="-128"/>
              </a:rPr>
              <a:t>struct</a:t>
            </a:r>
            <a:r>
              <a:rPr lang="en-US" altLang="ja-JP" sz="1100" dirty="0" smtClean="0">
                <a:latin typeface="ＭＳ ゴシック" pitchFamily="49" charset="-128"/>
                <a:ea typeface="ＭＳ ゴシック" pitchFamily="49" charset="-128"/>
              </a:rPr>
              <a:t> record 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dummy</a:t>
            </a:r>
          </a:p>
        </p:txBody>
      </p:sp>
      <p:sp>
        <p:nvSpPr>
          <p:cNvPr id="222" name="テキスト ボックス 221"/>
          <p:cNvSpPr txBox="1"/>
          <p:nvPr/>
        </p:nvSpPr>
        <p:spPr>
          <a:xfrm>
            <a:off x="2357422" y="1285860"/>
            <a:ext cx="1947969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dirty="0" err="1" smtClean="0">
                <a:latin typeface="ＭＳ ゴシック" pitchFamily="49" charset="-128"/>
                <a:ea typeface="ＭＳ ゴシック" pitchFamily="49" charset="-128"/>
              </a:rPr>
              <a:t>struct</a:t>
            </a:r>
            <a:r>
              <a:rPr lang="en-US" altLang="ja-JP" sz="1100" dirty="0" smtClean="0">
                <a:latin typeface="ＭＳ ゴシック" pitchFamily="49" charset="-128"/>
                <a:ea typeface="ＭＳ ゴシック" pitchFamily="49" charset="-128"/>
              </a:rPr>
              <a:t> item *</a:t>
            </a:r>
            <a:r>
              <a:rPr lang="en-US" altLang="ja-JP" sz="1100" b="1" dirty="0" err="1" smtClean="0"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[B]</a:t>
            </a:r>
          </a:p>
        </p:txBody>
      </p:sp>
      <p:sp>
        <p:nvSpPr>
          <p:cNvPr id="65" name="テキスト ボックス 64"/>
          <p:cNvSpPr txBox="1"/>
          <p:nvPr/>
        </p:nvSpPr>
        <p:spPr>
          <a:xfrm>
            <a:off x="2000232" y="785794"/>
            <a:ext cx="2371162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b="1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hash(“Yokohama </a:t>
            </a:r>
            <a:r>
              <a:rPr lang="en-US" altLang="ja-JP" sz="1100" b="1" dirty="0" err="1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Kunihiro</a:t>
            </a:r>
            <a:r>
              <a:rPr lang="en-US" altLang="ja-JP" sz="1100" b="1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”) = 8</a:t>
            </a:r>
          </a:p>
        </p:txBody>
      </p:sp>
      <p:sp>
        <p:nvSpPr>
          <p:cNvPr id="66" name="テキスト ボックス 65"/>
          <p:cNvSpPr txBox="1"/>
          <p:nvPr/>
        </p:nvSpPr>
        <p:spPr>
          <a:xfrm>
            <a:off x="2786050" y="6357958"/>
            <a:ext cx="522643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200" dirty="0" smtClean="0">
                <a:solidFill>
                  <a:srgbClr val="FF0000"/>
                </a:solidFill>
              </a:rPr>
              <a:t>今回挿入するレコードの内容は、</a:t>
            </a:r>
            <a:r>
              <a:rPr lang="en-US" altLang="ja-JP" sz="1200" dirty="0" smtClean="0">
                <a:solidFill>
                  <a:srgbClr val="FF0000"/>
                </a:solidFill>
              </a:rPr>
              <a:t>dummy</a:t>
            </a:r>
            <a:r>
              <a:rPr lang="ja-JP" altLang="en-US" sz="1200" dirty="0" smtClean="0">
                <a:solidFill>
                  <a:srgbClr val="FF0000"/>
                </a:solidFill>
              </a:rPr>
              <a:t>に書かれている内容であることに注意</a:t>
            </a:r>
            <a:endParaRPr lang="en-US" altLang="ja-JP" sz="1200" dirty="0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14282" y="0"/>
            <a:ext cx="8686800" cy="785794"/>
          </a:xfrm>
        </p:spPr>
        <p:txBody>
          <a:bodyPr>
            <a:noAutofit/>
          </a:bodyPr>
          <a:lstStyle/>
          <a:p>
            <a:r>
              <a:rPr lang="ja-JP" altLang="en-US" sz="2800" dirty="0" smtClean="0"/>
              <a:t>ダイレクトチェイニング法</a:t>
            </a:r>
            <a:r>
              <a:rPr lang="en-US" altLang="ja-JP" sz="2800" dirty="0" smtClean="0"/>
              <a:t/>
            </a:r>
            <a:br>
              <a:rPr lang="en-US" altLang="ja-JP" sz="2800" dirty="0" smtClean="0"/>
            </a:br>
            <a:r>
              <a:rPr lang="ja-JP" altLang="en-US" sz="2800" dirty="0" smtClean="0"/>
              <a:t>挿入</a:t>
            </a:r>
            <a:endParaRPr kumimoji="1" lang="ja-JP" altLang="en-US" sz="2800" dirty="0"/>
          </a:p>
        </p:txBody>
      </p:sp>
      <p:sp>
        <p:nvSpPr>
          <p:cNvPr id="115" name="正方形/長方形 114"/>
          <p:cNvSpPr/>
          <p:nvPr/>
        </p:nvSpPr>
        <p:spPr>
          <a:xfrm>
            <a:off x="214282" y="1928802"/>
            <a:ext cx="2357454" cy="4786346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ハッシュ表初期化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makenull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初期データ登録 </a:t>
            </a:r>
            <a:r>
              <a:rPr lang="en-US" altLang="ja-JP" sz="900" dirty="0" smtClean="0">
                <a:solidFill>
                  <a:schemeClr val="tx1"/>
                </a:solidFill>
              </a:rPr>
              <a:t>*/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while(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getrecord</a:t>
            </a:r>
            <a:r>
              <a:rPr lang="en-US" altLang="ja-JP" sz="900" dirty="0" smtClean="0">
                <a:solidFill>
                  <a:schemeClr val="tx1"/>
                </a:solidFill>
              </a:rPr>
              <a:t>(&amp;x) )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insert(&amp;x,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x.ename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重複データの登録試み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insert(&amp;dummy,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ハッシュ表を対象とした探索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Hato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Saburo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ハッシュ表からのデータ削除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Hato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Saburo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delete("Ueno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Ranran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Nobi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Toraemon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Nanashi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Gonbei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ハッシュ表を対象とした探索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Hato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Saburo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再登録・再探索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printf</a:t>
            </a:r>
            <a:r>
              <a:rPr lang="en-US" altLang="ja-JP" sz="900" dirty="0" smtClean="0">
                <a:solidFill>
                  <a:schemeClr val="tx1"/>
                </a:solidFill>
              </a:rPr>
              <a:t>("===Re-insert===\n");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smtClean="0">
                <a:solidFill>
                  <a:srgbClr val="FF0000"/>
                </a:solidFill>
              </a:rPr>
              <a:t>insert(&amp;dummy, </a:t>
            </a:r>
            <a:r>
              <a:rPr lang="en-US" altLang="ja-JP" sz="900" dirty="0" err="1" smtClean="0">
                <a:solidFill>
                  <a:srgbClr val="FF0000"/>
                </a:solidFill>
              </a:rPr>
              <a:t>dummy.ename</a:t>
            </a:r>
            <a:r>
              <a:rPr lang="en-US" altLang="ja-JP" sz="900" dirty="0" smtClean="0">
                <a:solidFill>
                  <a:srgbClr val="FF0000"/>
                </a:solidFill>
              </a:rPr>
              <a:t>, </a:t>
            </a:r>
            <a:r>
              <a:rPr lang="en-US" altLang="ja-JP" sz="900" dirty="0" err="1" smtClean="0">
                <a:solidFill>
                  <a:srgbClr val="FF0000"/>
                </a:solidFill>
              </a:rPr>
              <a:t>hashtable</a:t>
            </a:r>
            <a:r>
              <a:rPr lang="en-US" altLang="ja-JP" sz="900" dirty="0" smtClean="0">
                <a:solidFill>
                  <a:srgbClr val="FF0000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Mitsuki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Mausu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</p:txBody>
      </p:sp>
      <p:sp>
        <p:nvSpPr>
          <p:cNvPr id="116" name="右矢印 115"/>
          <p:cNvSpPr/>
          <p:nvPr/>
        </p:nvSpPr>
        <p:spPr>
          <a:xfrm>
            <a:off x="0" y="6072206"/>
            <a:ext cx="285752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33"/>
          <p:cNvGrpSpPr/>
          <p:nvPr/>
        </p:nvGrpSpPr>
        <p:grpSpPr>
          <a:xfrm>
            <a:off x="4929190" y="1928802"/>
            <a:ext cx="1857388" cy="928694"/>
            <a:chOff x="1785918" y="5000636"/>
            <a:chExt cx="1857388" cy="928694"/>
          </a:xfrm>
        </p:grpSpPr>
        <p:sp>
          <p:nvSpPr>
            <p:cNvPr id="94" name="正方形/長方形 93"/>
            <p:cNvSpPr/>
            <p:nvPr/>
          </p:nvSpPr>
          <p:spPr>
            <a:xfrm>
              <a:off x="1785918" y="514351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4" name="グループ化 35"/>
            <p:cNvGrpSpPr/>
            <p:nvPr/>
          </p:nvGrpSpPr>
          <p:grpSpPr>
            <a:xfrm>
              <a:off x="1857356" y="5286388"/>
              <a:ext cx="1714512" cy="428628"/>
              <a:chOff x="1857356" y="5286388"/>
              <a:chExt cx="1714512" cy="428628"/>
            </a:xfrm>
          </p:grpSpPr>
          <p:sp>
            <p:nvSpPr>
              <p:cNvPr id="98" name="正方形/長方形 97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神奈川花子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99" name="正方形/長方形 98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Kanagawa </a:t>
                </a:r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Hanako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03" name="正方形/長方形 102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横浜市</a:t>
                </a:r>
                <a:r>
                  <a:rPr lang="ja-JP" altLang="en-US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神奈川区三ッ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沢上町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96" name="正方形/長方形 95"/>
            <p:cNvSpPr/>
            <p:nvPr/>
          </p:nvSpPr>
          <p:spPr>
            <a:xfrm>
              <a:off x="1785918" y="500063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Kanagawa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Hanako</a:t>
              </a:r>
              <a:r>
                <a:rPr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4</a:t>
              </a:r>
              <a:endParaRPr lang="ja-JP" altLang="en-US" sz="800" dirty="0">
                <a:solidFill>
                  <a:srgbClr val="FFC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97" name="正方形/長方形 96"/>
            <p:cNvSpPr/>
            <p:nvPr/>
          </p:nvSpPr>
          <p:spPr>
            <a:xfrm>
              <a:off x="1785918" y="5786454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next:</a:t>
              </a:r>
              <a:r>
                <a:rPr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NULL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5" name="グループ化 49"/>
          <p:cNvGrpSpPr/>
          <p:nvPr/>
        </p:nvGrpSpPr>
        <p:grpSpPr>
          <a:xfrm>
            <a:off x="7143768" y="4071942"/>
            <a:ext cx="1857388" cy="928694"/>
            <a:chOff x="1785918" y="5000636"/>
            <a:chExt cx="1857388" cy="928694"/>
          </a:xfrm>
        </p:grpSpPr>
        <p:sp>
          <p:nvSpPr>
            <p:cNvPr id="125" name="正方形/長方形 124"/>
            <p:cNvSpPr/>
            <p:nvPr/>
          </p:nvSpPr>
          <p:spPr>
            <a:xfrm>
              <a:off x="1785918" y="514351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6" name="グループ化 51"/>
            <p:cNvGrpSpPr/>
            <p:nvPr/>
          </p:nvGrpSpPr>
          <p:grpSpPr>
            <a:xfrm>
              <a:off x="1857356" y="5286388"/>
              <a:ext cx="1714512" cy="428628"/>
              <a:chOff x="1857356" y="5286388"/>
              <a:chExt cx="1714512" cy="428628"/>
            </a:xfrm>
          </p:grpSpPr>
          <p:sp>
            <p:nvSpPr>
              <p:cNvPr id="129" name="正方形/長方形 128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北条梅子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30" name="正方形/長方形 129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Hojo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Umeko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31" name="正方形/長方形 130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小田原市城山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127" name="正方形/長方形 126"/>
            <p:cNvSpPr/>
            <p:nvPr/>
          </p:nvSpPr>
          <p:spPr>
            <a:xfrm>
              <a:off x="1785918" y="500063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Hojo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Umeko</a:t>
              </a:r>
              <a:r>
                <a:rPr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 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9</a:t>
              </a:r>
              <a:endParaRPr lang="ja-JP" altLang="en-US" sz="800" dirty="0">
                <a:solidFill>
                  <a:srgbClr val="FFC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128" name="正方形/長方形 127"/>
            <p:cNvSpPr/>
            <p:nvPr/>
          </p:nvSpPr>
          <p:spPr>
            <a:xfrm>
              <a:off x="1785918" y="5786454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next:</a:t>
              </a:r>
              <a:r>
                <a:rPr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NULL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7" name="グループ化 58"/>
          <p:cNvGrpSpPr/>
          <p:nvPr/>
        </p:nvGrpSpPr>
        <p:grpSpPr>
          <a:xfrm>
            <a:off x="7143768" y="857232"/>
            <a:ext cx="1857388" cy="928694"/>
            <a:chOff x="1785918" y="5000636"/>
            <a:chExt cx="1857388" cy="928694"/>
          </a:xfrm>
        </p:grpSpPr>
        <p:sp>
          <p:nvSpPr>
            <p:cNvPr id="133" name="正方形/長方形 132"/>
            <p:cNvSpPr/>
            <p:nvPr/>
          </p:nvSpPr>
          <p:spPr>
            <a:xfrm>
              <a:off x="1785918" y="514351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8" name="グループ化 60"/>
            <p:cNvGrpSpPr/>
            <p:nvPr/>
          </p:nvGrpSpPr>
          <p:grpSpPr>
            <a:xfrm>
              <a:off x="1857356" y="5286388"/>
              <a:ext cx="1714512" cy="428628"/>
              <a:chOff x="1857356" y="5286388"/>
              <a:chExt cx="1714512" cy="428628"/>
            </a:xfrm>
          </p:grpSpPr>
          <p:sp>
            <p:nvSpPr>
              <p:cNvPr id="137" name="正方形/長方形 136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足柄金太郎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38" name="正方形/長方形 137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Ashigara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Kintaro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39" name="正方形/長方形 138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南足柄市金時山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135" name="正方形/長方形 134"/>
            <p:cNvSpPr/>
            <p:nvPr/>
          </p:nvSpPr>
          <p:spPr>
            <a:xfrm>
              <a:off x="1785918" y="500063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Ashigara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Kintaro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0</a:t>
              </a:r>
              <a:endParaRPr kumimoji="1" lang="ja-JP" altLang="en-US" sz="800" dirty="0">
                <a:solidFill>
                  <a:srgbClr val="FFC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136" name="正方形/長方形 135"/>
            <p:cNvSpPr/>
            <p:nvPr/>
          </p:nvSpPr>
          <p:spPr>
            <a:xfrm>
              <a:off x="1785918" y="5786454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next:</a:t>
              </a:r>
              <a:r>
                <a:rPr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NULL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9" name="グループ化 74"/>
          <p:cNvGrpSpPr/>
          <p:nvPr/>
        </p:nvGrpSpPr>
        <p:grpSpPr>
          <a:xfrm>
            <a:off x="4929190" y="5214950"/>
            <a:ext cx="1857388" cy="928694"/>
            <a:chOff x="1785918" y="5000636"/>
            <a:chExt cx="1857388" cy="928694"/>
          </a:xfrm>
        </p:grpSpPr>
        <p:sp>
          <p:nvSpPr>
            <p:cNvPr id="149" name="正方形/長方形 148"/>
            <p:cNvSpPr/>
            <p:nvPr/>
          </p:nvSpPr>
          <p:spPr>
            <a:xfrm>
              <a:off x="1785918" y="514351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10" name="グループ化 76"/>
            <p:cNvGrpSpPr/>
            <p:nvPr/>
          </p:nvGrpSpPr>
          <p:grpSpPr>
            <a:xfrm>
              <a:off x="1857356" y="5286388"/>
              <a:ext cx="1714512" cy="428628"/>
              <a:chOff x="1857356" y="5286388"/>
              <a:chExt cx="1714512" cy="428628"/>
            </a:xfrm>
          </p:grpSpPr>
          <p:sp>
            <p:nvSpPr>
              <p:cNvPr id="153" name="正方形/長方形 152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三月磨臼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54" name="正方形/長方形 153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Mitsuki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Mausu</a:t>
                </a:r>
                <a:endPara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  <a:p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55" name="正方形/長方形 154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浦安市舞浜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151" name="正方形/長方形 150"/>
            <p:cNvSpPr/>
            <p:nvPr/>
          </p:nvSpPr>
          <p:spPr>
            <a:xfrm>
              <a:off x="1785918" y="500063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Mitsuki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Mausu</a:t>
              </a:r>
              <a:r>
                <a:rPr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 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10</a:t>
              </a:r>
            </a:p>
            <a:p>
              <a:endParaRPr kumimoji="1" lang="ja-JP" altLang="en-US" sz="800" dirty="0">
                <a:solidFill>
                  <a:srgbClr val="FFC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152" name="正方形/長方形 151"/>
            <p:cNvSpPr/>
            <p:nvPr/>
          </p:nvSpPr>
          <p:spPr>
            <a:xfrm>
              <a:off x="1785918" y="5786454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next:</a:t>
              </a:r>
              <a:r>
                <a:rPr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NULL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sp>
        <p:nvSpPr>
          <p:cNvPr id="167" name="正方形/長方形 166"/>
          <p:cNvSpPr/>
          <p:nvPr/>
        </p:nvSpPr>
        <p:spPr>
          <a:xfrm>
            <a:off x="2714612" y="1571612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0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69" name="正方形/長方形 168"/>
          <p:cNvSpPr/>
          <p:nvPr/>
        </p:nvSpPr>
        <p:spPr>
          <a:xfrm>
            <a:off x="2714612" y="1857364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0" name="正方形/長方形 169"/>
          <p:cNvSpPr/>
          <p:nvPr/>
        </p:nvSpPr>
        <p:spPr>
          <a:xfrm>
            <a:off x="2714612" y="2143116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1" name="正方形/長方形 170"/>
          <p:cNvSpPr/>
          <p:nvPr/>
        </p:nvSpPr>
        <p:spPr>
          <a:xfrm>
            <a:off x="2714612" y="2428868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3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2" name="正方形/長方形 171"/>
          <p:cNvSpPr/>
          <p:nvPr/>
        </p:nvSpPr>
        <p:spPr>
          <a:xfrm>
            <a:off x="2714612" y="2714620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4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3" name="正方形/長方形 172"/>
          <p:cNvSpPr/>
          <p:nvPr/>
        </p:nvSpPr>
        <p:spPr>
          <a:xfrm>
            <a:off x="2714612" y="3000372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5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4" name="正方形/長方形 173"/>
          <p:cNvSpPr/>
          <p:nvPr/>
        </p:nvSpPr>
        <p:spPr>
          <a:xfrm>
            <a:off x="2714612" y="3286124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6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5" name="正方形/長方形 174"/>
          <p:cNvSpPr/>
          <p:nvPr/>
        </p:nvSpPr>
        <p:spPr>
          <a:xfrm>
            <a:off x="2714612" y="3571876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7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6" name="正方形/長方形 175"/>
          <p:cNvSpPr/>
          <p:nvPr/>
        </p:nvSpPr>
        <p:spPr>
          <a:xfrm>
            <a:off x="2714612" y="3857628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8</a:t>
            </a:r>
            <a:r>
              <a:rPr kumimoji="1" lang="en-US" altLang="ja-JP" sz="800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r>
              <a:rPr kumimoji="1" lang="ja-JP" altLang="en-US" sz="800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   </a:t>
            </a:r>
            <a:endParaRPr kumimoji="1" lang="ja-JP" altLang="en-US" sz="800" dirty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7" name="正方形/長方形 176"/>
          <p:cNvSpPr/>
          <p:nvPr/>
        </p:nvSpPr>
        <p:spPr>
          <a:xfrm>
            <a:off x="2714612" y="4143380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9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8" name="正方形/長方形 177"/>
          <p:cNvSpPr/>
          <p:nvPr/>
        </p:nvSpPr>
        <p:spPr>
          <a:xfrm>
            <a:off x="2714612" y="4429132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10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9" name="正方形/長方形 178"/>
          <p:cNvSpPr/>
          <p:nvPr/>
        </p:nvSpPr>
        <p:spPr>
          <a:xfrm>
            <a:off x="2714612" y="4714884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11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80" name="正方形/長方形 179"/>
          <p:cNvSpPr/>
          <p:nvPr/>
        </p:nvSpPr>
        <p:spPr>
          <a:xfrm>
            <a:off x="2714612" y="5000636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12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181" name="カギ線コネクタ 180"/>
          <p:cNvCxnSpPr>
            <a:endCxn id="94" idx="1"/>
          </p:cNvCxnSpPr>
          <p:nvPr/>
        </p:nvCxnSpPr>
        <p:spPr>
          <a:xfrm flipV="1">
            <a:off x="3643306" y="2393149"/>
            <a:ext cx="1285884" cy="464347"/>
          </a:xfrm>
          <a:prstGeom prst="bentConnector3">
            <a:avLst>
              <a:gd name="adj1" fmla="val 50000"/>
            </a:avLst>
          </a:prstGeom>
          <a:ln w="25400">
            <a:solidFill>
              <a:schemeClr val="tx1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3" name="カギ線コネクタ 182"/>
          <p:cNvCxnSpPr>
            <a:endCxn id="125" idx="1"/>
          </p:cNvCxnSpPr>
          <p:nvPr/>
        </p:nvCxnSpPr>
        <p:spPr>
          <a:xfrm>
            <a:off x="3643306" y="4286256"/>
            <a:ext cx="3500462" cy="250033"/>
          </a:xfrm>
          <a:prstGeom prst="bentConnector3">
            <a:avLst>
              <a:gd name="adj1" fmla="val 50000"/>
            </a:avLst>
          </a:prstGeom>
          <a:ln w="25400">
            <a:solidFill>
              <a:schemeClr val="tx1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8" name="カギ線コネクタ 167"/>
          <p:cNvCxnSpPr>
            <a:endCxn id="133" idx="1"/>
          </p:cNvCxnSpPr>
          <p:nvPr/>
        </p:nvCxnSpPr>
        <p:spPr>
          <a:xfrm flipV="1">
            <a:off x="3643306" y="1321579"/>
            <a:ext cx="3500462" cy="392910"/>
          </a:xfrm>
          <a:prstGeom prst="bentConnector3">
            <a:avLst>
              <a:gd name="adj1" fmla="val 50000"/>
            </a:avLst>
          </a:prstGeom>
          <a:ln w="25400">
            <a:solidFill>
              <a:schemeClr val="tx1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5" name="カギ線コネクタ 194"/>
          <p:cNvCxnSpPr>
            <a:endCxn id="149" idx="1"/>
          </p:cNvCxnSpPr>
          <p:nvPr/>
        </p:nvCxnSpPr>
        <p:spPr>
          <a:xfrm>
            <a:off x="3643308" y="4572010"/>
            <a:ext cx="1285882" cy="1107287"/>
          </a:xfrm>
          <a:prstGeom prst="bentConnector3">
            <a:avLst>
              <a:gd name="adj1" fmla="val 50000"/>
            </a:avLst>
          </a:prstGeom>
          <a:ln w="25400">
            <a:solidFill>
              <a:schemeClr val="tx1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1" name="グループ化 31"/>
          <p:cNvGrpSpPr/>
          <p:nvPr/>
        </p:nvGrpSpPr>
        <p:grpSpPr>
          <a:xfrm>
            <a:off x="214282" y="642918"/>
            <a:ext cx="1714512" cy="428628"/>
            <a:chOff x="1857356" y="5286388"/>
            <a:chExt cx="1714512" cy="428628"/>
          </a:xfrm>
        </p:grpSpPr>
        <p:sp>
          <p:nvSpPr>
            <p:cNvPr id="213" name="正方形/長方形 212"/>
            <p:cNvSpPr/>
            <p:nvPr/>
          </p:nvSpPr>
          <p:spPr>
            <a:xfrm>
              <a:off x="1857356" y="5429264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j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214" name="正方形/長方形 213"/>
            <p:cNvSpPr/>
            <p:nvPr/>
          </p:nvSpPr>
          <p:spPr>
            <a:xfrm>
              <a:off x="1857356" y="5286388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e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215" name="正方形/長方形 214"/>
            <p:cNvSpPr/>
            <p:nvPr/>
          </p:nvSpPr>
          <p:spPr>
            <a:xfrm>
              <a:off x="1857356" y="5572140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addr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sp>
        <p:nvSpPr>
          <p:cNvPr id="216" name="テキスト ボックス 215"/>
          <p:cNvSpPr txBox="1"/>
          <p:nvPr/>
        </p:nvSpPr>
        <p:spPr>
          <a:xfrm>
            <a:off x="214282" y="357166"/>
            <a:ext cx="1242648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dirty="0" err="1" smtClean="0">
                <a:latin typeface="ＭＳ ゴシック" pitchFamily="49" charset="-128"/>
                <a:ea typeface="ＭＳ ゴシック" pitchFamily="49" charset="-128"/>
              </a:rPr>
              <a:t>struct</a:t>
            </a:r>
            <a:r>
              <a:rPr lang="en-US" altLang="ja-JP" sz="1100" dirty="0" smtClean="0">
                <a:latin typeface="ＭＳ ゴシック" pitchFamily="49" charset="-128"/>
                <a:ea typeface="ＭＳ ゴシック" pitchFamily="49" charset="-128"/>
              </a:rPr>
              <a:t> record 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x</a:t>
            </a:r>
          </a:p>
        </p:txBody>
      </p:sp>
      <p:grpSp>
        <p:nvGrpSpPr>
          <p:cNvPr id="12" name="グループ化 31"/>
          <p:cNvGrpSpPr/>
          <p:nvPr/>
        </p:nvGrpSpPr>
        <p:grpSpPr>
          <a:xfrm>
            <a:off x="214282" y="1428736"/>
            <a:ext cx="1714512" cy="428628"/>
            <a:chOff x="1857356" y="5286388"/>
            <a:chExt cx="1714512" cy="428628"/>
          </a:xfrm>
        </p:grpSpPr>
        <p:sp>
          <p:nvSpPr>
            <p:cNvPr id="218" name="正方形/長方形 217"/>
            <p:cNvSpPr/>
            <p:nvPr/>
          </p:nvSpPr>
          <p:spPr>
            <a:xfrm>
              <a:off x="1857356" y="5429264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j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r>
                <a:rPr kumimoji="1"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横浜邦博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219" name="正方形/長方形 218"/>
            <p:cNvSpPr/>
            <p:nvPr/>
          </p:nvSpPr>
          <p:spPr>
            <a:xfrm>
              <a:off x="1857356" y="5286388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e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Yokohama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Kunihiro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220" name="正方形/長方形 219"/>
            <p:cNvSpPr/>
            <p:nvPr/>
          </p:nvSpPr>
          <p:spPr>
            <a:xfrm>
              <a:off x="1857356" y="5572140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addr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r>
                <a:rPr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横浜市中区日本大通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sp>
        <p:nvSpPr>
          <p:cNvPr id="221" name="テキスト ボックス 220"/>
          <p:cNvSpPr txBox="1"/>
          <p:nvPr/>
        </p:nvSpPr>
        <p:spPr>
          <a:xfrm>
            <a:off x="214282" y="1142984"/>
            <a:ext cx="152477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dirty="0" err="1" smtClean="0">
                <a:latin typeface="ＭＳ ゴシック" pitchFamily="49" charset="-128"/>
                <a:ea typeface="ＭＳ ゴシック" pitchFamily="49" charset="-128"/>
              </a:rPr>
              <a:t>struct</a:t>
            </a:r>
            <a:r>
              <a:rPr lang="en-US" altLang="ja-JP" sz="1100" dirty="0" smtClean="0">
                <a:latin typeface="ＭＳ ゴシック" pitchFamily="49" charset="-128"/>
                <a:ea typeface="ＭＳ ゴシック" pitchFamily="49" charset="-128"/>
              </a:rPr>
              <a:t> record 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dummy</a:t>
            </a:r>
          </a:p>
        </p:txBody>
      </p:sp>
      <p:sp>
        <p:nvSpPr>
          <p:cNvPr id="222" name="テキスト ボックス 221"/>
          <p:cNvSpPr txBox="1"/>
          <p:nvPr/>
        </p:nvSpPr>
        <p:spPr>
          <a:xfrm>
            <a:off x="2357422" y="1285860"/>
            <a:ext cx="1947969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dirty="0" err="1" smtClean="0">
                <a:latin typeface="ＭＳ ゴシック" pitchFamily="49" charset="-128"/>
                <a:ea typeface="ＭＳ ゴシック" pitchFamily="49" charset="-128"/>
              </a:rPr>
              <a:t>struct</a:t>
            </a:r>
            <a:r>
              <a:rPr lang="en-US" altLang="ja-JP" sz="1100" dirty="0" smtClean="0">
                <a:latin typeface="ＭＳ ゴシック" pitchFamily="49" charset="-128"/>
                <a:ea typeface="ＭＳ ゴシック" pitchFamily="49" charset="-128"/>
              </a:rPr>
              <a:t> item *</a:t>
            </a:r>
            <a:r>
              <a:rPr lang="en-US" altLang="ja-JP" sz="1100" b="1" dirty="0" err="1" smtClean="0"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[B]</a:t>
            </a:r>
          </a:p>
        </p:txBody>
      </p:sp>
      <p:sp>
        <p:nvSpPr>
          <p:cNvPr id="65" name="テキスト ボックス 64"/>
          <p:cNvSpPr txBox="1"/>
          <p:nvPr/>
        </p:nvSpPr>
        <p:spPr>
          <a:xfrm>
            <a:off x="2000232" y="785794"/>
            <a:ext cx="2371162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b="1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hash(“Yokohama </a:t>
            </a:r>
            <a:r>
              <a:rPr lang="en-US" altLang="ja-JP" sz="1100" b="1" dirty="0" err="1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Kunihiro</a:t>
            </a:r>
            <a:r>
              <a:rPr lang="en-US" altLang="ja-JP" sz="1100" b="1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”) = 8</a:t>
            </a:r>
          </a:p>
        </p:txBody>
      </p:sp>
      <p:sp>
        <p:nvSpPr>
          <p:cNvPr id="66" name="テキスト ボックス 65"/>
          <p:cNvSpPr txBox="1"/>
          <p:nvPr/>
        </p:nvSpPr>
        <p:spPr>
          <a:xfrm>
            <a:off x="2786050" y="6357958"/>
            <a:ext cx="522643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200" dirty="0" smtClean="0">
                <a:solidFill>
                  <a:srgbClr val="FF0000"/>
                </a:solidFill>
              </a:rPr>
              <a:t>今回挿入するレコードの内容は、</a:t>
            </a:r>
            <a:r>
              <a:rPr lang="en-US" altLang="ja-JP" sz="1200" dirty="0" smtClean="0">
                <a:solidFill>
                  <a:srgbClr val="FF0000"/>
                </a:solidFill>
              </a:rPr>
              <a:t>dummy</a:t>
            </a:r>
            <a:r>
              <a:rPr lang="ja-JP" altLang="en-US" sz="1200" dirty="0" smtClean="0">
                <a:solidFill>
                  <a:srgbClr val="FF0000"/>
                </a:solidFill>
              </a:rPr>
              <a:t>に書かれている内容であることに注意</a:t>
            </a:r>
            <a:endParaRPr lang="en-US" altLang="ja-JP" sz="1200" dirty="0" smtClean="0">
              <a:solidFill>
                <a:srgbClr val="FF0000"/>
              </a:solidFill>
            </a:endParaRPr>
          </a:p>
        </p:txBody>
      </p:sp>
      <p:grpSp>
        <p:nvGrpSpPr>
          <p:cNvPr id="67" name="グループ化 41"/>
          <p:cNvGrpSpPr/>
          <p:nvPr/>
        </p:nvGrpSpPr>
        <p:grpSpPr>
          <a:xfrm>
            <a:off x="4929190" y="3000372"/>
            <a:ext cx="1857388" cy="928694"/>
            <a:chOff x="1785918" y="5000636"/>
            <a:chExt cx="1857388" cy="928694"/>
          </a:xfrm>
        </p:grpSpPr>
        <p:sp>
          <p:nvSpPr>
            <p:cNvPr id="68" name="正方形/長方形 67"/>
            <p:cNvSpPr/>
            <p:nvPr/>
          </p:nvSpPr>
          <p:spPr>
            <a:xfrm>
              <a:off x="1785918" y="514351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69" name="グループ化 43"/>
            <p:cNvGrpSpPr/>
            <p:nvPr/>
          </p:nvGrpSpPr>
          <p:grpSpPr>
            <a:xfrm>
              <a:off x="1857356" y="5286388"/>
              <a:ext cx="1714512" cy="428628"/>
              <a:chOff x="1857356" y="5286388"/>
              <a:chExt cx="1714512" cy="428628"/>
            </a:xfrm>
          </p:grpSpPr>
          <p:sp>
            <p:nvSpPr>
              <p:cNvPr id="72" name="正方形/長方形 71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rgbClr val="FF0000"/>
                    </a:solidFill>
                    <a:latin typeface="ＭＳ ゴシック" pitchFamily="49" charset="-128"/>
                    <a:ea typeface="ＭＳ ゴシック" pitchFamily="49" charset="-128"/>
                  </a:rPr>
                  <a:t>横浜邦博</a:t>
                </a:r>
                <a:endParaRPr kumimoji="1" lang="ja-JP" altLang="en-US" sz="800" dirty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73" name="正方形/長方形 72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en-US" altLang="ja-JP" sz="800" dirty="0" smtClean="0">
                    <a:solidFill>
                      <a:srgbClr val="FF0000"/>
                    </a:solidFill>
                    <a:latin typeface="ＭＳ ゴシック" pitchFamily="49" charset="-128"/>
                    <a:ea typeface="ＭＳ ゴシック" pitchFamily="49" charset="-128"/>
                  </a:rPr>
                  <a:t>Yokohama </a:t>
                </a:r>
                <a:r>
                  <a:rPr lang="en-US" altLang="ja-JP" sz="800" dirty="0" err="1" smtClean="0">
                    <a:solidFill>
                      <a:srgbClr val="FF0000"/>
                    </a:solidFill>
                    <a:latin typeface="ＭＳ ゴシック" pitchFamily="49" charset="-128"/>
                    <a:ea typeface="ＭＳ ゴシック" pitchFamily="49" charset="-128"/>
                  </a:rPr>
                  <a:t>Kunihiro</a:t>
                </a:r>
                <a:endParaRPr kumimoji="1" lang="ja-JP" altLang="en-US" sz="800" dirty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74" name="正方形/長方形 73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rgbClr val="FF0000"/>
                    </a:solidFill>
                    <a:latin typeface="ＭＳ ゴシック" pitchFamily="49" charset="-128"/>
                    <a:ea typeface="ＭＳ ゴシック" pitchFamily="49" charset="-128"/>
                  </a:rPr>
                  <a:t>横浜市中区日本大通</a:t>
                </a:r>
                <a:endParaRPr kumimoji="1" lang="ja-JP" altLang="en-US" sz="800" dirty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70" name="正方形/長方形 69"/>
            <p:cNvSpPr/>
            <p:nvPr/>
          </p:nvSpPr>
          <p:spPr>
            <a:xfrm>
              <a:off x="1785918" y="500063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</a:t>
              </a:r>
              <a:r>
                <a:rPr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Yokohama </a:t>
              </a:r>
              <a:r>
                <a:rPr lang="en-US" altLang="ja-JP" sz="800" dirty="0" err="1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Kunihiro</a:t>
              </a:r>
              <a:r>
                <a:rPr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8</a:t>
              </a:r>
              <a:endParaRPr lang="ja-JP" altLang="en-US" sz="800" dirty="0">
                <a:solidFill>
                  <a:srgbClr val="FFC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71" name="正方形/長方形 70"/>
            <p:cNvSpPr/>
            <p:nvPr/>
          </p:nvSpPr>
          <p:spPr>
            <a:xfrm>
              <a:off x="1785918" y="5786454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next:</a:t>
              </a:r>
              <a:r>
                <a:rPr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NULL</a:t>
              </a:r>
              <a:endParaRPr kumimoji="1" lang="ja-JP" altLang="en-US" sz="800" dirty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cxnSp>
        <p:nvCxnSpPr>
          <p:cNvPr id="75" name="カギ線コネクタ 74"/>
          <p:cNvCxnSpPr>
            <a:endCxn id="68" idx="1"/>
          </p:cNvCxnSpPr>
          <p:nvPr/>
        </p:nvCxnSpPr>
        <p:spPr>
          <a:xfrm flipV="1">
            <a:off x="3643306" y="3464719"/>
            <a:ext cx="1285884" cy="535785"/>
          </a:xfrm>
          <a:prstGeom prst="bentConnector3">
            <a:avLst>
              <a:gd name="adj1" fmla="val 50000"/>
            </a:avLst>
          </a:prstGeom>
          <a:ln w="25400">
            <a:solidFill>
              <a:srgbClr val="FF000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14282" y="0"/>
            <a:ext cx="8686800" cy="785794"/>
          </a:xfrm>
        </p:spPr>
        <p:txBody>
          <a:bodyPr>
            <a:noAutofit/>
          </a:bodyPr>
          <a:lstStyle/>
          <a:p>
            <a:r>
              <a:rPr lang="ja-JP" altLang="en-US" sz="2800" dirty="0" smtClean="0"/>
              <a:t>ダイレクトチェイニング法</a:t>
            </a:r>
            <a:r>
              <a:rPr lang="en-US" altLang="ja-JP" sz="2800" dirty="0" smtClean="0"/>
              <a:t/>
            </a:r>
            <a:br>
              <a:rPr lang="en-US" altLang="ja-JP" sz="2800" dirty="0" smtClean="0"/>
            </a:br>
            <a:r>
              <a:rPr lang="ja-JP" altLang="en-US" sz="2800" dirty="0" smtClean="0"/>
              <a:t>挿入後</a:t>
            </a:r>
            <a:endParaRPr kumimoji="1" lang="ja-JP" altLang="en-US" sz="2800" dirty="0"/>
          </a:p>
        </p:txBody>
      </p:sp>
      <p:sp>
        <p:nvSpPr>
          <p:cNvPr id="115" name="正方形/長方形 114"/>
          <p:cNvSpPr/>
          <p:nvPr/>
        </p:nvSpPr>
        <p:spPr>
          <a:xfrm>
            <a:off x="214282" y="1928802"/>
            <a:ext cx="2357454" cy="4786346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ハッシュ表初期化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makenull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初期データ登録 </a:t>
            </a:r>
            <a:r>
              <a:rPr lang="en-US" altLang="ja-JP" sz="900" dirty="0" smtClean="0">
                <a:solidFill>
                  <a:schemeClr val="tx1"/>
                </a:solidFill>
              </a:rPr>
              <a:t>*/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while(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getrecord</a:t>
            </a:r>
            <a:r>
              <a:rPr lang="en-US" altLang="ja-JP" sz="900" dirty="0" smtClean="0">
                <a:solidFill>
                  <a:schemeClr val="tx1"/>
                </a:solidFill>
              </a:rPr>
              <a:t>(&amp;x) )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insert(&amp;x,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x.ename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重複データの登録試み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insert(&amp;dummy,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ハッシュ表を対象とした探索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Hato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Saburo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ハッシュ表からのデータ削除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Hato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Saburo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delete("Ueno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Ranran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Nobi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Toraemon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Nanashi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Gonbei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ハッシュ表を対象とした探索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Hato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Saburo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再登録・再探索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printf</a:t>
            </a:r>
            <a:r>
              <a:rPr lang="en-US" altLang="ja-JP" sz="900" dirty="0" smtClean="0">
                <a:solidFill>
                  <a:schemeClr val="tx1"/>
                </a:solidFill>
              </a:rPr>
              <a:t>("===Re-insert===\n");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smtClean="0">
                <a:solidFill>
                  <a:srgbClr val="FF0000"/>
                </a:solidFill>
              </a:rPr>
              <a:t>insert(&amp;dummy, </a:t>
            </a:r>
            <a:r>
              <a:rPr lang="en-US" altLang="ja-JP" sz="900" dirty="0" err="1" smtClean="0">
                <a:solidFill>
                  <a:srgbClr val="FF0000"/>
                </a:solidFill>
              </a:rPr>
              <a:t>dummy.ename</a:t>
            </a:r>
            <a:r>
              <a:rPr lang="en-US" altLang="ja-JP" sz="900" dirty="0" smtClean="0">
                <a:solidFill>
                  <a:srgbClr val="FF0000"/>
                </a:solidFill>
              </a:rPr>
              <a:t>, </a:t>
            </a:r>
            <a:r>
              <a:rPr lang="en-US" altLang="ja-JP" sz="900" dirty="0" err="1" smtClean="0">
                <a:solidFill>
                  <a:srgbClr val="FF0000"/>
                </a:solidFill>
              </a:rPr>
              <a:t>hashtable</a:t>
            </a:r>
            <a:r>
              <a:rPr lang="en-US" altLang="ja-JP" sz="900" dirty="0" smtClean="0">
                <a:solidFill>
                  <a:srgbClr val="FF0000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Mitsuki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Mausu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</p:txBody>
      </p:sp>
      <p:sp>
        <p:nvSpPr>
          <p:cNvPr id="116" name="右矢印 115"/>
          <p:cNvSpPr/>
          <p:nvPr/>
        </p:nvSpPr>
        <p:spPr>
          <a:xfrm>
            <a:off x="0" y="6072206"/>
            <a:ext cx="285752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33"/>
          <p:cNvGrpSpPr/>
          <p:nvPr/>
        </p:nvGrpSpPr>
        <p:grpSpPr>
          <a:xfrm>
            <a:off x="4929190" y="1928802"/>
            <a:ext cx="1857388" cy="928694"/>
            <a:chOff x="1785918" y="5000636"/>
            <a:chExt cx="1857388" cy="928694"/>
          </a:xfrm>
        </p:grpSpPr>
        <p:sp>
          <p:nvSpPr>
            <p:cNvPr id="94" name="正方形/長方形 93"/>
            <p:cNvSpPr/>
            <p:nvPr/>
          </p:nvSpPr>
          <p:spPr>
            <a:xfrm>
              <a:off x="1785918" y="514351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4" name="グループ化 35"/>
            <p:cNvGrpSpPr/>
            <p:nvPr/>
          </p:nvGrpSpPr>
          <p:grpSpPr>
            <a:xfrm>
              <a:off x="1857356" y="5286388"/>
              <a:ext cx="1714512" cy="428628"/>
              <a:chOff x="1857356" y="5286388"/>
              <a:chExt cx="1714512" cy="428628"/>
            </a:xfrm>
          </p:grpSpPr>
          <p:sp>
            <p:nvSpPr>
              <p:cNvPr id="98" name="正方形/長方形 97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神奈川花子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99" name="正方形/長方形 98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Kanagawa </a:t>
                </a:r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Hanako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03" name="正方形/長方形 102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横浜市</a:t>
                </a:r>
                <a:r>
                  <a:rPr lang="ja-JP" altLang="en-US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神奈川区三ッ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沢上町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96" name="正方形/長方形 95"/>
            <p:cNvSpPr/>
            <p:nvPr/>
          </p:nvSpPr>
          <p:spPr>
            <a:xfrm>
              <a:off x="1785918" y="500063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Kanagawa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Hanako</a:t>
              </a:r>
              <a:r>
                <a:rPr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4</a:t>
              </a:r>
              <a:endParaRPr lang="ja-JP" altLang="en-US" sz="800" dirty="0">
                <a:solidFill>
                  <a:srgbClr val="FFC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97" name="正方形/長方形 96"/>
            <p:cNvSpPr/>
            <p:nvPr/>
          </p:nvSpPr>
          <p:spPr>
            <a:xfrm>
              <a:off x="1785918" y="5786454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next:</a:t>
              </a:r>
              <a:r>
                <a:rPr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NULL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5" name="グループ化 49"/>
          <p:cNvGrpSpPr/>
          <p:nvPr/>
        </p:nvGrpSpPr>
        <p:grpSpPr>
          <a:xfrm>
            <a:off x="7143768" y="4071942"/>
            <a:ext cx="1857388" cy="928694"/>
            <a:chOff x="1785918" y="5000636"/>
            <a:chExt cx="1857388" cy="928694"/>
          </a:xfrm>
        </p:grpSpPr>
        <p:sp>
          <p:nvSpPr>
            <p:cNvPr id="125" name="正方形/長方形 124"/>
            <p:cNvSpPr/>
            <p:nvPr/>
          </p:nvSpPr>
          <p:spPr>
            <a:xfrm>
              <a:off x="1785918" y="514351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6" name="グループ化 51"/>
            <p:cNvGrpSpPr/>
            <p:nvPr/>
          </p:nvGrpSpPr>
          <p:grpSpPr>
            <a:xfrm>
              <a:off x="1857356" y="5286388"/>
              <a:ext cx="1714512" cy="428628"/>
              <a:chOff x="1857356" y="5286388"/>
              <a:chExt cx="1714512" cy="428628"/>
            </a:xfrm>
          </p:grpSpPr>
          <p:sp>
            <p:nvSpPr>
              <p:cNvPr id="129" name="正方形/長方形 128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北条梅子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30" name="正方形/長方形 129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Hojo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Umeko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31" name="正方形/長方形 130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小田原市城山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127" name="正方形/長方形 126"/>
            <p:cNvSpPr/>
            <p:nvPr/>
          </p:nvSpPr>
          <p:spPr>
            <a:xfrm>
              <a:off x="1785918" y="500063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Hojo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Umeko</a:t>
              </a:r>
              <a:r>
                <a:rPr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 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9</a:t>
              </a:r>
              <a:endParaRPr lang="ja-JP" altLang="en-US" sz="800" dirty="0">
                <a:solidFill>
                  <a:srgbClr val="FFC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128" name="正方形/長方形 127"/>
            <p:cNvSpPr/>
            <p:nvPr/>
          </p:nvSpPr>
          <p:spPr>
            <a:xfrm>
              <a:off x="1785918" y="5786454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next:</a:t>
              </a:r>
              <a:r>
                <a:rPr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NULL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7" name="グループ化 58"/>
          <p:cNvGrpSpPr/>
          <p:nvPr/>
        </p:nvGrpSpPr>
        <p:grpSpPr>
          <a:xfrm>
            <a:off x="7143768" y="857232"/>
            <a:ext cx="1857388" cy="928694"/>
            <a:chOff x="1785918" y="5000636"/>
            <a:chExt cx="1857388" cy="928694"/>
          </a:xfrm>
        </p:grpSpPr>
        <p:sp>
          <p:nvSpPr>
            <p:cNvPr id="133" name="正方形/長方形 132"/>
            <p:cNvSpPr/>
            <p:nvPr/>
          </p:nvSpPr>
          <p:spPr>
            <a:xfrm>
              <a:off x="1785918" y="514351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8" name="グループ化 60"/>
            <p:cNvGrpSpPr/>
            <p:nvPr/>
          </p:nvGrpSpPr>
          <p:grpSpPr>
            <a:xfrm>
              <a:off x="1857356" y="5286388"/>
              <a:ext cx="1714512" cy="428628"/>
              <a:chOff x="1857356" y="5286388"/>
              <a:chExt cx="1714512" cy="428628"/>
            </a:xfrm>
          </p:grpSpPr>
          <p:sp>
            <p:nvSpPr>
              <p:cNvPr id="137" name="正方形/長方形 136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足柄金太郎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38" name="正方形/長方形 137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Ashigara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Kintaro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39" name="正方形/長方形 138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南足柄市金時山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135" name="正方形/長方形 134"/>
            <p:cNvSpPr/>
            <p:nvPr/>
          </p:nvSpPr>
          <p:spPr>
            <a:xfrm>
              <a:off x="1785918" y="500063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Ashigara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Kintaro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0</a:t>
              </a:r>
              <a:endParaRPr kumimoji="1" lang="ja-JP" altLang="en-US" sz="800" dirty="0">
                <a:solidFill>
                  <a:srgbClr val="FFC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136" name="正方形/長方形 135"/>
            <p:cNvSpPr/>
            <p:nvPr/>
          </p:nvSpPr>
          <p:spPr>
            <a:xfrm>
              <a:off x="1785918" y="5786454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next:</a:t>
              </a:r>
              <a:r>
                <a:rPr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NULL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9" name="グループ化 74"/>
          <p:cNvGrpSpPr/>
          <p:nvPr/>
        </p:nvGrpSpPr>
        <p:grpSpPr>
          <a:xfrm>
            <a:off x="4929190" y="5214950"/>
            <a:ext cx="1857388" cy="928694"/>
            <a:chOff x="1785918" y="5000636"/>
            <a:chExt cx="1857388" cy="928694"/>
          </a:xfrm>
        </p:grpSpPr>
        <p:sp>
          <p:nvSpPr>
            <p:cNvPr id="149" name="正方形/長方形 148"/>
            <p:cNvSpPr/>
            <p:nvPr/>
          </p:nvSpPr>
          <p:spPr>
            <a:xfrm>
              <a:off x="1785918" y="514351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10" name="グループ化 76"/>
            <p:cNvGrpSpPr/>
            <p:nvPr/>
          </p:nvGrpSpPr>
          <p:grpSpPr>
            <a:xfrm>
              <a:off x="1857356" y="5286388"/>
              <a:ext cx="1714512" cy="428628"/>
              <a:chOff x="1857356" y="5286388"/>
              <a:chExt cx="1714512" cy="428628"/>
            </a:xfrm>
          </p:grpSpPr>
          <p:sp>
            <p:nvSpPr>
              <p:cNvPr id="153" name="正方形/長方形 152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三月磨臼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54" name="正方形/長方形 153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Mitsuki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Mausu</a:t>
                </a:r>
                <a:endPara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  <a:p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55" name="正方形/長方形 154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浦安市舞浜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151" name="正方形/長方形 150"/>
            <p:cNvSpPr/>
            <p:nvPr/>
          </p:nvSpPr>
          <p:spPr>
            <a:xfrm>
              <a:off x="1785918" y="500063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Mitsuki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Mausu</a:t>
              </a:r>
              <a:r>
                <a:rPr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 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10</a:t>
              </a:r>
            </a:p>
            <a:p>
              <a:endParaRPr kumimoji="1" lang="ja-JP" altLang="en-US" sz="800" dirty="0">
                <a:solidFill>
                  <a:srgbClr val="FFC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152" name="正方形/長方形 151"/>
            <p:cNvSpPr/>
            <p:nvPr/>
          </p:nvSpPr>
          <p:spPr>
            <a:xfrm>
              <a:off x="1785918" y="5786454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next:</a:t>
              </a:r>
              <a:r>
                <a:rPr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NULL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sp>
        <p:nvSpPr>
          <p:cNvPr id="167" name="正方形/長方形 166"/>
          <p:cNvSpPr/>
          <p:nvPr/>
        </p:nvSpPr>
        <p:spPr>
          <a:xfrm>
            <a:off x="2714612" y="1571612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0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69" name="正方形/長方形 168"/>
          <p:cNvSpPr/>
          <p:nvPr/>
        </p:nvSpPr>
        <p:spPr>
          <a:xfrm>
            <a:off x="2714612" y="1857364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0" name="正方形/長方形 169"/>
          <p:cNvSpPr/>
          <p:nvPr/>
        </p:nvSpPr>
        <p:spPr>
          <a:xfrm>
            <a:off x="2714612" y="2143116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1" name="正方形/長方形 170"/>
          <p:cNvSpPr/>
          <p:nvPr/>
        </p:nvSpPr>
        <p:spPr>
          <a:xfrm>
            <a:off x="2714612" y="2428868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3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2" name="正方形/長方形 171"/>
          <p:cNvSpPr/>
          <p:nvPr/>
        </p:nvSpPr>
        <p:spPr>
          <a:xfrm>
            <a:off x="2714612" y="2714620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4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3" name="正方形/長方形 172"/>
          <p:cNvSpPr/>
          <p:nvPr/>
        </p:nvSpPr>
        <p:spPr>
          <a:xfrm>
            <a:off x="2714612" y="3000372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5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4" name="正方形/長方形 173"/>
          <p:cNvSpPr/>
          <p:nvPr/>
        </p:nvSpPr>
        <p:spPr>
          <a:xfrm>
            <a:off x="2714612" y="3286124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6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5" name="正方形/長方形 174"/>
          <p:cNvSpPr/>
          <p:nvPr/>
        </p:nvSpPr>
        <p:spPr>
          <a:xfrm>
            <a:off x="2714612" y="3571876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7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6" name="正方形/長方形 175"/>
          <p:cNvSpPr/>
          <p:nvPr/>
        </p:nvSpPr>
        <p:spPr>
          <a:xfrm>
            <a:off x="2714612" y="3857628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8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r>
              <a:rPr kumimoji="1" lang="ja-JP" altLang="en-US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 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7" name="正方形/長方形 176"/>
          <p:cNvSpPr/>
          <p:nvPr/>
        </p:nvSpPr>
        <p:spPr>
          <a:xfrm>
            <a:off x="2714612" y="4143380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9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8" name="正方形/長方形 177"/>
          <p:cNvSpPr/>
          <p:nvPr/>
        </p:nvSpPr>
        <p:spPr>
          <a:xfrm>
            <a:off x="2714612" y="4429132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10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9" name="正方形/長方形 178"/>
          <p:cNvSpPr/>
          <p:nvPr/>
        </p:nvSpPr>
        <p:spPr>
          <a:xfrm>
            <a:off x="2714612" y="4714884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11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80" name="正方形/長方形 179"/>
          <p:cNvSpPr/>
          <p:nvPr/>
        </p:nvSpPr>
        <p:spPr>
          <a:xfrm>
            <a:off x="2714612" y="5000636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12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181" name="カギ線コネクタ 180"/>
          <p:cNvCxnSpPr>
            <a:endCxn id="94" idx="1"/>
          </p:cNvCxnSpPr>
          <p:nvPr/>
        </p:nvCxnSpPr>
        <p:spPr>
          <a:xfrm flipV="1">
            <a:off x="3643306" y="2393149"/>
            <a:ext cx="1285884" cy="464347"/>
          </a:xfrm>
          <a:prstGeom prst="bentConnector3">
            <a:avLst>
              <a:gd name="adj1" fmla="val 50000"/>
            </a:avLst>
          </a:prstGeom>
          <a:ln w="25400">
            <a:solidFill>
              <a:schemeClr val="tx1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3" name="カギ線コネクタ 182"/>
          <p:cNvCxnSpPr>
            <a:endCxn id="125" idx="1"/>
          </p:cNvCxnSpPr>
          <p:nvPr/>
        </p:nvCxnSpPr>
        <p:spPr>
          <a:xfrm>
            <a:off x="3643306" y="4286256"/>
            <a:ext cx="3500462" cy="250033"/>
          </a:xfrm>
          <a:prstGeom prst="bentConnector3">
            <a:avLst>
              <a:gd name="adj1" fmla="val 50000"/>
            </a:avLst>
          </a:prstGeom>
          <a:ln w="25400">
            <a:solidFill>
              <a:schemeClr val="tx1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8" name="カギ線コネクタ 167"/>
          <p:cNvCxnSpPr>
            <a:endCxn id="133" idx="1"/>
          </p:cNvCxnSpPr>
          <p:nvPr/>
        </p:nvCxnSpPr>
        <p:spPr>
          <a:xfrm flipV="1">
            <a:off x="3643306" y="1321579"/>
            <a:ext cx="3500462" cy="392910"/>
          </a:xfrm>
          <a:prstGeom prst="bentConnector3">
            <a:avLst>
              <a:gd name="adj1" fmla="val 50000"/>
            </a:avLst>
          </a:prstGeom>
          <a:ln w="25400">
            <a:solidFill>
              <a:schemeClr val="tx1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5" name="カギ線コネクタ 194"/>
          <p:cNvCxnSpPr>
            <a:endCxn id="149" idx="1"/>
          </p:cNvCxnSpPr>
          <p:nvPr/>
        </p:nvCxnSpPr>
        <p:spPr>
          <a:xfrm>
            <a:off x="3643308" y="4572010"/>
            <a:ext cx="1285882" cy="1107287"/>
          </a:xfrm>
          <a:prstGeom prst="bentConnector3">
            <a:avLst>
              <a:gd name="adj1" fmla="val 50000"/>
            </a:avLst>
          </a:prstGeom>
          <a:ln w="25400">
            <a:solidFill>
              <a:schemeClr val="tx1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1" name="グループ化 31"/>
          <p:cNvGrpSpPr/>
          <p:nvPr/>
        </p:nvGrpSpPr>
        <p:grpSpPr>
          <a:xfrm>
            <a:off x="214282" y="642918"/>
            <a:ext cx="1714512" cy="428628"/>
            <a:chOff x="1857356" y="5286388"/>
            <a:chExt cx="1714512" cy="428628"/>
          </a:xfrm>
        </p:grpSpPr>
        <p:sp>
          <p:nvSpPr>
            <p:cNvPr id="213" name="正方形/長方形 212"/>
            <p:cNvSpPr/>
            <p:nvPr/>
          </p:nvSpPr>
          <p:spPr>
            <a:xfrm>
              <a:off x="1857356" y="5429264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j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214" name="正方形/長方形 213"/>
            <p:cNvSpPr/>
            <p:nvPr/>
          </p:nvSpPr>
          <p:spPr>
            <a:xfrm>
              <a:off x="1857356" y="5286388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e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215" name="正方形/長方形 214"/>
            <p:cNvSpPr/>
            <p:nvPr/>
          </p:nvSpPr>
          <p:spPr>
            <a:xfrm>
              <a:off x="1857356" y="5572140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addr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sp>
        <p:nvSpPr>
          <p:cNvPr id="216" name="テキスト ボックス 215"/>
          <p:cNvSpPr txBox="1"/>
          <p:nvPr/>
        </p:nvSpPr>
        <p:spPr>
          <a:xfrm>
            <a:off x="214282" y="357166"/>
            <a:ext cx="1242648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dirty="0" err="1" smtClean="0">
                <a:latin typeface="ＭＳ ゴシック" pitchFamily="49" charset="-128"/>
                <a:ea typeface="ＭＳ ゴシック" pitchFamily="49" charset="-128"/>
              </a:rPr>
              <a:t>struct</a:t>
            </a:r>
            <a:r>
              <a:rPr lang="en-US" altLang="ja-JP" sz="1100" dirty="0" smtClean="0">
                <a:latin typeface="ＭＳ ゴシック" pitchFamily="49" charset="-128"/>
                <a:ea typeface="ＭＳ ゴシック" pitchFamily="49" charset="-128"/>
              </a:rPr>
              <a:t> record 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x</a:t>
            </a:r>
          </a:p>
        </p:txBody>
      </p:sp>
      <p:grpSp>
        <p:nvGrpSpPr>
          <p:cNvPr id="12" name="グループ化 31"/>
          <p:cNvGrpSpPr/>
          <p:nvPr/>
        </p:nvGrpSpPr>
        <p:grpSpPr>
          <a:xfrm>
            <a:off x="214282" y="1428736"/>
            <a:ext cx="1714512" cy="428628"/>
            <a:chOff x="1857356" y="5286388"/>
            <a:chExt cx="1714512" cy="428628"/>
          </a:xfrm>
        </p:grpSpPr>
        <p:sp>
          <p:nvSpPr>
            <p:cNvPr id="218" name="正方形/長方形 217"/>
            <p:cNvSpPr/>
            <p:nvPr/>
          </p:nvSpPr>
          <p:spPr>
            <a:xfrm>
              <a:off x="1857356" y="5429264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j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r>
                <a:rPr kumimoji="1"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横浜邦博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219" name="正方形/長方形 218"/>
            <p:cNvSpPr/>
            <p:nvPr/>
          </p:nvSpPr>
          <p:spPr>
            <a:xfrm>
              <a:off x="1857356" y="5286388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e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Yokohama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Kunihiro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220" name="正方形/長方形 219"/>
            <p:cNvSpPr/>
            <p:nvPr/>
          </p:nvSpPr>
          <p:spPr>
            <a:xfrm>
              <a:off x="1857356" y="5572140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addr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r>
                <a:rPr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横浜市中区日本大通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sp>
        <p:nvSpPr>
          <p:cNvPr id="221" name="テキスト ボックス 220"/>
          <p:cNvSpPr txBox="1"/>
          <p:nvPr/>
        </p:nvSpPr>
        <p:spPr>
          <a:xfrm>
            <a:off x="214282" y="1142984"/>
            <a:ext cx="152477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dirty="0" err="1" smtClean="0">
                <a:latin typeface="ＭＳ ゴシック" pitchFamily="49" charset="-128"/>
                <a:ea typeface="ＭＳ ゴシック" pitchFamily="49" charset="-128"/>
              </a:rPr>
              <a:t>struct</a:t>
            </a:r>
            <a:r>
              <a:rPr lang="en-US" altLang="ja-JP" sz="1100" dirty="0" smtClean="0">
                <a:latin typeface="ＭＳ ゴシック" pitchFamily="49" charset="-128"/>
                <a:ea typeface="ＭＳ ゴシック" pitchFamily="49" charset="-128"/>
              </a:rPr>
              <a:t> record 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dummy</a:t>
            </a:r>
          </a:p>
        </p:txBody>
      </p:sp>
      <p:sp>
        <p:nvSpPr>
          <p:cNvPr id="222" name="テキスト ボックス 221"/>
          <p:cNvSpPr txBox="1"/>
          <p:nvPr/>
        </p:nvSpPr>
        <p:spPr>
          <a:xfrm>
            <a:off x="2357422" y="1285860"/>
            <a:ext cx="1947969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dirty="0" err="1" smtClean="0">
                <a:latin typeface="ＭＳ ゴシック" pitchFamily="49" charset="-128"/>
                <a:ea typeface="ＭＳ ゴシック" pitchFamily="49" charset="-128"/>
              </a:rPr>
              <a:t>struct</a:t>
            </a:r>
            <a:r>
              <a:rPr lang="en-US" altLang="ja-JP" sz="1100" dirty="0" smtClean="0">
                <a:latin typeface="ＭＳ ゴシック" pitchFamily="49" charset="-128"/>
                <a:ea typeface="ＭＳ ゴシック" pitchFamily="49" charset="-128"/>
              </a:rPr>
              <a:t> item *</a:t>
            </a:r>
            <a:r>
              <a:rPr lang="en-US" altLang="ja-JP" sz="1100" b="1" dirty="0" err="1" smtClean="0"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[B]</a:t>
            </a:r>
          </a:p>
        </p:txBody>
      </p:sp>
      <p:sp>
        <p:nvSpPr>
          <p:cNvPr id="66" name="テキスト ボックス 65"/>
          <p:cNvSpPr txBox="1"/>
          <p:nvPr/>
        </p:nvSpPr>
        <p:spPr>
          <a:xfrm>
            <a:off x="2786050" y="6357958"/>
            <a:ext cx="522643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200" dirty="0" smtClean="0"/>
              <a:t>今回挿入するレコードの内容は、</a:t>
            </a:r>
            <a:r>
              <a:rPr lang="en-US" altLang="ja-JP" sz="1200" dirty="0" smtClean="0"/>
              <a:t>dummy</a:t>
            </a:r>
            <a:r>
              <a:rPr lang="ja-JP" altLang="en-US" sz="1200" dirty="0" smtClean="0"/>
              <a:t>に書かれている内容であることに注意</a:t>
            </a:r>
            <a:endParaRPr lang="en-US" altLang="ja-JP" sz="1200" dirty="0" smtClean="0"/>
          </a:p>
        </p:txBody>
      </p:sp>
      <p:grpSp>
        <p:nvGrpSpPr>
          <p:cNvPr id="13" name="グループ化 41"/>
          <p:cNvGrpSpPr/>
          <p:nvPr/>
        </p:nvGrpSpPr>
        <p:grpSpPr>
          <a:xfrm>
            <a:off x="4929190" y="3000372"/>
            <a:ext cx="1857388" cy="928694"/>
            <a:chOff x="1785918" y="5000636"/>
            <a:chExt cx="1857388" cy="928694"/>
          </a:xfrm>
        </p:grpSpPr>
        <p:sp>
          <p:nvSpPr>
            <p:cNvPr id="68" name="正方形/長方形 67"/>
            <p:cNvSpPr/>
            <p:nvPr/>
          </p:nvSpPr>
          <p:spPr>
            <a:xfrm>
              <a:off x="1785918" y="514351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14" name="グループ化 43"/>
            <p:cNvGrpSpPr/>
            <p:nvPr/>
          </p:nvGrpSpPr>
          <p:grpSpPr>
            <a:xfrm>
              <a:off x="1857356" y="5286388"/>
              <a:ext cx="1714512" cy="428628"/>
              <a:chOff x="1857356" y="5286388"/>
              <a:chExt cx="1714512" cy="428628"/>
            </a:xfrm>
          </p:grpSpPr>
          <p:sp>
            <p:nvSpPr>
              <p:cNvPr id="72" name="正方形/長方形 71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横浜邦博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73" name="正方形/長方形 72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Yokohama </a:t>
                </a:r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Kunihiro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74" name="正方形/長方形 73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横浜市中区日本大通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70" name="正方形/長方形 69"/>
            <p:cNvSpPr/>
            <p:nvPr/>
          </p:nvSpPr>
          <p:spPr>
            <a:xfrm>
              <a:off x="1785918" y="500063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Yokohama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Kunihiro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8</a:t>
              </a:r>
              <a:endParaRPr lang="ja-JP" altLang="en-US" sz="800" dirty="0">
                <a:solidFill>
                  <a:srgbClr val="FFC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71" name="正方形/長方形 70"/>
            <p:cNvSpPr/>
            <p:nvPr/>
          </p:nvSpPr>
          <p:spPr>
            <a:xfrm>
              <a:off x="1785918" y="5786454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next:</a:t>
              </a:r>
              <a:r>
                <a:rPr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NULL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cxnSp>
        <p:nvCxnSpPr>
          <p:cNvPr id="75" name="カギ線コネクタ 74"/>
          <p:cNvCxnSpPr>
            <a:endCxn id="68" idx="1"/>
          </p:cNvCxnSpPr>
          <p:nvPr/>
        </p:nvCxnSpPr>
        <p:spPr>
          <a:xfrm flipV="1">
            <a:off x="3643306" y="3464719"/>
            <a:ext cx="1285884" cy="535785"/>
          </a:xfrm>
          <a:prstGeom prst="bentConnector3">
            <a:avLst>
              <a:gd name="adj1" fmla="val 50000"/>
            </a:avLst>
          </a:prstGeom>
          <a:ln w="25400">
            <a:solidFill>
              <a:schemeClr val="tx1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14282" y="0"/>
            <a:ext cx="8686800" cy="785794"/>
          </a:xfrm>
        </p:spPr>
        <p:txBody>
          <a:bodyPr>
            <a:noAutofit/>
          </a:bodyPr>
          <a:lstStyle/>
          <a:p>
            <a:r>
              <a:rPr lang="ja-JP" altLang="en-US" sz="2800" dirty="0" smtClean="0"/>
              <a:t>ダイレクトチェイニング法</a:t>
            </a:r>
            <a:r>
              <a:rPr lang="en-US" altLang="ja-JP" sz="2800" dirty="0" smtClean="0"/>
              <a:t/>
            </a:r>
            <a:br>
              <a:rPr lang="en-US" altLang="ja-JP" sz="2800" dirty="0" smtClean="0"/>
            </a:br>
            <a:r>
              <a:rPr lang="ja-JP" altLang="en-US" sz="2800" dirty="0" smtClean="0"/>
              <a:t>探索</a:t>
            </a:r>
            <a:r>
              <a:rPr lang="en-US" altLang="ja-JP" sz="2800" dirty="0" smtClean="0"/>
              <a:t>1</a:t>
            </a:r>
            <a:endParaRPr kumimoji="1" lang="ja-JP" altLang="en-US" sz="2800" dirty="0"/>
          </a:p>
        </p:txBody>
      </p:sp>
      <p:sp>
        <p:nvSpPr>
          <p:cNvPr id="115" name="正方形/長方形 114"/>
          <p:cNvSpPr/>
          <p:nvPr/>
        </p:nvSpPr>
        <p:spPr>
          <a:xfrm>
            <a:off x="214282" y="1928802"/>
            <a:ext cx="2357454" cy="4786346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ハッシュ表初期化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makenull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初期データ登録 </a:t>
            </a:r>
            <a:r>
              <a:rPr lang="en-US" altLang="ja-JP" sz="900" dirty="0" smtClean="0">
                <a:solidFill>
                  <a:schemeClr val="tx1"/>
                </a:solidFill>
              </a:rPr>
              <a:t>*/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while(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getrecord</a:t>
            </a:r>
            <a:r>
              <a:rPr lang="en-US" altLang="ja-JP" sz="900" dirty="0" smtClean="0">
                <a:solidFill>
                  <a:schemeClr val="tx1"/>
                </a:solidFill>
              </a:rPr>
              <a:t>(&amp;x) )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insert(&amp;x,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x.ename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重複データの登録試み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insert(&amp;dummy,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ハッシュ表を対象とした探索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Hato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Saburo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ハッシュ表からのデータ削除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Hato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Saburo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delete("Ueno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Ranran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Nobi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Toraemon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Nanashi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Gonbei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ハッシュ表を対象とした探索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Hato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Saburo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再登録・再探索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printf</a:t>
            </a:r>
            <a:r>
              <a:rPr lang="en-US" altLang="ja-JP" sz="900" dirty="0" smtClean="0">
                <a:solidFill>
                  <a:schemeClr val="tx1"/>
                </a:solidFill>
              </a:rPr>
              <a:t>("===Re-insert===\n");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insert(&amp;dummy,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rgbClr val="FF0000"/>
                </a:solidFill>
              </a:rPr>
              <a:t>printsearch</a:t>
            </a:r>
            <a:r>
              <a:rPr lang="en-US" altLang="ja-JP" sz="900" dirty="0" smtClean="0">
                <a:solidFill>
                  <a:srgbClr val="FF0000"/>
                </a:solidFill>
              </a:rPr>
              <a:t>(</a:t>
            </a:r>
            <a:r>
              <a:rPr lang="en-US" altLang="ja-JP" sz="900" dirty="0" err="1" smtClean="0">
                <a:solidFill>
                  <a:srgbClr val="FF0000"/>
                </a:solidFill>
              </a:rPr>
              <a:t>dummy.ename</a:t>
            </a:r>
            <a:r>
              <a:rPr lang="en-US" altLang="ja-JP" sz="900" dirty="0" smtClean="0">
                <a:solidFill>
                  <a:srgbClr val="FF0000"/>
                </a:solidFill>
              </a:rPr>
              <a:t>, </a:t>
            </a:r>
            <a:r>
              <a:rPr lang="en-US" altLang="ja-JP" sz="900" dirty="0" err="1" smtClean="0">
                <a:solidFill>
                  <a:srgbClr val="FF0000"/>
                </a:solidFill>
              </a:rPr>
              <a:t>hashtable</a:t>
            </a:r>
            <a:r>
              <a:rPr lang="en-US" altLang="ja-JP" sz="900" dirty="0" smtClean="0">
                <a:solidFill>
                  <a:srgbClr val="FF0000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Mitsuki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Mausu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</p:txBody>
      </p:sp>
      <p:sp>
        <p:nvSpPr>
          <p:cNvPr id="116" name="右矢印 115"/>
          <p:cNvSpPr/>
          <p:nvPr/>
        </p:nvSpPr>
        <p:spPr>
          <a:xfrm>
            <a:off x="0" y="6286520"/>
            <a:ext cx="285752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33"/>
          <p:cNvGrpSpPr/>
          <p:nvPr/>
        </p:nvGrpSpPr>
        <p:grpSpPr>
          <a:xfrm>
            <a:off x="4929190" y="1928802"/>
            <a:ext cx="1857388" cy="928694"/>
            <a:chOff x="1785918" y="5000636"/>
            <a:chExt cx="1857388" cy="928694"/>
          </a:xfrm>
        </p:grpSpPr>
        <p:sp>
          <p:nvSpPr>
            <p:cNvPr id="94" name="正方形/長方形 93"/>
            <p:cNvSpPr/>
            <p:nvPr/>
          </p:nvSpPr>
          <p:spPr>
            <a:xfrm>
              <a:off x="1785918" y="514351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4" name="グループ化 35"/>
            <p:cNvGrpSpPr/>
            <p:nvPr/>
          </p:nvGrpSpPr>
          <p:grpSpPr>
            <a:xfrm>
              <a:off x="1857356" y="5286388"/>
              <a:ext cx="1714512" cy="428628"/>
              <a:chOff x="1857356" y="5286388"/>
              <a:chExt cx="1714512" cy="428628"/>
            </a:xfrm>
          </p:grpSpPr>
          <p:sp>
            <p:nvSpPr>
              <p:cNvPr id="98" name="正方形/長方形 97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神奈川花子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99" name="正方形/長方形 98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Kanagawa </a:t>
                </a:r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Hanako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03" name="正方形/長方形 102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横浜市</a:t>
                </a:r>
                <a:r>
                  <a:rPr lang="ja-JP" altLang="en-US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神奈川区三ッ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沢上町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96" name="正方形/長方形 95"/>
            <p:cNvSpPr/>
            <p:nvPr/>
          </p:nvSpPr>
          <p:spPr>
            <a:xfrm>
              <a:off x="1785918" y="500063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Kanagawa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Hanako</a:t>
              </a:r>
              <a:r>
                <a:rPr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4</a:t>
              </a:r>
              <a:endParaRPr lang="ja-JP" altLang="en-US" sz="800" dirty="0">
                <a:solidFill>
                  <a:srgbClr val="FFC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97" name="正方形/長方形 96"/>
            <p:cNvSpPr/>
            <p:nvPr/>
          </p:nvSpPr>
          <p:spPr>
            <a:xfrm>
              <a:off x="1785918" y="5786454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next:</a:t>
              </a:r>
              <a:r>
                <a:rPr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NULL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5" name="グループ化 49"/>
          <p:cNvGrpSpPr/>
          <p:nvPr/>
        </p:nvGrpSpPr>
        <p:grpSpPr>
          <a:xfrm>
            <a:off x="7143768" y="4071942"/>
            <a:ext cx="1857388" cy="928694"/>
            <a:chOff x="1785918" y="5000636"/>
            <a:chExt cx="1857388" cy="928694"/>
          </a:xfrm>
        </p:grpSpPr>
        <p:sp>
          <p:nvSpPr>
            <p:cNvPr id="125" name="正方形/長方形 124"/>
            <p:cNvSpPr/>
            <p:nvPr/>
          </p:nvSpPr>
          <p:spPr>
            <a:xfrm>
              <a:off x="1785918" y="514351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6" name="グループ化 51"/>
            <p:cNvGrpSpPr/>
            <p:nvPr/>
          </p:nvGrpSpPr>
          <p:grpSpPr>
            <a:xfrm>
              <a:off x="1857356" y="5286388"/>
              <a:ext cx="1714512" cy="428628"/>
              <a:chOff x="1857356" y="5286388"/>
              <a:chExt cx="1714512" cy="428628"/>
            </a:xfrm>
          </p:grpSpPr>
          <p:sp>
            <p:nvSpPr>
              <p:cNvPr id="129" name="正方形/長方形 128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北条梅子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30" name="正方形/長方形 129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Hojo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Umeko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31" name="正方形/長方形 130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小田原市城山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127" name="正方形/長方形 126"/>
            <p:cNvSpPr/>
            <p:nvPr/>
          </p:nvSpPr>
          <p:spPr>
            <a:xfrm>
              <a:off x="1785918" y="500063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Hojo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Umeko</a:t>
              </a:r>
              <a:r>
                <a:rPr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 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9</a:t>
              </a:r>
              <a:endParaRPr lang="ja-JP" altLang="en-US" sz="800" dirty="0">
                <a:solidFill>
                  <a:srgbClr val="FFC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128" name="正方形/長方形 127"/>
            <p:cNvSpPr/>
            <p:nvPr/>
          </p:nvSpPr>
          <p:spPr>
            <a:xfrm>
              <a:off x="1785918" y="5786454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next:</a:t>
              </a:r>
              <a:r>
                <a:rPr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NULL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7" name="グループ化 58"/>
          <p:cNvGrpSpPr/>
          <p:nvPr/>
        </p:nvGrpSpPr>
        <p:grpSpPr>
          <a:xfrm>
            <a:off x="7143768" y="857232"/>
            <a:ext cx="1857388" cy="928694"/>
            <a:chOff x="1785918" y="5000636"/>
            <a:chExt cx="1857388" cy="928694"/>
          </a:xfrm>
        </p:grpSpPr>
        <p:sp>
          <p:nvSpPr>
            <p:cNvPr id="133" name="正方形/長方形 132"/>
            <p:cNvSpPr/>
            <p:nvPr/>
          </p:nvSpPr>
          <p:spPr>
            <a:xfrm>
              <a:off x="1785918" y="514351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8" name="グループ化 60"/>
            <p:cNvGrpSpPr/>
            <p:nvPr/>
          </p:nvGrpSpPr>
          <p:grpSpPr>
            <a:xfrm>
              <a:off x="1857356" y="5286388"/>
              <a:ext cx="1714512" cy="428628"/>
              <a:chOff x="1857356" y="5286388"/>
              <a:chExt cx="1714512" cy="428628"/>
            </a:xfrm>
          </p:grpSpPr>
          <p:sp>
            <p:nvSpPr>
              <p:cNvPr id="137" name="正方形/長方形 136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足柄金太郎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38" name="正方形/長方形 137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Ashigara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Kintaro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39" name="正方形/長方形 138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南足柄市金時山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135" name="正方形/長方形 134"/>
            <p:cNvSpPr/>
            <p:nvPr/>
          </p:nvSpPr>
          <p:spPr>
            <a:xfrm>
              <a:off x="1785918" y="500063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Ashigara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Kintaro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0</a:t>
              </a:r>
              <a:endParaRPr kumimoji="1" lang="ja-JP" altLang="en-US" sz="800" dirty="0">
                <a:solidFill>
                  <a:srgbClr val="FFC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136" name="正方形/長方形 135"/>
            <p:cNvSpPr/>
            <p:nvPr/>
          </p:nvSpPr>
          <p:spPr>
            <a:xfrm>
              <a:off x="1785918" y="5786454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next:</a:t>
              </a:r>
              <a:r>
                <a:rPr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NULL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9" name="グループ化 74"/>
          <p:cNvGrpSpPr/>
          <p:nvPr/>
        </p:nvGrpSpPr>
        <p:grpSpPr>
          <a:xfrm>
            <a:off x="4929190" y="5214950"/>
            <a:ext cx="1857388" cy="928694"/>
            <a:chOff x="1785918" y="5000636"/>
            <a:chExt cx="1857388" cy="928694"/>
          </a:xfrm>
        </p:grpSpPr>
        <p:sp>
          <p:nvSpPr>
            <p:cNvPr id="149" name="正方形/長方形 148"/>
            <p:cNvSpPr/>
            <p:nvPr/>
          </p:nvSpPr>
          <p:spPr>
            <a:xfrm>
              <a:off x="1785918" y="514351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10" name="グループ化 76"/>
            <p:cNvGrpSpPr/>
            <p:nvPr/>
          </p:nvGrpSpPr>
          <p:grpSpPr>
            <a:xfrm>
              <a:off x="1857356" y="5286388"/>
              <a:ext cx="1714512" cy="428628"/>
              <a:chOff x="1857356" y="5286388"/>
              <a:chExt cx="1714512" cy="428628"/>
            </a:xfrm>
          </p:grpSpPr>
          <p:sp>
            <p:nvSpPr>
              <p:cNvPr id="153" name="正方形/長方形 152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三月磨臼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54" name="正方形/長方形 153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Mitsuki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Mausu</a:t>
                </a:r>
                <a:endPara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  <a:p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55" name="正方形/長方形 154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浦安市舞浜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151" name="正方形/長方形 150"/>
            <p:cNvSpPr/>
            <p:nvPr/>
          </p:nvSpPr>
          <p:spPr>
            <a:xfrm>
              <a:off x="1785918" y="500063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Mitsuki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Mausu</a:t>
              </a:r>
              <a:r>
                <a:rPr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 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10</a:t>
              </a:r>
            </a:p>
            <a:p>
              <a:endParaRPr kumimoji="1" lang="ja-JP" altLang="en-US" sz="800" dirty="0">
                <a:solidFill>
                  <a:srgbClr val="FFC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152" name="正方形/長方形 151"/>
            <p:cNvSpPr/>
            <p:nvPr/>
          </p:nvSpPr>
          <p:spPr>
            <a:xfrm>
              <a:off x="1785918" y="5786454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next:</a:t>
              </a:r>
              <a:r>
                <a:rPr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NULL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sp>
        <p:nvSpPr>
          <p:cNvPr id="167" name="正方形/長方形 166"/>
          <p:cNvSpPr/>
          <p:nvPr/>
        </p:nvSpPr>
        <p:spPr>
          <a:xfrm>
            <a:off x="2714612" y="1571612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0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69" name="正方形/長方形 168"/>
          <p:cNvSpPr/>
          <p:nvPr/>
        </p:nvSpPr>
        <p:spPr>
          <a:xfrm>
            <a:off x="2714612" y="1857364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0" name="正方形/長方形 169"/>
          <p:cNvSpPr/>
          <p:nvPr/>
        </p:nvSpPr>
        <p:spPr>
          <a:xfrm>
            <a:off x="2714612" y="2143116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1" name="正方形/長方形 170"/>
          <p:cNvSpPr/>
          <p:nvPr/>
        </p:nvSpPr>
        <p:spPr>
          <a:xfrm>
            <a:off x="2714612" y="2428868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3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2" name="正方形/長方形 171"/>
          <p:cNvSpPr/>
          <p:nvPr/>
        </p:nvSpPr>
        <p:spPr>
          <a:xfrm>
            <a:off x="2714612" y="2714620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4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3" name="正方形/長方形 172"/>
          <p:cNvSpPr/>
          <p:nvPr/>
        </p:nvSpPr>
        <p:spPr>
          <a:xfrm>
            <a:off x="2714612" y="3000372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5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4" name="正方形/長方形 173"/>
          <p:cNvSpPr/>
          <p:nvPr/>
        </p:nvSpPr>
        <p:spPr>
          <a:xfrm>
            <a:off x="2714612" y="3286124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6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5" name="正方形/長方形 174"/>
          <p:cNvSpPr/>
          <p:nvPr/>
        </p:nvSpPr>
        <p:spPr>
          <a:xfrm>
            <a:off x="2714612" y="3571876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7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6" name="正方形/長方形 175"/>
          <p:cNvSpPr/>
          <p:nvPr/>
        </p:nvSpPr>
        <p:spPr>
          <a:xfrm>
            <a:off x="2714612" y="3857628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8</a:t>
            </a:r>
            <a:r>
              <a:rPr kumimoji="1" lang="en-US" altLang="ja-JP" sz="800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r>
              <a:rPr kumimoji="1" lang="ja-JP" altLang="en-US" sz="800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   </a:t>
            </a:r>
            <a:endParaRPr kumimoji="1" lang="ja-JP" altLang="en-US" sz="800" dirty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7" name="正方形/長方形 176"/>
          <p:cNvSpPr/>
          <p:nvPr/>
        </p:nvSpPr>
        <p:spPr>
          <a:xfrm>
            <a:off x="2714612" y="4143380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9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8" name="正方形/長方形 177"/>
          <p:cNvSpPr/>
          <p:nvPr/>
        </p:nvSpPr>
        <p:spPr>
          <a:xfrm>
            <a:off x="2714612" y="4429132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10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9" name="正方形/長方形 178"/>
          <p:cNvSpPr/>
          <p:nvPr/>
        </p:nvSpPr>
        <p:spPr>
          <a:xfrm>
            <a:off x="2714612" y="4714884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11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80" name="正方形/長方形 179"/>
          <p:cNvSpPr/>
          <p:nvPr/>
        </p:nvSpPr>
        <p:spPr>
          <a:xfrm>
            <a:off x="2714612" y="5000636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12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181" name="カギ線コネクタ 180"/>
          <p:cNvCxnSpPr>
            <a:endCxn id="94" idx="1"/>
          </p:cNvCxnSpPr>
          <p:nvPr/>
        </p:nvCxnSpPr>
        <p:spPr>
          <a:xfrm flipV="1">
            <a:off x="3643306" y="2393149"/>
            <a:ext cx="1285884" cy="464347"/>
          </a:xfrm>
          <a:prstGeom prst="bentConnector3">
            <a:avLst>
              <a:gd name="adj1" fmla="val 50000"/>
            </a:avLst>
          </a:prstGeom>
          <a:ln w="25400">
            <a:solidFill>
              <a:schemeClr val="tx1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3" name="カギ線コネクタ 182"/>
          <p:cNvCxnSpPr>
            <a:endCxn id="125" idx="1"/>
          </p:cNvCxnSpPr>
          <p:nvPr/>
        </p:nvCxnSpPr>
        <p:spPr>
          <a:xfrm>
            <a:off x="3643306" y="4286256"/>
            <a:ext cx="3500462" cy="250033"/>
          </a:xfrm>
          <a:prstGeom prst="bentConnector3">
            <a:avLst>
              <a:gd name="adj1" fmla="val 50000"/>
            </a:avLst>
          </a:prstGeom>
          <a:ln w="25400">
            <a:solidFill>
              <a:schemeClr val="tx1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8" name="カギ線コネクタ 167"/>
          <p:cNvCxnSpPr>
            <a:endCxn id="133" idx="1"/>
          </p:cNvCxnSpPr>
          <p:nvPr/>
        </p:nvCxnSpPr>
        <p:spPr>
          <a:xfrm flipV="1">
            <a:off x="3643306" y="1321579"/>
            <a:ext cx="3500462" cy="392910"/>
          </a:xfrm>
          <a:prstGeom prst="bentConnector3">
            <a:avLst>
              <a:gd name="adj1" fmla="val 50000"/>
            </a:avLst>
          </a:prstGeom>
          <a:ln w="25400">
            <a:solidFill>
              <a:schemeClr val="tx1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5" name="カギ線コネクタ 194"/>
          <p:cNvCxnSpPr>
            <a:endCxn id="149" idx="1"/>
          </p:cNvCxnSpPr>
          <p:nvPr/>
        </p:nvCxnSpPr>
        <p:spPr>
          <a:xfrm>
            <a:off x="3643308" y="4572010"/>
            <a:ext cx="1285882" cy="1107287"/>
          </a:xfrm>
          <a:prstGeom prst="bentConnector3">
            <a:avLst>
              <a:gd name="adj1" fmla="val 50000"/>
            </a:avLst>
          </a:prstGeom>
          <a:ln w="25400">
            <a:solidFill>
              <a:schemeClr val="tx1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1" name="グループ化 31"/>
          <p:cNvGrpSpPr/>
          <p:nvPr/>
        </p:nvGrpSpPr>
        <p:grpSpPr>
          <a:xfrm>
            <a:off x="214282" y="642918"/>
            <a:ext cx="1714512" cy="428628"/>
            <a:chOff x="1857356" y="5286388"/>
            <a:chExt cx="1714512" cy="428628"/>
          </a:xfrm>
        </p:grpSpPr>
        <p:sp>
          <p:nvSpPr>
            <p:cNvPr id="213" name="正方形/長方形 212"/>
            <p:cNvSpPr/>
            <p:nvPr/>
          </p:nvSpPr>
          <p:spPr>
            <a:xfrm>
              <a:off x="1857356" y="5429264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j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214" name="正方形/長方形 213"/>
            <p:cNvSpPr/>
            <p:nvPr/>
          </p:nvSpPr>
          <p:spPr>
            <a:xfrm>
              <a:off x="1857356" y="5286388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e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215" name="正方形/長方形 214"/>
            <p:cNvSpPr/>
            <p:nvPr/>
          </p:nvSpPr>
          <p:spPr>
            <a:xfrm>
              <a:off x="1857356" y="5572140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addr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sp>
        <p:nvSpPr>
          <p:cNvPr id="216" name="テキスト ボックス 215"/>
          <p:cNvSpPr txBox="1"/>
          <p:nvPr/>
        </p:nvSpPr>
        <p:spPr>
          <a:xfrm>
            <a:off x="214282" y="357166"/>
            <a:ext cx="1242648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dirty="0" err="1" smtClean="0">
                <a:latin typeface="ＭＳ ゴシック" pitchFamily="49" charset="-128"/>
                <a:ea typeface="ＭＳ ゴシック" pitchFamily="49" charset="-128"/>
              </a:rPr>
              <a:t>struct</a:t>
            </a:r>
            <a:r>
              <a:rPr lang="en-US" altLang="ja-JP" sz="1100" dirty="0" smtClean="0">
                <a:latin typeface="ＭＳ ゴシック" pitchFamily="49" charset="-128"/>
                <a:ea typeface="ＭＳ ゴシック" pitchFamily="49" charset="-128"/>
              </a:rPr>
              <a:t> record 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x</a:t>
            </a:r>
          </a:p>
        </p:txBody>
      </p:sp>
      <p:grpSp>
        <p:nvGrpSpPr>
          <p:cNvPr id="12" name="グループ化 31"/>
          <p:cNvGrpSpPr/>
          <p:nvPr/>
        </p:nvGrpSpPr>
        <p:grpSpPr>
          <a:xfrm>
            <a:off x="214282" y="1428736"/>
            <a:ext cx="1714512" cy="428628"/>
            <a:chOff x="1857356" y="5286388"/>
            <a:chExt cx="1714512" cy="428628"/>
          </a:xfrm>
        </p:grpSpPr>
        <p:sp>
          <p:nvSpPr>
            <p:cNvPr id="218" name="正方形/長方形 217"/>
            <p:cNvSpPr/>
            <p:nvPr/>
          </p:nvSpPr>
          <p:spPr>
            <a:xfrm>
              <a:off x="1857356" y="5429264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j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r>
                <a:rPr kumimoji="1"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横浜邦博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219" name="正方形/長方形 218"/>
            <p:cNvSpPr/>
            <p:nvPr/>
          </p:nvSpPr>
          <p:spPr>
            <a:xfrm>
              <a:off x="1857356" y="5286388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e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r>
                <a:rPr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Yokohama </a:t>
              </a:r>
              <a:r>
                <a:rPr lang="en-US" altLang="ja-JP" sz="800" dirty="0" err="1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Kunihiro</a:t>
              </a:r>
              <a:endParaRPr kumimoji="1" lang="ja-JP" altLang="en-US" sz="800" dirty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220" name="正方形/長方形 219"/>
            <p:cNvSpPr/>
            <p:nvPr/>
          </p:nvSpPr>
          <p:spPr>
            <a:xfrm>
              <a:off x="1857356" y="5572140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addr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r>
                <a:rPr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横浜市中区日本大通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sp>
        <p:nvSpPr>
          <p:cNvPr id="221" name="テキスト ボックス 220"/>
          <p:cNvSpPr txBox="1"/>
          <p:nvPr/>
        </p:nvSpPr>
        <p:spPr>
          <a:xfrm>
            <a:off x="214282" y="1142984"/>
            <a:ext cx="152477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dirty="0" err="1" smtClean="0">
                <a:latin typeface="ＭＳ ゴシック" pitchFamily="49" charset="-128"/>
                <a:ea typeface="ＭＳ ゴシック" pitchFamily="49" charset="-128"/>
              </a:rPr>
              <a:t>struct</a:t>
            </a:r>
            <a:r>
              <a:rPr lang="en-US" altLang="ja-JP" sz="1100" dirty="0" smtClean="0">
                <a:latin typeface="ＭＳ ゴシック" pitchFamily="49" charset="-128"/>
                <a:ea typeface="ＭＳ ゴシック" pitchFamily="49" charset="-128"/>
              </a:rPr>
              <a:t> record 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dummy</a:t>
            </a:r>
          </a:p>
        </p:txBody>
      </p:sp>
      <p:sp>
        <p:nvSpPr>
          <p:cNvPr id="222" name="テキスト ボックス 221"/>
          <p:cNvSpPr txBox="1"/>
          <p:nvPr/>
        </p:nvSpPr>
        <p:spPr>
          <a:xfrm>
            <a:off x="2357422" y="1285860"/>
            <a:ext cx="1947969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dirty="0" err="1" smtClean="0">
                <a:latin typeface="ＭＳ ゴシック" pitchFamily="49" charset="-128"/>
                <a:ea typeface="ＭＳ ゴシック" pitchFamily="49" charset="-128"/>
              </a:rPr>
              <a:t>struct</a:t>
            </a:r>
            <a:r>
              <a:rPr lang="en-US" altLang="ja-JP" sz="1100" dirty="0" smtClean="0">
                <a:latin typeface="ＭＳ ゴシック" pitchFamily="49" charset="-128"/>
                <a:ea typeface="ＭＳ ゴシック" pitchFamily="49" charset="-128"/>
              </a:rPr>
              <a:t> item *</a:t>
            </a:r>
            <a:r>
              <a:rPr lang="en-US" altLang="ja-JP" sz="1100" b="1" dirty="0" err="1" smtClean="0"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[B]</a:t>
            </a:r>
          </a:p>
        </p:txBody>
      </p:sp>
      <p:grpSp>
        <p:nvGrpSpPr>
          <p:cNvPr id="13" name="グループ化 41"/>
          <p:cNvGrpSpPr/>
          <p:nvPr/>
        </p:nvGrpSpPr>
        <p:grpSpPr>
          <a:xfrm>
            <a:off x="4929190" y="3000372"/>
            <a:ext cx="1857388" cy="928694"/>
            <a:chOff x="1785918" y="5000636"/>
            <a:chExt cx="1857388" cy="928694"/>
          </a:xfrm>
        </p:grpSpPr>
        <p:sp>
          <p:nvSpPr>
            <p:cNvPr id="68" name="正方形/長方形 67"/>
            <p:cNvSpPr/>
            <p:nvPr/>
          </p:nvSpPr>
          <p:spPr>
            <a:xfrm>
              <a:off x="1785918" y="514351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14" name="グループ化 43"/>
            <p:cNvGrpSpPr/>
            <p:nvPr/>
          </p:nvGrpSpPr>
          <p:grpSpPr>
            <a:xfrm>
              <a:off x="1857356" y="5286388"/>
              <a:ext cx="1714512" cy="428628"/>
              <a:chOff x="1857356" y="5286388"/>
              <a:chExt cx="1714512" cy="428628"/>
            </a:xfrm>
          </p:grpSpPr>
          <p:sp>
            <p:nvSpPr>
              <p:cNvPr id="72" name="正方形/長方形 71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横浜邦博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73" name="正方形/長方形 72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Yokohama </a:t>
                </a:r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Kunihiro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74" name="正方形/長方形 73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横浜市中区日本大通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70" name="正方形/長方形 69"/>
            <p:cNvSpPr/>
            <p:nvPr/>
          </p:nvSpPr>
          <p:spPr>
            <a:xfrm>
              <a:off x="1785918" y="500063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</a:t>
              </a:r>
              <a:r>
                <a:rPr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Yokohama </a:t>
              </a:r>
              <a:r>
                <a:rPr lang="en-US" altLang="ja-JP" sz="800" dirty="0" err="1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Kunihiro</a:t>
              </a:r>
              <a:r>
                <a:rPr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8</a:t>
              </a:r>
              <a:endParaRPr lang="ja-JP" altLang="en-US" sz="800" dirty="0">
                <a:solidFill>
                  <a:srgbClr val="FFC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71" name="正方形/長方形 70"/>
            <p:cNvSpPr/>
            <p:nvPr/>
          </p:nvSpPr>
          <p:spPr>
            <a:xfrm>
              <a:off x="1785918" y="5786454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next:</a:t>
              </a:r>
              <a:r>
                <a:rPr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NULL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cxnSp>
        <p:nvCxnSpPr>
          <p:cNvPr id="75" name="カギ線コネクタ 74"/>
          <p:cNvCxnSpPr>
            <a:endCxn id="68" idx="1"/>
          </p:cNvCxnSpPr>
          <p:nvPr/>
        </p:nvCxnSpPr>
        <p:spPr>
          <a:xfrm flipV="1">
            <a:off x="3643306" y="3464719"/>
            <a:ext cx="1285884" cy="535785"/>
          </a:xfrm>
          <a:prstGeom prst="bentConnector3">
            <a:avLst>
              <a:gd name="adj1" fmla="val 50000"/>
            </a:avLst>
          </a:prstGeom>
          <a:ln w="25400">
            <a:solidFill>
              <a:schemeClr val="tx1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6" name="テキスト ボックス 75"/>
          <p:cNvSpPr txBox="1"/>
          <p:nvPr/>
        </p:nvSpPr>
        <p:spPr>
          <a:xfrm>
            <a:off x="2000232" y="785794"/>
            <a:ext cx="2371162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b="1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hash(“Yokohama </a:t>
            </a:r>
            <a:r>
              <a:rPr lang="en-US" altLang="ja-JP" sz="1100" b="1" dirty="0" err="1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Kunihiro</a:t>
            </a:r>
            <a:r>
              <a:rPr lang="en-US" altLang="ja-JP" sz="1100" b="1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”) = 8</a:t>
            </a:r>
          </a:p>
        </p:txBody>
      </p:sp>
      <p:sp>
        <p:nvSpPr>
          <p:cNvPr id="77" name="テキスト ボックス 76"/>
          <p:cNvSpPr txBox="1"/>
          <p:nvPr/>
        </p:nvSpPr>
        <p:spPr>
          <a:xfrm>
            <a:off x="2786050" y="6357958"/>
            <a:ext cx="434285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200" dirty="0" smtClean="0">
                <a:solidFill>
                  <a:srgbClr val="FF0000"/>
                </a:solidFill>
              </a:rPr>
              <a:t>found &lt;(8) Yokohama </a:t>
            </a:r>
            <a:r>
              <a:rPr lang="en-US" altLang="ja-JP" sz="1200" dirty="0" err="1" smtClean="0">
                <a:solidFill>
                  <a:srgbClr val="FF0000"/>
                </a:solidFill>
              </a:rPr>
              <a:t>Kunihiro</a:t>
            </a:r>
            <a:r>
              <a:rPr lang="en-US" altLang="ja-JP" sz="1200" dirty="0" smtClean="0">
                <a:solidFill>
                  <a:srgbClr val="FF0000"/>
                </a:solidFill>
              </a:rPr>
              <a:t> </a:t>
            </a:r>
            <a:r>
              <a:rPr lang="ja-JP" altLang="en-US" sz="1200" dirty="0" smtClean="0">
                <a:solidFill>
                  <a:srgbClr val="FF0000"/>
                </a:solidFill>
              </a:rPr>
              <a:t>横浜邦博 横浜市中区日本大通</a:t>
            </a:r>
            <a:r>
              <a:rPr lang="en-US" altLang="ja-JP" sz="1200" dirty="0" smtClean="0">
                <a:solidFill>
                  <a:srgbClr val="FF0000"/>
                </a:solidFill>
              </a:rPr>
              <a:t>&gt;</a:t>
            </a:r>
          </a:p>
          <a:p>
            <a:r>
              <a:rPr lang="ja-JP" altLang="en-US" sz="1200" dirty="0" smtClean="0">
                <a:solidFill>
                  <a:srgbClr val="FF0000"/>
                </a:solidFill>
              </a:rPr>
              <a:t>今度の結果は、先ほど新たに挿入されたデータであることに注意</a:t>
            </a:r>
            <a:endParaRPr lang="en-US" altLang="ja-JP" sz="1200" dirty="0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14282" y="0"/>
            <a:ext cx="8686800" cy="785794"/>
          </a:xfrm>
        </p:spPr>
        <p:txBody>
          <a:bodyPr>
            <a:noAutofit/>
          </a:bodyPr>
          <a:lstStyle/>
          <a:p>
            <a:r>
              <a:rPr lang="ja-JP" altLang="en-US" sz="2800" dirty="0" smtClean="0"/>
              <a:t>ダイレクトチェイニング法</a:t>
            </a:r>
            <a:r>
              <a:rPr lang="en-US" altLang="ja-JP" sz="2800" dirty="0" smtClean="0"/>
              <a:t/>
            </a:r>
            <a:br>
              <a:rPr lang="en-US" altLang="ja-JP" sz="2800" dirty="0" smtClean="0"/>
            </a:br>
            <a:r>
              <a:rPr lang="ja-JP" altLang="en-US" sz="2800" dirty="0" smtClean="0"/>
              <a:t>終了直前の状態</a:t>
            </a:r>
            <a:endParaRPr kumimoji="1" lang="ja-JP" altLang="en-US" sz="2800" dirty="0"/>
          </a:p>
        </p:txBody>
      </p:sp>
      <p:sp>
        <p:nvSpPr>
          <p:cNvPr id="115" name="正方形/長方形 114"/>
          <p:cNvSpPr/>
          <p:nvPr/>
        </p:nvSpPr>
        <p:spPr>
          <a:xfrm>
            <a:off x="214282" y="1928802"/>
            <a:ext cx="2357454" cy="4786346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ハッシュ表初期化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makenull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初期データ登録 </a:t>
            </a:r>
            <a:r>
              <a:rPr lang="en-US" altLang="ja-JP" sz="900" dirty="0" smtClean="0">
                <a:solidFill>
                  <a:schemeClr val="tx1"/>
                </a:solidFill>
              </a:rPr>
              <a:t>*/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while(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getrecord</a:t>
            </a:r>
            <a:r>
              <a:rPr lang="en-US" altLang="ja-JP" sz="900" dirty="0" smtClean="0">
                <a:solidFill>
                  <a:schemeClr val="tx1"/>
                </a:solidFill>
              </a:rPr>
              <a:t>(&amp;x) )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insert(&amp;x,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x.ename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重複データの登録試み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insert(&amp;dummy,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ハッシュ表を対象とした探索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Hato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Saburo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ハッシュ表からのデータ削除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Hato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Saburo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delete("Ueno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Ranran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Nobi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Toraemon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Nanashi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Gonbei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ハッシュ表を対象とした探索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Hato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Saburo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再登録・再探索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printf</a:t>
            </a:r>
            <a:r>
              <a:rPr lang="en-US" altLang="ja-JP" sz="900" dirty="0" smtClean="0">
                <a:solidFill>
                  <a:schemeClr val="tx1"/>
                </a:solidFill>
              </a:rPr>
              <a:t>("===Re-insert===\n");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insert(&amp;dummy,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Mitsuki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Mausu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rgbClr val="FF0000"/>
                </a:solidFill>
              </a:rPr>
              <a:t>  </a:t>
            </a:r>
            <a:r>
              <a:rPr lang="en-US" altLang="ja-JP" sz="900" dirty="0" err="1" smtClean="0">
                <a:solidFill>
                  <a:srgbClr val="FF0000"/>
                </a:solidFill>
              </a:rPr>
              <a:t>printhashtable</a:t>
            </a:r>
            <a:r>
              <a:rPr lang="en-US" altLang="ja-JP" sz="900" dirty="0" smtClean="0">
                <a:solidFill>
                  <a:srgbClr val="FF0000"/>
                </a:solidFill>
              </a:rPr>
              <a:t>(</a:t>
            </a:r>
            <a:r>
              <a:rPr lang="en-US" altLang="ja-JP" sz="900" dirty="0" err="1" smtClean="0">
                <a:solidFill>
                  <a:srgbClr val="FF0000"/>
                </a:solidFill>
              </a:rPr>
              <a:t>hashtable</a:t>
            </a:r>
            <a:r>
              <a:rPr lang="en-US" altLang="ja-JP" sz="900" dirty="0" smtClean="0">
                <a:solidFill>
                  <a:srgbClr val="FF0000"/>
                </a:solidFill>
              </a:rPr>
              <a:t>);</a:t>
            </a:r>
          </a:p>
        </p:txBody>
      </p:sp>
      <p:sp>
        <p:nvSpPr>
          <p:cNvPr id="116" name="右矢印 115"/>
          <p:cNvSpPr/>
          <p:nvPr/>
        </p:nvSpPr>
        <p:spPr>
          <a:xfrm>
            <a:off x="0" y="6500834"/>
            <a:ext cx="285752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33"/>
          <p:cNvGrpSpPr/>
          <p:nvPr/>
        </p:nvGrpSpPr>
        <p:grpSpPr>
          <a:xfrm>
            <a:off x="4929190" y="1928802"/>
            <a:ext cx="1857388" cy="928694"/>
            <a:chOff x="1785918" y="5000636"/>
            <a:chExt cx="1857388" cy="928694"/>
          </a:xfrm>
        </p:grpSpPr>
        <p:sp>
          <p:nvSpPr>
            <p:cNvPr id="94" name="正方形/長方形 93"/>
            <p:cNvSpPr/>
            <p:nvPr/>
          </p:nvSpPr>
          <p:spPr>
            <a:xfrm>
              <a:off x="1785918" y="514351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4" name="グループ化 35"/>
            <p:cNvGrpSpPr/>
            <p:nvPr/>
          </p:nvGrpSpPr>
          <p:grpSpPr>
            <a:xfrm>
              <a:off x="1857356" y="5286388"/>
              <a:ext cx="1714512" cy="428628"/>
              <a:chOff x="1857356" y="5286388"/>
              <a:chExt cx="1714512" cy="428628"/>
            </a:xfrm>
          </p:grpSpPr>
          <p:sp>
            <p:nvSpPr>
              <p:cNvPr id="98" name="正方形/長方形 97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神奈川花子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99" name="正方形/長方形 98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Kanagawa </a:t>
                </a:r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Hanako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03" name="正方形/長方形 102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横浜市</a:t>
                </a:r>
                <a:r>
                  <a:rPr lang="ja-JP" altLang="en-US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神奈川区三ッ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沢上町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96" name="正方形/長方形 95"/>
            <p:cNvSpPr/>
            <p:nvPr/>
          </p:nvSpPr>
          <p:spPr>
            <a:xfrm>
              <a:off x="1785918" y="500063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Kanagawa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Hanako</a:t>
              </a:r>
              <a:r>
                <a:rPr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4</a:t>
              </a:r>
              <a:endParaRPr lang="ja-JP" altLang="en-US" sz="800" dirty="0">
                <a:solidFill>
                  <a:srgbClr val="FFC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97" name="正方形/長方形 96"/>
            <p:cNvSpPr/>
            <p:nvPr/>
          </p:nvSpPr>
          <p:spPr>
            <a:xfrm>
              <a:off x="1785918" y="5786454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next:</a:t>
              </a:r>
              <a:r>
                <a:rPr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NULL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5" name="グループ化 49"/>
          <p:cNvGrpSpPr/>
          <p:nvPr/>
        </p:nvGrpSpPr>
        <p:grpSpPr>
          <a:xfrm>
            <a:off x="7143768" y="4071942"/>
            <a:ext cx="1857388" cy="928694"/>
            <a:chOff x="1785918" y="5000636"/>
            <a:chExt cx="1857388" cy="928694"/>
          </a:xfrm>
        </p:grpSpPr>
        <p:sp>
          <p:nvSpPr>
            <p:cNvPr id="125" name="正方形/長方形 124"/>
            <p:cNvSpPr/>
            <p:nvPr/>
          </p:nvSpPr>
          <p:spPr>
            <a:xfrm>
              <a:off x="1785918" y="514351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6" name="グループ化 51"/>
            <p:cNvGrpSpPr/>
            <p:nvPr/>
          </p:nvGrpSpPr>
          <p:grpSpPr>
            <a:xfrm>
              <a:off x="1857356" y="5286388"/>
              <a:ext cx="1714512" cy="428628"/>
              <a:chOff x="1857356" y="5286388"/>
              <a:chExt cx="1714512" cy="428628"/>
            </a:xfrm>
          </p:grpSpPr>
          <p:sp>
            <p:nvSpPr>
              <p:cNvPr id="129" name="正方形/長方形 128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北条梅子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30" name="正方形/長方形 129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Hojo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Umeko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31" name="正方形/長方形 130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小田原市城山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127" name="正方形/長方形 126"/>
            <p:cNvSpPr/>
            <p:nvPr/>
          </p:nvSpPr>
          <p:spPr>
            <a:xfrm>
              <a:off x="1785918" y="500063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Hojo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Umeko</a:t>
              </a:r>
              <a:r>
                <a:rPr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 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9</a:t>
              </a:r>
              <a:endParaRPr lang="ja-JP" altLang="en-US" sz="800" dirty="0">
                <a:solidFill>
                  <a:srgbClr val="FFC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128" name="正方形/長方形 127"/>
            <p:cNvSpPr/>
            <p:nvPr/>
          </p:nvSpPr>
          <p:spPr>
            <a:xfrm>
              <a:off x="1785918" y="5786454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next:</a:t>
              </a:r>
              <a:r>
                <a:rPr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NULL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7" name="グループ化 58"/>
          <p:cNvGrpSpPr/>
          <p:nvPr/>
        </p:nvGrpSpPr>
        <p:grpSpPr>
          <a:xfrm>
            <a:off x="7143768" y="857232"/>
            <a:ext cx="1857388" cy="928694"/>
            <a:chOff x="1785918" y="5000636"/>
            <a:chExt cx="1857388" cy="928694"/>
          </a:xfrm>
        </p:grpSpPr>
        <p:sp>
          <p:nvSpPr>
            <p:cNvPr id="133" name="正方形/長方形 132"/>
            <p:cNvSpPr/>
            <p:nvPr/>
          </p:nvSpPr>
          <p:spPr>
            <a:xfrm>
              <a:off x="1785918" y="514351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8" name="グループ化 60"/>
            <p:cNvGrpSpPr/>
            <p:nvPr/>
          </p:nvGrpSpPr>
          <p:grpSpPr>
            <a:xfrm>
              <a:off x="1857356" y="5286388"/>
              <a:ext cx="1714512" cy="428628"/>
              <a:chOff x="1857356" y="5286388"/>
              <a:chExt cx="1714512" cy="428628"/>
            </a:xfrm>
          </p:grpSpPr>
          <p:sp>
            <p:nvSpPr>
              <p:cNvPr id="137" name="正方形/長方形 136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足柄金太郎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38" name="正方形/長方形 137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Ashigara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Kintaro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39" name="正方形/長方形 138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南足柄市金時山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135" name="正方形/長方形 134"/>
            <p:cNvSpPr/>
            <p:nvPr/>
          </p:nvSpPr>
          <p:spPr>
            <a:xfrm>
              <a:off x="1785918" y="500063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Ashigara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Kintaro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0</a:t>
              </a:r>
              <a:endParaRPr kumimoji="1" lang="ja-JP" altLang="en-US" sz="800" dirty="0">
                <a:solidFill>
                  <a:srgbClr val="FFC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136" name="正方形/長方形 135"/>
            <p:cNvSpPr/>
            <p:nvPr/>
          </p:nvSpPr>
          <p:spPr>
            <a:xfrm>
              <a:off x="1785918" y="5786454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next:</a:t>
              </a:r>
              <a:r>
                <a:rPr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NULL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sp>
        <p:nvSpPr>
          <p:cNvPr id="167" name="正方形/長方形 166"/>
          <p:cNvSpPr/>
          <p:nvPr/>
        </p:nvSpPr>
        <p:spPr>
          <a:xfrm>
            <a:off x="2714612" y="1571612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0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69" name="正方形/長方形 168"/>
          <p:cNvSpPr/>
          <p:nvPr/>
        </p:nvSpPr>
        <p:spPr>
          <a:xfrm>
            <a:off x="2714612" y="1857364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0" name="正方形/長方形 169"/>
          <p:cNvSpPr/>
          <p:nvPr/>
        </p:nvSpPr>
        <p:spPr>
          <a:xfrm>
            <a:off x="2714612" y="2143116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1" name="正方形/長方形 170"/>
          <p:cNvSpPr/>
          <p:nvPr/>
        </p:nvSpPr>
        <p:spPr>
          <a:xfrm>
            <a:off x="2714612" y="2428868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3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2" name="正方形/長方形 171"/>
          <p:cNvSpPr/>
          <p:nvPr/>
        </p:nvSpPr>
        <p:spPr>
          <a:xfrm>
            <a:off x="2714612" y="2714620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4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3" name="正方形/長方形 172"/>
          <p:cNvSpPr/>
          <p:nvPr/>
        </p:nvSpPr>
        <p:spPr>
          <a:xfrm>
            <a:off x="2714612" y="3000372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5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4" name="正方形/長方形 173"/>
          <p:cNvSpPr/>
          <p:nvPr/>
        </p:nvSpPr>
        <p:spPr>
          <a:xfrm>
            <a:off x="2714612" y="3286124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6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5" name="正方形/長方形 174"/>
          <p:cNvSpPr/>
          <p:nvPr/>
        </p:nvSpPr>
        <p:spPr>
          <a:xfrm>
            <a:off x="2714612" y="3571876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7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6" name="正方形/長方形 175"/>
          <p:cNvSpPr/>
          <p:nvPr/>
        </p:nvSpPr>
        <p:spPr>
          <a:xfrm>
            <a:off x="2714612" y="3857628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8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r>
              <a:rPr kumimoji="1" lang="ja-JP" altLang="en-US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 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7" name="正方形/長方形 176"/>
          <p:cNvSpPr/>
          <p:nvPr/>
        </p:nvSpPr>
        <p:spPr>
          <a:xfrm>
            <a:off x="2714612" y="4143380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9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8" name="正方形/長方形 177"/>
          <p:cNvSpPr/>
          <p:nvPr/>
        </p:nvSpPr>
        <p:spPr>
          <a:xfrm>
            <a:off x="2714612" y="4429132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10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9" name="正方形/長方形 178"/>
          <p:cNvSpPr/>
          <p:nvPr/>
        </p:nvSpPr>
        <p:spPr>
          <a:xfrm>
            <a:off x="2714612" y="4714884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11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80" name="正方形/長方形 179"/>
          <p:cNvSpPr/>
          <p:nvPr/>
        </p:nvSpPr>
        <p:spPr>
          <a:xfrm>
            <a:off x="2714612" y="5000636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12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181" name="カギ線コネクタ 180"/>
          <p:cNvCxnSpPr>
            <a:endCxn id="94" idx="1"/>
          </p:cNvCxnSpPr>
          <p:nvPr/>
        </p:nvCxnSpPr>
        <p:spPr>
          <a:xfrm flipV="1">
            <a:off x="3643306" y="2393149"/>
            <a:ext cx="1285884" cy="464347"/>
          </a:xfrm>
          <a:prstGeom prst="bentConnector3">
            <a:avLst>
              <a:gd name="adj1" fmla="val 50000"/>
            </a:avLst>
          </a:prstGeom>
          <a:ln w="25400">
            <a:solidFill>
              <a:schemeClr val="tx1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3" name="カギ線コネクタ 182"/>
          <p:cNvCxnSpPr>
            <a:endCxn id="125" idx="1"/>
          </p:cNvCxnSpPr>
          <p:nvPr/>
        </p:nvCxnSpPr>
        <p:spPr>
          <a:xfrm>
            <a:off x="3643306" y="4286256"/>
            <a:ext cx="3500462" cy="250033"/>
          </a:xfrm>
          <a:prstGeom prst="bentConnector3">
            <a:avLst>
              <a:gd name="adj1" fmla="val 50000"/>
            </a:avLst>
          </a:prstGeom>
          <a:ln w="25400">
            <a:solidFill>
              <a:schemeClr val="tx1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8" name="カギ線コネクタ 167"/>
          <p:cNvCxnSpPr>
            <a:endCxn id="133" idx="1"/>
          </p:cNvCxnSpPr>
          <p:nvPr/>
        </p:nvCxnSpPr>
        <p:spPr>
          <a:xfrm flipV="1">
            <a:off x="3643306" y="1321579"/>
            <a:ext cx="3500462" cy="392910"/>
          </a:xfrm>
          <a:prstGeom prst="bentConnector3">
            <a:avLst>
              <a:gd name="adj1" fmla="val 50000"/>
            </a:avLst>
          </a:prstGeom>
          <a:ln w="25400">
            <a:solidFill>
              <a:schemeClr val="tx1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5" name="カギ線コネクタ 194"/>
          <p:cNvCxnSpPr>
            <a:endCxn id="149" idx="1"/>
          </p:cNvCxnSpPr>
          <p:nvPr/>
        </p:nvCxnSpPr>
        <p:spPr>
          <a:xfrm>
            <a:off x="3643308" y="4572010"/>
            <a:ext cx="1285882" cy="1107287"/>
          </a:xfrm>
          <a:prstGeom prst="bentConnector3">
            <a:avLst>
              <a:gd name="adj1" fmla="val 50000"/>
            </a:avLst>
          </a:prstGeom>
          <a:ln w="25400">
            <a:solidFill>
              <a:schemeClr val="tx1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1" name="グループ化 31"/>
          <p:cNvGrpSpPr/>
          <p:nvPr/>
        </p:nvGrpSpPr>
        <p:grpSpPr>
          <a:xfrm>
            <a:off x="214282" y="642918"/>
            <a:ext cx="1714512" cy="428628"/>
            <a:chOff x="1857356" y="5286388"/>
            <a:chExt cx="1714512" cy="428628"/>
          </a:xfrm>
        </p:grpSpPr>
        <p:sp>
          <p:nvSpPr>
            <p:cNvPr id="213" name="正方形/長方形 212"/>
            <p:cNvSpPr/>
            <p:nvPr/>
          </p:nvSpPr>
          <p:spPr>
            <a:xfrm>
              <a:off x="1857356" y="5429264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j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214" name="正方形/長方形 213"/>
            <p:cNvSpPr/>
            <p:nvPr/>
          </p:nvSpPr>
          <p:spPr>
            <a:xfrm>
              <a:off x="1857356" y="5286388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e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215" name="正方形/長方形 214"/>
            <p:cNvSpPr/>
            <p:nvPr/>
          </p:nvSpPr>
          <p:spPr>
            <a:xfrm>
              <a:off x="1857356" y="5572140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addr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sp>
        <p:nvSpPr>
          <p:cNvPr id="216" name="テキスト ボックス 215"/>
          <p:cNvSpPr txBox="1"/>
          <p:nvPr/>
        </p:nvSpPr>
        <p:spPr>
          <a:xfrm>
            <a:off x="214282" y="357166"/>
            <a:ext cx="1242648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dirty="0" err="1" smtClean="0">
                <a:latin typeface="ＭＳ ゴシック" pitchFamily="49" charset="-128"/>
                <a:ea typeface="ＭＳ ゴシック" pitchFamily="49" charset="-128"/>
              </a:rPr>
              <a:t>struct</a:t>
            </a:r>
            <a:r>
              <a:rPr lang="en-US" altLang="ja-JP" sz="1100" dirty="0" smtClean="0">
                <a:latin typeface="ＭＳ ゴシック" pitchFamily="49" charset="-128"/>
                <a:ea typeface="ＭＳ ゴシック" pitchFamily="49" charset="-128"/>
              </a:rPr>
              <a:t> record 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x</a:t>
            </a:r>
          </a:p>
        </p:txBody>
      </p:sp>
      <p:grpSp>
        <p:nvGrpSpPr>
          <p:cNvPr id="12" name="グループ化 31"/>
          <p:cNvGrpSpPr/>
          <p:nvPr/>
        </p:nvGrpSpPr>
        <p:grpSpPr>
          <a:xfrm>
            <a:off x="214282" y="1428736"/>
            <a:ext cx="1714512" cy="428628"/>
            <a:chOff x="1857356" y="5286388"/>
            <a:chExt cx="1714512" cy="428628"/>
          </a:xfrm>
        </p:grpSpPr>
        <p:sp>
          <p:nvSpPr>
            <p:cNvPr id="218" name="正方形/長方形 217"/>
            <p:cNvSpPr/>
            <p:nvPr/>
          </p:nvSpPr>
          <p:spPr>
            <a:xfrm>
              <a:off x="1857356" y="5429264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j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r>
                <a:rPr kumimoji="1"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横浜邦博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219" name="正方形/長方形 218"/>
            <p:cNvSpPr/>
            <p:nvPr/>
          </p:nvSpPr>
          <p:spPr>
            <a:xfrm>
              <a:off x="1857356" y="5286388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e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Yokohama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Kunihiro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220" name="正方形/長方形 219"/>
            <p:cNvSpPr/>
            <p:nvPr/>
          </p:nvSpPr>
          <p:spPr>
            <a:xfrm>
              <a:off x="1857356" y="5572140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addr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r>
                <a:rPr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横浜市中区日本大通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sp>
        <p:nvSpPr>
          <p:cNvPr id="221" name="テキスト ボックス 220"/>
          <p:cNvSpPr txBox="1"/>
          <p:nvPr/>
        </p:nvSpPr>
        <p:spPr>
          <a:xfrm>
            <a:off x="214282" y="1142984"/>
            <a:ext cx="152477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dirty="0" err="1" smtClean="0">
                <a:latin typeface="ＭＳ ゴシック" pitchFamily="49" charset="-128"/>
                <a:ea typeface="ＭＳ ゴシック" pitchFamily="49" charset="-128"/>
              </a:rPr>
              <a:t>struct</a:t>
            </a:r>
            <a:r>
              <a:rPr lang="en-US" altLang="ja-JP" sz="1100" dirty="0" smtClean="0">
                <a:latin typeface="ＭＳ ゴシック" pitchFamily="49" charset="-128"/>
                <a:ea typeface="ＭＳ ゴシック" pitchFamily="49" charset="-128"/>
              </a:rPr>
              <a:t> record 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dummy</a:t>
            </a:r>
          </a:p>
        </p:txBody>
      </p:sp>
      <p:sp>
        <p:nvSpPr>
          <p:cNvPr id="222" name="テキスト ボックス 221"/>
          <p:cNvSpPr txBox="1"/>
          <p:nvPr/>
        </p:nvSpPr>
        <p:spPr>
          <a:xfrm>
            <a:off x="2357422" y="1285860"/>
            <a:ext cx="1947969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dirty="0" err="1" smtClean="0">
                <a:latin typeface="ＭＳ ゴシック" pitchFamily="49" charset="-128"/>
                <a:ea typeface="ＭＳ ゴシック" pitchFamily="49" charset="-128"/>
              </a:rPr>
              <a:t>struct</a:t>
            </a:r>
            <a:r>
              <a:rPr lang="en-US" altLang="ja-JP" sz="1100" dirty="0" smtClean="0">
                <a:latin typeface="ＭＳ ゴシック" pitchFamily="49" charset="-128"/>
                <a:ea typeface="ＭＳ ゴシック" pitchFamily="49" charset="-128"/>
              </a:rPr>
              <a:t> item *</a:t>
            </a:r>
            <a:r>
              <a:rPr lang="en-US" altLang="ja-JP" sz="1100" b="1" dirty="0" err="1" smtClean="0"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[B]</a:t>
            </a:r>
          </a:p>
        </p:txBody>
      </p:sp>
      <p:cxnSp>
        <p:nvCxnSpPr>
          <p:cNvPr id="75" name="カギ線コネクタ 74"/>
          <p:cNvCxnSpPr>
            <a:endCxn id="68" idx="1"/>
          </p:cNvCxnSpPr>
          <p:nvPr/>
        </p:nvCxnSpPr>
        <p:spPr>
          <a:xfrm flipV="1">
            <a:off x="3643306" y="3464719"/>
            <a:ext cx="1285884" cy="535785"/>
          </a:xfrm>
          <a:prstGeom prst="bentConnector3">
            <a:avLst>
              <a:gd name="adj1" fmla="val 50000"/>
            </a:avLst>
          </a:prstGeom>
          <a:ln w="25400">
            <a:solidFill>
              <a:schemeClr val="tx1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8" name="グループ化 41"/>
          <p:cNvGrpSpPr/>
          <p:nvPr/>
        </p:nvGrpSpPr>
        <p:grpSpPr>
          <a:xfrm>
            <a:off x="4929190" y="3000372"/>
            <a:ext cx="1857388" cy="928694"/>
            <a:chOff x="1785918" y="5000636"/>
            <a:chExt cx="1857388" cy="928694"/>
          </a:xfrm>
        </p:grpSpPr>
        <p:sp>
          <p:nvSpPr>
            <p:cNvPr id="79" name="正方形/長方形 78"/>
            <p:cNvSpPr/>
            <p:nvPr/>
          </p:nvSpPr>
          <p:spPr>
            <a:xfrm>
              <a:off x="1785918" y="514351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80" name="グループ化 43"/>
            <p:cNvGrpSpPr/>
            <p:nvPr/>
          </p:nvGrpSpPr>
          <p:grpSpPr>
            <a:xfrm>
              <a:off x="1857356" y="5286388"/>
              <a:ext cx="1714512" cy="428628"/>
              <a:chOff x="1857356" y="5286388"/>
              <a:chExt cx="1714512" cy="428628"/>
            </a:xfrm>
          </p:grpSpPr>
          <p:sp>
            <p:nvSpPr>
              <p:cNvPr id="83" name="正方形/長方形 82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横浜邦博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84" name="正方形/長方形 83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Yokohama </a:t>
                </a:r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Kunihiro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85" name="正方形/長方形 84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横浜市中区日本大通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81" name="正方形/長方形 80"/>
            <p:cNvSpPr/>
            <p:nvPr/>
          </p:nvSpPr>
          <p:spPr>
            <a:xfrm>
              <a:off x="1785918" y="500063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Yokohama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Kunihiro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8</a:t>
              </a:r>
              <a:endParaRPr lang="ja-JP" altLang="en-US" sz="800" dirty="0">
                <a:solidFill>
                  <a:srgbClr val="FFC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82" name="正方形/長方形 81"/>
            <p:cNvSpPr/>
            <p:nvPr/>
          </p:nvSpPr>
          <p:spPr>
            <a:xfrm>
              <a:off x="1785918" y="5786454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next:</a:t>
              </a:r>
              <a:r>
                <a:rPr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NULL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87" name="グループ化 74"/>
          <p:cNvGrpSpPr/>
          <p:nvPr/>
        </p:nvGrpSpPr>
        <p:grpSpPr>
          <a:xfrm>
            <a:off x="4929190" y="5214950"/>
            <a:ext cx="1857388" cy="928694"/>
            <a:chOff x="1785918" y="5000636"/>
            <a:chExt cx="1857388" cy="928694"/>
          </a:xfrm>
        </p:grpSpPr>
        <p:sp>
          <p:nvSpPr>
            <p:cNvPr id="88" name="正方形/長方形 87"/>
            <p:cNvSpPr/>
            <p:nvPr/>
          </p:nvSpPr>
          <p:spPr>
            <a:xfrm>
              <a:off x="1785918" y="514351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89" name="グループ化 76"/>
            <p:cNvGrpSpPr/>
            <p:nvPr/>
          </p:nvGrpSpPr>
          <p:grpSpPr>
            <a:xfrm>
              <a:off x="1857356" y="5286388"/>
              <a:ext cx="1714512" cy="428628"/>
              <a:chOff x="1857356" y="5286388"/>
              <a:chExt cx="1714512" cy="428628"/>
            </a:xfrm>
          </p:grpSpPr>
          <p:sp>
            <p:nvSpPr>
              <p:cNvPr id="92" name="正方形/長方形 91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三月磨臼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93" name="正方形/長方形 92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Mitsuki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Mausu</a:t>
                </a:r>
                <a:endPara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  <a:p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95" name="正方形/長方形 94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浦安市舞浜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90" name="正方形/長方形 89"/>
            <p:cNvSpPr/>
            <p:nvPr/>
          </p:nvSpPr>
          <p:spPr>
            <a:xfrm>
              <a:off x="1785918" y="500063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Mitsuki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Mausu</a:t>
              </a:r>
              <a:r>
                <a:rPr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 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10</a:t>
              </a:r>
            </a:p>
            <a:p>
              <a:endParaRPr kumimoji="1" lang="ja-JP" altLang="en-US" sz="800" dirty="0">
                <a:solidFill>
                  <a:srgbClr val="FFC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91" name="正方形/長方形 90"/>
            <p:cNvSpPr/>
            <p:nvPr/>
          </p:nvSpPr>
          <p:spPr>
            <a:xfrm>
              <a:off x="1785918" y="5786454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next:</a:t>
              </a:r>
              <a:r>
                <a:rPr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NULL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sp>
        <p:nvSpPr>
          <p:cNvPr id="100" name="テキスト ボックス 99"/>
          <p:cNvSpPr txBox="1"/>
          <p:nvPr/>
        </p:nvSpPr>
        <p:spPr>
          <a:xfrm>
            <a:off x="2857488" y="6150114"/>
            <a:ext cx="543610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000" dirty="0" smtClean="0"/>
              <a:t>まとめ　</a:t>
            </a:r>
            <a:endParaRPr kumimoji="1" lang="en-US" altLang="ja-JP" sz="1000" dirty="0" smtClean="0"/>
          </a:p>
          <a:p>
            <a:pPr>
              <a:buFont typeface="Arial" pitchFamily="34" charset="0"/>
              <a:buChar char="•"/>
            </a:pPr>
            <a:r>
              <a:rPr kumimoji="1" lang="ja-JP" altLang="en-US" sz="1000" dirty="0" smtClean="0"/>
              <a:t>動的データ管理：　探索、挿入、削除</a:t>
            </a:r>
            <a:endParaRPr kumimoji="1" lang="en-US" altLang="ja-JP" sz="1000" dirty="0" smtClean="0"/>
          </a:p>
          <a:p>
            <a:pPr>
              <a:buFont typeface="Arial" pitchFamily="34" charset="0"/>
              <a:buChar char="•"/>
            </a:pPr>
            <a:r>
              <a:rPr kumimoji="1" lang="ja-JP" altLang="en-US" sz="1000" dirty="0" smtClean="0"/>
              <a:t>　ハッシュ表の該当箇所を見つけるには、</a:t>
            </a:r>
            <a:r>
              <a:rPr kumimoji="1" lang="en-US" altLang="ja-JP" sz="1000" dirty="0" smtClean="0"/>
              <a:t>O(1)</a:t>
            </a:r>
            <a:r>
              <a:rPr lang="ja-JP" altLang="en-US" sz="1000" dirty="0" smtClean="0"/>
              <a:t>：　登録済みのデータ件数には依存しない</a:t>
            </a:r>
            <a:endParaRPr lang="en-US" altLang="ja-JP" sz="1000" dirty="0" smtClean="0"/>
          </a:p>
          <a:p>
            <a:pPr>
              <a:buFont typeface="Arial" pitchFamily="34" charset="0"/>
              <a:buChar char="•"/>
            </a:pPr>
            <a:r>
              <a:rPr kumimoji="1" lang="ja-JP" altLang="en-US" sz="1000" dirty="0" smtClean="0"/>
              <a:t>　ハッシュ表の要素リストの中からアイテムを見つけるには、リストの要素数に依存 </a:t>
            </a:r>
            <a:r>
              <a:rPr kumimoji="1" lang="en-US" altLang="ja-JP" sz="1000" dirty="0" smtClean="0"/>
              <a:t>O( N/B ) (</a:t>
            </a:r>
            <a:r>
              <a:rPr kumimoji="1" lang="ja-JP" altLang="en-US" sz="1000" dirty="0" smtClean="0"/>
              <a:t>平均</a:t>
            </a:r>
            <a:r>
              <a:rPr kumimoji="1" lang="en-US" altLang="ja-JP" sz="1000" dirty="0" smtClean="0"/>
              <a:t>)</a:t>
            </a:r>
            <a:endParaRPr kumimoji="1" lang="ja-JP" alt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14282" y="0"/>
            <a:ext cx="8686800" cy="785794"/>
          </a:xfrm>
        </p:spPr>
        <p:txBody>
          <a:bodyPr>
            <a:noAutofit/>
          </a:bodyPr>
          <a:lstStyle/>
          <a:p>
            <a:r>
              <a:rPr lang="ja-JP" altLang="en-US" sz="2800" dirty="0" smtClean="0"/>
              <a:t>ダイレクトチェイニング法</a:t>
            </a:r>
            <a:r>
              <a:rPr lang="en-US" altLang="ja-JP" sz="2800" dirty="0" smtClean="0"/>
              <a:t/>
            </a:r>
            <a:br>
              <a:rPr lang="en-US" altLang="ja-JP" sz="2800" dirty="0" smtClean="0"/>
            </a:br>
            <a:r>
              <a:rPr lang="ja-JP" altLang="en-US" sz="2800" dirty="0" smtClean="0"/>
              <a:t>レコード</a:t>
            </a:r>
            <a:r>
              <a:rPr lang="en-US" altLang="ja-JP" sz="2800" dirty="0" smtClean="0"/>
              <a:t>1</a:t>
            </a:r>
            <a:r>
              <a:rPr lang="ja-JP" altLang="en-US" sz="2800" dirty="0" smtClean="0"/>
              <a:t>件目ハッシュ関数計算</a:t>
            </a:r>
            <a:endParaRPr kumimoji="1" lang="ja-JP" altLang="en-US" sz="2800" dirty="0"/>
          </a:p>
        </p:txBody>
      </p:sp>
      <p:sp>
        <p:nvSpPr>
          <p:cNvPr id="115" name="正方形/長方形 114"/>
          <p:cNvSpPr/>
          <p:nvPr/>
        </p:nvSpPr>
        <p:spPr>
          <a:xfrm>
            <a:off x="214282" y="1928802"/>
            <a:ext cx="2357454" cy="4786346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ハッシュ表初期化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makenull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初期データ登録 </a:t>
            </a:r>
            <a:r>
              <a:rPr lang="en-US" altLang="ja-JP" sz="900" dirty="0" smtClean="0">
                <a:solidFill>
                  <a:schemeClr val="tx1"/>
                </a:solidFill>
              </a:rPr>
              <a:t>*/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while(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getrecord</a:t>
            </a:r>
            <a:r>
              <a:rPr lang="en-US" altLang="ja-JP" sz="900" dirty="0" smtClean="0">
                <a:solidFill>
                  <a:schemeClr val="tx1"/>
                </a:solidFill>
              </a:rPr>
              <a:t>(&amp;x) )</a:t>
            </a:r>
          </a:p>
          <a:p>
            <a:r>
              <a:rPr lang="en-US" altLang="ja-JP" sz="900" dirty="0" smtClean="0">
                <a:solidFill>
                  <a:srgbClr val="FF0000"/>
                </a:solidFill>
              </a:rPr>
              <a:t>    insert(&amp;x, </a:t>
            </a:r>
            <a:r>
              <a:rPr lang="en-US" altLang="ja-JP" sz="900" dirty="0" err="1" smtClean="0">
                <a:solidFill>
                  <a:srgbClr val="FF0000"/>
                </a:solidFill>
              </a:rPr>
              <a:t>x.ename</a:t>
            </a:r>
            <a:r>
              <a:rPr lang="en-US" altLang="ja-JP" sz="900" dirty="0" smtClean="0">
                <a:solidFill>
                  <a:srgbClr val="FF0000"/>
                </a:solidFill>
              </a:rPr>
              <a:t>, </a:t>
            </a:r>
            <a:r>
              <a:rPr lang="en-US" altLang="ja-JP" sz="900" dirty="0" err="1" smtClean="0">
                <a:solidFill>
                  <a:srgbClr val="FF0000"/>
                </a:solidFill>
              </a:rPr>
              <a:t>hashtable</a:t>
            </a:r>
            <a:r>
              <a:rPr lang="en-US" altLang="ja-JP" sz="900" dirty="0" smtClean="0">
                <a:solidFill>
                  <a:srgbClr val="FF0000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重複データの登録試み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insert(&amp;dummy,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ハッシュ表を対象とした探索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Hato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Saburo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ハッシュ表からのデータ削除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Hato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Saburo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delete("Ueno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Ranran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Nobi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Toraemon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Nanashi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Gonbei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ハッシュ表を対象とした探索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Hato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Saburo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再登録・再探索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printf</a:t>
            </a:r>
            <a:r>
              <a:rPr lang="en-US" altLang="ja-JP" sz="900" dirty="0" smtClean="0">
                <a:solidFill>
                  <a:schemeClr val="tx1"/>
                </a:solidFill>
              </a:rPr>
              <a:t>("===Re-insert===\n");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insert(&amp;dummy,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Mitsuki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Mausu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</p:txBody>
      </p:sp>
      <p:sp>
        <p:nvSpPr>
          <p:cNvPr id="167" name="正方形/長方形 166"/>
          <p:cNvSpPr/>
          <p:nvPr/>
        </p:nvSpPr>
        <p:spPr>
          <a:xfrm>
            <a:off x="2714612" y="1571612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0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69" name="正方形/長方形 168"/>
          <p:cNvSpPr/>
          <p:nvPr/>
        </p:nvSpPr>
        <p:spPr>
          <a:xfrm>
            <a:off x="2714612" y="1857364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NULL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0" name="正方形/長方形 169"/>
          <p:cNvSpPr/>
          <p:nvPr/>
        </p:nvSpPr>
        <p:spPr>
          <a:xfrm>
            <a:off x="2714612" y="2143116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NULL  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1" name="正方形/長方形 170"/>
          <p:cNvSpPr/>
          <p:nvPr/>
        </p:nvSpPr>
        <p:spPr>
          <a:xfrm>
            <a:off x="2714612" y="2428868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3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NULL 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2" name="正方形/長方形 171"/>
          <p:cNvSpPr/>
          <p:nvPr/>
        </p:nvSpPr>
        <p:spPr>
          <a:xfrm>
            <a:off x="2714612" y="2714620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4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3" name="正方形/長方形 172"/>
          <p:cNvSpPr/>
          <p:nvPr/>
        </p:nvSpPr>
        <p:spPr>
          <a:xfrm>
            <a:off x="2714612" y="3000372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5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NULL 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4" name="正方形/長方形 173"/>
          <p:cNvSpPr/>
          <p:nvPr/>
        </p:nvSpPr>
        <p:spPr>
          <a:xfrm>
            <a:off x="2714612" y="3286124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6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5" name="正方形/長方形 174"/>
          <p:cNvSpPr/>
          <p:nvPr/>
        </p:nvSpPr>
        <p:spPr>
          <a:xfrm>
            <a:off x="2714612" y="3571876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7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6" name="正方形/長方形 175"/>
          <p:cNvSpPr/>
          <p:nvPr/>
        </p:nvSpPr>
        <p:spPr>
          <a:xfrm>
            <a:off x="2714612" y="3857628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8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7" name="正方形/長方形 176"/>
          <p:cNvSpPr/>
          <p:nvPr/>
        </p:nvSpPr>
        <p:spPr>
          <a:xfrm>
            <a:off x="2714612" y="4143380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9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8" name="正方形/長方形 177"/>
          <p:cNvSpPr/>
          <p:nvPr/>
        </p:nvSpPr>
        <p:spPr>
          <a:xfrm>
            <a:off x="2714612" y="4429132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10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9" name="正方形/長方形 178"/>
          <p:cNvSpPr/>
          <p:nvPr/>
        </p:nvSpPr>
        <p:spPr>
          <a:xfrm>
            <a:off x="2714612" y="4714884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11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80" name="正方形/長方形 179"/>
          <p:cNvSpPr/>
          <p:nvPr/>
        </p:nvSpPr>
        <p:spPr>
          <a:xfrm>
            <a:off x="2714612" y="5000636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12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grpSp>
        <p:nvGrpSpPr>
          <p:cNvPr id="3" name="グループ化 31"/>
          <p:cNvGrpSpPr/>
          <p:nvPr/>
        </p:nvGrpSpPr>
        <p:grpSpPr>
          <a:xfrm>
            <a:off x="214282" y="642918"/>
            <a:ext cx="1714512" cy="428628"/>
            <a:chOff x="1857356" y="5286388"/>
            <a:chExt cx="1714512" cy="428628"/>
          </a:xfrm>
        </p:grpSpPr>
        <p:sp>
          <p:nvSpPr>
            <p:cNvPr id="213" name="正方形/長方形 212"/>
            <p:cNvSpPr/>
            <p:nvPr/>
          </p:nvSpPr>
          <p:spPr>
            <a:xfrm>
              <a:off x="1857356" y="5429264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j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r>
                <a:rPr kumimoji="1"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横浜国大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214" name="正方形/長方形 213"/>
            <p:cNvSpPr/>
            <p:nvPr/>
          </p:nvSpPr>
          <p:spPr>
            <a:xfrm>
              <a:off x="1857356" y="5286388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e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</a:t>
              </a:r>
              <a:r>
                <a:rPr kumimoji="1"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Yokohama 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Kunihiro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215" name="正方形/長方形 214"/>
            <p:cNvSpPr/>
            <p:nvPr/>
          </p:nvSpPr>
          <p:spPr>
            <a:xfrm>
              <a:off x="1857356" y="5572140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addr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</a:t>
              </a:r>
              <a:r>
                <a:rPr kumimoji="1"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横浜市保土ヶ谷区常盤台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sp>
        <p:nvSpPr>
          <p:cNvPr id="216" name="テキスト ボックス 215"/>
          <p:cNvSpPr txBox="1"/>
          <p:nvPr/>
        </p:nvSpPr>
        <p:spPr>
          <a:xfrm>
            <a:off x="214282" y="357166"/>
            <a:ext cx="1242648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dirty="0" err="1" smtClean="0">
                <a:latin typeface="ＭＳ ゴシック" pitchFamily="49" charset="-128"/>
                <a:ea typeface="ＭＳ ゴシック" pitchFamily="49" charset="-128"/>
              </a:rPr>
              <a:t>struct</a:t>
            </a:r>
            <a:r>
              <a:rPr lang="en-US" altLang="ja-JP" sz="1100" dirty="0" smtClean="0">
                <a:latin typeface="ＭＳ ゴシック" pitchFamily="49" charset="-128"/>
                <a:ea typeface="ＭＳ ゴシック" pitchFamily="49" charset="-128"/>
              </a:rPr>
              <a:t> record 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x</a:t>
            </a:r>
          </a:p>
        </p:txBody>
      </p:sp>
      <p:grpSp>
        <p:nvGrpSpPr>
          <p:cNvPr id="4" name="グループ化 31"/>
          <p:cNvGrpSpPr/>
          <p:nvPr/>
        </p:nvGrpSpPr>
        <p:grpSpPr>
          <a:xfrm>
            <a:off x="214282" y="1428736"/>
            <a:ext cx="1714512" cy="428628"/>
            <a:chOff x="1857356" y="5286388"/>
            <a:chExt cx="1714512" cy="428628"/>
          </a:xfrm>
        </p:grpSpPr>
        <p:sp>
          <p:nvSpPr>
            <p:cNvPr id="218" name="正方形/長方形 217"/>
            <p:cNvSpPr/>
            <p:nvPr/>
          </p:nvSpPr>
          <p:spPr>
            <a:xfrm>
              <a:off x="1857356" y="5429264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j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r>
                <a:rPr kumimoji="1"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横浜邦博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219" name="正方形/長方形 218"/>
            <p:cNvSpPr/>
            <p:nvPr/>
          </p:nvSpPr>
          <p:spPr>
            <a:xfrm>
              <a:off x="1857356" y="5286388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e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Yokohama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Kunihiro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220" name="正方形/長方形 219"/>
            <p:cNvSpPr/>
            <p:nvPr/>
          </p:nvSpPr>
          <p:spPr>
            <a:xfrm>
              <a:off x="1857356" y="5572140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addr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r>
                <a:rPr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横浜市中区日本大通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sp>
        <p:nvSpPr>
          <p:cNvPr id="221" name="テキスト ボックス 220"/>
          <p:cNvSpPr txBox="1"/>
          <p:nvPr/>
        </p:nvSpPr>
        <p:spPr>
          <a:xfrm>
            <a:off x="214282" y="1142984"/>
            <a:ext cx="152477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dirty="0" err="1" smtClean="0">
                <a:latin typeface="ＭＳ ゴシック" pitchFamily="49" charset="-128"/>
                <a:ea typeface="ＭＳ ゴシック" pitchFamily="49" charset="-128"/>
              </a:rPr>
              <a:t>struct</a:t>
            </a:r>
            <a:r>
              <a:rPr lang="en-US" altLang="ja-JP" sz="1100" dirty="0" smtClean="0">
                <a:latin typeface="ＭＳ ゴシック" pitchFamily="49" charset="-128"/>
                <a:ea typeface="ＭＳ ゴシック" pitchFamily="49" charset="-128"/>
              </a:rPr>
              <a:t> record 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dummy</a:t>
            </a:r>
          </a:p>
        </p:txBody>
      </p:sp>
      <p:sp>
        <p:nvSpPr>
          <p:cNvPr id="222" name="テキスト ボックス 221"/>
          <p:cNvSpPr txBox="1"/>
          <p:nvPr/>
        </p:nvSpPr>
        <p:spPr>
          <a:xfrm>
            <a:off x="2357422" y="1285860"/>
            <a:ext cx="1947969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dirty="0" err="1" smtClean="0">
                <a:latin typeface="ＭＳ ゴシック" pitchFamily="49" charset="-128"/>
                <a:ea typeface="ＭＳ ゴシック" pitchFamily="49" charset="-128"/>
              </a:rPr>
              <a:t>struct</a:t>
            </a:r>
            <a:r>
              <a:rPr lang="en-US" altLang="ja-JP" sz="1100" dirty="0" smtClean="0">
                <a:latin typeface="ＭＳ ゴシック" pitchFamily="49" charset="-128"/>
                <a:ea typeface="ＭＳ ゴシック" pitchFamily="49" charset="-128"/>
              </a:rPr>
              <a:t> item *</a:t>
            </a:r>
            <a:r>
              <a:rPr lang="en-US" altLang="ja-JP" sz="1100" b="1" dirty="0" err="1" smtClean="0"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[B]</a:t>
            </a:r>
          </a:p>
        </p:txBody>
      </p:sp>
      <p:sp>
        <p:nvSpPr>
          <p:cNvPr id="30" name="右矢印 29"/>
          <p:cNvSpPr/>
          <p:nvPr/>
        </p:nvSpPr>
        <p:spPr>
          <a:xfrm>
            <a:off x="0" y="2786058"/>
            <a:ext cx="285752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1" name="テキスト ボックス 30"/>
          <p:cNvSpPr txBox="1"/>
          <p:nvPr/>
        </p:nvSpPr>
        <p:spPr>
          <a:xfrm>
            <a:off x="2000232" y="785794"/>
            <a:ext cx="2371162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b="1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hash(“Yokohama </a:t>
            </a:r>
            <a:r>
              <a:rPr lang="en-US" altLang="ja-JP" sz="1100" b="1" dirty="0" err="1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Kunihiro</a:t>
            </a:r>
            <a:r>
              <a:rPr lang="en-US" altLang="ja-JP" sz="1100" b="1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”) = 8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14282" y="0"/>
            <a:ext cx="8686800" cy="785794"/>
          </a:xfrm>
        </p:spPr>
        <p:txBody>
          <a:bodyPr>
            <a:noAutofit/>
          </a:bodyPr>
          <a:lstStyle/>
          <a:p>
            <a:r>
              <a:rPr lang="ja-JP" altLang="en-US" sz="2800" dirty="0" smtClean="0"/>
              <a:t>ダイレクトチェイニング法</a:t>
            </a:r>
            <a:r>
              <a:rPr lang="en-US" altLang="ja-JP" sz="2800" dirty="0" smtClean="0"/>
              <a:t/>
            </a:r>
            <a:br>
              <a:rPr lang="en-US" altLang="ja-JP" sz="2800" dirty="0" smtClean="0"/>
            </a:br>
            <a:r>
              <a:rPr lang="ja-JP" altLang="en-US" sz="2800" dirty="0" smtClean="0"/>
              <a:t>レコード</a:t>
            </a:r>
            <a:r>
              <a:rPr lang="en-US" altLang="ja-JP" sz="2800" dirty="0" smtClean="0"/>
              <a:t>1</a:t>
            </a:r>
            <a:r>
              <a:rPr lang="ja-JP" altLang="en-US" sz="2800" dirty="0" smtClean="0"/>
              <a:t>件目ハッシュ表へ登録</a:t>
            </a:r>
            <a:endParaRPr kumimoji="1" lang="ja-JP" altLang="en-US" sz="2800" dirty="0"/>
          </a:p>
        </p:txBody>
      </p:sp>
      <p:sp>
        <p:nvSpPr>
          <p:cNvPr id="115" name="正方形/長方形 114"/>
          <p:cNvSpPr/>
          <p:nvPr/>
        </p:nvSpPr>
        <p:spPr>
          <a:xfrm>
            <a:off x="214282" y="1928802"/>
            <a:ext cx="2357454" cy="4786346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ハッシュ表初期化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makenull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初期データ登録 </a:t>
            </a:r>
            <a:r>
              <a:rPr lang="en-US" altLang="ja-JP" sz="900" dirty="0" smtClean="0">
                <a:solidFill>
                  <a:schemeClr val="tx1"/>
                </a:solidFill>
              </a:rPr>
              <a:t>*/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while(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getrecord</a:t>
            </a:r>
            <a:r>
              <a:rPr lang="en-US" altLang="ja-JP" sz="900" dirty="0" smtClean="0">
                <a:solidFill>
                  <a:schemeClr val="tx1"/>
                </a:solidFill>
              </a:rPr>
              <a:t>(&amp;x) )</a:t>
            </a:r>
          </a:p>
          <a:p>
            <a:r>
              <a:rPr lang="en-US" altLang="ja-JP" sz="900" dirty="0" smtClean="0">
                <a:solidFill>
                  <a:srgbClr val="FF0000"/>
                </a:solidFill>
              </a:rPr>
              <a:t>    insert(&amp;x, </a:t>
            </a:r>
            <a:r>
              <a:rPr lang="en-US" altLang="ja-JP" sz="900" dirty="0" err="1" smtClean="0">
                <a:solidFill>
                  <a:srgbClr val="FF0000"/>
                </a:solidFill>
              </a:rPr>
              <a:t>x.ename</a:t>
            </a:r>
            <a:r>
              <a:rPr lang="en-US" altLang="ja-JP" sz="900" dirty="0" smtClean="0">
                <a:solidFill>
                  <a:srgbClr val="FF0000"/>
                </a:solidFill>
              </a:rPr>
              <a:t>, </a:t>
            </a:r>
            <a:r>
              <a:rPr lang="en-US" altLang="ja-JP" sz="900" dirty="0" err="1" smtClean="0">
                <a:solidFill>
                  <a:srgbClr val="FF0000"/>
                </a:solidFill>
              </a:rPr>
              <a:t>hashtable</a:t>
            </a:r>
            <a:r>
              <a:rPr lang="en-US" altLang="ja-JP" sz="900" dirty="0" smtClean="0">
                <a:solidFill>
                  <a:srgbClr val="FF0000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重複データの登録試み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insert(&amp;dummy,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ハッシュ表を対象とした探索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Hato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Saburo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ハッシュ表からのデータ削除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Hato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Saburo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delete("Ueno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Ranran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Nobi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Toraemon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Nanashi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Gonbei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ハッシュ表を対象とした探索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Hato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Saburo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再登録・再探索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printf</a:t>
            </a:r>
            <a:r>
              <a:rPr lang="en-US" altLang="ja-JP" sz="900" dirty="0" smtClean="0">
                <a:solidFill>
                  <a:schemeClr val="tx1"/>
                </a:solidFill>
              </a:rPr>
              <a:t>("===Re-insert===\n");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insert(&amp;dummy,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Mitsuki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Mausu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</p:txBody>
      </p:sp>
      <p:sp>
        <p:nvSpPr>
          <p:cNvPr id="167" name="正方形/長方形 166"/>
          <p:cNvSpPr/>
          <p:nvPr/>
        </p:nvSpPr>
        <p:spPr>
          <a:xfrm>
            <a:off x="2714612" y="1571612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0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69" name="正方形/長方形 168"/>
          <p:cNvSpPr/>
          <p:nvPr/>
        </p:nvSpPr>
        <p:spPr>
          <a:xfrm>
            <a:off x="2714612" y="1857364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NULL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0" name="正方形/長方形 169"/>
          <p:cNvSpPr/>
          <p:nvPr/>
        </p:nvSpPr>
        <p:spPr>
          <a:xfrm>
            <a:off x="2714612" y="2143116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NULL  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1" name="正方形/長方形 170"/>
          <p:cNvSpPr/>
          <p:nvPr/>
        </p:nvSpPr>
        <p:spPr>
          <a:xfrm>
            <a:off x="2714612" y="2428868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3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NULL 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2" name="正方形/長方形 171"/>
          <p:cNvSpPr/>
          <p:nvPr/>
        </p:nvSpPr>
        <p:spPr>
          <a:xfrm>
            <a:off x="2714612" y="2714620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4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3" name="正方形/長方形 172"/>
          <p:cNvSpPr/>
          <p:nvPr/>
        </p:nvSpPr>
        <p:spPr>
          <a:xfrm>
            <a:off x="2714612" y="3000372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5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NULL 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4" name="正方形/長方形 173"/>
          <p:cNvSpPr/>
          <p:nvPr/>
        </p:nvSpPr>
        <p:spPr>
          <a:xfrm>
            <a:off x="2714612" y="3286124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6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5" name="正方形/長方形 174"/>
          <p:cNvSpPr/>
          <p:nvPr/>
        </p:nvSpPr>
        <p:spPr>
          <a:xfrm>
            <a:off x="2714612" y="3571876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7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6" name="正方形/長方形 175"/>
          <p:cNvSpPr/>
          <p:nvPr/>
        </p:nvSpPr>
        <p:spPr>
          <a:xfrm>
            <a:off x="2714612" y="3857628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8</a:t>
            </a:r>
            <a:r>
              <a:rPr lang="en-US" altLang="ja-JP" sz="800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]   </a:t>
            </a:r>
            <a:endParaRPr kumimoji="1" lang="ja-JP" altLang="en-US" sz="800" dirty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7" name="正方形/長方形 176"/>
          <p:cNvSpPr/>
          <p:nvPr/>
        </p:nvSpPr>
        <p:spPr>
          <a:xfrm>
            <a:off x="2714612" y="4143380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9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8" name="正方形/長方形 177"/>
          <p:cNvSpPr/>
          <p:nvPr/>
        </p:nvSpPr>
        <p:spPr>
          <a:xfrm>
            <a:off x="2714612" y="4429132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10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9" name="正方形/長方形 178"/>
          <p:cNvSpPr/>
          <p:nvPr/>
        </p:nvSpPr>
        <p:spPr>
          <a:xfrm>
            <a:off x="2714612" y="4714884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11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80" name="正方形/長方形 179"/>
          <p:cNvSpPr/>
          <p:nvPr/>
        </p:nvSpPr>
        <p:spPr>
          <a:xfrm>
            <a:off x="2714612" y="5000636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12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grpSp>
        <p:nvGrpSpPr>
          <p:cNvPr id="3" name="グループ化 31"/>
          <p:cNvGrpSpPr/>
          <p:nvPr/>
        </p:nvGrpSpPr>
        <p:grpSpPr>
          <a:xfrm>
            <a:off x="214282" y="642918"/>
            <a:ext cx="1714512" cy="428628"/>
            <a:chOff x="1857356" y="5286388"/>
            <a:chExt cx="1714512" cy="428628"/>
          </a:xfrm>
        </p:grpSpPr>
        <p:sp>
          <p:nvSpPr>
            <p:cNvPr id="213" name="正方形/長方形 212"/>
            <p:cNvSpPr/>
            <p:nvPr/>
          </p:nvSpPr>
          <p:spPr>
            <a:xfrm>
              <a:off x="1857356" y="5429264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j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r>
                <a:rPr kumimoji="1"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横浜国大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214" name="正方形/長方形 213"/>
            <p:cNvSpPr/>
            <p:nvPr/>
          </p:nvSpPr>
          <p:spPr>
            <a:xfrm>
              <a:off x="1857356" y="5286388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e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</a:t>
              </a:r>
              <a:r>
                <a:rPr kumimoji="1"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Yokohama 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Kunihiro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215" name="正方形/長方形 214"/>
            <p:cNvSpPr/>
            <p:nvPr/>
          </p:nvSpPr>
          <p:spPr>
            <a:xfrm>
              <a:off x="1857356" y="5572140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addr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</a:t>
              </a:r>
              <a:r>
                <a:rPr kumimoji="1"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横浜市保土ヶ谷区常盤台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sp>
        <p:nvSpPr>
          <p:cNvPr id="216" name="テキスト ボックス 215"/>
          <p:cNvSpPr txBox="1"/>
          <p:nvPr/>
        </p:nvSpPr>
        <p:spPr>
          <a:xfrm>
            <a:off x="214282" y="357166"/>
            <a:ext cx="1242648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dirty="0" err="1" smtClean="0">
                <a:latin typeface="ＭＳ ゴシック" pitchFamily="49" charset="-128"/>
                <a:ea typeface="ＭＳ ゴシック" pitchFamily="49" charset="-128"/>
              </a:rPr>
              <a:t>struct</a:t>
            </a:r>
            <a:r>
              <a:rPr lang="en-US" altLang="ja-JP" sz="1100" dirty="0" smtClean="0">
                <a:latin typeface="ＭＳ ゴシック" pitchFamily="49" charset="-128"/>
                <a:ea typeface="ＭＳ ゴシック" pitchFamily="49" charset="-128"/>
              </a:rPr>
              <a:t> record 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x</a:t>
            </a:r>
          </a:p>
        </p:txBody>
      </p:sp>
      <p:grpSp>
        <p:nvGrpSpPr>
          <p:cNvPr id="4" name="グループ化 31"/>
          <p:cNvGrpSpPr/>
          <p:nvPr/>
        </p:nvGrpSpPr>
        <p:grpSpPr>
          <a:xfrm>
            <a:off x="214282" y="1428736"/>
            <a:ext cx="1714512" cy="428628"/>
            <a:chOff x="1857356" y="5286388"/>
            <a:chExt cx="1714512" cy="428628"/>
          </a:xfrm>
        </p:grpSpPr>
        <p:sp>
          <p:nvSpPr>
            <p:cNvPr id="218" name="正方形/長方形 217"/>
            <p:cNvSpPr/>
            <p:nvPr/>
          </p:nvSpPr>
          <p:spPr>
            <a:xfrm>
              <a:off x="1857356" y="5429264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j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r>
                <a:rPr kumimoji="1"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横浜邦博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219" name="正方形/長方形 218"/>
            <p:cNvSpPr/>
            <p:nvPr/>
          </p:nvSpPr>
          <p:spPr>
            <a:xfrm>
              <a:off x="1857356" y="5286388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e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Yokohama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Kunihiro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220" name="正方形/長方形 219"/>
            <p:cNvSpPr/>
            <p:nvPr/>
          </p:nvSpPr>
          <p:spPr>
            <a:xfrm>
              <a:off x="1857356" y="5572140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addr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r>
                <a:rPr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横浜市中区日本大通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sp>
        <p:nvSpPr>
          <p:cNvPr id="221" name="テキスト ボックス 220"/>
          <p:cNvSpPr txBox="1"/>
          <p:nvPr/>
        </p:nvSpPr>
        <p:spPr>
          <a:xfrm>
            <a:off x="214282" y="1142984"/>
            <a:ext cx="152477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dirty="0" err="1" smtClean="0">
                <a:latin typeface="ＭＳ ゴシック" pitchFamily="49" charset="-128"/>
                <a:ea typeface="ＭＳ ゴシック" pitchFamily="49" charset="-128"/>
              </a:rPr>
              <a:t>struct</a:t>
            </a:r>
            <a:r>
              <a:rPr lang="en-US" altLang="ja-JP" sz="1100" dirty="0" smtClean="0">
                <a:latin typeface="ＭＳ ゴシック" pitchFamily="49" charset="-128"/>
                <a:ea typeface="ＭＳ ゴシック" pitchFamily="49" charset="-128"/>
              </a:rPr>
              <a:t> record 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dummy</a:t>
            </a:r>
          </a:p>
        </p:txBody>
      </p:sp>
      <p:sp>
        <p:nvSpPr>
          <p:cNvPr id="222" name="テキスト ボックス 221"/>
          <p:cNvSpPr txBox="1"/>
          <p:nvPr/>
        </p:nvSpPr>
        <p:spPr>
          <a:xfrm>
            <a:off x="2357422" y="1285860"/>
            <a:ext cx="1947969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dirty="0" err="1" smtClean="0">
                <a:latin typeface="ＭＳ ゴシック" pitchFamily="49" charset="-128"/>
                <a:ea typeface="ＭＳ ゴシック" pitchFamily="49" charset="-128"/>
              </a:rPr>
              <a:t>struct</a:t>
            </a:r>
            <a:r>
              <a:rPr lang="en-US" altLang="ja-JP" sz="1100" dirty="0" smtClean="0">
                <a:latin typeface="ＭＳ ゴシック" pitchFamily="49" charset="-128"/>
                <a:ea typeface="ＭＳ ゴシック" pitchFamily="49" charset="-128"/>
              </a:rPr>
              <a:t> item *</a:t>
            </a:r>
            <a:r>
              <a:rPr lang="en-US" altLang="ja-JP" sz="1100" b="1" dirty="0" err="1" smtClean="0"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[B]</a:t>
            </a:r>
          </a:p>
        </p:txBody>
      </p:sp>
      <p:sp>
        <p:nvSpPr>
          <p:cNvPr id="30" name="右矢印 29"/>
          <p:cNvSpPr/>
          <p:nvPr/>
        </p:nvSpPr>
        <p:spPr>
          <a:xfrm>
            <a:off x="0" y="2786058"/>
            <a:ext cx="285752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1" name="テキスト ボックス 30"/>
          <p:cNvSpPr txBox="1"/>
          <p:nvPr/>
        </p:nvSpPr>
        <p:spPr>
          <a:xfrm>
            <a:off x="2000232" y="785794"/>
            <a:ext cx="2371162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hash(“Yokohama </a:t>
            </a:r>
            <a:r>
              <a:rPr lang="en-US" altLang="ja-JP" sz="1100" b="1" dirty="0" err="1" smtClean="0">
                <a:latin typeface="ＭＳ ゴシック" pitchFamily="49" charset="-128"/>
                <a:ea typeface="ＭＳ ゴシック" pitchFamily="49" charset="-128"/>
              </a:rPr>
              <a:t>Kunihiro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”) = 8</a:t>
            </a:r>
          </a:p>
        </p:txBody>
      </p:sp>
      <p:grpSp>
        <p:nvGrpSpPr>
          <p:cNvPr id="32" name="グループ化 32"/>
          <p:cNvGrpSpPr/>
          <p:nvPr/>
        </p:nvGrpSpPr>
        <p:grpSpPr>
          <a:xfrm>
            <a:off x="4929190" y="3000372"/>
            <a:ext cx="1857388" cy="928694"/>
            <a:chOff x="1785918" y="5000636"/>
            <a:chExt cx="1857388" cy="928694"/>
          </a:xfrm>
        </p:grpSpPr>
        <p:sp>
          <p:nvSpPr>
            <p:cNvPr id="33" name="正方形/長方形 32"/>
            <p:cNvSpPr/>
            <p:nvPr/>
          </p:nvSpPr>
          <p:spPr>
            <a:xfrm>
              <a:off x="1785918" y="514351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34" name="グループ化 31"/>
            <p:cNvGrpSpPr/>
            <p:nvPr/>
          </p:nvGrpSpPr>
          <p:grpSpPr>
            <a:xfrm>
              <a:off x="1857356" y="5286388"/>
              <a:ext cx="1714512" cy="428628"/>
              <a:chOff x="1857356" y="5286388"/>
              <a:chExt cx="1714512" cy="428628"/>
            </a:xfrm>
          </p:grpSpPr>
          <p:sp>
            <p:nvSpPr>
              <p:cNvPr id="37" name="正方形/長方形 36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横浜国大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38" name="正方形/長方形 37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Yokohama </a:t>
                </a:r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Kunihiro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39" name="正方形/長方形 38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横浜市保土ヶ谷区常盤台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35" name="正方形/長方形 34"/>
            <p:cNvSpPr/>
            <p:nvPr/>
          </p:nvSpPr>
          <p:spPr>
            <a:xfrm>
              <a:off x="1785918" y="500063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</a:t>
              </a:r>
              <a:r>
                <a:rPr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Yokohama </a:t>
              </a:r>
              <a:r>
                <a:rPr lang="en-US" altLang="ja-JP" sz="800" dirty="0" err="1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Kunihiro</a:t>
              </a:r>
              <a:r>
                <a:rPr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    hash: 8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36" name="正方形/長方形 35"/>
            <p:cNvSpPr/>
            <p:nvPr/>
          </p:nvSpPr>
          <p:spPr>
            <a:xfrm>
              <a:off x="1785918" y="5786454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next:</a:t>
              </a:r>
              <a:r>
                <a:rPr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NULL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cxnSp>
        <p:nvCxnSpPr>
          <p:cNvPr id="48" name="カギ線コネクタ 47"/>
          <p:cNvCxnSpPr>
            <a:endCxn id="41" idx="1"/>
          </p:cNvCxnSpPr>
          <p:nvPr/>
        </p:nvCxnSpPr>
        <p:spPr>
          <a:xfrm flipV="1">
            <a:off x="3643306" y="3464719"/>
            <a:ext cx="1285884" cy="535785"/>
          </a:xfrm>
          <a:prstGeom prst="bentConnector3">
            <a:avLst>
              <a:gd name="adj1" fmla="val 50000"/>
            </a:avLst>
          </a:prstGeom>
          <a:ln w="25400">
            <a:solidFill>
              <a:srgbClr val="FF000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14282" y="0"/>
            <a:ext cx="8686800" cy="785794"/>
          </a:xfrm>
        </p:spPr>
        <p:txBody>
          <a:bodyPr>
            <a:noAutofit/>
          </a:bodyPr>
          <a:lstStyle/>
          <a:p>
            <a:r>
              <a:rPr lang="ja-JP" altLang="en-US" sz="2800" dirty="0" smtClean="0"/>
              <a:t>ダイレクトチェイニング法</a:t>
            </a:r>
            <a:r>
              <a:rPr lang="en-US" altLang="ja-JP" sz="2800" dirty="0" smtClean="0"/>
              <a:t/>
            </a:r>
            <a:br>
              <a:rPr lang="en-US" altLang="ja-JP" sz="2800" dirty="0" smtClean="0"/>
            </a:br>
            <a:r>
              <a:rPr lang="ja-JP" altLang="en-US" sz="2800" dirty="0" smtClean="0"/>
              <a:t>レコード</a:t>
            </a:r>
            <a:r>
              <a:rPr lang="en-US" altLang="ja-JP" sz="2800" dirty="0" smtClean="0"/>
              <a:t>2</a:t>
            </a:r>
            <a:r>
              <a:rPr lang="ja-JP" altLang="en-US" sz="2800" dirty="0" smtClean="0"/>
              <a:t>件目取り出し</a:t>
            </a:r>
            <a:endParaRPr kumimoji="1" lang="ja-JP" altLang="en-US" sz="2800" dirty="0"/>
          </a:p>
        </p:txBody>
      </p:sp>
      <p:sp>
        <p:nvSpPr>
          <p:cNvPr id="115" name="正方形/長方形 114"/>
          <p:cNvSpPr/>
          <p:nvPr/>
        </p:nvSpPr>
        <p:spPr>
          <a:xfrm>
            <a:off x="214282" y="1928802"/>
            <a:ext cx="2357454" cy="4786346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ハッシュ表初期化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makenull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初期データ登録 </a:t>
            </a:r>
            <a:r>
              <a:rPr lang="en-US" altLang="ja-JP" sz="900" dirty="0" smtClean="0">
                <a:solidFill>
                  <a:schemeClr val="tx1"/>
                </a:solidFill>
              </a:rPr>
              <a:t>*/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smtClean="0">
                <a:solidFill>
                  <a:srgbClr val="FF0000"/>
                </a:solidFill>
              </a:rPr>
              <a:t>while( </a:t>
            </a:r>
            <a:r>
              <a:rPr lang="en-US" altLang="ja-JP" sz="900" dirty="0" err="1" smtClean="0">
                <a:solidFill>
                  <a:srgbClr val="FF0000"/>
                </a:solidFill>
              </a:rPr>
              <a:t>getrecord</a:t>
            </a:r>
            <a:r>
              <a:rPr lang="en-US" altLang="ja-JP" sz="900" dirty="0" smtClean="0">
                <a:solidFill>
                  <a:srgbClr val="FF0000"/>
                </a:solidFill>
              </a:rPr>
              <a:t>(&amp;x) )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insert(&amp;x,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x.ename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重複データの登録試み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insert(&amp;dummy,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ハッシュ表を対象とした探索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Hato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Saburo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ハッシュ表からのデータ削除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Hato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Saburo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delete("Ueno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Ranran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Nobi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Toraemon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Nanashi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Gonbei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ハッシュ表を対象とした探索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Hato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Saburo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再登録・再探索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printf</a:t>
            </a:r>
            <a:r>
              <a:rPr lang="en-US" altLang="ja-JP" sz="900" dirty="0" smtClean="0">
                <a:solidFill>
                  <a:schemeClr val="tx1"/>
                </a:solidFill>
              </a:rPr>
              <a:t>("===Re-insert===\n");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insert(&amp;dummy,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Mitsuki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Mausu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</p:txBody>
      </p:sp>
      <p:sp>
        <p:nvSpPr>
          <p:cNvPr id="167" name="正方形/長方形 166"/>
          <p:cNvSpPr/>
          <p:nvPr/>
        </p:nvSpPr>
        <p:spPr>
          <a:xfrm>
            <a:off x="2714612" y="1571612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0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69" name="正方形/長方形 168"/>
          <p:cNvSpPr/>
          <p:nvPr/>
        </p:nvSpPr>
        <p:spPr>
          <a:xfrm>
            <a:off x="2714612" y="1857364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NULL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0" name="正方形/長方形 169"/>
          <p:cNvSpPr/>
          <p:nvPr/>
        </p:nvSpPr>
        <p:spPr>
          <a:xfrm>
            <a:off x="2714612" y="2143116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NULL  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1" name="正方形/長方形 170"/>
          <p:cNvSpPr/>
          <p:nvPr/>
        </p:nvSpPr>
        <p:spPr>
          <a:xfrm>
            <a:off x="2714612" y="2428868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3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NULL 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2" name="正方形/長方形 171"/>
          <p:cNvSpPr/>
          <p:nvPr/>
        </p:nvSpPr>
        <p:spPr>
          <a:xfrm>
            <a:off x="2714612" y="2714620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4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3" name="正方形/長方形 172"/>
          <p:cNvSpPr/>
          <p:nvPr/>
        </p:nvSpPr>
        <p:spPr>
          <a:xfrm>
            <a:off x="2714612" y="3000372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5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NULL 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4" name="正方形/長方形 173"/>
          <p:cNvSpPr/>
          <p:nvPr/>
        </p:nvSpPr>
        <p:spPr>
          <a:xfrm>
            <a:off x="2714612" y="3286124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6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5" name="正方形/長方形 174"/>
          <p:cNvSpPr/>
          <p:nvPr/>
        </p:nvSpPr>
        <p:spPr>
          <a:xfrm>
            <a:off x="2714612" y="3571876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7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6" name="正方形/長方形 175"/>
          <p:cNvSpPr/>
          <p:nvPr/>
        </p:nvSpPr>
        <p:spPr>
          <a:xfrm>
            <a:off x="2714612" y="3857628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8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7" name="正方形/長方形 176"/>
          <p:cNvSpPr/>
          <p:nvPr/>
        </p:nvSpPr>
        <p:spPr>
          <a:xfrm>
            <a:off x="2714612" y="4143380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9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8" name="正方形/長方形 177"/>
          <p:cNvSpPr/>
          <p:nvPr/>
        </p:nvSpPr>
        <p:spPr>
          <a:xfrm>
            <a:off x="2714612" y="4429132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10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9" name="正方形/長方形 178"/>
          <p:cNvSpPr/>
          <p:nvPr/>
        </p:nvSpPr>
        <p:spPr>
          <a:xfrm>
            <a:off x="2714612" y="4714884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11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80" name="正方形/長方形 179"/>
          <p:cNvSpPr/>
          <p:nvPr/>
        </p:nvSpPr>
        <p:spPr>
          <a:xfrm>
            <a:off x="2714612" y="5000636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12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grpSp>
        <p:nvGrpSpPr>
          <p:cNvPr id="3" name="グループ化 31"/>
          <p:cNvGrpSpPr/>
          <p:nvPr/>
        </p:nvGrpSpPr>
        <p:grpSpPr>
          <a:xfrm>
            <a:off x="214282" y="642918"/>
            <a:ext cx="1714512" cy="428628"/>
            <a:chOff x="1857356" y="5286388"/>
            <a:chExt cx="1714512" cy="428628"/>
          </a:xfrm>
        </p:grpSpPr>
        <p:sp>
          <p:nvSpPr>
            <p:cNvPr id="213" name="正方形/長方形 212"/>
            <p:cNvSpPr/>
            <p:nvPr/>
          </p:nvSpPr>
          <p:spPr>
            <a:xfrm>
              <a:off x="1857356" y="5429264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j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r>
                <a:rPr lang="ja-JP" altLang="en-US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神奈川花子</a:t>
              </a:r>
              <a:endParaRPr kumimoji="1" lang="ja-JP" altLang="en-US" sz="800" dirty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214" name="正方形/長方形 213"/>
            <p:cNvSpPr/>
            <p:nvPr/>
          </p:nvSpPr>
          <p:spPr>
            <a:xfrm>
              <a:off x="1857356" y="5286388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e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</a:t>
              </a:r>
              <a:r>
                <a:rPr kumimoji="1"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kumimoji="1"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Kanagawa </a:t>
              </a:r>
              <a:r>
                <a:rPr kumimoji="1" lang="en-US" altLang="ja-JP" sz="800" dirty="0" err="1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Hanako</a:t>
              </a:r>
              <a:endParaRPr kumimoji="1" lang="ja-JP" altLang="en-US" sz="800" dirty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215" name="正方形/長方形 214"/>
            <p:cNvSpPr/>
            <p:nvPr/>
          </p:nvSpPr>
          <p:spPr>
            <a:xfrm>
              <a:off x="1857356" y="5572140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addr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</a:t>
              </a:r>
              <a:r>
                <a:rPr kumimoji="1"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kumimoji="1" lang="ja-JP" altLang="en-US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横浜市</a:t>
              </a:r>
              <a:r>
                <a:rPr kumimoji="1" lang="ja-JP" altLang="en-US" sz="800" dirty="0" err="1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神奈川区三ッ</a:t>
              </a:r>
              <a:r>
                <a:rPr kumimoji="1" lang="ja-JP" altLang="en-US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沢上町</a:t>
              </a:r>
              <a:endParaRPr kumimoji="1" lang="ja-JP" altLang="en-US" sz="800" dirty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sp>
        <p:nvSpPr>
          <p:cNvPr id="216" name="テキスト ボックス 215"/>
          <p:cNvSpPr txBox="1"/>
          <p:nvPr/>
        </p:nvSpPr>
        <p:spPr>
          <a:xfrm>
            <a:off x="214282" y="357166"/>
            <a:ext cx="1242648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dirty="0" err="1" smtClean="0">
                <a:latin typeface="ＭＳ ゴシック" pitchFamily="49" charset="-128"/>
                <a:ea typeface="ＭＳ ゴシック" pitchFamily="49" charset="-128"/>
              </a:rPr>
              <a:t>struct</a:t>
            </a:r>
            <a:r>
              <a:rPr lang="en-US" altLang="ja-JP" sz="1100" dirty="0" smtClean="0">
                <a:latin typeface="ＭＳ ゴシック" pitchFamily="49" charset="-128"/>
                <a:ea typeface="ＭＳ ゴシック" pitchFamily="49" charset="-128"/>
              </a:rPr>
              <a:t> record 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x</a:t>
            </a:r>
          </a:p>
        </p:txBody>
      </p:sp>
      <p:grpSp>
        <p:nvGrpSpPr>
          <p:cNvPr id="4" name="グループ化 31"/>
          <p:cNvGrpSpPr/>
          <p:nvPr/>
        </p:nvGrpSpPr>
        <p:grpSpPr>
          <a:xfrm>
            <a:off x="214282" y="1428736"/>
            <a:ext cx="1714512" cy="428628"/>
            <a:chOff x="1857356" y="5286388"/>
            <a:chExt cx="1714512" cy="428628"/>
          </a:xfrm>
        </p:grpSpPr>
        <p:sp>
          <p:nvSpPr>
            <p:cNvPr id="218" name="正方形/長方形 217"/>
            <p:cNvSpPr/>
            <p:nvPr/>
          </p:nvSpPr>
          <p:spPr>
            <a:xfrm>
              <a:off x="1857356" y="5429264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j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r>
                <a:rPr kumimoji="1"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横浜邦博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219" name="正方形/長方形 218"/>
            <p:cNvSpPr/>
            <p:nvPr/>
          </p:nvSpPr>
          <p:spPr>
            <a:xfrm>
              <a:off x="1857356" y="5286388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e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Yokohama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Kunihiro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220" name="正方形/長方形 219"/>
            <p:cNvSpPr/>
            <p:nvPr/>
          </p:nvSpPr>
          <p:spPr>
            <a:xfrm>
              <a:off x="1857356" y="5572140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addr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r>
                <a:rPr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横浜市中区日本大通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sp>
        <p:nvSpPr>
          <p:cNvPr id="221" name="テキスト ボックス 220"/>
          <p:cNvSpPr txBox="1"/>
          <p:nvPr/>
        </p:nvSpPr>
        <p:spPr>
          <a:xfrm>
            <a:off x="214282" y="1142984"/>
            <a:ext cx="152477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dirty="0" err="1" smtClean="0">
                <a:latin typeface="ＭＳ ゴシック" pitchFamily="49" charset="-128"/>
                <a:ea typeface="ＭＳ ゴシック" pitchFamily="49" charset="-128"/>
              </a:rPr>
              <a:t>struct</a:t>
            </a:r>
            <a:r>
              <a:rPr lang="en-US" altLang="ja-JP" sz="1100" dirty="0" smtClean="0">
                <a:latin typeface="ＭＳ ゴシック" pitchFamily="49" charset="-128"/>
                <a:ea typeface="ＭＳ ゴシック" pitchFamily="49" charset="-128"/>
              </a:rPr>
              <a:t> record 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dummy</a:t>
            </a:r>
          </a:p>
        </p:txBody>
      </p:sp>
      <p:sp>
        <p:nvSpPr>
          <p:cNvPr id="222" name="テキスト ボックス 221"/>
          <p:cNvSpPr txBox="1"/>
          <p:nvPr/>
        </p:nvSpPr>
        <p:spPr>
          <a:xfrm>
            <a:off x="2357422" y="1285860"/>
            <a:ext cx="1947969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dirty="0" err="1" smtClean="0">
                <a:latin typeface="ＭＳ ゴシック" pitchFamily="49" charset="-128"/>
                <a:ea typeface="ＭＳ ゴシック" pitchFamily="49" charset="-128"/>
              </a:rPr>
              <a:t>struct</a:t>
            </a:r>
            <a:r>
              <a:rPr lang="en-US" altLang="ja-JP" sz="1100" dirty="0" smtClean="0">
                <a:latin typeface="ＭＳ ゴシック" pitchFamily="49" charset="-128"/>
                <a:ea typeface="ＭＳ ゴシック" pitchFamily="49" charset="-128"/>
              </a:rPr>
              <a:t> item *</a:t>
            </a:r>
            <a:r>
              <a:rPr lang="en-US" altLang="ja-JP" sz="1100" b="1" dirty="0" err="1" smtClean="0"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[B]</a:t>
            </a:r>
          </a:p>
        </p:txBody>
      </p:sp>
      <p:sp>
        <p:nvSpPr>
          <p:cNvPr id="30" name="右矢印 29"/>
          <p:cNvSpPr/>
          <p:nvPr/>
        </p:nvSpPr>
        <p:spPr>
          <a:xfrm>
            <a:off x="0" y="2643182"/>
            <a:ext cx="285752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29" name="グループ化 32"/>
          <p:cNvGrpSpPr/>
          <p:nvPr/>
        </p:nvGrpSpPr>
        <p:grpSpPr>
          <a:xfrm>
            <a:off x="4929190" y="3000372"/>
            <a:ext cx="1857388" cy="928694"/>
            <a:chOff x="1785918" y="5000636"/>
            <a:chExt cx="1857388" cy="928694"/>
          </a:xfrm>
        </p:grpSpPr>
        <p:sp>
          <p:nvSpPr>
            <p:cNvPr id="31" name="正方形/長方形 30"/>
            <p:cNvSpPr/>
            <p:nvPr/>
          </p:nvSpPr>
          <p:spPr>
            <a:xfrm>
              <a:off x="1785918" y="514351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32" name="グループ化 31"/>
            <p:cNvGrpSpPr/>
            <p:nvPr/>
          </p:nvGrpSpPr>
          <p:grpSpPr>
            <a:xfrm>
              <a:off x="1857356" y="5286388"/>
              <a:ext cx="1714512" cy="428628"/>
              <a:chOff x="1857356" y="5286388"/>
              <a:chExt cx="1714512" cy="428628"/>
            </a:xfrm>
          </p:grpSpPr>
          <p:sp>
            <p:nvSpPr>
              <p:cNvPr id="35" name="正方形/長方形 34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横浜国大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36" name="正方形/長方形 35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Yokohama </a:t>
                </a:r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Kunihiro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37" name="正方形/長方形 36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横浜市保土ヶ谷区常盤台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33" name="正方形/長方形 32"/>
            <p:cNvSpPr/>
            <p:nvPr/>
          </p:nvSpPr>
          <p:spPr>
            <a:xfrm>
              <a:off x="1785918" y="500063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Yokohama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Kunihiro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   hash: 8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34" name="正方形/長方形 33"/>
            <p:cNvSpPr/>
            <p:nvPr/>
          </p:nvSpPr>
          <p:spPr>
            <a:xfrm>
              <a:off x="1785918" y="5786454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next:</a:t>
              </a:r>
              <a:r>
                <a:rPr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NULL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cxnSp>
        <p:nvCxnSpPr>
          <p:cNvPr id="38" name="カギ線コネクタ 37"/>
          <p:cNvCxnSpPr/>
          <p:nvPr/>
        </p:nvCxnSpPr>
        <p:spPr>
          <a:xfrm flipV="1">
            <a:off x="3643306" y="3464719"/>
            <a:ext cx="1285884" cy="535785"/>
          </a:xfrm>
          <a:prstGeom prst="bentConnector3">
            <a:avLst>
              <a:gd name="adj1" fmla="val 50000"/>
            </a:avLst>
          </a:prstGeom>
          <a:ln w="25400">
            <a:solidFill>
              <a:schemeClr val="tx1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14282" y="0"/>
            <a:ext cx="8686800" cy="785794"/>
          </a:xfrm>
        </p:spPr>
        <p:txBody>
          <a:bodyPr>
            <a:noAutofit/>
          </a:bodyPr>
          <a:lstStyle/>
          <a:p>
            <a:r>
              <a:rPr lang="ja-JP" altLang="en-US" sz="2800" dirty="0" smtClean="0"/>
              <a:t>ダイレクトチェイニング法</a:t>
            </a:r>
            <a:r>
              <a:rPr lang="en-US" altLang="ja-JP" sz="2800" dirty="0" smtClean="0"/>
              <a:t/>
            </a:r>
            <a:br>
              <a:rPr lang="en-US" altLang="ja-JP" sz="2800" dirty="0" smtClean="0"/>
            </a:br>
            <a:r>
              <a:rPr lang="ja-JP" altLang="en-US" sz="2800" dirty="0" smtClean="0"/>
              <a:t>レコード</a:t>
            </a:r>
            <a:r>
              <a:rPr lang="en-US" altLang="ja-JP" sz="2800" dirty="0" smtClean="0"/>
              <a:t>2</a:t>
            </a:r>
            <a:r>
              <a:rPr lang="ja-JP" altLang="en-US" sz="2800" dirty="0" smtClean="0"/>
              <a:t>件目ハッシュ関数計算</a:t>
            </a:r>
            <a:endParaRPr kumimoji="1" lang="ja-JP" altLang="en-US" sz="2800" dirty="0"/>
          </a:p>
        </p:txBody>
      </p:sp>
      <p:sp>
        <p:nvSpPr>
          <p:cNvPr id="115" name="正方形/長方形 114"/>
          <p:cNvSpPr/>
          <p:nvPr/>
        </p:nvSpPr>
        <p:spPr>
          <a:xfrm>
            <a:off x="214282" y="1928802"/>
            <a:ext cx="2357454" cy="4786346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ハッシュ表初期化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makenull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初期データ登録 </a:t>
            </a:r>
            <a:r>
              <a:rPr lang="en-US" altLang="ja-JP" sz="900" dirty="0" smtClean="0">
                <a:solidFill>
                  <a:schemeClr val="tx1"/>
                </a:solidFill>
              </a:rPr>
              <a:t>*/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while(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getrecord</a:t>
            </a:r>
            <a:r>
              <a:rPr lang="en-US" altLang="ja-JP" sz="900" dirty="0" smtClean="0">
                <a:solidFill>
                  <a:schemeClr val="tx1"/>
                </a:solidFill>
              </a:rPr>
              <a:t>(&amp;x) )</a:t>
            </a:r>
          </a:p>
          <a:p>
            <a:r>
              <a:rPr lang="en-US" altLang="ja-JP" sz="900" dirty="0" smtClean="0">
                <a:solidFill>
                  <a:srgbClr val="FF0000"/>
                </a:solidFill>
              </a:rPr>
              <a:t>    insert(&amp;x, </a:t>
            </a:r>
            <a:r>
              <a:rPr lang="en-US" altLang="ja-JP" sz="900" dirty="0" err="1" smtClean="0">
                <a:solidFill>
                  <a:srgbClr val="FF0000"/>
                </a:solidFill>
              </a:rPr>
              <a:t>x.ename</a:t>
            </a:r>
            <a:r>
              <a:rPr lang="en-US" altLang="ja-JP" sz="900" dirty="0" smtClean="0">
                <a:solidFill>
                  <a:srgbClr val="FF0000"/>
                </a:solidFill>
              </a:rPr>
              <a:t>, </a:t>
            </a:r>
            <a:r>
              <a:rPr lang="en-US" altLang="ja-JP" sz="900" dirty="0" err="1" smtClean="0">
                <a:solidFill>
                  <a:srgbClr val="FF0000"/>
                </a:solidFill>
              </a:rPr>
              <a:t>hashtable</a:t>
            </a:r>
            <a:r>
              <a:rPr lang="en-US" altLang="ja-JP" sz="900" dirty="0" smtClean="0">
                <a:solidFill>
                  <a:srgbClr val="FF0000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重複データの登録試み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insert(&amp;dummy,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ハッシュ表を対象とした探索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Hato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Saburo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ハッシュ表からのデータ削除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Hato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Saburo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delete("Ueno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Ranran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Nobi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Toraemon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Nanashi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Gonbei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ハッシュ表を対象とした探索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Hato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Saburo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再登録・再探索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printf</a:t>
            </a:r>
            <a:r>
              <a:rPr lang="en-US" altLang="ja-JP" sz="900" dirty="0" smtClean="0">
                <a:solidFill>
                  <a:schemeClr val="tx1"/>
                </a:solidFill>
              </a:rPr>
              <a:t>("===Re-insert===\n");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insert(&amp;dummy,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Mitsuki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Mausu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</p:txBody>
      </p:sp>
      <p:sp>
        <p:nvSpPr>
          <p:cNvPr id="167" name="正方形/長方形 166"/>
          <p:cNvSpPr/>
          <p:nvPr/>
        </p:nvSpPr>
        <p:spPr>
          <a:xfrm>
            <a:off x="2714612" y="1571612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0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69" name="正方形/長方形 168"/>
          <p:cNvSpPr/>
          <p:nvPr/>
        </p:nvSpPr>
        <p:spPr>
          <a:xfrm>
            <a:off x="2714612" y="1857364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NULL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0" name="正方形/長方形 169"/>
          <p:cNvSpPr/>
          <p:nvPr/>
        </p:nvSpPr>
        <p:spPr>
          <a:xfrm>
            <a:off x="2714612" y="2143116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NULL  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1" name="正方形/長方形 170"/>
          <p:cNvSpPr/>
          <p:nvPr/>
        </p:nvSpPr>
        <p:spPr>
          <a:xfrm>
            <a:off x="2714612" y="2428868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3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NULL 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2" name="正方形/長方形 171"/>
          <p:cNvSpPr/>
          <p:nvPr/>
        </p:nvSpPr>
        <p:spPr>
          <a:xfrm>
            <a:off x="2714612" y="2714620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4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3" name="正方形/長方形 172"/>
          <p:cNvSpPr/>
          <p:nvPr/>
        </p:nvSpPr>
        <p:spPr>
          <a:xfrm>
            <a:off x="2714612" y="3000372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5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NULL 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4" name="正方形/長方形 173"/>
          <p:cNvSpPr/>
          <p:nvPr/>
        </p:nvSpPr>
        <p:spPr>
          <a:xfrm>
            <a:off x="2714612" y="3286124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6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5" name="正方形/長方形 174"/>
          <p:cNvSpPr/>
          <p:nvPr/>
        </p:nvSpPr>
        <p:spPr>
          <a:xfrm>
            <a:off x="2714612" y="3571876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7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6" name="正方形/長方形 175"/>
          <p:cNvSpPr/>
          <p:nvPr/>
        </p:nvSpPr>
        <p:spPr>
          <a:xfrm>
            <a:off x="2714612" y="3857628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8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7" name="正方形/長方形 176"/>
          <p:cNvSpPr/>
          <p:nvPr/>
        </p:nvSpPr>
        <p:spPr>
          <a:xfrm>
            <a:off x="2714612" y="4143380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9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8" name="正方形/長方形 177"/>
          <p:cNvSpPr/>
          <p:nvPr/>
        </p:nvSpPr>
        <p:spPr>
          <a:xfrm>
            <a:off x="2714612" y="4429132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10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9" name="正方形/長方形 178"/>
          <p:cNvSpPr/>
          <p:nvPr/>
        </p:nvSpPr>
        <p:spPr>
          <a:xfrm>
            <a:off x="2714612" y="4714884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11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80" name="正方形/長方形 179"/>
          <p:cNvSpPr/>
          <p:nvPr/>
        </p:nvSpPr>
        <p:spPr>
          <a:xfrm>
            <a:off x="2714612" y="5000636"/>
            <a:ext cx="1428760" cy="2857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ctr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12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   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216" name="テキスト ボックス 215"/>
          <p:cNvSpPr txBox="1"/>
          <p:nvPr/>
        </p:nvSpPr>
        <p:spPr>
          <a:xfrm>
            <a:off x="214282" y="357166"/>
            <a:ext cx="1242648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dirty="0" err="1" smtClean="0">
                <a:latin typeface="ＭＳ ゴシック" pitchFamily="49" charset="-128"/>
                <a:ea typeface="ＭＳ ゴシック" pitchFamily="49" charset="-128"/>
              </a:rPr>
              <a:t>struct</a:t>
            </a:r>
            <a:r>
              <a:rPr lang="en-US" altLang="ja-JP" sz="1100" dirty="0" smtClean="0">
                <a:latin typeface="ＭＳ ゴシック" pitchFamily="49" charset="-128"/>
                <a:ea typeface="ＭＳ ゴシック" pitchFamily="49" charset="-128"/>
              </a:rPr>
              <a:t> record 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x</a:t>
            </a:r>
          </a:p>
        </p:txBody>
      </p:sp>
      <p:grpSp>
        <p:nvGrpSpPr>
          <p:cNvPr id="4" name="グループ化 31"/>
          <p:cNvGrpSpPr/>
          <p:nvPr/>
        </p:nvGrpSpPr>
        <p:grpSpPr>
          <a:xfrm>
            <a:off x="214282" y="1428736"/>
            <a:ext cx="1714512" cy="428628"/>
            <a:chOff x="1857356" y="5286388"/>
            <a:chExt cx="1714512" cy="428628"/>
          </a:xfrm>
        </p:grpSpPr>
        <p:sp>
          <p:nvSpPr>
            <p:cNvPr id="218" name="正方形/長方形 217"/>
            <p:cNvSpPr/>
            <p:nvPr/>
          </p:nvSpPr>
          <p:spPr>
            <a:xfrm>
              <a:off x="1857356" y="5429264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j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r>
                <a:rPr kumimoji="1"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横浜邦博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219" name="正方形/長方形 218"/>
            <p:cNvSpPr/>
            <p:nvPr/>
          </p:nvSpPr>
          <p:spPr>
            <a:xfrm>
              <a:off x="1857356" y="5286388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e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Yokohama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Kunihiro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220" name="正方形/長方形 219"/>
            <p:cNvSpPr/>
            <p:nvPr/>
          </p:nvSpPr>
          <p:spPr>
            <a:xfrm>
              <a:off x="1857356" y="5572140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addr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r>
                <a:rPr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横浜市中区日本大通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sp>
        <p:nvSpPr>
          <p:cNvPr id="221" name="テキスト ボックス 220"/>
          <p:cNvSpPr txBox="1"/>
          <p:nvPr/>
        </p:nvSpPr>
        <p:spPr>
          <a:xfrm>
            <a:off x="214282" y="1142984"/>
            <a:ext cx="152477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dirty="0" err="1" smtClean="0">
                <a:latin typeface="ＭＳ ゴシック" pitchFamily="49" charset="-128"/>
                <a:ea typeface="ＭＳ ゴシック" pitchFamily="49" charset="-128"/>
              </a:rPr>
              <a:t>struct</a:t>
            </a:r>
            <a:r>
              <a:rPr lang="en-US" altLang="ja-JP" sz="1100" dirty="0" smtClean="0">
                <a:latin typeface="ＭＳ ゴシック" pitchFamily="49" charset="-128"/>
                <a:ea typeface="ＭＳ ゴシック" pitchFamily="49" charset="-128"/>
              </a:rPr>
              <a:t> record 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dummy</a:t>
            </a:r>
          </a:p>
        </p:txBody>
      </p:sp>
      <p:sp>
        <p:nvSpPr>
          <p:cNvPr id="222" name="テキスト ボックス 221"/>
          <p:cNvSpPr txBox="1"/>
          <p:nvPr/>
        </p:nvSpPr>
        <p:spPr>
          <a:xfrm>
            <a:off x="2357422" y="1285860"/>
            <a:ext cx="1947969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dirty="0" err="1" smtClean="0">
                <a:latin typeface="ＭＳ ゴシック" pitchFamily="49" charset="-128"/>
                <a:ea typeface="ＭＳ ゴシック" pitchFamily="49" charset="-128"/>
              </a:rPr>
              <a:t>struct</a:t>
            </a:r>
            <a:r>
              <a:rPr lang="en-US" altLang="ja-JP" sz="1100" dirty="0" smtClean="0">
                <a:latin typeface="ＭＳ ゴシック" pitchFamily="49" charset="-128"/>
                <a:ea typeface="ＭＳ ゴシック" pitchFamily="49" charset="-128"/>
              </a:rPr>
              <a:t> item *</a:t>
            </a:r>
            <a:r>
              <a:rPr lang="en-US" altLang="ja-JP" sz="1100" b="1" dirty="0" err="1" smtClean="0"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[B]</a:t>
            </a:r>
          </a:p>
        </p:txBody>
      </p:sp>
      <p:sp>
        <p:nvSpPr>
          <p:cNvPr id="30" name="右矢印 29"/>
          <p:cNvSpPr/>
          <p:nvPr/>
        </p:nvSpPr>
        <p:spPr>
          <a:xfrm>
            <a:off x="0" y="2786058"/>
            <a:ext cx="285752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1" name="テキスト ボックス 30"/>
          <p:cNvSpPr txBox="1"/>
          <p:nvPr/>
        </p:nvSpPr>
        <p:spPr>
          <a:xfrm>
            <a:off x="2000232" y="785794"/>
            <a:ext cx="2230098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b="1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hash(“Kanagawa </a:t>
            </a:r>
            <a:r>
              <a:rPr lang="en-US" altLang="ja-JP" sz="1100" b="1" dirty="0" err="1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Hanako</a:t>
            </a:r>
            <a:r>
              <a:rPr lang="en-US" altLang="ja-JP" sz="1100" b="1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”) = 4</a:t>
            </a:r>
          </a:p>
        </p:txBody>
      </p:sp>
      <p:grpSp>
        <p:nvGrpSpPr>
          <p:cNvPr id="32" name="グループ化 31"/>
          <p:cNvGrpSpPr/>
          <p:nvPr/>
        </p:nvGrpSpPr>
        <p:grpSpPr>
          <a:xfrm>
            <a:off x="214282" y="642918"/>
            <a:ext cx="1714512" cy="428628"/>
            <a:chOff x="1857356" y="5286388"/>
            <a:chExt cx="1714512" cy="428628"/>
          </a:xfrm>
        </p:grpSpPr>
        <p:sp>
          <p:nvSpPr>
            <p:cNvPr id="33" name="正方形/長方形 32"/>
            <p:cNvSpPr/>
            <p:nvPr/>
          </p:nvSpPr>
          <p:spPr>
            <a:xfrm>
              <a:off x="1857356" y="5429264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j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r>
                <a:rPr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神奈川花子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34" name="正方形/長方形 33"/>
            <p:cNvSpPr/>
            <p:nvPr/>
          </p:nvSpPr>
          <p:spPr>
            <a:xfrm>
              <a:off x="1857356" y="5286388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e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</a:t>
              </a:r>
              <a:r>
                <a:rPr kumimoji="1"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Kanagawa 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Hanako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35" name="正方形/長方形 34"/>
            <p:cNvSpPr/>
            <p:nvPr/>
          </p:nvSpPr>
          <p:spPr>
            <a:xfrm>
              <a:off x="1857356" y="5572140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addr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</a:t>
              </a:r>
              <a:r>
                <a:rPr kumimoji="1"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横浜市</a:t>
              </a:r>
              <a:r>
                <a:rPr kumimoji="1" lang="ja-JP" altLang="en-US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神奈川区三ッ</a:t>
              </a:r>
              <a:r>
                <a:rPr kumimoji="1"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沢上町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36" name="グループ化 32"/>
          <p:cNvGrpSpPr/>
          <p:nvPr/>
        </p:nvGrpSpPr>
        <p:grpSpPr>
          <a:xfrm>
            <a:off x="4929190" y="3000372"/>
            <a:ext cx="1857388" cy="928694"/>
            <a:chOff x="1785918" y="5000636"/>
            <a:chExt cx="1857388" cy="928694"/>
          </a:xfrm>
        </p:grpSpPr>
        <p:sp>
          <p:nvSpPr>
            <p:cNvPr id="37" name="正方形/長方形 36"/>
            <p:cNvSpPr/>
            <p:nvPr/>
          </p:nvSpPr>
          <p:spPr>
            <a:xfrm>
              <a:off x="1785918" y="514351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38" name="グループ化 31"/>
            <p:cNvGrpSpPr/>
            <p:nvPr/>
          </p:nvGrpSpPr>
          <p:grpSpPr>
            <a:xfrm>
              <a:off x="1857356" y="5286388"/>
              <a:ext cx="1714512" cy="428628"/>
              <a:chOff x="1857356" y="5286388"/>
              <a:chExt cx="1714512" cy="428628"/>
            </a:xfrm>
          </p:grpSpPr>
          <p:sp>
            <p:nvSpPr>
              <p:cNvPr id="41" name="正方形/長方形 40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横浜国大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42" name="正方形/長方形 41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Yokohama </a:t>
                </a:r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Kunihiro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43" name="正方形/長方形 42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横浜市保土ヶ谷区常盤台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39" name="正方形/長方形 38"/>
            <p:cNvSpPr/>
            <p:nvPr/>
          </p:nvSpPr>
          <p:spPr>
            <a:xfrm>
              <a:off x="1785918" y="500063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Yokohama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Kunihiro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   hash: 8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40" name="正方形/長方形 39"/>
            <p:cNvSpPr/>
            <p:nvPr/>
          </p:nvSpPr>
          <p:spPr>
            <a:xfrm>
              <a:off x="1785918" y="5786454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next:</a:t>
              </a:r>
              <a:r>
                <a:rPr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NULL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cxnSp>
        <p:nvCxnSpPr>
          <p:cNvPr id="44" name="カギ線コネクタ 43"/>
          <p:cNvCxnSpPr/>
          <p:nvPr/>
        </p:nvCxnSpPr>
        <p:spPr>
          <a:xfrm flipV="1">
            <a:off x="3643306" y="3464719"/>
            <a:ext cx="1285884" cy="535785"/>
          </a:xfrm>
          <a:prstGeom prst="bentConnector3">
            <a:avLst>
              <a:gd name="adj1" fmla="val 50000"/>
            </a:avLst>
          </a:prstGeom>
          <a:ln w="25400">
            <a:solidFill>
              <a:schemeClr val="tx1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1043</TotalTime>
  <Words>21610</Words>
  <Application>Microsoft Office PowerPoint</Application>
  <PresentationFormat>画面に合わせる (4:3)</PresentationFormat>
  <Paragraphs>4527</Paragraphs>
  <Slides>54</Slides>
  <Notes>2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54</vt:i4>
      </vt:variant>
    </vt:vector>
  </HeadingPairs>
  <TitlesOfParts>
    <vt:vector size="55" baseType="lpstr">
      <vt:lpstr>Office テーマ</vt:lpstr>
      <vt:lpstr>アルゴリズムとデータ構造 補足資料14-2 「ダイレクトチェイニング法」</vt:lpstr>
      <vt:lpstr>外部ハッシュ法</vt:lpstr>
      <vt:lpstr>ダイレクトチェイニング法 開始前</vt:lpstr>
      <vt:lpstr>ダイレクトチェイニング法 ハッシュ表初期化</vt:lpstr>
      <vt:lpstr>ダイレクトチェイニング法 レコード1件目取り出し</vt:lpstr>
      <vt:lpstr>ダイレクトチェイニング法 レコード1件目ハッシュ関数計算</vt:lpstr>
      <vt:lpstr>ダイレクトチェイニング法 レコード1件目ハッシュ表へ登録</vt:lpstr>
      <vt:lpstr>ダイレクトチェイニング法 レコード2件目取り出し</vt:lpstr>
      <vt:lpstr>ダイレクトチェイニング法 レコード2件目ハッシュ関数計算</vt:lpstr>
      <vt:lpstr>ダイレクトチェイニング法 レコード2件目ハッシュ表へ登録</vt:lpstr>
      <vt:lpstr>ダイレクトチェイニング法 レコード3件目取り出し</vt:lpstr>
      <vt:lpstr>ダイレクトチェイニング法 レコード3件目ハッシュ関数計算</vt:lpstr>
      <vt:lpstr>ダイレクトチェイニング法 レコード3件目ハッシュ表へ登録</vt:lpstr>
      <vt:lpstr>ダイレクトチェイニング法 レコード4件目取り出し</vt:lpstr>
      <vt:lpstr>ダイレクトチェイニング法 レコード4件目ハッシュ関数計算</vt:lpstr>
      <vt:lpstr>ダイレクトチェイニング法 レコード4件目ハッシュ表へ登録</vt:lpstr>
      <vt:lpstr>ダイレクトチェイニング法 レコード5件目取り出し</vt:lpstr>
      <vt:lpstr>ダイレクトチェイニング法 レコード5件目ハッシュ関数計算</vt:lpstr>
      <vt:lpstr>ダイレクトチェイニング法 レコード5件目ハッシュ表へ登録</vt:lpstr>
      <vt:lpstr>ダイレクトチェイニング法 レコード6件目取り出し</vt:lpstr>
      <vt:lpstr>ダイレクトチェイニング法 レコード6件目ハッシュ関数計算</vt:lpstr>
      <vt:lpstr>ダイレクトチェイニング法 レコード6件目ハッシュ表へ登録</vt:lpstr>
      <vt:lpstr>ダイレクトチェイニング法 レコード7件目取り出し</vt:lpstr>
      <vt:lpstr>ダイレクトチェイニング法 レコード7件目ハッシュ関数計算</vt:lpstr>
      <vt:lpstr>ダイレクトチェイニング法 レコード7件目ハッシュ表へ登録</vt:lpstr>
      <vt:lpstr>ダイレクトチェイニング法 レコード8件目取り出し</vt:lpstr>
      <vt:lpstr>ダイレクトチェイニング法 レコード8件目ハッシュ関数計算</vt:lpstr>
      <vt:lpstr>ダイレクトチェイニング法 レコード8件目ハッシュ表へ登録</vt:lpstr>
      <vt:lpstr>ダイレクトチェイニング法 登録後</vt:lpstr>
      <vt:lpstr>ダイレクトチェイニング法 重複データ登録の試み</vt:lpstr>
      <vt:lpstr>ダイレクトチェイニング法 重複データ登録の試み</vt:lpstr>
      <vt:lpstr>ダイレクトチェイニング法 探索1</vt:lpstr>
      <vt:lpstr>ダイレクトチェイニング法 探索2</vt:lpstr>
      <vt:lpstr>ダイレクトチェイニング法 削除1</vt:lpstr>
      <vt:lpstr>ダイレクトチェイニング法 削除1: 探索</vt:lpstr>
      <vt:lpstr>ダイレクトチェイニング法 削除1: リストからの削除</vt:lpstr>
      <vt:lpstr>ダイレクトチェイニング法 削除2</vt:lpstr>
      <vt:lpstr>ダイレクトチェイニング法 削除2: 探索</vt:lpstr>
      <vt:lpstr>ダイレクトチェイニング法 削除2: リストからの削除</vt:lpstr>
      <vt:lpstr>ダイレクトチェイニング法 削除3</vt:lpstr>
      <vt:lpstr>ダイレクトチェイニング法 削除3: 探索</vt:lpstr>
      <vt:lpstr>ダイレクトチェイニング法 削除3: リストからの削除</vt:lpstr>
      <vt:lpstr>ダイレクトチェイニング法 削除4</vt:lpstr>
      <vt:lpstr>ダイレクトチェイニング法 削除4: 探索</vt:lpstr>
      <vt:lpstr>ダイレクトチェイニング法 削除5</vt:lpstr>
      <vt:lpstr>ダイレクトチェイニング法 削除5: 探索</vt:lpstr>
      <vt:lpstr>ダイレクトチェイニング法 削除5: リストからの削除</vt:lpstr>
      <vt:lpstr>ダイレクトチェイニング法 削除後</vt:lpstr>
      <vt:lpstr>ダイレクトチェイニング法 探索</vt:lpstr>
      <vt:lpstr>ダイレクトチェイニング法 挿入</vt:lpstr>
      <vt:lpstr>ダイレクトチェイニング法 挿入</vt:lpstr>
      <vt:lpstr>ダイレクトチェイニング法 挿入後</vt:lpstr>
      <vt:lpstr>ダイレクトチェイニング法 探索1</vt:lpstr>
      <vt:lpstr>ダイレクトチェイニング法 終了直前の状態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tommy</dc:creator>
  <cp:lastModifiedBy>Takashi Tomii</cp:lastModifiedBy>
  <cp:revision>91</cp:revision>
  <dcterms:created xsi:type="dcterms:W3CDTF">2008-07-04T11:07:02Z</dcterms:created>
  <dcterms:modified xsi:type="dcterms:W3CDTF">2012-04-02T07:12:25Z</dcterms:modified>
</cp:coreProperties>
</file>