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92" r:id="rId2"/>
    <p:sldId id="272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7" r:id="rId16"/>
    <p:sldId id="286" r:id="rId17"/>
    <p:sldId id="288" r:id="rId18"/>
    <p:sldId id="289" r:id="rId19"/>
    <p:sldId id="290" r:id="rId20"/>
    <p:sldId id="291" r:id="rId2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 autoAdjust="0"/>
    <p:restoredTop sz="94703" autoAdjust="0"/>
  </p:normalViewPr>
  <p:slideViewPr>
    <p:cSldViewPr>
      <p:cViewPr varScale="1">
        <p:scale>
          <a:sx n="87" d="100"/>
          <a:sy n="87" d="100"/>
        </p:scale>
        <p:origin x="-64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4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266D8-9429-4FF4-87AA-FC352A4C7385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A1CF19-7F0F-443A-9228-DFAFB9BD7C1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2023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1CF19-7F0F-443A-9228-DFAFB9BD7C1A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1CF19-7F0F-443A-9228-DFAFB9BD7C1A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1CF19-7F0F-443A-9228-DFAFB9BD7C1A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1CF19-7F0F-443A-9228-DFAFB9BD7C1A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1CF19-7F0F-443A-9228-DFAFB9BD7C1A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1CF19-7F0F-443A-9228-DFAFB9BD7C1A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1CF19-7F0F-443A-9228-DFAFB9BD7C1A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1CF19-7F0F-443A-9228-DFAFB9BD7C1A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1CF19-7F0F-443A-9228-DFAFB9BD7C1A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13-4</a:t>
            </a:r>
            <a:br>
              <a:rPr lang="en-US" altLang="ja-JP" dirty="0" smtClean="0"/>
            </a:br>
            <a:r>
              <a:rPr lang="ja-JP" altLang="en-US" sz="3600" dirty="0" smtClean="0"/>
              <a:t>「</a:t>
            </a:r>
            <a:r>
              <a:rPr lang="en-US" altLang="ja-JP" sz="3600" dirty="0" smtClean="0"/>
              <a:t>2</a:t>
            </a:r>
            <a:r>
              <a:rPr lang="ja-JP" altLang="en-US" sz="3600" dirty="0" smtClean="0"/>
              <a:t>分探索木の追加・削除（ダイジェスト）」</a:t>
            </a:r>
            <a:endParaRPr kumimoji="1" lang="ja-JP" altLang="en-US" sz="3600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lang="ja-JP" altLang="en-US" dirty="0" smtClean="0"/>
              <a:t>の成長</a:t>
            </a:r>
            <a:endParaRPr kumimoji="1" lang="ja-JP" altLang="en-US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5572132" y="1285861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6143636" y="1357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00034" y="1785926"/>
            <a:ext cx="2611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{7, 2, 9, 1, 6, 8, 10, 4, 3, 5}</a:t>
            </a:r>
            <a:endParaRPr kumimoji="1" lang="ja-JP" altLang="en-US" dirty="0"/>
          </a:p>
        </p:txBody>
      </p:sp>
      <p:sp>
        <p:nvSpPr>
          <p:cNvPr id="46" name="下矢印 45"/>
          <p:cNvSpPr/>
          <p:nvPr/>
        </p:nvSpPr>
        <p:spPr>
          <a:xfrm flipV="1">
            <a:off x="2000232" y="2143116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" name="直線コネクタ 9"/>
          <p:cNvCxnSpPr>
            <a:endCxn id="7" idx="0"/>
          </p:cNvCxnSpPr>
          <p:nvPr/>
        </p:nvCxnSpPr>
        <p:spPr>
          <a:xfrm rot="16200000" flipH="1">
            <a:off x="6100774" y="1671626"/>
            <a:ext cx="1583052" cy="107444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>
            <a:endCxn id="12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" name="直線コネクタ 17"/>
          <p:cNvCxnSpPr>
            <a:endCxn id="15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2" name="直線コネクタ 21"/>
          <p:cNvCxnSpPr>
            <a:endCxn id="19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6" name="直線コネクタ 25"/>
          <p:cNvCxnSpPr>
            <a:endCxn id="23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0" name="直線コネクタ 29"/>
          <p:cNvCxnSpPr>
            <a:endCxn id="27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4" name="直線コネクタ 33"/>
          <p:cNvCxnSpPr>
            <a:endCxn id="31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lang="ja-JP" altLang="en-US" dirty="0" smtClean="0"/>
              <a:t>の成長</a:t>
            </a:r>
            <a:endParaRPr kumimoji="1" lang="ja-JP" altLang="en-US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5572132" y="1285861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6143636" y="1357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00034" y="1785926"/>
            <a:ext cx="2611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{7, 2, 9, 1, 6, 8, 10, 4, 3, 5}</a:t>
            </a:r>
            <a:endParaRPr kumimoji="1" lang="ja-JP" altLang="en-US" dirty="0"/>
          </a:p>
        </p:txBody>
      </p:sp>
      <p:sp>
        <p:nvSpPr>
          <p:cNvPr id="46" name="下矢印 45"/>
          <p:cNvSpPr/>
          <p:nvPr/>
        </p:nvSpPr>
        <p:spPr>
          <a:xfrm flipV="1">
            <a:off x="2285984" y="2143116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" name="直線コネクタ 9"/>
          <p:cNvCxnSpPr>
            <a:endCxn id="7" idx="0"/>
          </p:cNvCxnSpPr>
          <p:nvPr/>
        </p:nvCxnSpPr>
        <p:spPr>
          <a:xfrm rot="16200000" flipH="1">
            <a:off x="6100774" y="1671626"/>
            <a:ext cx="1583052" cy="107444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>
            <a:endCxn id="12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" name="直線コネクタ 17"/>
          <p:cNvCxnSpPr>
            <a:endCxn id="15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2" name="直線コネクタ 21"/>
          <p:cNvCxnSpPr>
            <a:endCxn id="19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6" name="直線コネクタ 25"/>
          <p:cNvCxnSpPr>
            <a:endCxn id="23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0" name="直線コネクタ 29"/>
          <p:cNvCxnSpPr>
            <a:endCxn id="27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4" name="直線コネクタ 33"/>
          <p:cNvCxnSpPr>
            <a:endCxn id="31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36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lang="ja-JP" altLang="en-US" dirty="0" smtClean="0"/>
              <a:t>の成長</a:t>
            </a:r>
            <a:endParaRPr kumimoji="1" lang="ja-JP" altLang="en-US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5572132" y="1285861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6143636" y="1357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00034" y="1785926"/>
            <a:ext cx="2611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{7, 2, 9, 1, 6, 8, 10, 4, 3, 5}</a:t>
            </a:r>
            <a:endParaRPr kumimoji="1" lang="ja-JP" altLang="en-US" dirty="0"/>
          </a:p>
        </p:txBody>
      </p:sp>
      <p:sp>
        <p:nvSpPr>
          <p:cNvPr id="46" name="下矢印 45"/>
          <p:cNvSpPr/>
          <p:nvPr/>
        </p:nvSpPr>
        <p:spPr>
          <a:xfrm flipV="1">
            <a:off x="2500298" y="2143116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" name="直線コネクタ 9"/>
          <p:cNvCxnSpPr>
            <a:endCxn id="7" idx="0"/>
          </p:cNvCxnSpPr>
          <p:nvPr/>
        </p:nvCxnSpPr>
        <p:spPr>
          <a:xfrm rot="16200000" flipH="1">
            <a:off x="6100774" y="1671626"/>
            <a:ext cx="1583052" cy="107444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>
            <a:endCxn id="12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" name="直線コネクタ 17"/>
          <p:cNvCxnSpPr>
            <a:endCxn id="15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2" name="直線コネクタ 21"/>
          <p:cNvCxnSpPr>
            <a:endCxn id="19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6" name="直線コネクタ 25"/>
          <p:cNvCxnSpPr>
            <a:endCxn id="23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0" name="直線コネクタ 29"/>
          <p:cNvCxnSpPr>
            <a:endCxn id="27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4" name="直線コネクタ 33"/>
          <p:cNvCxnSpPr>
            <a:endCxn id="31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36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9" name="直線コネクタ 38"/>
          <p:cNvCxnSpPr>
            <a:endCxn id="40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lang="ja-JP" altLang="en-US" dirty="0" smtClean="0"/>
              <a:t>の成長</a:t>
            </a:r>
            <a:endParaRPr kumimoji="1" lang="ja-JP" altLang="en-US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5572132" y="1285861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6143636" y="1357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00034" y="1785926"/>
            <a:ext cx="2611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{7, 2, 9, 1, 6, 8, 10, 4, 3, 5}</a:t>
            </a:r>
            <a:endParaRPr kumimoji="1" lang="ja-JP" altLang="en-US" dirty="0"/>
          </a:p>
        </p:txBody>
      </p:sp>
      <p:sp>
        <p:nvSpPr>
          <p:cNvPr id="46" name="下矢印 45"/>
          <p:cNvSpPr/>
          <p:nvPr/>
        </p:nvSpPr>
        <p:spPr>
          <a:xfrm flipV="1">
            <a:off x="2714612" y="2143116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" name="直線コネクタ 9"/>
          <p:cNvCxnSpPr>
            <a:endCxn id="7" idx="0"/>
          </p:cNvCxnSpPr>
          <p:nvPr/>
        </p:nvCxnSpPr>
        <p:spPr>
          <a:xfrm rot="16200000" flipH="1">
            <a:off x="6100774" y="1671626"/>
            <a:ext cx="1583052" cy="107444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>
            <a:endCxn id="12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" name="直線コネクタ 17"/>
          <p:cNvCxnSpPr>
            <a:endCxn id="15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2" name="直線コネクタ 21"/>
          <p:cNvCxnSpPr>
            <a:endCxn id="19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6" name="直線コネクタ 25"/>
          <p:cNvCxnSpPr>
            <a:endCxn id="23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0" name="直線コネクタ 29"/>
          <p:cNvCxnSpPr>
            <a:endCxn id="27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4" name="直線コネクタ 33"/>
          <p:cNvCxnSpPr>
            <a:endCxn id="31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36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9" name="直線コネクタ 38"/>
          <p:cNvCxnSpPr>
            <a:endCxn id="40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直線コネクタ 42"/>
          <p:cNvCxnSpPr>
            <a:endCxn id="44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正方形/長方形 43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lang="ja-JP" altLang="en-US" dirty="0" smtClean="0"/>
              <a:t>の枝刈り</a:t>
            </a:r>
            <a:endParaRPr kumimoji="1" lang="ja-JP" altLang="en-US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5572132" y="1285861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6143636" y="1357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" name="直線コネクタ 9"/>
          <p:cNvCxnSpPr>
            <a:endCxn id="7" idx="0"/>
          </p:cNvCxnSpPr>
          <p:nvPr/>
        </p:nvCxnSpPr>
        <p:spPr>
          <a:xfrm rot="16200000" flipH="1">
            <a:off x="6100774" y="1671626"/>
            <a:ext cx="1583052" cy="107444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>
            <a:endCxn id="12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" name="直線コネクタ 17"/>
          <p:cNvCxnSpPr>
            <a:endCxn id="15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2" name="直線コネクタ 21"/>
          <p:cNvCxnSpPr>
            <a:endCxn id="19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6" name="直線コネクタ 25"/>
          <p:cNvCxnSpPr>
            <a:endCxn id="23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4" name="直線コネクタ 33"/>
          <p:cNvCxnSpPr>
            <a:endCxn id="31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36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9" name="直線コネクタ 38"/>
          <p:cNvCxnSpPr>
            <a:endCxn id="40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直線コネクタ 42"/>
          <p:cNvCxnSpPr>
            <a:endCxn id="44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正方形/長方形 43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500034" y="1785926"/>
            <a:ext cx="1650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delete( 8, root )</a:t>
            </a:r>
            <a:endParaRPr kumimoji="1" lang="ja-JP" altLang="en-US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1000100" y="2357430"/>
            <a:ext cx="3759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端点、または、</a:t>
            </a:r>
            <a:endParaRPr lang="en-US" altLang="ja-JP" dirty="0" smtClean="0"/>
          </a:p>
          <a:p>
            <a:r>
              <a:rPr kumimoji="1" lang="ja-JP" altLang="en-US" dirty="0" smtClean="0"/>
              <a:t>一つの子孫しか持たない接点の削除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lang="ja-JP" altLang="en-US" dirty="0" smtClean="0"/>
              <a:t>の枝刈り</a:t>
            </a:r>
            <a:endParaRPr kumimoji="1" lang="ja-JP" altLang="en-US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5572132" y="1285861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6143636" y="1357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" name="直線コネクタ 9"/>
          <p:cNvCxnSpPr>
            <a:endCxn id="7" idx="0"/>
          </p:cNvCxnSpPr>
          <p:nvPr/>
        </p:nvCxnSpPr>
        <p:spPr>
          <a:xfrm rot="16200000" flipH="1">
            <a:off x="6100774" y="1671626"/>
            <a:ext cx="1583052" cy="107444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>
            <a:endCxn id="12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" name="直線コネクタ 17"/>
          <p:cNvCxnSpPr>
            <a:endCxn id="15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2" name="直線コネクタ 21"/>
          <p:cNvCxnSpPr>
            <a:endCxn id="19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6" name="直線コネクタ 25"/>
          <p:cNvCxnSpPr>
            <a:endCxn id="23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4" name="直線コネクタ 33"/>
          <p:cNvCxnSpPr>
            <a:endCxn id="31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36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9" name="直線コネクタ 38"/>
          <p:cNvCxnSpPr>
            <a:endCxn id="40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直線コネクタ 42"/>
          <p:cNvCxnSpPr>
            <a:endCxn id="44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正方形/長方形 43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00034" y="1785926"/>
            <a:ext cx="1650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delete( 7, root )</a:t>
            </a:r>
            <a:endParaRPr kumimoji="1" lang="ja-JP" altLang="en-US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857356" y="3000372"/>
            <a:ext cx="13388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左部分木の</a:t>
            </a:r>
            <a:endParaRPr lang="en-US" altLang="ja-JP" dirty="0" smtClean="0"/>
          </a:p>
          <a:p>
            <a:r>
              <a:rPr kumimoji="1" lang="ja-JP" altLang="en-US" dirty="0" smtClean="0"/>
              <a:t>最右要素で</a:t>
            </a:r>
            <a:endParaRPr kumimoji="1" lang="en-US" altLang="ja-JP" dirty="0" smtClean="0"/>
          </a:p>
          <a:p>
            <a:r>
              <a:rPr lang="ja-JP" altLang="en-US" dirty="0" smtClean="0"/>
              <a:t>置き換え</a:t>
            </a:r>
            <a:endParaRPr kumimoji="1" lang="ja-JP" altLang="en-US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1000100" y="2357430"/>
            <a:ext cx="3129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二つの子孫を持つ接点の削除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lang="ja-JP" altLang="en-US" dirty="0" smtClean="0"/>
              <a:t>の枝刈り</a:t>
            </a:r>
            <a:endParaRPr kumimoji="1" lang="ja-JP" altLang="en-US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5572132" y="1285861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6143636" y="1357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" name="直線コネクタ 9"/>
          <p:cNvCxnSpPr>
            <a:endCxn id="7" idx="0"/>
          </p:cNvCxnSpPr>
          <p:nvPr/>
        </p:nvCxnSpPr>
        <p:spPr>
          <a:xfrm rot="16200000" flipH="1">
            <a:off x="6100774" y="1671626"/>
            <a:ext cx="1583052" cy="107444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>
            <a:endCxn id="12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" name="直線コネクタ 17"/>
          <p:cNvCxnSpPr>
            <a:endCxn id="15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2" name="直線コネクタ 21"/>
          <p:cNvCxnSpPr>
            <a:endCxn id="19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6" name="直線コネクタ 25"/>
          <p:cNvCxnSpPr>
            <a:endCxn id="23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4" name="直線コネクタ 33"/>
          <p:cNvCxnSpPr>
            <a:endCxn id="31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36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9" name="直線コネクタ 38"/>
          <p:cNvCxnSpPr>
            <a:endCxn id="40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直線コネクタ 42"/>
          <p:cNvCxnSpPr>
            <a:endCxn id="44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正方形/長方形 43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500034" y="1785926"/>
            <a:ext cx="1650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delete( 7, root )</a:t>
            </a:r>
            <a:endParaRPr kumimoji="1" lang="ja-JP" altLang="en-US" dirty="0"/>
          </a:p>
        </p:txBody>
      </p:sp>
      <p:sp>
        <p:nvSpPr>
          <p:cNvPr id="45" name="右矢印 44"/>
          <p:cNvSpPr/>
          <p:nvPr/>
        </p:nvSpPr>
        <p:spPr>
          <a:xfrm rot="17174618">
            <a:off x="6597514" y="3726531"/>
            <a:ext cx="902967" cy="677225"/>
          </a:xfrm>
          <a:prstGeom prst="rightArrow">
            <a:avLst>
              <a:gd name="adj1" fmla="val 50000"/>
              <a:gd name="adj2" fmla="val 45629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00" dirty="0" smtClean="0">
                <a:solidFill>
                  <a:schemeClr val="tx2"/>
                </a:solidFill>
              </a:rPr>
              <a:t>値をコピー</a:t>
            </a:r>
            <a:endParaRPr kumimoji="1" lang="ja-JP" altLang="en-US" sz="900" dirty="0">
              <a:solidFill>
                <a:schemeClr val="tx2"/>
              </a:solidFill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6715140" y="5214950"/>
            <a:ext cx="13388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左部分木の</a:t>
            </a:r>
            <a:endParaRPr lang="en-US" altLang="ja-JP" dirty="0" smtClean="0"/>
          </a:p>
          <a:p>
            <a:r>
              <a:rPr kumimoji="1" lang="ja-JP" altLang="en-US" dirty="0" smtClean="0"/>
              <a:t>最右要素</a:t>
            </a:r>
            <a:endParaRPr kumimoji="1" lang="ja-JP" altLang="en-US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857356" y="3000372"/>
            <a:ext cx="13388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左部分木の</a:t>
            </a:r>
            <a:endParaRPr lang="en-US" altLang="ja-JP" dirty="0" smtClean="0"/>
          </a:p>
          <a:p>
            <a:r>
              <a:rPr kumimoji="1" lang="ja-JP" altLang="en-US" dirty="0" smtClean="0"/>
              <a:t>最右要素で</a:t>
            </a:r>
            <a:endParaRPr kumimoji="1" lang="en-US" altLang="ja-JP" dirty="0" smtClean="0"/>
          </a:p>
          <a:p>
            <a:r>
              <a:rPr lang="ja-JP" altLang="en-US" dirty="0" smtClean="0"/>
              <a:t>置き換え</a:t>
            </a:r>
            <a:endParaRPr kumimoji="1" lang="ja-JP" altLang="en-US" dirty="0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1000100" y="2357430"/>
            <a:ext cx="3129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二つの子孫を持つ接点の削除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lang="ja-JP" altLang="en-US" dirty="0" smtClean="0"/>
              <a:t>の枝刈り</a:t>
            </a:r>
            <a:endParaRPr kumimoji="1" lang="ja-JP" altLang="en-US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5572132" y="1285861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6143636" y="1357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" name="直線コネクタ 9"/>
          <p:cNvCxnSpPr>
            <a:endCxn id="7" idx="0"/>
          </p:cNvCxnSpPr>
          <p:nvPr/>
        </p:nvCxnSpPr>
        <p:spPr>
          <a:xfrm rot="16200000" flipH="1">
            <a:off x="6100774" y="1671626"/>
            <a:ext cx="1583052" cy="107444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>
            <a:endCxn id="12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" name="直線コネクタ 17"/>
          <p:cNvCxnSpPr>
            <a:endCxn id="15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2" name="直線コネクタ 21"/>
          <p:cNvCxnSpPr>
            <a:endCxn id="19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bg2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bg2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6" name="直線コネクタ 25"/>
          <p:cNvCxnSpPr>
            <a:endCxn id="36" idx="0"/>
          </p:cNvCxnSpPr>
          <p:nvPr/>
        </p:nvCxnSpPr>
        <p:spPr>
          <a:xfrm rot="16200000" flipH="1">
            <a:off x="5286380" y="4500570"/>
            <a:ext cx="1143008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4" name="直線コネクタ 33"/>
          <p:cNvCxnSpPr>
            <a:endCxn id="31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36" idx="0"/>
          </p:cNvCxnSpPr>
          <p:nvPr/>
        </p:nvCxnSpPr>
        <p:spPr>
          <a:xfrm rot="10800000" flipV="1">
            <a:off x="6143636" y="5000636"/>
            <a:ext cx="571504" cy="357190"/>
          </a:xfrm>
          <a:prstGeom prst="line">
            <a:avLst/>
          </a:prstGeom>
          <a:ln w="19050">
            <a:solidFill>
              <a:srgbClr val="00B050">
                <a:alpha val="20000"/>
              </a:srgbClr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9" name="直線コネクタ 38"/>
          <p:cNvCxnSpPr>
            <a:endCxn id="40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直線コネクタ 42"/>
          <p:cNvCxnSpPr>
            <a:endCxn id="44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正方形/長方形 43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500034" y="1785926"/>
            <a:ext cx="1650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delete( 7, root )</a:t>
            </a:r>
            <a:endParaRPr kumimoji="1" lang="ja-JP" altLang="en-US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6715140" y="5214950"/>
            <a:ext cx="1778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左部分木の</a:t>
            </a:r>
            <a:endParaRPr lang="en-US" altLang="ja-JP" dirty="0" smtClean="0"/>
          </a:p>
          <a:p>
            <a:r>
              <a:rPr kumimoji="1" lang="ja-JP" altLang="en-US" dirty="0" smtClean="0"/>
              <a:t>最右要素→削除</a:t>
            </a:r>
            <a:endParaRPr kumimoji="1" lang="ja-JP" altLang="en-US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857356" y="3000372"/>
            <a:ext cx="13388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左部分木の</a:t>
            </a:r>
            <a:endParaRPr lang="en-US" altLang="ja-JP" dirty="0" smtClean="0"/>
          </a:p>
          <a:p>
            <a:r>
              <a:rPr kumimoji="1" lang="ja-JP" altLang="en-US" dirty="0" smtClean="0"/>
              <a:t>最右要素で</a:t>
            </a:r>
            <a:endParaRPr kumimoji="1" lang="en-US" altLang="ja-JP" dirty="0" smtClean="0"/>
          </a:p>
          <a:p>
            <a:r>
              <a:rPr lang="ja-JP" altLang="en-US" dirty="0" smtClean="0"/>
              <a:t>置き換え</a:t>
            </a:r>
            <a:endParaRPr kumimoji="1" lang="ja-JP" altLang="en-US" dirty="0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1000100" y="2357430"/>
            <a:ext cx="3129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二つの子孫を持つ接点の削除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lang="ja-JP" altLang="en-US" dirty="0" smtClean="0"/>
              <a:t>の枝刈り</a:t>
            </a:r>
            <a:endParaRPr kumimoji="1" lang="ja-JP" altLang="en-US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5572132" y="1285861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6143636" y="1357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" name="直線コネクタ 9"/>
          <p:cNvCxnSpPr>
            <a:endCxn id="7" idx="0"/>
          </p:cNvCxnSpPr>
          <p:nvPr/>
        </p:nvCxnSpPr>
        <p:spPr>
          <a:xfrm rot="16200000" flipH="1">
            <a:off x="6100774" y="1671626"/>
            <a:ext cx="1583052" cy="107444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>
            <a:endCxn id="12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" name="直線コネクタ 17"/>
          <p:cNvCxnSpPr>
            <a:endCxn id="15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2" name="直線コネクタ 21"/>
          <p:cNvCxnSpPr>
            <a:endCxn id="19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>
            <a:endCxn id="36" idx="0"/>
          </p:cNvCxnSpPr>
          <p:nvPr/>
        </p:nvCxnSpPr>
        <p:spPr>
          <a:xfrm rot="16200000" flipH="1">
            <a:off x="5286380" y="4500570"/>
            <a:ext cx="1143008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4" name="直線コネクタ 33"/>
          <p:cNvCxnSpPr>
            <a:endCxn id="31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9" name="直線コネクタ 38"/>
          <p:cNvCxnSpPr>
            <a:endCxn id="40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直線コネクタ 42"/>
          <p:cNvCxnSpPr>
            <a:endCxn id="44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正方形/長方形 43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lang="ja-JP" altLang="en-US" dirty="0" smtClean="0"/>
              <a:t>の成長</a:t>
            </a:r>
            <a:endParaRPr kumimoji="1" lang="ja-JP" altLang="en-US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5572132" y="1285861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6143636" y="1357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" name="直線コネクタ 9"/>
          <p:cNvCxnSpPr>
            <a:endCxn id="7" idx="0"/>
          </p:cNvCxnSpPr>
          <p:nvPr/>
        </p:nvCxnSpPr>
        <p:spPr>
          <a:xfrm rot="16200000" flipH="1">
            <a:off x="6100774" y="1671626"/>
            <a:ext cx="1583052" cy="107444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>
            <a:endCxn id="12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" name="直線コネクタ 17"/>
          <p:cNvCxnSpPr>
            <a:endCxn id="15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2" name="直線コネクタ 21"/>
          <p:cNvCxnSpPr>
            <a:endCxn id="19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>
            <a:endCxn id="36" idx="0"/>
          </p:cNvCxnSpPr>
          <p:nvPr/>
        </p:nvCxnSpPr>
        <p:spPr>
          <a:xfrm rot="16200000" flipH="1">
            <a:off x="5286380" y="4500570"/>
            <a:ext cx="1143008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4" name="直線コネクタ 33"/>
          <p:cNvCxnSpPr>
            <a:endCxn id="31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9" name="直線コネクタ 38"/>
          <p:cNvCxnSpPr>
            <a:endCxn id="40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直線コネクタ 42"/>
          <p:cNvCxnSpPr>
            <a:endCxn id="44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正方形/長方形 43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1285852" y="1928802"/>
            <a:ext cx="1013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7</a:t>
            </a:r>
            <a:r>
              <a:rPr lang="ja-JP" altLang="en-US" dirty="0" smtClean="0"/>
              <a:t> を追加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探索木のオペレータ</a:t>
            </a:r>
            <a:r>
              <a:rPr lang="ja-JP" altLang="en-US" dirty="0" smtClean="0"/>
              <a:t>（ダイジェスト）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探索木</a:t>
            </a:r>
            <a:r>
              <a:rPr lang="ja-JP" altLang="en-US" dirty="0" smtClean="0"/>
              <a:t>を探索する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>
                <a:solidFill>
                  <a:srgbClr val="FF0000"/>
                </a:solidFill>
              </a:rPr>
              <a:t>探索木に節点を追加（挿入）する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endParaRPr lang="en-US" altLang="ja-JP" dirty="0"/>
          </a:p>
          <a:p>
            <a:r>
              <a:rPr lang="ja-JP" altLang="en-US" dirty="0" smtClean="0">
                <a:solidFill>
                  <a:srgbClr val="FF0000"/>
                </a:solidFill>
              </a:rPr>
              <a:t>探索木から節点を削除する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ja-JP" altLang="en-US" dirty="0" smtClean="0"/>
              <a:t>端点（葉：</a:t>
            </a:r>
            <a:r>
              <a:rPr lang="en-US" altLang="ja-JP" dirty="0" smtClean="0"/>
              <a:t>leaf</a:t>
            </a:r>
            <a:r>
              <a:rPr lang="ja-JP" altLang="en-US" dirty="0" smtClean="0"/>
              <a:t>）の削除</a:t>
            </a:r>
            <a:endParaRPr lang="en-US" altLang="ja-JP" dirty="0" smtClean="0"/>
          </a:p>
          <a:p>
            <a:pPr marL="971550" lvl="1" indent="-514350">
              <a:buFont typeface="+mj-lt"/>
              <a:buAutoNum type="arabicPeriod"/>
            </a:pPr>
            <a:r>
              <a:rPr lang="ja-JP" altLang="en-US" dirty="0" smtClean="0"/>
              <a:t>一つの子孫しか持たない節点の削除</a:t>
            </a:r>
            <a:endParaRPr lang="en-US" altLang="ja-JP" dirty="0" smtClean="0"/>
          </a:p>
          <a:p>
            <a:pPr marL="971550" lvl="1" indent="-514350">
              <a:buFont typeface="+mj-lt"/>
              <a:buAutoNum type="arabicPeriod"/>
            </a:pPr>
            <a:r>
              <a:rPr lang="ja-JP" altLang="en-US" dirty="0" smtClean="0"/>
              <a:t>二つの子孫を持つ接点の削除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lang="ja-JP" altLang="en-US" dirty="0" smtClean="0"/>
              <a:t>の成長</a:t>
            </a:r>
            <a:endParaRPr kumimoji="1" lang="ja-JP" altLang="en-US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5572132" y="1285861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6143636" y="1357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" name="直線コネクタ 9"/>
          <p:cNvCxnSpPr>
            <a:endCxn id="7" idx="0"/>
          </p:cNvCxnSpPr>
          <p:nvPr/>
        </p:nvCxnSpPr>
        <p:spPr>
          <a:xfrm rot="16200000" flipH="1">
            <a:off x="6100774" y="1671626"/>
            <a:ext cx="1583052" cy="107444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>
            <a:endCxn id="12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" name="直線コネクタ 17"/>
          <p:cNvCxnSpPr>
            <a:endCxn id="15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2" name="直線コネクタ 21"/>
          <p:cNvCxnSpPr>
            <a:endCxn id="19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>
            <a:endCxn id="36" idx="0"/>
          </p:cNvCxnSpPr>
          <p:nvPr/>
        </p:nvCxnSpPr>
        <p:spPr>
          <a:xfrm rot="16200000" flipH="1">
            <a:off x="5286380" y="4500570"/>
            <a:ext cx="1143008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/>
          <p:cNvSpPr/>
          <p:nvPr/>
        </p:nvSpPr>
        <p:spPr>
          <a:xfrm>
            <a:off x="842965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842965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871540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4" name="直線コネクタ 33"/>
          <p:cNvCxnSpPr>
            <a:endCxn id="31" idx="0"/>
          </p:cNvCxnSpPr>
          <p:nvPr/>
        </p:nvCxnSpPr>
        <p:spPr>
          <a:xfrm rot="16200000" flipH="1">
            <a:off x="8429652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/>
          <p:cNvSpPr/>
          <p:nvPr/>
        </p:nvSpPr>
        <p:spPr>
          <a:xfrm>
            <a:off x="5857884" y="535782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857884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143636" y="564357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9" name="直線コネクタ 38"/>
          <p:cNvCxnSpPr>
            <a:endCxn id="40" idx="0"/>
          </p:cNvCxnSpPr>
          <p:nvPr/>
        </p:nvCxnSpPr>
        <p:spPr>
          <a:xfrm rot="5400000">
            <a:off x="5715008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550069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550069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578644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直線コネクタ 42"/>
          <p:cNvCxnSpPr>
            <a:endCxn id="44" idx="0"/>
          </p:cNvCxnSpPr>
          <p:nvPr/>
        </p:nvCxnSpPr>
        <p:spPr>
          <a:xfrm rot="16200000" flipH="1">
            <a:off x="6215074" y="5857892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正方形/長方形 43"/>
          <p:cNvSpPr/>
          <p:nvPr/>
        </p:nvSpPr>
        <p:spPr>
          <a:xfrm>
            <a:off x="6215074" y="6143644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6215074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6500826" y="6429396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1285852" y="1928802"/>
            <a:ext cx="1013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7</a:t>
            </a:r>
            <a:r>
              <a:rPr lang="ja-JP" altLang="en-US" dirty="0" smtClean="0"/>
              <a:t> を追加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49" name="正方形/長方形 48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/>
          <p:cNvSpPr txBox="1"/>
          <p:nvPr/>
        </p:nvSpPr>
        <p:spPr>
          <a:xfrm>
            <a:off x="571472" y="3643314"/>
            <a:ext cx="28777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動的データ構造：</a:t>
            </a:r>
            <a:endParaRPr lang="en-US" altLang="ja-JP" dirty="0" smtClean="0"/>
          </a:p>
          <a:p>
            <a:r>
              <a:rPr kumimoji="1" lang="ja-JP" altLang="en-US" dirty="0" smtClean="0"/>
              <a:t>　追加や削除が生じても、</a:t>
            </a:r>
            <a:endParaRPr kumimoji="1" lang="en-US" altLang="ja-JP" dirty="0" smtClean="0"/>
          </a:p>
          <a:p>
            <a:r>
              <a:rPr lang="ja-JP" altLang="en-US" dirty="0" smtClean="0"/>
              <a:t>　構造を変えながらデータを</a:t>
            </a:r>
            <a:endParaRPr lang="en-US" altLang="ja-JP" dirty="0" smtClean="0"/>
          </a:p>
          <a:p>
            <a:r>
              <a:rPr kumimoji="1" lang="ja-JP" altLang="en-US" dirty="0" smtClean="0"/>
              <a:t>　保持できる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lang="ja-JP" altLang="en-US" dirty="0" smtClean="0"/>
              <a:t>の成長</a:t>
            </a:r>
            <a:endParaRPr kumimoji="1" lang="ja-JP" altLang="en-US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5572132" y="1285861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6143636" y="1357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00034" y="1785926"/>
            <a:ext cx="2611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{7, 2, 9, 1, 6, 8, 10, 4, 3, 5}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lang="ja-JP" altLang="en-US" dirty="0" smtClean="0"/>
              <a:t>の成長</a:t>
            </a:r>
            <a:endParaRPr kumimoji="1" lang="ja-JP" altLang="en-US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5572132" y="1285861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6143636" y="1357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00034" y="1785926"/>
            <a:ext cx="2611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{7, 2, 9, 1, 6, 8, 10, 4, 3, 5}</a:t>
            </a:r>
            <a:endParaRPr kumimoji="1" lang="ja-JP" altLang="en-US" dirty="0"/>
          </a:p>
        </p:txBody>
      </p:sp>
      <p:sp>
        <p:nvSpPr>
          <p:cNvPr id="46" name="下矢印 45"/>
          <p:cNvSpPr/>
          <p:nvPr/>
        </p:nvSpPr>
        <p:spPr>
          <a:xfrm flipV="1">
            <a:off x="642910" y="2143116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" name="直線コネクタ 9"/>
          <p:cNvCxnSpPr>
            <a:endCxn id="7" idx="0"/>
          </p:cNvCxnSpPr>
          <p:nvPr/>
        </p:nvCxnSpPr>
        <p:spPr>
          <a:xfrm rot="16200000" flipH="1">
            <a:off x="6100774" y="1671626"/>
            <a:ext cx="1583052" cy="107444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lang="ja-JP" altLang="en-US" dirty="0" smtClean="0"/>
              <a:t>の成長</a:t>
            </a:r>
            <a:endParaRPr kumimoji="1" lang="ja-JP" altLang="en-US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5572132" y="1285861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6143636" y="1357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00034" y="1785926"/>
            <a:ext cx="2611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{7, 2, 9, 1, 6, 8, 10, 4, 3, 5}</a:t>
            </a:r>
            <a:endParaRPr kumimoji="1" lang="ja-JP" altLang="en-US" dirty="0"/>
          </a:p>
        </p:txBody>
      </p:sp>
      <p:sp>
        <p:nvSpPr>
          <p:cNvPr id="46" name="下矢印 45"/>
          <p:cNvSpPr/>
          <p:nvPr/>
        </p:nvSpPr>
        <p:spPr>
          <a:xfrm flipV="1">
            <a:off x="785786" y="2143116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" name="直線コネクタ 9"/>
          <p:cNvCxnSpPr>
            <a:endCxn id="7" idx="0"/>
          </p:cNvCxnSpPr>
          <p:nvPr/>
        </p:nvCxnSpPr>
        <p:spPr>
          <a:xfrm rot="16200000" flipH="1">
            <a:off x="6100774" y="1671626"/>
            <a:ext cx="1583052" cy="107444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>
            <a:endCxn id="12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lang="ja-JP" altLang="en-US" dirty="0" smtClean="0"/>
              <a:t>の成長</a:t>
            </a:r>
            <a:endParaRPr kumimoji="1" lang="ja-JP" altLang="en-US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5572132" y="1285861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6143636" y="1357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00034" y="1785926"/>
            <a:ext cx="2611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{7, 2, 9, 1, 6, 8, 10, 4, 3, 5}</a:t>
            </a:r>
            <a:endParaRPr kumimoji="1" lang="ja-JP" altLang="en-US" dirty="0"/>
          </a:p>
        </p:txBody>
      </p:sp>
      <p:sp>
        <p:nvSpPr>
          <p:cNvPr id="46" name="下矢印 45"/>
          <p:cNvSpPr/>
          <p:nvPr/>
        </p:nvSpPr>
        <p:spPr>
          <a:xfrm flipV="1">
            <a:off x="1071538" y="2143116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" name="直線コネクタ 9"/>
          <p:cNvCxnSpPr>
            <a:endCxn id="7" idx="0"/>
          </p:cNvCxnSpPr>
          <p:nvPr/>
        </p:nvCxnSpPr>
        <p:spPr>
          <a:xfrm rot="16200000" flipH="1">
            <a:off x="6100774" y="1671626"/>
            <a:ext cx="1583052" cy="107444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>
            <a:endCxn id="12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" name="直線コネクタ 17"/>
          <p:cNvCxnSpPr>
            <a:endCxn id="15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lang="ja-JP" altLang="en-US" dirty="0" smtClean="0"/>
              <a:t>の成長</a:t>
            </a:r>
            <a:endParaRPr kumimoji="1" lang="ja-JP" altLang="en-US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5572132" y="1285861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6143636" y="1357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00034" y="1785926"/>
            <a:ext cx="2611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{7, 2, 9, 1, 6, 8, 10, 4, 3, 5}</a:t>
            </a:r>
            <a:endParaRPr kumimoji="1" lang="ja-JP" altLang="en-US" dirty="0"/>
          </a:p>
        </p:txBody>
      </p:sp>
      <p:sp>
        <p:nvSpPr>
          <p:cNvPr id="46" name="下矢印 45"/>
          <p:cNvSpPr/>
          <p:nvPr/>
        </p:nvSpPr>
        <p:spPr>
          <a:xfrm flipV="1">
            <a:off x="1285852" y="2143116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" name="直線コネクタ 9"/>
          <p:cNvCxnSpPr>
            <a:endCxn id="7" idx="0"/>
          </p:cNvCxnSpPr>
          <p:nvPr/>
        </p:nvCxnSpPr>
        <p:spPr>
          <a:xfrm rot="16200000" flipH="1">
            <a:off x="6100774" y="1671626"/>
            <a:ext cx="1583052" cy="107444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>
            <a:endCxn id="12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" name="直線コネクタ 17"/>
          <p:cNvCxnSpPr>
            <a:endCxn id="15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2" name="直線コネクタ 21"/>
          <p:cNvCxnSpPr>
            <a:endCxn id="19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lang="ja-JP" altLang="en-US" dirty="0" smtClean="0"/>
              <a:t>の成長</a:t>
            </a:r>
            <a:endParaRPr kumimoji="1" lang="ja-JP" altLang="en-US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5572132" y="1285861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6143636" y="1357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00034" y="1785926"/>
            <a:ext cx="2611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{7, 2, 9, 1, 6, 8, 10, 4, 3, 5}</a:t>
            </a:r>
            <a:endParaRPr kumimoji="1" lang="ja-JP" altLang="en-US" dirty="0"/>
          </a:p>
        </p:txBody>
      </p:sp>
      <p:sp>
        <p:nvSpPr>
          <p:cNvPr id="46" name="下矢印 45"/>
          <p:cNvSpPr/>
          <p:nvPr/>
        </p:nvSpPr>
        <p:spPr>
          <a:xfrm flipV="1">
            <a:off x="1500166" y="2143116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" name="直線コネクタ 9"/>
          <p:cNvCxnSpPr>
            <a:endCxn id="7" idx="0"/>
          </p:cNvCxnSpPr>
          <p:nvPr/>
        </p:nvCxnSpPr>
        <p:spPr>
          <a:xfrm rot="16200000" flipH="1">
            <a:off x="6100774" y="1671626"/>
            <a:ext cx="1583052" cy="107444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>
            <a:endCxn id="12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" name="直線コネクタ 17"/>
          <p:cNvCxnSpPr>
            <a:endCxn id="15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2" name="直線コネクタ 21"/>
          <p:cNvCxnSpPr>
            <a:endCxn id="19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6" name="直線コネクタ 25"/>
          <p:cNvCxnSpPr>
            <a:endCxn id="23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lang="ja-JP" altLang="en-US" dirty="0" smtClean="0"/>
              <a:t>の成長</a:t>
            </a:r>
            <a:endParaRPr kumimoji="1" lang="ja-JP" altLang="en-US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5572132" y="1285861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6143636" y="1357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00034" y="1785926"/>
            <a:ext cx="2611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{7, 2, 9, 1, 6, 8, 10, 4, 3, 5}</a:t>
            </a:r>
            <a:endParaRPr kumimoji="1" lang="ja-JP" altLang="en-US" dirty="0"/>
          </a:p>
        </p:txBody>
      </p:sp>
      <p:sp>
        <p:nvSpPr>
          <p:cNvPr id="46" name="下矢印 45"/>
          <p:cNvSpPr/>
          <p:nvPr/>
        </p:nvSpPr>
        <p:spPr>
          <a:xfrm flipV="1">
            <a:off x="1714480" y="2143116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143768" y="300037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143768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429520" y="328612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0" name="直線コネクタ 9"/>
          <p:cNvCxnSpPr>
            <a:endCxn id="7" idx="0"/>
          </p:cNvCxnSpPr>
          <p:nvPr/>
        </p:nvCxnSpPr>
        <p:spPr>
          <a:xfrm rot="16200000" flipH="1">
            <a:off x="6100774" y="1671626"/>
            <a:ext cx="1583052" cy="107444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>
            <a:endCxn id="12" idx="0"/>
          </p:cNvCxnSpPr>
          <p:nvPr/>
        </p:nvCxnSpPr>
        <p:spPr>
          <a:xfrm rot="10800000" flipV="1">
            <a:off x="5429256" y="3429000"/>
            <a:ext cx="185738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5143504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514350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429256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072462" y="378619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8072462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8358214" y="407194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" name="直線コネクタ 17"/>
          <p:cNvCxnSpPr>
            <a:endCxn id="15" idx="0"/>
          </p:cNvCxnSpPr>
          <p:nvPr/>
        </p:nvCxnSpPr>
        <p:spPr>
          <a:xfrm>
            <a:off x="7572396" y="3429000"/>
            <a:ext cx="785818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4643438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4643438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929190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2" name="直線コネクタ 21"/>
          <p:cNvCxnSpPr>
            <a:endCxn id="19" idx="0"/>
          </p:cNvCxnSpPr>
          <p:nvPr/>
        </p:nvCxnSpPr>
        <p:spPr>
          <a:xfrm rot="5400000">
            <a:off x="4929190" y="421481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/>
          <p:cNvSpPr/>
          <p:nvPr/>
        </p:nvSpPr>
        <p:spPr>
          <a:xfrm>
            <a:off x="6572264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57226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6858016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6" name="直線コネクタ 25"/>
          <p:cNvCxnSpPr>
            <a:endCxn id="23" idx="0"/>
          </p:cNvCxnSpPr>
          <p:nvPr/>
        </p:nvCxnSpPr>
        <p:spPr>
          <a:xfrm>
            <a:off x="5572132" y="4214818"/>
            <a:ext cx="128588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/>
          <p:cNvSpPr/>
          <p:nvPr/>
        </p:nvSpPr>
        <p:spPr>
          <a:xfrm>
            <a:off x="7715272" y="457200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7715272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8001024" y="485776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0" name="直線コネクタ 29"/>
          <p:cNvCxnSpPr>
            <a:endCxn id="27" idx="0"/>
          </p:cNvCxnSpPr>
          <p:nvPr/>
        </p:nvCxnSpPr>
        <p:spPr>
          <a:xfrm rot="5400000">
            <a:off x="7929586" y="4286256"/>
            <a:ext cx="357190" cy="21431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766</Words>
  <Application>Microsoft Office PowerPoint</Application>
  <PresentationFormat>画面に合わせる (4:3)</PresentationFormat>
  <Paragraphs>351</Paragraphs>
  <Slides>20</Slides>
  <Notes>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1" baseType="lpstr">
      <vt:lpstr>Office テーマ</vt:lpstr>
      <vt:lpstr>アルゴリズムとデータ構造 補足資料13-4 「2分探索木の追加・削除（ダイジェスト）」</vt:lpstr>
      <vt:lpstr>探索木のオペレータ（ダイジェスト）</vt:lpstr>
      <vt:lpstr>探索木の成長</vt:lpstr>
      <vt:lpstr>探索木の成長</vt:lpstr>
      <vt:lpstr>探索木の成長</vt:lpstr>
      <vt:lpstr>探索木の成長</vt:lpstr>
      <vt:lpstr>探索木の成長</vt:lpstr>
      <vt:lpstr>探索木の成長</vt:lpstr>
      <vt:lpstr>探索木の成長</vt:lpstr>
      <vt:lpstr>探索木の成長</vt:lpstr>
      <vt:lpstr>探索木の成長</vt:lpstr>
      <vt:lpstr>探索木の成長</vt:lpstr>
      <vt:lpstr>探索木の成長</vt:lpstr>
      <vt:lpstr>探索木の枝刈り</vt:lpstr>
      <vt:lpstr>探索木の枝刈り</vt:lpstr>
      <vt:lpstr>探索木の枝刈り</vt:lpstr>
      <vt:lpstr>探索木の枝刈り</vt:lpstr>
      <vt:lpstr>探索木の枝刈り</vt:lpstr>
      <vt:lpstr>探索木の成長</vt:lpstr>
      <vt:lpstr>探索木の成長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47</cp:revision>
  <dcterms:created xsi:type="dcterms:W3CDTF">2008-07-04T11:07:02Z</dcterms:created>
  <dcterms:modified xsi:type="dcterms:W3CDTF">2012-04-02T07:09:44Z</dcterms:modified>
</cp:coreProperties>
</file>