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2" r:id="rId3"/>
    <p:sldId id="263" r:id="rId4"/>
    <p:sldId id="264" r:id="rId5"/>
    <p:sldId id="257" r:id="rId6"/>
    <p:sldId id="258" r:id="rId7"/>
    <p:sldId id="265" r:id="rId8"/>
    <p:sldId id="267" r:id="rId9"/>
    <p:sldId id="273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703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13-1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分探索木」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14810" y="1571612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6182" y="15716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1" name="直線コネクタ 10"/>
          <p:cNvCxnSpPr>
            <a:endCxn id="102" idx="0"/>
          </p:cNvCxnSpPr>
          <p:nvPr/>
        </p:nvCxnSpPr>
        <p:spPr>
          <a:xfrm rot="10800000" flipV="1">
            <a:off x="2285984" y="2714620"/>
            <a:ext cx="2214578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500034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003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85786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5" name="直線コネクタ 74"/>
          <p:cNvCxnSpPr>
            <a:endCxn id="76" idx="0"/>
          </p:cNvCxnSpPr>
          <p:nvPr/>
        </p:nvCxnSpPr>
        <p:spPr>
          <a:xfrm rot="10800000" flipV="1">
            <a:off x="3000364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1461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8" name="直線コネクタ 77"/>
          <p:cNvCxnSpPr>
            <a:endCxn id="80" idx="0"/>
          </p:cNvCxnSpPr>
          <p:nvPr/>
        </p:nvCxnSpPr>
        <p:spPr>
          <a:xfrm rot="5400000">
            <a:off x="2571736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300036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35742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235742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64317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3" name="直線コネクタ 82"/>
          <p:cNvCxnSpPr>
            <a:endCxn id="84" idx="0"/>
          </p:cNvCxnSpPr>
          <p:nvPr/>
        </p:nvCxnSpPr>
        <p:spPr>
          <a:xfrm rot="16200000" flipH="1">
            <a:off x="3071802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307180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35755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428992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42899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71474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000232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285984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5" name="直線コネクタ 104"/>
          <p:cNvCxnSpPr/>
          <p:nvPr/>
        </p:nvCxnSpPr>
        <p:spPr>
          <a:xfrm rot="10800000" flipV="1">
            <a:off x="785786" y="3929066"/>
            <a:ext cx="1357322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>
            <a:endCxn id="98" idx="0"/>
          </p:cNvCxnSpPr>
          <p:nvPr/>
        </p:nvCxnSpPr>
        <p:spPr>
          <a:xfrm>
            <a:off x="2428860" y="3929066"/>
            <a:ext cx="128588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/>
          <p:cNvSpPr/>
          <p:nvPr/>
        </p:nvSpPr>
        <p:spPr>
          <a:xfrm>
            <a:off x="571500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571500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00076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7786710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155" name="正方形/長方形 154"/>
          <p:cNvSpPr/>
          <p:nvPr/>
        </p:nvSpPr>
        <p:spPr>
          <a:xfrm>
            <a:off x="778671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07246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786578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6786578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7072330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1" name="直線コネクタ 160"/>
          <p:cNvCxnSpPr>
            <a:endCxn id="127" idx="0"/>
          </p:cNvCxnSpPr>
          <p:nvPr/>
        </p:nvCxnSpPr>
        <p:spPr>
          <a:xfrm rot="10800000" flipV="1">
            <a:off x="6000760" y="3929066"/>
            <a:ext cx="92869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endCxn id="154" idx="0"/>
          </p:cNvCxnSpPr>
          <p:nvPr/>
        </p:nvCxnSpPr>
        <p:spPr>
          <a:xfrm>
            <a:off x="7215206" y="3929066"/>
            <a:ext cx="857256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4357686" y="228599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64" name="正方形/長方形 163"/>
          <p:cNvSpPr/>
          <p:nvPr/>
        </p:nvSpPr>
        <p:spPr>
          <a:xfrm>
            <a:off x="4357686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643438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7" name="直線コネクタ 166"/>
          <p:cNvCxnSpPr>
            <a:endCxn id="158" idx="0"/>
          </p:cNvCxnSpPr>
          <p:nvPr/>
        </p:nvCxnSpPr>
        <p:spPr>
          <a:xfrm>
            <a:off x="4786314" y="2714620"/>
            <a:ext cx="2286016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endCxn id="163" idx="0"/>
          </p:cNvCxnSpPr>
          <p:nvPr/>
        </p:nvCxnSpPr>
        <p:spPr>
          <a:xfrm rot="16200000" flipH="1">
            <a:off x="4321967" y="1964521"/>
            <a:ext cx="571504" cy="7143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0" y="6643710"/>
            <a:ext cx="8858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テキスト ボックス 180"/>
          <p:cNvSpPr txBox="1"/>
          <p:nvPr/>
        </p:nvSpPr>
        <p:spPr>
          <a:xfrm>
            <a:off x="0" y="6215082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の値が小さい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000892" y="6215082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の値が大きい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572264" y="1428736"/>
            <a:ext cx="1975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を探せ！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円/楕円 49"/>
          <p:cNvSpPr/>
          <p:nvPr/>
        </p:nvSpPr>
        <p:spPr>
          <a:xfrm>
            <a:off x="3786182" y="2143116"/>
            <a:ext cx="1785950" cy="114300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14810" y="1571612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6182" y="15716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1" name="直線コネクタ 10"/>
          <p:cNvCxnSpPr>
            <a:endCxn id="102" idx="0"/>
          </p:cNvCxnSpPr>
          <p:nvPr/>
        </p:nvCxnSpPr>
        <p:spPr>
          <a:xfrm rot="10800000" flipV="1">
            <a:off x="2285984" y="2714620"/>
            <a:ext cx="2214578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500034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003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85786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5" name="直線コネクタ 74"/>
          <p:cNvCxnSpPr>
            <a:endCxn id="76" idx="0"/>
          </p:cNvCxnSpPr>
          <p:nvPr/>
        </p:nvCxnSpPr>
        <p:spPr>
          <a:xfrm rot="10800000" flipV="1">
            <a:off x="3000364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1461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8" name="直線コネクタ 77"/>
          <p:cNvCxnSpPr>
            <a:endCxn id="80" idx="0"/>
          </p:cNvCxnSpPr>
          <p:nvPr/>
        </p:nvCxnSpPr>
        <p:spPr>
          <a:xfrm rot="5400000">
            <a:off x="2571736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300036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35742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235742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64317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3" name="直線コネクタ 82"/>
          <p:cNvCxnSpPr>
            <a:endCxn id="84" idx="0"/>
          </p:cNvCxnSpPr>
          <p:nvPr/>
        </p:nvCxnSpPr>
        <p:spPr>
          <a:xfrm rot="16200000" flipH="1">
            <a:off x="3071802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307180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35755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428992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42899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71474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000232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285984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5" name="直線コネクタ 104"/>
          <p:cNvCxnSpPr/>
          <p:nvPr/>
        </p:nvCxnSpPr>
        <p:spPr>
          <a:xfrm rot="10800000" flipV="1">
            <a:off x="785786" y="3929066"/>
            <a:ext cx="1357322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>
            <a:endCxn id="98" idx="0"/>
          </p:cNvCxnSpPr>
          <p:nvPr/>
        </p:nvCxnSpPr>
        <p:spPr>
          <a:xfrm>
            <a:off x="2428860" y="3929066"/>
            <a:ext cx="128588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/>
          <p:cNvSpPr/>
          <p:nvPr/>
        </p:nvSpPr>
        <p:spPr>
          <a:xfrm>
            <a:off x="571500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571500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00076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7786710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155" name="正方形/長方形 154"/>
          <p:cNvSpPr/>
          <p:nvPr/>
        </p:nvSpPr>
        <p:spPr>
          <a:xfrm>
            <a:off x="778671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07246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786578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6786578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7072330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1" name="直線コネクタ 160"/>
          <p:cNvCxnSpPr>
            <a:endCxn id="127" idx="0"/>
          </p:cNvCxnSpPr>
          <p:nvPr/>
        </p:nvCxnSpPr>
        <p:spPr>
          <a:xfrm rot="10800000" flipV="1">
            <a:off x="6000760" y="3929066"/>
            <a:ext cx="92869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endCxn id="154" idx="0"/>
          </p:cNvCxnSpPr>
          <p:nvPr/>
        </p:nvCxnSpPr>
        <p:spPr>
          <a:xfrm>
            <a:off x="7215206" y="3929066"/>
            <a:ext cx="857256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4357686" y="228599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64" name="正方形/長方形 163"/>
          <p:cNvSpPr/>
          <p:nvPr/>
        </p:nvSpPr>
        <p:spPr>
          <a:xfrm>
            <a:off x="4357686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643438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7" name="直線コネクタ 166"/>
          <p:cNvCxnSpPr>
            <a:endCxn id="158" idx="0"/>
          </p:cNvCxnSpPr>
          <p:nvPr/>
        </p:nvCxnSpPr>
        <p:spPr>
          <a:xfrm>
            <a:off x="4786314" y="2714620"/>
            <a:ext cx="2286016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endCxn id="163" idx="0"/>
          </p:cNvCxnSpPr>
          <p:nvPr/>
        </p:nvCxnSpPr>
        <p:spPr>
          <a:xfrm rot="16200000" flipH="1">
            <a:off x="4321967" y="1964521"/>
            <a:ext cx="571504" cy="7143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0" y="6643710"/>
            <a:ext cx="8858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テキスト ボックス 180"/>
          <p:cNvSpPr txBox="1"/>
          <p:nvPr/>
        </p:nvSpPr>
        <p:spPr>
          <a:xfrm>
            <a:off x="0" y="6215082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の値が小さい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000892" y="6215082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の値が大きい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572264" y="1428736"/>
            <a:ext cx="1975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を探せ！</a:t>
            </a:r>
            <a:endParaRPr kumimoji="1" lang="ja-JP" altLang="en-US" sz="32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2910" y="1928802"/>
            <a:ext cx="2518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根から始めて</a:t>
            </a:r>
            <a:endParaRPr kumimoji="1" lang="ja-JP" altLang="en-US" sz="32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786182" y="3429000"/>
            <a:ext cx="24449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は左？右？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→　右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円/楕円 49"/>
          <p:cNvSpPr/>
          <p:nvPr/>
        </p:nvSpPr>
        <p:spPr>
          <a:xfrm>
            <a:off x="6286512" y="3143248"/>
            <a:ext cx="1785950" cy="114300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14810" y="1571612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6182" y="15716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1" name="直線コネクタ 10"/>
          <p:cNvCxnSpPr>
            <a:endCxn id="102" idx="0"/>
          </p:cNvCxnSpPr>
          <p:nvPr/>
        </p:nvCxnSpPr>
        <p:spPr>
          <a:xfrm rot="10800000" flipV="1">
            <a:off x="2285984" y="2714620"/>
            <a:ext cx="2214578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500034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003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85786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5" name="直線コネクタ 74"/>
          <p:cNvCxnSpPr>
            <a:endCxn id="76" idx="0"/>
          </p:cNvCxnSpPr>
          <p:nvPr/>
        </p:nvCxnSpPr>
        <p:spPr>
          <a:xfrm rot="10800000" flipV="1">
            <a:off x="3000364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1461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8" name="直線コネクタ 77"/>
          <p:cNvCxnSpPr>
            <a:endCxn id="80" idx="0"/>
          </p:cNvCxnSpPr>
          <p:nvPr/>
        </p:nvCxnSpPr>
        <p:spPr>
          <a:xfrm rot="5400000">
            <a:off x="2571736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300036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35742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235742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64317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3" name="直線コネクタ 82"/>
          <p:cNvCxnSpPr>
            <a:endCxn id="84" idx="0"/>
          </p:cNvCxnSpPr>
          <p:nvPr/>
        </p:nvCxnSpPr>
        <p:spPr>
          <a:xfrm rot="16200000" flipH="1">
            <a:off x="3071802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307180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35755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428992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42899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71474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000232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285984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5" name="直線コネクタ 104"/>
          <p:cNvCxnSpPr/>
          <p:nvPr/>
        </p:nvCxnSpPr>
        <p:spPr>
          <a:xfrm rot="10800000" flipV="1">
            <a:off x="785786" y="3929066"/>
            <a:ext cx="1357322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>
            <a:endCxn id="98" idx="0"/>
          </p:cNvCxnSpPr>
          <p:nvPr/>
        </p:nvCxnSpPr>
        <p:spPr>
          <a:xfrm>
            <a:off x="2428860" y="3929066"/>
            <a:ext cx="128588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/>
          <p:cNvSpPr/>
          <p:nvPr/>
        </p:nvSpPr>
        <p:spPr>
          <a:xfrm>
            <a:off x="571500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571500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00076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7786710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155" name="正方形/長方形 154"/>
          <p:cNvSpPr/>
          <p:nvPr/>
        </p:nvSpPr>
        <p:spPr>
          <a:xfrm>
            <a:off x="778671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07246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786578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6786578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7072330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1" name="直線コネクタ 160"/>
          <p:cNvCxnSpPr>
            <a:endCxn id="127" idx="0"/>
          </p:cNvCxnSpPr>
          <p:nvPr/>
        </p:nvCxnSpPr>
        <p:spPr>
          <a:xfrm rot="10800000" flipV="1">
            <a:off x="6000760" y="3929066"/>
            <a:ext cx="92869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endCxn id="154" idx="0"/>
          </p:cNvCxnSpPr>
          <p:nvPr/>
        </p:nvCxnSpPr>
        <p:spPr>
          <a:xfrm>
            <a:off x="7215206" y="3929066"/>
            <a:ext cx="857256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4357686" y="228599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64" name="正方形/長方形 163"/>
          <p:cNvSpPr/>
          <p:nvPr/>
        </p:nvSpPr>
        <p:spPr>
          <a:xfrm>
            <a:off x="4357686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643438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7" name="直線コネクタ 166"/>
          <p:cNvCxnSpPr>
            <a:endCxn id="158" idx="0"/>
          </p:cNvCxnSpPr>
          <p:nvPr/>
        </p:nvCxnSpPr>
        <p:spPr>
          <a:xfrm>
            <a:off x="4786314" y="2714620"/>
            <a:ext cx="2286016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endCxn id="163" idx="0"/>
          </p:cNvCxnSpPr>
          <p:nvPr/>
        </p:nvCxnSpPr>
        <p:spPr>
          <a:xfrm rot="16200000" flipH="1">
            <a:off x="4321967" y="1964521"/>
            <a:ext cx="571504" cy="7143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0" y="6643710"/>
            <a:ext cx="8858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テキスト ボックス 180"/>
          <p:cNvSpPr txBox="1"/>
          <p:nvPr/>
        </p:nvSpPr>
        <p:spPr>
          <a:xfrm>
            <a:off x="0" y="6215082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の値が小さい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000892" y="6215082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の値が大きい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572264" y="1428736"/>
            <a:ext cx="1975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を探せ！</a:t>
            </a:r>
            <a:endParaRPr kumimoji="1" lang="ja-JP" altLang="en-US" sz="32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2910" y="1928802"/>
            <a:ext cx="2518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根から始めて</a:t>
            </a:r>
            <a:endParaRPr kumimoji="1" lang="ja-JP" altLang="en-US" sz="32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786182" y="3429000"/>
            <a:ext cx="24449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は左？右？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→　左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円/楕円 49"/>
          <p:cNvSpPr/>
          <p:nvPr/>
        </p:nvSpPr>
        <p:spPr>
          <a:xfrm>
            <a:off x="5143504" y="4214818"/>
            <a:ext cx="1785950" cy="114300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14810" y="1571612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6182" y="15716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1" name="直線コネクタ 10"/>
          <p:cNvCxnSpPr>
            <a:endCxn id="102" idx="0"/>
          </p:cNvCxnSpPr>
          <p:nvPr/>
        </p:nvCxnSpPr>
        <p:spPr>
          <a:xfrm rot="10800000" flipV="1">
            <a:off x="2285984" y="2714620"/>
            <a:ext cx="2214578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500034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003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85786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5" name="直線コネクタ 74"/>
          <p:cNvCxnSpPr>
            <a:endCxn id="76" idx="0"/>
          </p:cNvCxnSpPr>
          <p:nvPr/>
        </p:nvCxnSpPr>
        <p:spPr>
          <a:xfrm rot="10800000" flipV="1">
            <a:off x="3000364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1461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8" name="直線コネクタ 77"/>
          <p:cNvCxnSpPr>
            <a:endCxn id="80" idx="0"/>
          </p:cNvCxnSpPr>
          <p:nvPr/>
        </p:nvCxnSpPr>
        <p:spPr>
          <a:xfrm rot="5400000">
            <a:off x="2571736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300036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35742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235742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64317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3" name="直線コネクタ 82"/>
          <p:cNvCxnSpPr>
            <a:endCxn id="84" idx="0"/>
          </p:cNvCxnSpPr>
          <p:nvPr/>
        </p:nvCxnSpPr>
        <p:spPr>
          <a:xfrm rot="16200000" flipH="1">
            <a:off x="3071802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307180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35755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428992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42899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71474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000232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285984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5" name="直線コネクタ 104"/>
          <p:cNvCxnSpPr/>
          <p:nvPr/>
        </p:nvCxnSpPr>
        <p:spPr>
          <a:xfrm rot="10800000" flipV="1">
            <a:off x="785786" y="3929066"/>
            <a:ext cx="1357322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>
            <a:endCxn id="98" idx="0"/>
          </p:cNvCxnSpPr>
          <p:nvPr/>
        </p:nvCxnSpPr>
        <p:spPr>
          <a:xfrm>
            <a:off x="2428860" y="3929066"/>
            <a:ext cx="128588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/>
          <p:cNvSpPr/>
          <p:nvPr/>
        </p:nvSpPr>
        <p:spPr>
          <a:xfrm>
            <a:off x="571500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571500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00076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7786710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155" name="正方形/長方形 154"/>
          <p:cNvSpPr/>
          <p:nvPr/>
        </p:nvSpPr>
        <p:spPr>
          <a:xfrm>
            <a:off x="778671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07246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786578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6786578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7072330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1" name="直線コネクタ 160"/>
          <p:cNvCxnSpPr>
            <a:endCxn id="127" idx="0"/>
          </p:cNvCxnSpPr>
          <p:nvPr/>
        </p:nvCxnSpPr>
        <p:spPr>
          <a:xfrm rot="10800000" flipV="1">
            <a:off x="6000760" y="3929066"/>
            <a:ext cx="92869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endCxn id="154" idx="0"/>
          </p:cNvCxnSpPr>
          <p:nvPr/>
        </p:nvCxnSpPr>
        <p:spPr>
          <a:xfrm>
            <a:off x="7215206" y="3929066"/>
            <a:ext cx="857256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4357686" y="228599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64" name="正方形/長方形 163"/>
          <p:cNvSpPr/>
          <p:nvPr/>
        </p:nvSpPr>
        <p:spPr>
          <a:xfrm>
            <a:off x="4357686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643438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7" name="直線コネクタ 166"/>
          <p:cNvCxnSpPr>
            <a:endCxn id="158" idx="0"/>
          </p:cNvCxnSpPr>
          <p:nvPr/>
        </p:nvCxnSpPr>
        <p:spPr>
          <a:xfrm>
            <a:off x="4786314" y="2714620"/>
            <a:ext cx="2286016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endCxn id="163" idx="0"/>
          </p:cNvCxnSpPr>
          <p:nvPr/>
        </p:nvCxnSpPr>
        <p:spPr>
          <a:xfrm rot="16200000" flipH="1">
            <a:off x="4321967" y="1964521"/>
            <a:ext cx="571504" cy="7143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0" y="6643710"/>
            <a:ext cx="8858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テキスト ボックス 180"/>
          <p:cNvSpPr txBox="1"/>
          <p:nvPr/>
        </p:nvSpPr>
        <p:spPr>
          <a:xfrm>
            <a:off x="0" y="6215082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の値が小さい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000892" y="6215082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の値が大きい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572264" y="1428736"/>
            <a:ext cx="1975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8</a:t>
            </a:r>
            <a:r>
              <a:rPr kumimoji="1" lang="ja-JP" altLang="en-US" sz="3200" dirty="0" smtClean="0"/>
              <a:t>を探せ！</a:t>
            </a:r>
            <a:endParaRPr kumimoji="1" lang="ja-JP" altLang="en-US" sz="32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2910" y="1928802"/>
            <a:ext cx="2518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根から始めて</a:t>
            </a:r>
            <a:endParaRPr kumimoji="1" lang="ja-JP" altLang="en-US" sz="32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000628" y="5500702"/>
            <a:ext cx="2845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発見！ </a:t>
            </a:r>
            <a:r>
              <a:rPr lang="en-US" altLang="ja-JP" sz="3200" dirty="0" smtClean="0"/>
              <a:t>O(log n)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静的データ　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　動的データ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静的データ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あらかじめ、データの全量がわかっている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データの追加・削除がない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→静的データ構造：</a:t>
            </a:r>
            <a:r>
              <a:rPr kumimoji="1" lang="ja-JP" altLang="en-US" dirty="0" smtClean="0">
                <a:solidFill>
                  <a:srgbClr val="FF0000"/>
                </a:solidFill>
              </a:rPr>
              <a:t>配列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dirty="0"/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動的データ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の追加・削除がある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したがって</a:t>
            </a:r>
            <a:r>
              <a:rPr kumimoji="1" lang="ja-JP" altLang="en-US" dirty="0" smtClean="0"/>
              <a:t>、データの全量もわからない（増減する）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→動的データ構造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/>
              <a:t>	</a:t>
            </a:r>
            <a:r>
              <a:rPr lang="ja-JP" altLang="en-US" dirty="0"/>
              <a:t>順</a:t>
            </a:r>
            <a:r>
              <a:rPr lang="ja-JP" altLang="en-US" dirty="0" smtClean="0"/>
              <a:t>アクセスだけ： </a:t>
            </a:r>
            <a:r>
              <a:rPr lang="ja-JP" altLang="en-US" dirty="0" smtClean="0">
                <a:solidFill>
                  <a:srgbClr val="FF0000"/>
                </a:solidFill>
              </a:rPr>
              <a:t>線形リスト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ja-JP" altLang="en-US" dirty="0"/>
              <a:t>効率的</a:t>
            </a:r>
            <a:r>
              <a:rPr lang="ja-JP" altLang="en-US" dirty="0" smtClean="0"/>
              <a:t>な探索、局所的なデータ管理：</a:t>
            </a:r>
            <a:r>
              <a:rPr lang="ja-JP" altLang="en-US" dirty="0" smtClean="0">
                <a:solidFill>
                  <a:srgbClr val="FF0000"/>
                </a:solidFill>
              </a:rPr>
              <a:t>木構造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動的データ構造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/>
              <a:t>線形リスト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次の項目への「ポインタ」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木構造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複数の「部分木」を持つ</a:t>
            </a:r>
            <a:endParaRPr lang="en-US" altLang="ja-JP" dirty="0" smtClean="0"/>
          </a:p>
          <a:p>
            <a:pPr lvl="2"/>
            <a:r>
              <a:rPr lang="ja-JP" altLang="en-US" dirty="0"/>
              <a:t>部分</a:t>
            </a:r>
            <a:r>
              <a:rPr lang="ja-JP" altLang="en-US" dirty="0" smtClean="0"/>
              <a:t>木が高々</a:t>
            </a:r>
            <a:r>
              <a:rPr lang="en-US" altLang="ja-JP" dirty="0" smtClean="0"/>
              <a:t>2</a:t>
            </a:r>
            <a:r>
              <a:rPr lang="ja-JP" altLang="en-US" dirty="0" smtClean="0"/>
              <a:t>個の木構造： ２分木 </a:t>
            </a:r>
            <a:r>
              <a:rPr lang="en-US" altLang="ja-JP" dirty="0" smtClean="0"/>
              <a:t>binary tree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動的データ構造共通のオペレータ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要素の生成（</a:t>
            </a:r>
            <a:r>
              <a:rPr lang="ja-JP" altLang="en-US" dirty="0" smtClean="0">
                <a:solidFill>
                  <a:srgbClr val="FF0000"/>
                </a:solidFill>
              </a:rPr>
              <a:t>追加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生成先 ポインタ変数</a:t>
            </a:r>
            <a:r>
              <a:rPr lang="en-US" altLang="ja-JP" dirty="0" smtClean="0"/>
              <a:t>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</a:t>
            </a:r>
            <a:r>
              <a:rPr lang="ja-JP" altLang="en-US" dirty="0"/>
              <a:t>構造体</a:t>
            </a:r>
            <a:r>
              <a:rPr lang="ja-JP" altLang="en-US" dirty="0" smtClean="0"/>
              <a:t>名</a:t>
            </a:r>
            <a:r>
              <a:rPr lang="en-US" altLang="ja-JP" dirty="0" smtClean="0"/>
              <a:t> *)</a:t>
            </a:r>
            <a:r>
              <a:rPr lang="en-US" altLang="ja-JP" dirty="0" err="1" smtClean="0">
                <a:solidFill>
                  <a:srgbClr val="FF0000"/>
                </a:solidFill>
              </a:rPr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ja-JP" altLang="en-US" dirty="0"/>
              <a:t> </a:t>
            </a:r>
            <a:r>
              <a:rPr lang="ja-JP" altLang="en-US" dirty="0" smtClean="0"/>
              <a:t>構造体名</a:t>
            </a:r>
            <a:r>
              <a:rPr lang="en-US" altLang="ja-JP" dirty="0" smtClean="0"/>
              <a:t>))</a:t>
            </a:r>
          </a:p>
          <a:p>
            <a:pPr lvl="1"/>
            <a:r>
              <a:rPr lang="ja-JP" altLang="en-US" dirty="0" smtClean="0"/>
              <a:t>要素の</a:t>
            </a:r>
            <a:r>
              <a:rPr lang="ja-JP" altLang="en-US" dirty="0" smtClean="0">
                <a:solidFill>
                  <a:srgbClr val="FF0000"/>
                </a:solidFill>
              </a:rPr>
              <a:t>削除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en-US" altLang="ja-JP" dirty="0" smtClean="0">
                <a:solidFill>
                  <a:srgbClr val="FF0000"/>
                </a:solidFill>
              </a:rPr>
              <a:t>free</a:t>
            </a:r>
            <a:r>
              <a:rPr lang="en-US" altLang="ja-JP" dirty="0" smtClean="0"/>
              <a:t>(</a:t>
            </a:r>
            <a:r>
              <a:rPr lang="ja-JP" altLang="en-US" dirty="0" smtClean="0"/>
              <a:t>削除先へのポインタ</a:t>
            </a:r>
            <a:r>
              <a:rPr lang="en-US" altLang="ja-JP" dirty="0" smtClean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おまけ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木構造 </a:t>
            </a:r>
            <a:r>
              <a:rPr lang="en-US" altLang="ja-JP" dirty="0" smtClean="0"/>
              <a:t>tree structure</a:t>
            </a:r>
          </a:p>
          <a:p>
            <a:pPr lvl="1"/>
            <a:r>
              <a:rPr lang="ja-JP" altLang="en-US" dirty="0" smtClean="0"/>
              <a:t>複数の「部分木」を持つ</a:t>
            </a:r>
            <a:endParaRPr lang="en-US" altLang="ja-JP" dirty="0" smtClean="0"/>
          </a:p>
          <a:p>
            <a:pPr lvl="2"/>
            <a:r>
              <a:rPr lang="ja-JP" altLang="en-US" dirty="0"/>
              <a:t>部分</a:t>
            </a:r>
            <a:r>
              <a:rPr lang="ja-JP" altLang="en-US" dirty="0" smtClean="0"/>
              <a:t>木が高々</a:t>
            </a:r>
            <a:r>
              <a:rPr lang="en-US" altLang="ja-JP" dirty="0" smtClean="0"/>
              <a:t>2</a:t>
            </a:r>
            <a:r>
              <a:rPr lang="ja-JP" altLang="en-US" dirty="0" smtClean="0"/>
              <a:t>個の木構造： ２分木 </a:t>
            </a:r>
            <a:r>
              <a:rPr lang="en-US" altLang="ja-JP" dirty="0" smtClean="0"/>
              <a:t>binary tree</a:t>
            </a:r>
          </a:p>
          <a:p>
            <a:pPr lvl="2"/>
            <a:endParaRPr lang="en-US" altLang="ja-JP" dirty="0"/>
          </a:p>
          <a:p>
            <a:pPr lvl="1"/>
            <a:r>
              <a:rPr lang="ja-JP" altLang="en-US" dirty="0" smtClean="0"/>
              <a:t>どの部分木にも、自分自身（の節）を含まない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親と子は</a:t>
            </a:r>
            <a:r>
              <a:rPr lang="en-US" altLang="ja-JP" dirty="0" smtClean="0"/>
              <a:t>1:n</a:t>
            </a:r>
            <a:r>
              <a:rPr lang="ja-JP" altLang="en-US" dirty="0" smtClean="0"/>
              <a:t>の関係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/>
              <a:t>網</a:t>
            </a:r>
            <a:r>
              <a:rPr lang="ja-JP" altLang="en-US" dirty="0" smtClean="0"/>
              <a:t>構造 </a:t>
            </a:r>
            <a:r>
              <a:rPr lang="en-US" altLang="ja-JP" dirty="0" smtClean="0"/>
              <a:t>network structure</a:t>
            </a:r>
          </a:p>
          <a:p>
            <a:pPr lvl="1"/>
            <a:r>
              <a:rPr lang="ja-JP" altLang="en-US" dirty="0" smtClean="0"/>
              <a:t>複数の「参照先」を持つ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r>
              <a:rPr lang="ja-JP" altLang="en-US" dirty="0" err="1" smtClean="0"/>
              <a:t>参照先の参照先の</a:t>
            </a:r>
            <a:r>
              <a:rPr lang="en-US" altLang="ja-JP" dirty="0" smtClean="0"/>
              <a:t>…</a:t>
            </a:r>
            <a:r>
              <a:rPr lang="ja-JP" altLang="en-US" dirty="0" smtClean="0"/>
              <a:t>参照先に自分自身を含んでよい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42844" y="2993545"/>
            <a:ext cx="778674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解の候補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28794" y="1993413"/>
            <a:ext cx="5570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２分探索のイメージ： 解の候補を片側「半分」に絞り込む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5786" y="1350471"/>
            <a:ext cx="8109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解の方針：「区間」と「中央」を決めて、「中央」より「右」、「左」のどちらかに</a:t>
            </a:r>
            <a:r>
              <a:rPr kumimoji="1" lang="ja-JP" altLang="en-US" dirty="0" smtClean="0"/>
              <a:t>絞り込む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43438" y="3064983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2779231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2564917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500562" y="256491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C000"/>
                </a:solidFill>
              </a:rPr>
              <a:t>解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 rot="5400000">
            <a:off x="3858414" y="3135627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4000496" y="3707925"/>
            <a:ext cx="392909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解の候補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42844" y="3707925"/>
            <a:ext cx="3929090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643438" y="3779363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7" name="右矢印 16"/>
          <p:cNvSpPr/>
          <p:nvPr/>
        </p:nvSpPr>
        <p:spPr>
          <a:xfrm rot="5400000">
            <a:off x="3982636" y="3297156"/>
            <a:ext cx="142876" cy="39290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 rot="5400000">
            <a:off x="5787240" y="3850007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000496" y="4422305"/>
            <a:ext cx="200026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解の候補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42844" y="4422305"/>
            <a:ext cx="3929090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643438" y="4493743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2" name="右矢印 21"/>
          <p:cNvSpPr/>
          <p:nvPr/>
        </p:nvSpPr>
        <p:spPr>
          <a:xfrm rot="5400000">
            <a:off x="5911462" y="4011537"/>
            <a:ext cx="142876" cy="39290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6000760" y="4422305"/>
            <a:ext cx="1928826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 rot="5400000">
            <a:off x="4787108" y="4564387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4000496" y="5136685"/>
            <a:ext cx="100013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rgbClr val="FFC000"/>
                </a:solidFill>
              </a:rPr>
              <a:t>解の候補</a:t>
            </a:r>
            <a:endParaRPr kumimoji="1" lang="ja-JP" altLang="en-US" sz="1200" dirty="0">
              <a:solidFill>
                <a:srgbClr val="FFC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42844" y="5136685"/>
            <a:ext cx="3929090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000628" y="5136685"/>
            <a:ext cx="2928958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4411264" y="5440297"/>
            <a:ext cx="142876" cy="39290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643438" y="5208123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30" name="直線コネクタ 29"/>
          <p:cNvCxnSpPr/>
          <p:nvPr/>
        </p:nvCxnSpPr>
        <p:spPr>
          <a:xfrm rot="5400000">
            <a:off x="4287042" y="5278767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4500562" y="5851065"/>
            <a:ext cx="50006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rgbClr val="FFC000"/>
                </a:solidFill>
              </a:rPr>
              <a:t>解の候補</a:t>
            </a:r>
            <a:endParaRPr kumimoji="1" lang="ja-JP" altLang="en-US" sz="1200" dirty="0">
              <a:solidFill>
                <a:srgbClr val="FFC00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42844" y="5851065"/>
            <a:ext cx="4357718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000628" y="5851065"/>
            <a:ext cx="2928958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643438" y="5922503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 rot="5400000">
            <a:off x="4501356" y="5993147"/>
            <a:ext cx="428628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4500562" y="620825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7" name="左中かっこ 36"/>
          <p:cNvSpPr/>
          <p:nvPr/>
        </p:nvSpPr>
        <p:spPr>
          <a:xfrm flipH="1">
            <a:off x="8072462" y="2922107"/>
            <a:ext cx="357190" cy="32861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422328" y="4422305"/>
            <a:ext cx="7216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log</a:t>
            </a:r>
            <a:r>
              <a:rPr kumimoji="1" lang="en-US" altLang="ja-JP" baseline="-25000" dirty="0" smtClean="0"/>
              <a:t>2</a:t>
            </a:r>
            <a:r>
              <a:rPr kumimoji="1" lang="en-US" altLang="ja-JP" dirty="0" smtClean="0"/>
              <a:t> n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000232" y="6211669"/>
            <a:ext cx="5476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２分探索：　</a:t>
            </a:r>
            <a:r>
              <a:rPr kumimoji="1" lang="en-US" altLang="ja-JP" dirty="0" smtClean="0"/>
              <a:t>O( log n ) </a:t>
            </a:r>
            <a:r>
              <a:rPr lang="ja-JP" altLang="en-US" dirty="0" smtClean="0"/>
              <a:t>（オーダ ろぐエヌ） のアルゴリズム</a:t>
            </a:r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40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静的データの探索：２分探索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２分探索の特徴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探索の計算量（比較回数）は</a:t>
            </a:r>
            <a:r>
              <a:rPr kumimoji="1" lang="en-US" altLang="ja-JP" dirty="0" smtClean="0"/>
              <a:t>O(log n)</a:t>
            </a:r>
          </a:p>
          <a:p>
            <a:r>
              <a:rPr lang="ja-JP" altLang="en-US" dirty="0" smtClean="0"/>
              <a:t>あらかじめソートされている必要がある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ソートの計算量：クイックソート </a:t>
            </a:r>
            <a:r>
              <a:rPr kumimoji="1" lang="en-US" altLang="ja-JP" dirty="0" smtClean="0"/>
              <a:t>O( n log n )</a:t>
            </a:r>
          </a:p>
          <a:p>
            <a:pPr lvl="1"/>
            <a:r>
              <a:rPr lang="ja-JP" altLang="en-US" dirty="0" smtClean="0"/>
              <a:t>ソートの計算量の方が重い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 最初に一度だけソートする。探索は頻繁に行う。（固定的な名簿の探索に使える）</a:t>
            </a:r>
            <a:endParaRPr kumimoji="1" lang="en-US" altLang="ja-JP" dirty="0" smtClean="0"/>
          </a:p>
          <a:p>
            <a:r>
              <a:rPr lang="ja-JP" altLang="en-US" dirty="0" smtClean="0"/>
              <a:t>つまり、</a:t>
            </a:r>
            <a:r>
              <a:rPr lang="ja-JP" altLang="en-US" dirty="0" smtClean="0">
                <a:solidFill>
                  <a:srgbClr val="FF0000"/>
                </a:solidFill>
              </a:rPr>
              <a:t>静的データ</a:t>
            </a:r>
            <a:r>
              <a:rPr lang="ja-JP" altLang="en-US" dirty="0" smtClean="0"/>
              <a:t>（データの増減、追加・削除が起こらない）を対象にしている。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動的データを木構造を使って２分探索可能にする方法：　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任意の節点</a:t>
            </a:r>
            <a:r>
              <a:rPr lang="en-US" altLang="ja-JP" dirty="0" smtClean="0"/>
              <a:t>N</a:t>
            </a:r>
            <a:r>
              <a:rPr lang="ja-JP" altLang="en-US" dirty="0" smtClean="0"/>
              <a:t>について、以下の条件を満たしている木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dirty="0" smtClean="0"/>
              <a:t>(N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左部分木中のすべての節点</a:t>
            </a:r>
            <a:r>
              <a:rPr lang="ja-JP" altLang="en-US" dirty="0" smtClean="0"/>
              <a:t>のキーが、</a:t>
            </a:r>
            <a:r>
              <a:rPr lang="en-US" altLang="ja-JP" dirty="0" smtClean="0"/>
              <a:t>N</a:t>
            </a:r>
            <a:r>
              <a:rPr lang="ja-JP" altLang="en-US" dirty="0" smtClean="0"/>
              <a:t>のキーよりも小さい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(N</a:t>
            </a:r>
            <a:r>
              <a:rPr lang="ja-JP" altLang="en-US" dirty="0"/>
              <a:t>の</a:t>
            </a:r>
            <a:r>
              <a:rPr lang="en-US" altLang="ja-JP" dirty="0" smtClean="0"/>
              <a:t>)</a:t>
            </a:r>
            <a:r>
              <a:rPr lang="ja-JP" altLang="en-US" dirty="0"/>
              <a:t>右</a:t>
            </a:r>
            <a:r>
              <a:rPr lang="ja-JP" altLang="en-US" dirty="0" smtClean="0"/>
              <a:t>部分</a:t>
            </a:r>
            <a:r>
              <a:rPr lang="ja-JP" altLang="en-US" dirty="0"/>
              <a:t>木中のすべての節点</a:t>
            </a:r>
            <a:r>
              <a:rPr lang="ja-JP" altLang="en-US" dirty="0" smtClean="0"/>
              <a:t>のキーが、</a:t>
            </a:r>
            <a:r>
              <a:rPr lang="en-US" altLang="ja-JP" dirty="0" smtClean="0"/>
              <a:t>N</a:t>
            </a:r>
            <a:r>
              <a:rPr lang="ja-JP" altLang="en-US" dirty="0" smtClean="0"/>
              <a:t>のキーよりも大きい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動的データを木構造を使って２分探索可能にする方法：　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14810" y="1571612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6182" y="15716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1" name="直線コネクタ 10"/>
          <p:cNvCxnSpPr>
            <a:endCxn id="102" idx="0"/>
          </p:cNvCxnSpPr>
          <p:nvPr/>
        </p:nvCxnSpPr>
        <p:spPr>
          <a:xfrm rot="10800000" flipV="1">
            <a:off x="2285984" y="2714620"/>
            <a:ext cx="2214578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500034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003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85786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5" name="直線コネクタ 74"/>
          <p:cNvCxnSpPr>
            <a:endCxn id="76" idx="0"/>
          </p:cNvCxnSpPr>
          <p:nvPr/>
        </p:nvCxnSpPr>
        <p:spPr>
          <a:xfrm rot="10800000" flipV="1">
            <a:off x="3000364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1461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78" name="直線コネクタ 77"/>
          <p:cNvCxnSpPr>
            <a:endCxn id="80" idx="0"/>
          </p:cNvCxnSpPr>
          <p:nvPr/>
        </p:nvCxnSpPr>
        <p:spPr>
          <a:xfrm rot="5400000">
            <a:off x="2571736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/>
          <p:cNvSpPr/>
          <p:nvPr/>
        </p:nvSpPr>
        <p:spPr>
          <a:xfrm>
            <a:off x="300036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35742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235742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64317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83" name="直線コネクタ 82"/>
          <p:cNvCxnSpPr>
            <a:endCxn id="84" idx="0"/>
          </p:cNvCxnSpPr>
          <p:nvPr/>
        </p:nvCxnSpPr>
        <p:spPr>
          <a:xfrm rot="16200000" flipH="1">
            <a:off x="3071802" y="571501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3071802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35755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428992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42899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714744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000232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285984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5" name="直線コネクタ 104"/>
          <p:cNvCxnSpPr/>
          <p:nvPr/>
        </p:nvCxnSpPr>
        <p:spPr>
          <a:xfrm rot="10800000" flipV="1">
            <a:off x="785786" y="3929066"/>
            <a:ext cx="1357322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>
            <a:endCxn id="98" idx="0"/>
          </p:cNvCxnSpPr>
          <p:nvPr/>
        </p:nvCxnSpPr>
        <p:spPr>
          <a:xfrm>
            <a:off x="2428860" y="3929066"/>
            <a:ext cx="128588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/>
          <p:cNvSpPr/>
          <p:nvPr/>
        </p:nvSpPr>
        <p:spPr>
          <a:xfrm>
            <a:off x="571500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571500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00076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4" name="正方形/長方形 153"/>
          <p:cNvSpPr/>
          <p:nvPr/>
        </p:nvSpPr>
        <p:spPr>
          <a:xfrm>
            <a:off x="7786710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155" name="正方形/長方形 154"/>
          <p:cNvSpPr/>
          <p:nvPr/>
        </p:nvSpPr>
        <p:spPr>
          <a:xfrm>
            <a:off x="778671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8072462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786578" y="350043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6786578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7072330" y="378619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1" name="直線コネクタ 160"/>
          <p:cNvCxnSpPr>
            <a:endCxn id="127" idx="0"/>
          </p:cNvCxnSpPr>
          <p:nvPr/>
        </p:nvCxnSpPr>
        <p:spPr>
          <a:xfrm rot="10800000" flipV="1">
            <a:off x="6000760" y="3929066"/>
            <a:ext cx="92869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>
            <a:endCxn id="154" idx="0"/>
          </p:cNvCxnSpPr>
          <p:nvPr/>
        </p:nvCxnSpPr>
        <p:spPr>
          <a:xfrm>
            <a:off x="7215206" y="3929066"/>
            <a:ext cx="857256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4357686" y="228599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164" name="正方形/長方形 163"/>
          <p:cNvSpPr/>
          <p:nvPr/>
        </p:nvSpPr>
        <p:spPr>
          <a:xfrm>
            <a:off x="4357686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643438" y="257174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67" name="直線コネクタ 166"/>
          <p:cNvCxnSpPr>
            <a:endCxn id="158" idx="0"/>
          </p:cNvCxnSpPr>
          <p:nvPr/>
        </p:nvCxnSpPr>
        <p:spPr>
          <a:xfrm>
            <a:off x="4786314" y="2714620"/>
            <a:ext cx="2286016" cy="78581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/>
          <p:cNvCxnSpPr>
            <a:endCxn id="163" idx="0"/>
          </p:cNvCxnSpPr>
          <p:nvPr/>
        </p:nvCxnSpPr>
        <p:spPr>
          <a:xfrm rot="16200000" flipH="1">
            <a:off x="4321967" y="1964521"/>
            <a:ext cx="571504" cy="7143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0" y="6643710"/>
            <a:ext cx="8858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テキスト ボックス 180"/>
          <p:cNvSpPr txBox="1"/>
          <p:nvPr/>
        </p:nvSpPr>
        <p:spPr>
          <a:xfrm>
            <a:off x="0" y="6215082"/>
            <a:ext cx="1944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の値が小さい</a:t>
            </a:r>
            <a:endParaRPr kumimoji="1" lang="ja-JP" altLang="en-US" dirty="0"/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7000892" y="6215082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キー</a:t>
            </a:r>
            <a:r>
              <a:rPr lang="ja-JP" altLang="en-US" dirty="0" smtClean="0"/>
              <a:t>の値が大きい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探索木</a:t>
            </a:r>
            <a:r>
              <a:rPr lang="ja-JP" altLang="en-US" dirty="0" smtClean="0">
                <a:solidFill>
                  <a:srgbClr val="FF0000"/>
                </a:solidFill>
              </a:rPr>
              <a:t>を探索する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ja-JP" altLang="en-US" dirty="0" smtClean="0"/>
              <a:t>探索木に節点を追加（挿入）する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678</Words>
  <Application>Microsoft Office PowerPoint</Application>
  <PresentationFormat>画面に合わせる (4:3)</PresentationFormat>
  <Paragraphs>160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アルゴリズムとデータ構造 補足資料13-1 「2分探索木」</vt:lpstr>
      <vt:lpstr>静的データ　/　動的データ</vt:lpstr>
      <vt:lpstr>動的データ構造</vt:lpstr>
      <vt:lpstr>おまけ</vt:lpstr>
      <vt:lpstr>静的データの探索：２分探索</vt:lpstr>
      <vt:lpstr>２分探索の特徴</vt:lpstr>
      <vt:lpstr>動的データを木構造を使って２分探索可能にする方法：　探索木(search tree)</vt:lpstr>
      <vt:lpstr>動的データを木構造を使って２分探索可能にする方法：　探索木(search tree)</vt:lpstr>
      <vt:lpstr>探索木のオペレータ</vt:lpstr>
      <vt:lpstr>探索木(search tree)</vt:lpstr>
      <vt:lpstr>探索木(search tree)</vt:lpstr>
      <vt:lpstr>探索木(search tree)</vt:lpstr>
      <vt:lpstr>探索木(search tree)</vt:lpstr>
      <vt:lpstr>探索木のオペレータ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14</cp:revision>
  <dcterms:created xsi:type="dcterms:W3CDTF">2008-07-04T11:07:02Z</dcterms:created>
  <dcterms:modified xsi:type="dcterms:W3CDTF">2012-04-02T07:06:16Z</dcterms:modified>
</cp:coreProperties>
</file>