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  <p:sldId id="286" r:id="rId3"/>
    <p:sldId id="288" r:id="rId4"/>
    <p:sldId id="287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12-2</a:t>
            </a:r>
            <a:br>
              <a:rPr lang="en-US" altLang="ja-JP" dirty="0" smtClean="0"/>
            </a:br>
            <a:r>
              <a:rPr lang="ja-JP" altLang="en-US" dirty="0" smtClean="0"/>
              <a:t>「</a:t>
            </a:r>
            <a:r>
              <a:rPr lang="en-US" altLang="ja-JP" dirty="0" smtClean="0"/>
              <a:t>2</a:t>
            </a:r>
            <a:r>
              <a:rPr lang="ja-JP" altLang="en-US" dirty="0"/>
              <a:t>分</a:t>
            </a:r>
            <a:r>
              <a:rPr lang="ja-JP" altLang="en-US" dirty="0" smtClean="0"/>
              <a:t>木」</a:t>
            </a:r>
            <a:endParaRPr kumimoji="1" lang="ja-JP" altLang="en-US" dirty="0"/>
          </a:p>
        </p:txBody>
      </p:sp>
      <p:sp>
        <p:nvSpPr>
          <p:cNvPr id="6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500562" y="185736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43306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214282" y="3929066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429388" y="1071546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42938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10715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357298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768" y="135729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14376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3"/>
          </p:cNvCxnSpPr>
          <p:nvPr/>
        </p:nvCxnSpPr>
        <p:spPr>
          <a:xfrm>
            <a:off x="4857752" y="57148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図形 32"/>
          <p:cNvCxnSpPr>
            <a:stCxn id="22" idx="3"/>
            <a:endCxn id="16" idx="1"/>
          </p:cNvCxnSpPr>
          <p:nvPr/>
        </p:nvCxnSpPr>
        <p:spPr>
          <a:xfrm>
            <a:off x="5214942" y="571480"/>
            <a:ext cx="1214446" cy="6385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5572132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7213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72132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72132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286512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28651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24" idx="3"/>
          </p:cNvCxnSpPr>
          <p:nvPr/>
        </p:nvCxnSpPr>
        <p:spPr>
          <a:xfrm>
            <a:off x="4857752" y="200024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図形 32"/>
          <p:cNvCxnSpPr>
            <a:stCxn id="24" idx="3"/>
            <a:endCxn id="30" idx="1"/>
          </p:cNvCxnSpPr>
          <p:nvPr/>
        </p:nvCxnSpPr>
        <p:spPr>
          <a:xfrm>
            <a:off x="5214942" y="2000240"/>
            <a:ext cx="357190" cy="92431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rot="5400000">
            <a:off x="6858016" y="157161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図形 32"/>
          <p:cNvCxnSpPr>
            <a:endCxn id="28" idx="0"/>
          </p:cNvCxnSpPr>
          <p:nvPr/>
        </p:nvCxnSpPr>
        <p:spPr>
          <a:xfrm rot="5400000">
            <a:off x="6036479" y="1893083"/>
            <a:ext cx="1143008" cy="64294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500562" y="185736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43306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214282" y="4357694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429388" y="1071546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42938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10715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357298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768" y="135729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14376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3"/>
          </p:cNvCxnSpPr>
          <p:nvPr/>
        </p:nvCxnSpPr>
        <p:spPr>
          <a:xfrm>
            <a:off x="4857752" y="57148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図形 32"/>
          <p:cNvCxnSpPr>
            <a:stCxn id="22" idx="3"/>
            <a:endCxn id="16" idx="1"/>
          </p:cNvCxnSpPr>
          <p:nvPr/>
        </p:nvCxnSpPr>
        <p:spPr>
          <a:xfrm>
            <a:off x="5214942" y="571480"/>
            <a:ext cx="1214446" cy="6385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5572132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7213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72132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72132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286512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28651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24" idx="3"/>
          </p:cNvCxnSpPr>
          <p:nvPr/>
        </p:nvCxnSpPr>
        <p:spPr>
          <a:xfrm>
            <a:off x="4857752" y="200024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図形 32"/>
          <p:cNvCxnSpPr>
            <a:stCxn id="24" idx="3"/>
            <a:endCxn id="39" idx="1"/>
          </p:cNvCxnSpPr>
          <p:nvPr/>
        </p:nvCxnSpPr>
        <p:spPr>
          <a:xfrm>
            <a:off x="5214942" y="2000240"/>
            <a:ext cx="2286016" cy="924318"/>
          </a:xfrm>
          <a:prstGeom prst="curvedConnector3">
            <a:avLst>
              <a:gd name="adj1" fmla="val 845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rot="5400000">
            <a:off x="6858016" y="157161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図形 32"/>
          <p:cNvCxnSpPr>
            <a:endCxn id="28" idx="0"/>
          </p:cNvCxnSpPr>
          <p:nvPr/>
        </p:nvCxnSpPr>
        <p:spPr>
          <a:xfrm rot="5400000">
            <a:off x="6036479" y="1893083"/>
            <a:ext cx="1143008" cy="64294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500958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50095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7500958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500958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8215338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21533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500562" y="185736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43306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214282" y="4572008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429388" y="1071546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42938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10715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357298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768" y="135729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14376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3"/>
          </p:cNvCxnSpPr>
          <p:nvPr/>
        </p:nvCxnSpPr>
        <p:spPr>
          <a:xfrm>
            <a:off x="4857752" y="57148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図形 32"/>
          <p:cNvCxnSpPr>
            <a:stCxn id="22" idx="3"/>
            <a:endCxn id="16" idx="1"/>
          </p:cNvCxnSpPr>
          <p:nvPr/>
        </p:nvCxnSpPr>
        <p:spPr>
          <a:xfrm>
            <a:off x="5214942" y="571480"/>
            <a:ext cx="1214446" cy="6385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5572132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7213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72132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72132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286512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28651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24" idx="3"/>
          </p:cNvCxnSpPr>
          <p:nvPr/>
        </p:nvCxnSpPr>
        <p:spPr>
          <a:xfrm>
            <a:off x="4857752" y="200024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図形 32"/>
          <p:cNvCxnSpPr>
            <a:stCxn id="24" idx="3"/>
            <a:endCxn id="39" idx="1"/>
          </p:cNvCxnSpPr>
          <p:nvPr/>
        </p:nvCxnSpPr>
        <p:spPr>
          <a:xfrm>
            <a:off x="5214942" y="2000240"/>
            <a:ext cx="2286016" cy="924318"/>
          </a:xfrm>
          <a:prstGeom prst="curvedConnector3">
            <a:avLst>
              <a:gd name="adj1" fmla="val 845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rot="5400000">
            <a:off x="6858016" y="157161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図形 32"/>
          <p:cNvCxnSpPr>
            <a:endCxn id="28" idx="0"/>
          </p:cNvCxnSpPr>
          <p:nvPr/>
        </p:nvCxnSpPr>
        <p:spPr>
          <a:xfrm rot="5400000">
            <a:off x="6036479" y="1893083"/>
            <a:ext cx="1143008" cy="64294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500958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50095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7500958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500958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8215338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21533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500562" y="185736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43306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214282" y="4714884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429388" y="1071546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42938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10715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357298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768" y="135729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14376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3"/>
          </p:cNvCxnSpPr>
          <p:nvPr/>
        </p:nvCxnSpPr>
        <p:spPr>
          <a:xfrm>
            <a:off x="4857752" y="57148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図形 32"/>
          <p:cNvCxnSpPr>
            <a:stCxn id="22" idx="3"/>
            <a:endCxn id="16" idx="1"/>
          </p:cNvCxnSpPr>
          <p:nvPr/>
        </p:nvCxnSpPr>
        <p:spPr>
          <a:xfrm>
            <a:off x="5214942" y="571480"/>
            <a:ext cx="1214446" cy="6385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5572132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7213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72132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72132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286512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28651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24" idx="3"/>
          </p:cNvCxnSpPr>
          <p:nvPr/>
        </p:nvCxnSpPr>
        <p:spPr>
          <a:xfrm>
            <a:off x="4857752" y="200024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図形 32"/>
          <p:cNvCxnSpPr>
            <a:stCxn id="24" idx="3"/>
            <a:endCxn id="39" idx="1"/>
          </p:cNvCxnSpPr>
          <p:nvPr/>
        </p:nvCxnSpPr>
        <p:spPr>
          <a:xfrm>
            <a:off x="5214942" y="2000240"/>
            <a:ext cx="2286016" cy="924318"/>
          </a:xfrm>
          <a:prstGeom prst="curvedConnector3">
            <a:avLst>
              <a:gd name="adj1" fmla="val 845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rot="5400000">
            <a:off x="6858016" y="157161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図形 32"/>
          <p:cNvCxnSpPr>
            <a:endCxn id="28" idx="0"/>
          </p:cNvCxnSpPr>
          <p:nvPr/>
        </p:nvCxnSpPr>
        <p:spPr>
          <a:xfrm rot="5400000">
            <a:off x="6036479" y="1893083"/>
            <a:ext cx="1143008" cy="64294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500958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50095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7500958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500958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8215338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21533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 rot="5400000">
            <a:off x="7572396" y="157161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図形 32"/>
          <p:cNvCxnSpPr>
            <a:endCxn id="35" idx="0"/>
          </p:cNvCxnSpPr>
          <p:nvPr/>
        </p:nvCxnSpPr>
        <p:spPr>
          <a:xfrm rot="16200000" flipH="1">
            <a:off x="7358082" y="1928802"/>
            <a:ext cx="1143008" cy="571504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500562" y="1857364"/>
            <a:ext cx="714380" cy="285752"/>
          </a:xfrm>
          <a:prstGeom prst="rect">
            <a:avLst/>
          </a:prstGeom>
          <a:noFill/>
          <a:ln>
            <a:solidFill>
              <a:schemeClr val="accent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43306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214282" y="5214950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429388" y="1071546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42938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10715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357298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768" y="135729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14376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3"/>
          </p:cNvCxnSpPr>
          <p:nvPr/>
        </p:nvCxnSpPr>
        <p:spPr>
          <a:xfrm>
            <a:off x="4857752" y="57148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図形 32"/>
          <p:cNvCxnSpPr>
            <a:stCxn id="22" idx="3"/>
            <a:endCxn id="16" idx="1"/>
          </p:cNvCxnSpPr>
          <p:nvPr/>
        </p:nvCxnSpPr>
        <p:spPr>
          <a:xfrm>
            <a:off x="5214942" y="571480"/>
            <a:ext cx="1214446" cy="6385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5572132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7213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72132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72132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286512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28651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24" idx="3"/>
          </p:cNvCxnSpPr>
          <p:nvPr/>
        </p:nvCxnSpPr>
        <p:spPr>
          <a:xfrm>
            <a:off x="4857752" y="2000240"/>
            <a:ext cx="357190" cy="1588"/>
          </a:xfrm>
          <a:prstGeom prst="line">
            <a:avLst/>
          </a:prstGeom>
          <a:ln w="19050">
            <a:solidFill>
              <a:schemeClr val="accent1">
                <a:alpha val="2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図形 32"/>
          <p:cNvCxnSpPr>
            <a:stCxn id="24" idx="3"/>
            <a:endCxn id="39" idx="1"/>
          </p:cNvCxnSpPr>
          <p:nvPr/>
        </p:nvCxnSpPr>
        <p:spPr>
          <a:xfrm>
            <a:off x="5214942" y="2000240"/>
            <a:ext cx="2286016" cy="924318"/>
          </a:xfrm>
          <a:prstGeom prst="curvedConnector3">
            <a:avLst>
              <a:gd name="adj1" fmla="val 84500"/>
            </a:avLst>
          </a:prstGeom>
          <a:ln w="19050">
            <a:solidFill>
              <a:schemeClr val="accent1">
                <a:alpha val="2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rot="5400000">
            <a:off x="6858016" y="157161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図形 32"/>
          <p:cNvCxnSpPr>
            <a:endCxn id="28" idx="0"/>
          </p:cNvCxnSpPr>
          <p:nvPr/>
        </p:nvCxnSpPr>
        <p:spPr>
          <a:xfrm rot="5400000">
            <a:off x="6036479" y="1893083"/>
            <a:ext cx="1143008" cy="64294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500958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50095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7500958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500958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8215338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21533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 rot="5400000">
            <a:off x="7572396" y="157161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図形 32"/>
          <p:cNvCxnSpPr>
            <a:endCxn id="35" idx="0"/>
          </p:cNvCxnSpPr>
          <p:nvPr/>
        </p:nvCxnSpPr>
        <p:spPr>
          <a:xfrm rot="16200000" flipH="1">
            <a:off x="7358082" y="1928802"/>
            <a:ext cx="1143008" cy="571504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 rot="5400000">
            <a:off x="6823091" y="96359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6572264" y="571480"/>
            <a:ext cx="78380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root-&gt;key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47" name="直線矢印コネクタ 46"/>
          <p:cNvCxnSpPr>
            <a:stCxn id="49" idx="3"/>
          </p:cNvCxnSpPr>
          <p:nvPr/>
        </p:nvCxnSpPr>
        <p:spPr>
          <a:xfrm>
            <a:off x="6139763" y="1495798"/>
            <a:ext cx="646815" cy="758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5357818" y="1357298"/>
            <a:ext cx="7819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53" name="直線矢印コネクタ 52"/>
          <p:cNvCxnSpPr>
            <a:stCxn id="54" idx="1"/>
          </p:cNvCxnSpPr>
          <p:nvPr/>
        </p:nvCxnSpPr>
        <p:spPr>
          <a:xfrm rot="10800000" flipV="1">
            <a:off x="7786710" y="1424360"/>
            <a:ext cx="493656" cy="758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8280366" y="1285860"/>
            <a:ext cx="8636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58" name="直線矢印コネクタ 57"/>
          <p:cNvCxnSpPr>
            <a:stCxn id="59" idx="2"/>
          </p:cNvCxnSpPr>
          <p:nvPr/>
        </p:nvCxnSpPr>
        <p:spPr>
          <a:xfrm rot="16200000" flipH="1">
            <a:off x="8224603" y="2509570"/>
            <a:ext cx="651695" cy="441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7929586" y="1928802"/>
            <a:ext cx="11975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root-&gt;right-&gt;key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63" name="直線矢印コネクタ 62"/>
          <p:cNvCxnSpPr>
            <a:stCxn id="64" idx="2"/>
          </p:cNvCxnSpPr>
          <p:nvPr/>
        </p:nvCxnSpPr>
        <p:spPr>
          <a:xfrm rot="16200000" flipH="1">
            <a:off x="5882446" y="2239115"/>
            <a:ext cx="365945" cy="10136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5000628" y="2285992"/>
            <a:ext cx="11158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root-&gt;left-&gt;key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4929190" y="3929066"/>
            <a:ext cx="11140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root-&gt;left-&gt;left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 rot="5400000" flipH="1" flipV="1">
            <a:off x="5643570" y="3571876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正方形/長方形 71"/>
          <p:cNvSpPr/>
          <p:nvPr/>
        </p:nvSpPr>
        <p:spPr>
          <a:xfrm>
            <a:off x="5715008" y="4143380"/>
            <a:ext cx="11957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root-&gt;left-&gt;right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73" name="直線矢印コネクタ 72"/>
          <p:cNvCxnSpPr>
            <a:endCxn id="32" idx="3"/>
          </p:cNvCxnSpPr>
          <p:nvPr/>
        </p:nvCxnSpPr>
        <p:spPr>
          <a:xfrm rot="5400000" flipH="1" flipV="1">
            <a:off x="6177167" y="3605407"/>
            <a:ext cx="10045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6786578" y="4004880"/>
            <a:ext cx="11957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root-&gt;right-&gt;left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76" name="直線矢印コネクタ 75"/>
          <p:cNvCxnSpPr/>
          <p:nvPr/>
        </p:nvCxnSpPr>
        <p:spPr>
          <a:xfrm rot="5400000" flipH="1" flipV="1">
            <a:off x="7500958" y="3647690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/>
          <p:cNvSpPr/>
          <p:nvPr/>
        </p:nvSpPr>
        <p:spPr>
          <a:xfrm>
            <a:off x="7572396" y="4219194"/>
            <a:ext cx="1230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root-&gt;right&gt;right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78" name="直線矢印コネクタ 77"/>
          <p:cNvCxnSpPr/>
          <p:nvPr/>
        </p:nvCxnSpPr>
        <p:spPr>
          <a:xfrm rot="5400000" flipH="1" flipV="1">
            <a:off x="8034555" y="3681221"/>
            <a:ext cx="10045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2928926" y="6211669"/>
            <a:ext cx="621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2 &lt;-(left)- 1 –(right)-&gt; 3</a:t>
            </a:r>
          </a:p>
          <a:p>
            <a:r>
              <a:rPr lang="en-US" altLang="ja-JP" dirty="0" smtClean="0">
                <a:solidFill>
                  <a:schemeClr val="bg1"/>
                </a:solidFill>
              </a:rPr>
              <a:t>root = 40ea0820, root-&gt;left = 40ea0830, root-&gt;right = 40ea0840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500562" y="1857364"/>
            <a:ext cx="714380" cy="285752"/>
          </a:xfrm>
          <a:prstGeom prst="rect">
            <a:avLst/>
          </a:prstGeom>
          <a:noFill/>
          <a:ln>
            <a:solidFill>
              <a:schemeClr val="accent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43306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214282" y="5429264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429388" y="1071546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42938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10715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357298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768" y="135729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14376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3"/>
          </p:cNvCxnSpPr>
          <p:nvPr/>
        </p:nvCxnSpPr>
        <p:spPr>
          <a:xfrm>
            <a:off x="4857752" y="57148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図形 32"/>
          <p:cNvCxnSpPr>
            <a:stCxn id="22" idx="3"/>
            <a:endCxn id="16" idx="1"/>
          </p:cNvCxnSpPr>
          <p:nvPr/>
        </p:nvCxnSpPr>
        <p:spPr>
          <a:xfrm>
            <a:off x="5214942" y="571480"/>
            <a:ext cx="1214446" cy="6385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5572132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7213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72132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72132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286512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28651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24" idx="3"/>
          </p:cNvCxnSpPr>
          <p:nvPr/>
        </p:nvCxnSpPr>
        <p:spPr>
          <a:xfrm>
            <a:off x="4857752" y="2000240"/>
            <a:ext cx="357190" cy="1588"/>
          </a:xfrm>
          <a:prstGeom prst="line">
            <a:avLst/>
          </a:prstGeom>
          <a:ln w="19050">
            <a:solidFill>
              <a:schemeClr val="accent1">
                <a:alpha val="2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図形 32"/>
          <p:cNvCxnSpPr>
            <a:stCxn id="24" idx="3"/>
            <a:endCxn id="39" idx="1"/>
          </p:cNvCxnSpPr>
          <p:nvPr/>
        </p:nvCxnSpPr>
        <p:spPr>
          <a:xfrm>
            <a:off x="5214942" y="2000240"/>
            <a:ext cx="2286016" cy="924318"/>
          </a:xfrm>
          <a:prstGeom prst="curvedConnector3">
            <a:avLst>
              <a:gd name="adj1" fmla="val 84500"/>
            </a:avLst>
          </a:prstGeom>
          <a:ln w="19050">
            <a:solidFill>
              <a:schemeClr val="accent1">
                <a:alpha val="2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/>
          <p:cNvCxnSpPr/>
          <p:nvPr/>
        </p:nvCxnSpPr>
        <p:spPr>
          <a:xfrm rot="5400000">
            <a:off x="6858016" y="157161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図形 32"/>
          <p:cNvCxnSpPr>
            <a:endCxn id="28" idx="0"/>
          </p:cNvCxnSpPr>
          <p:nvPr/>
        </p:nvCxnSpPr>
        <p:spPr>
          <a:xfrm rot="5400000">
            <a:off x="6036479" y="1893083"/>
            <a:ext cx="1143008" cy="64294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500958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50095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7500958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500958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8215338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21533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 rot="5400000">
            <a:off x="7572396" y="157161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図形 32"/>
          <p:cNvCxnSpPr>
            <a:endCxn id="35" idx="0"/>
          </p:cNvCxnSpPr>
          <p:nvPr/>
        </p:nvCxnSpPr>
        <p:spPr>
          <a:xfrm rot="16200000" flipH="1">
            <a:off x="7358082" y="1928802"/>
            <a:ext cx="1143008" cy="571504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 rot="5400000">
            <a:off x="6823091" y="96359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6572264" y="571480"/>
            <a:ext cx="78380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root-&gt;key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47" name="直線矢印コネクタ 46"/>
          <p:cNvCxnSpPr>
            <a:stCxn id="49" idx="3"/>
          </p:cNvCxnSpPr>
          <p:nvPr/>
        </p:nvCxnSpPr>
        <p:spPr>
          <a:xfrm>
            <a:off x="6139763" y="1495798"/>
            <a:ext cx="646815" cy="758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5357818" y="1357298"/>
            <a:ext cx="7819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53" name="直線矢印コネクタ 52"/>
          <p:cNvCxnSpPr>
            <a:stCxn id="54" idx="1"/>
          </p:cNvCxnSpPr>
          <p:nvPr/>
        </p:nvCxnSpPr>
        <p:spPr>
          <a:xfrm rot="10800000" flipV="1">
            <a:off x="7786710" y="1424360"/>
            <a:ext cx="493656" cy="758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8280366" y="1285860"/>
            <a:ext cx="8636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58" name="直線矢印コネクタ 57"/>
          <p:cNvCxnSpPr>
            <a:stCxn id="59" idx="2"/>
          </p:cNvCxnSpPr>
          <p:nvPr/>
        </p:nvCxnSpPr>
        <p:spPr>
          <a:xfrm rot="16200000" flipH="1">
            <a:off x="8224603" y="2509570"/>
            <a:ext cx="651695" cy="441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7929586" y="1928802"/>
            <a:ext cx="11975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root-&gt;right-&gt;key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63" name="直線矢印コネクタ 62"/>
          <p:cNvCxnSpPr>
            <a:stCxn id="64" idx="2"/>
          </p:cNvCxnSpPr>
          <p:nvPr/>
        </p:nvCxnSpPr>
        <p:spPr>
          <a:xfrm rot="16200000" flipH="1">
            <a:off x="5882446" y="2239115"/>
            <a:ext cx="365945" cy="10136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5000628" y="2285992"/>
            <a:ext cx="11158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root-&gt;left-&gt;key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4929190" y="3929066"/>
            <a:ext cx="11140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root-&gt;left-&gt;left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 rot="5400000" flipH="1" flipV="1">
            <a:off x="5643570" y="3571876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正方形/長方形 71"/>
          <p:cNvSpPr/>
          <p:nvPr/>
        </p:nvSpPr>
        <p:spPr>
          <a:xfrm>
            <a:off x="5715008" y="4143380"/>
            <a:ext cx="11957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root-&gt;left-&gt;right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73" name="直線矢印コネクタ 72"/>
          <p:cNvCxnSpPr>
            <a:endCxn id="32" idx="3"/>
          </p:cNvCxnSpPr>
          <p:nvPr/>
        </p:nvCxnSpPr>
        <p:spPr>
          <a:xfrm rot="5400000" flipH="1" flipV="1">
            <a:off x="6177167" y="3605407"/>
            <a:ext cx="10045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6786578" y="4004880"/>
            <a:ext cx="11957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root-&gt;right-&gt;left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76" name="直線矢印コネクタ 75"/>
          <p:cNvCxnSpPr/>
          <p:nvPr/>
        </p:nvCxnSpPr>
        <p:spPr>
          <a:xfrm rot="5400000" flipH="1" flipV="1">
            <a:off x="7500958" y="3647690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/>
          <p:cNvSpPr/>
          <p:nvPr/>
        </p:nvSpPr>
        <p:spPr>
          <a:xfrm>
            <a:off x="7572396" y="4219194"/>
            <a:ext cx="1230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root-&gt;right&gt;right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78" name="直線矢印コネクタ 77"/>
          <p:cNvCxnSpPr/>
          <p:nvPr/>
        </p:nvCxnSpPr>
        <p:spPr>
          <a:xfrm rot="5400000" flipH="1" flipV="1">
            <a:off x="8034555" y="3681221"/>
            <a:ext cx="10045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2928926" y="6211669"/>
            <a:ext cx="6215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2 &lt;-(left)- 1 –(right)-&gt; 3</a:t>
            </a:r>
          </a:p>
          <a:p>
            <a:r>
              <a:rPr lang="en-US" altLang="ja-JP" dirty="0" smtClean="0"/>
              <a:t>root = 40ea0810, root-&gt;left = 40ea0820, root-&gt;right = 40ea0830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表 54"/>
          <p:cNvGraphicFramePr>
            <a:graphicFrameLocks noGrp="1"/>
          </p:cNvGraphicFramePr>
          <p:nvPr/>
        </p:nvGraphicFramePr>
        <p:xfrm>
          <a:off x="500034" y="182880"/>
          <a:ext cx="4572032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758"/>
                <a:gridCol w="2547274"/>
              </a:tblGrid>
              <a:tr h="303612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アドレス（</a:t>
                      </a:r>
                      <a:r>
                        <a:rPr kumimoji="1" lang="en-US" altLang="ja-JP" dirty="0" smtClean="0"/>
                        <a:t>32bit</a:t>
                      </a:r>
                      <a:r>
                        <a:rPr kumimoji="1" lang="ja-JP" altLang="en-US" dirty="0" smtClean="0"/>
                        <a:t>）</a:t>
                      </a:r>
                      <a:r>
                        <a:rPr kumimoji="1" lang="en-US" altLang="ja-JP" dirty="0" smtClean="0"/>
                        <a:t>, </a:t>
                      </a:r>
                    </a:p>
                    <a:p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アドレス飛び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中身（</a:t>
                      </a:r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記憶単位</a:t>
                      </a:r>
                      <a:r>
                        <a:rPr kumimoji="1" lang="en-US" altLang="ja-JP" sz="1600" dirty="0" smtClean="0"/>
                        <a:t>=8bit</a:t>
                      </a:r>
                      <a:r>
                        <a:rPr kumimoji="1" lang="ja-JP" altLang="en-US" sz="1600" dirty="0" smtClean="0"/>
                        <a:t>を</a:t>
                      </a:r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領域まとめて</a:t>
                      </a:r>
                      <a:r>
                        <a:rPr kumimoji="1" lang="en-US" altLang="ja-JP" sz="1600" dirty="0" smtClean="0"/>
                        <a:t>32bit</a:t>
                      </a:r>
                      <a:r>
                        <a:rPr kumimoji="1" lang="ja-JP" altLang="en-US" sz="1600" dirty="0" smtClean="0"/>
                        <a:t>で表示）</a:t>
                      </a:r>
                      <a:endParaRPr kumimoji="1" lang="ja-JP" altLang="en-US" sz="1600" dirty="0"/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…</a:t>
                      </a: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0800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dk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solidFill>
                            <a:schemeClr val="dk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0804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123a 1263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40ea 0830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080c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4c6f a750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0810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dk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1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0814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 0820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40ea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0830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081c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40ea 0834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2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0828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082c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solidFill>
                            <a:schemeClr val="dk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0x</a:t>
                      </a:r>
                      <a:r>
                        <a:rPr kumimoji="1" lang="en-US" altLang="ja-JP" sz="1600" baseline="0" dirty="0" smtClean="0">
                          <a:solidFill>
                            <a:schemeClr val="dk1"/>
                          </a:solidFill>
                          <a:latin typeface="ＭＳ ゴシック" pitchFamily="49" charset="-128"/>
                          <a:ea typeface="ＭＳ ゴシック" pitchFamily="49" charset="-128"/>
                        </a:rPr>
                        <a:t> 0000 0015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0x 40ea 0830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3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0x 40ea 0834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</a:t>
                      </a: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40ea 0838</a:t>
                      </a:r>
                      <a:endParaRPr kumimoji="1" lang="ja-JP" altLang="en-US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0000</a:t>
                      </a:r>
                      <a:r>
                        <a:rPr kumimoji="1" lang="en-US" altLang="ja-JP" sz="1600" baseline="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0x 40ea 083c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0x 0101 0000</a:t>
                      </a:r>
                      <a:endParaRPr kumimoji="1" lang="ja-JP" altLang="en-US" sz="1600" dirty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  <a:tr h="3036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…</a:t>
                      </a:r>
                      <a:endParaRPr kumimoji="1" lang="ja-JP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latin typeface="ＭＳ ゴシック" pitchFamily="49" charset="-128"/>
                          <a:ea typeface="ＭＳ ゴシック" pitchFamily="49" charset="-128"/>
                        </a:rPr>
                        <a:t>…</a:t>
                      </a:r>
                      <a:endParaRPr kumimoji="1" lang="ja-JP" altLang="en-US" sz="1600" dirty="0" smtClean="0">
                        <a:latin typeface="ＭＳ ゴシック" pitchFamily="49" charset="-128"/>
                        <a:ea typeface="ＭＳ ゴシック" pitchFamily="49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正方形/長方形 21"/>
          <p:cNvSpPr/>
          <p:nvPr/>
        </p:nvSpPr>
        <p:spPr>
          <a:xfrm>
            <a:off x="3071802" y="1142984"/>
            <a:ext cx="200026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28860" y="121442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143108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429388" y="1071546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42938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10715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357298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768" y="135729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14376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572132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7213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72132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72132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286512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28651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/>
          <p:nvPr/>
        </p:nvCxnSpPr>
        <p:spPr>
          <a:xfrm rot="5400000">
            <a:off x="6858016" y="157161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図形 32"/>
          <p:cNvCxnSpPr>
            <a:endCxn id="28" idx="0"/>
          </p:cNvCxnSpPr>
          <p:nvPr/>
        </p:nvCxnSpPr>
        <p:spPr>
          <a:xfrm rot="5400000">
            <a:off x="6036479" y="1893083"/>
            <a:ext cx="1143008" cy="642942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500958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750095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7500958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7500958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8215338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215338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12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2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4" name="直線コネクタ 43"/>
          <p:cNvCxnSpPr/>
          <p:nvPr/>
        </p:nvCxnSpPr>
        <p:spPr>
          <a:xfrm rot="5400000">
            <a:off x="7572396" y="1571612"/>
            <a:ext cx="142876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図形 32"/>
          <p:cNvCxnSpPr>
            <a:endCxn id="35" idx="0"/>
          </p:cNvCxnSpPr>
          <p:nvPr/>
        </p:nvCxnSpPr>
        <p:spPr>
          <a:xfrm rot="16200000" flipH="1">
            <a:off x="7358082" y="1928802"/>
            <a:ext cx="1143008" cy="571504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/>
          <p:nvPr/>
        </p:nvCxnSpPr>
        <p:spPr>
          <a:xfrm rot="5400000">
            <a:off x="6823091" y="96359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6572264" y="571480"/>
            <a:ext cx="78380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root-&gt;key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47" name="直線矢印コネクタ 46"/>
          <p:cNvCxnSpPr>
            <a:stCxn id="49" idx="3"/>
          </p:cNvCxnSpPr>
          <p:nvPr/>
        </p:nvCxnSpPr>
        <p:spPr>
          <a:xfrm>
            <a:off x="6139763" y="1495798"/>
            <a:ext cx="646815" cy="758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/>
          <p:cNvSpPr/>
          <p:nvPr/>
        </p:nvSpPr>
        <p:spPr>
          <a:xfrm>
            <a:off x="5357818" y="1357298"/>
            <a:ext cx="78194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53" name="直線矢印コネクタ 52"/>
          <p:cNvCxnSpPr>
            <a:stCxn id="54" idx="1"/>
          </p:cNvCxnSpPr>
          <p:nvPr/>
        </p:nvCxnSpPr>
        <p:spPr>
          <a:xfrm rot="10800000" flipV="1">
            <a:off x="7786710" y="1424360"/>
            <a:ext cx="493656" cy="758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8280366" y="1285860"/>
            <a:ext cx="8636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58" name="直線矢印コネクタ 57"/>
          <p:cNvCxnSpPr>
            <a:stCxn id="59" idx="2"/>
          </p:cNvCxnSpPr>
          <p:nvPr/>
        </p:nvCxnSpPr>
        <p:spPr>
          <a:xfrm rot="16200000" flipH="1">
            <a:off x="8224603" y="2509570"/>
            <a:ext cx="651695" cy="441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正方形/長方形 58"/>
          <p:cNvSpPr/>
          <p:nvPr/>
        </p:nvSpPr>
        <p:spPr>
          <a:xfrm>
            <a:off x="7929586" y="1928802"/>
            <a:ext cx="11975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root-&gt;right-&gt;key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63" name="直線矢印コネクタ 62"/>
          <p:cNvCxnSpPr>
            <a:stCxn id="64" idx="2"/>
          </p:cNvCxnSpPr>
          <p:nvPr/>
        </p:nvCxnSpPr>
        <p:spPr>
          <a:xfrm rot="16200000" flipH="1">
            <a:off x="5882446" y="2239115"/>
            <a:ext cx="365945" cy="10136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正方形/長方形 63"/>
          <p:cNvSpPr/>
          <p:nvPr/>
        </p:nvSpPr>
        <p:spPr>
          <a:xfrm>
            <a:off x="5000628" y="2285992"/>
            <a:ext cx="11158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root-&gt;left-&gt;key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5072066" y="3929066"/>
            <a:ext cx="11140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root-&gt;left-&gt;left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67" name="直線矢印コネクタ 66"/>
          <p:cNvCxnSpPr/>
          <p:nvPr/>
        </p:nvCxnSpPr>
        <p:spPr>
          <a:xfrm rot="5400000" flipH="1" flipV="1">
            <a:off x="5643570" y="3571876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正方形/長方形 71"/>
          <p:cNvSpPr/>
          <p:nvPr/>
        </p:nvSpPr>
        <p:spPr>
          <a:xfrm>
            <a:off x="5715008" y="4143380"/>
            <a:ext cx="11957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root-&gt;left-&gt;right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73" name="直線矢印コネクタ 72"/>
          <p:cNvCxnSpPr>
            <a:endCxn id="32" idx="3"/>
          </p:cNvCxnSpPr>
          <p:nvPr/>
        </p:nvCxnSpPr>
        <p:spPr>
          <a:xfrm rot="5400000" flipH="1" flipV="1">
            <a:off x="6177167" y="3605407"/>
            <a:ext cx="10045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正方形/長方形 74"/>
          <p:cNvSpPr/>
          <p:nvPr/>
        </p:nvSpPr>
        <p:spPr>
          <a:xfrm>
            <a:off x="6786578" y="4004880"/>
            <a:ext cx="11957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root-&gt;right-&gt;left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76" name="直線矢印コネクタ 75"/>
          <p:cNvCxnSpPr/>
          <p:nvPr/>
        </p:nvCxnSpPr>
        <p:spPr>
          <a:xfrm rot="5400000" flipH="1" flipV="1">
            <a:off x="7500958" y="3647690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正方形/長方形 76"/>
          <p:cNvSpPr/>
          <p:nvPr/>
        </p:nvSpPr>
        <p:spPr>
          <a:xfrm>
            <a:off x="7572396" y="4219194"/>
            <a:ext cx="1230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>
                <a:solidFill>
                  <a:srgbClr val="FF0000"/>
                </a:solidFill>
              </a:rPr>
              <a:t>root-&gt;right&gt;right</a:t>
            </a:r>
            <a:endParaRPr lang="ja-JP" altLang="en-US" sz="1200" dirty="0">
              <a:solidFill>
                <a:srgbClr val="FF0000"/>
              </a:solidFill>
            </a:endParaRPr>
          </a:p>
        </p:txBody>
      </p:sp>
      <p:cxnSp>
        <p:nvCxnSpPr>
          <p:cNvPr id="78" name="直線矢印コネクタ 77"/>
          <p:cNvCxnSpPr/>
          <p:nvPr/>
        </p:nvCxnSpPr>
        <p:spPr>
          <a:xfrm rot="5400000" flipH="1" flipV="1">
            <a:off x="8034555" y="3681221"/>
            <a:ext cx="1004508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3071802" y="2500306"/>
            <a:ext cx="2000264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3071802" y="2857496"/>
            <a:ext cx="2000264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3071802" y="3214686"/>
            <a:ext cx="2000264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3071802" y="250030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3071802" y="2857496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3071802" y="3214686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84" name="正方形/長方形 83"/>
          <p:cNvSpPr/>
          <p:nvPr/>
        </p:nvSpPr>
        <p:spPr>
          <a:xfrm>
            <a:off x="3071802" y="3786190"/>
            <a:ext cx="2000264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3071802" y="4143380"/>
            <a:ext cx="2000264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3071802" y="4500570"/>
            <a:ext cx="2000264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3071802" y="378619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3071802" y="414338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3071802" y="450057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3071802" y="5143512"/>
            <a:ext cx="2000264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3071802" y="5500702"/>
            <a:ext cx="2000264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3071802" y="5857892"/>
            <a:ext cx="2000264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3071802" y="5143512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3071802" y="5500702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3071802" y="5857892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96" name="正方形/長方形 95"/>
          <p:cNvSpPr/>
          <p:nvPr/>
        </p:nvSpPr>
        <p:spPr>
          <a:xfrm>
            <a:off x="3071802" y="1785926"/>
            <a:ext cx="2000264" cy="35719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642910" y="571480"/>
            <a:ext cx="535785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400" dirty="0" err="1" smtClean="0"/>
              <a:t>struct</a:t>
            </a:r>
            <a:r>
              <a:rPr lang="en-US" altLang="ja-JP" sz="4400" dirty="0" smtClean="0"/>
              <a:t> tree {</a:t>
            </a:r>
          </a:p>
          <a:p>
            <a:r>
              <a:rPr lang="en-US" altLang="ja-JP" sz="4400" dirty="0" smtClean="0"/>
              <a:t>    </a:t>
            </a:r>
            <a:r>
              <a:rPr lang="en-US" altLang="ja-JP" sz="4400" dirty="0" err="1" smtClean="0"/>
              <a:t>int</a:t>
            </a:r>
            <a:r>
              <a:rPr lang="en-US" altLang="ja-JP" sz="4400" dirty="0" smtClean="0"/>
              <a:t> key;</a:t>
            </a:r>
          </a:p>
          <a:p>
            <a:r>
              <a:rPr lang="en-US" altLang="ja-JP" sz="4400" dirty="0" smtClean="0"/>
              <a:t>    </a:t>
            </a:r>
            <a:r>
              <a:rPr lang="en-US" altLang="ja-JP" sz="4400" dirty="0" err="1" smtClean="0"/>
              <a:t>struct</a:t>
            </a:r>
            <a:r>
              <a:rPr lang="en-US" altLang="ja-JP" sz="4400" dirty="0" smtClean="0"/>
              <a:t> tree *left;</a:t>
            </a:r>
          </a:p>
          <a:p>
            <a:r>
              <a:rPr lang="en-US" altLang="ja-JP" sz="4400" dirty="0" smtClean="0"/>
              <a:t>    </a:t>
            </a:r>
            <a:r>
              <a:rPr lang="en-US" altLang="ja-JP" sz="4400" dirty="0" err="1" smtClean="0"/>
              <a:t>struct</a:t>
            </a:r>
            <a:r>
              <a:rPr lang="en-US" altLang="ja-JP" sz="4400" dirty="0" smtClean="0"/>
              <a:t> tree *right;</a:t>
            </a:r>
          </a:p>
          <a:p>
            <a:r>
              <a:rPr lang="en-US" altLang="ja-JP" sz="4400" dirty="0" smtClean="0"/>
              <a:t>};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2928926" y="4500570"/>
            <a:ext cx="200026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928926" y="4786322"/>
            <a:ext cx="100013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857488" y="4500570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928926" y="4786322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000628" y="4572008"/>
            <a:ext cx="1768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の「ひな形」（型）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29058" y="4786322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3929058" y="4786322"/>
            <a:ext cx="100013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428596" y="357166"/>
            <a:ext cx="83767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p = (</a:t>
            </a:r>
            <a:r>
              <a:rPr kumimoji="1" lang="en-US" altLang="ja-JP" sz="3600" dirty="0" err="1" smtClean="0"/>
              <a:t>struct</a:t>
            </a:r>
            <a:r>
              <a:rPr kumimoji="1" lang="en-US" altLang="ja-JP" sz="3600" dirty="0" smtClean="0"/>
              <a:t> </a:t>
            </a:r>
            <a:r>
              <a:rPr lang="en-US" altLang="ja-JP" sz="3600" dirty="0" smtClean="0"/>
              <a:t>tree</a:t>
            </a:r>
            <a:r>
              <a:rPr kumimoji="1" lang="en-US" altLang="ja-JP" sz="3600" dirty="0" smtClean="0"/>
              <a:t> *)</a:t>
            </a:r>
            <a:r>
              <a:rPr kumimoji="1" lang="en-US" altLang="ja-JP" sz="3600" dirty="0" err="1" smtClean="0"/>
              <a:t>malloc</a:t>
            </a:r>
            <a:r>
              <a:rPr kumimoji="1" lang="en-US" altLang="ja-JP" sz="3600" dirty="0" smtClean="0"/>
              <a:t>(</a:t>
            </a:r>
            <a:r>
              <a:rPr kumimoji="1" lang="en-US" altLang="ja-JP" sz="3600" dirty="0" err="1" smtClean="0"/>
              <a:t>sizeof</a:t>
            </a:r>
            <a:r>
              <a:rPr kumimoji="1" lang="en-US" altLang="ja-JP" sz="3600" dirty="0" smtClean="0"/>
              <a:t>(</a:t>
            </a:r>
            <a:r>
              <a:rPr kumimoji="1" lang="en-US" altLang="ja-JP" sz="3600" dirty="0" err="1" smtClean="0"/>
              <a:t>struct</a:t>
            </a:r>
            <a:r>
              <a:rPr kumimoji="1" lang="en-US" altLang="ja-JP" sz="3600" dirty="0" smtClean="0"/>
              <a:t> </a:t>
            </a:r>
            <a:r>
              <a:rPr lang="en-US" altLang="ja-JP" sz="3600" dirty="0" smtClean="0"/>
              <a:t>tree</a:t>
            </a:r>
            <a:r>
              <a:rPr kumimoji="1" lang="en-US" altLang="ja-JP" sz="3600" dirty="0" smtClean="0"/>
              <a:t>));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571604" y="4929198"/>
            <a:ext cx="1928826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214414" y="4857760"/>
            <a:ext cx="438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B0F0"/>
                </a:solidFill>
              </a:rPr>
              <a:t>p</a:t>
            </a:r>
            <a:endParaRPr kumimoji="1" lang="ja-JP" altLang="en-US" dirty="0">
              <a:solidFill>
                <a:srgbClr val="00B0F0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071934" y="0"/>
            <a:ext cx="2127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１．メモリに割当てる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86314" y="1285860"/>
            <a:ext cx="3521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２</a:t>
            </a:r>
            <a:r>
              <a:rPr lang="ja-JP" altLang="en-US" dirty="0" smtClean="0"/>
              <a:t>．その量は、</a:t>
            </a:r>
            <a:r>
              <a:rPr lang="en-US" altLang="ja-JP" dirty="0" smtClean="0"/>
              <a:t>”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tree”</a:t>
            </a:r>
            <a:r>
              <a:rPr lang="ja-JP" altLang="en-US" dirty="0" smtClean="0"/>
              <a:t>型</a:t>
            </a:r>
            <a:r>
              <a:rPr lang="en-US" altLang="ja-JP" dirty="0" smtClean="0"/>
              <a:t>1</a:t>
            </a:r>
            <a:r>
              <a:rPr lang="ja-JP" altLang="en-US" dirty="0" smtClean="0"/>
              <a:t>個分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286116" y="1643050"/>
            <a:ext cx="5261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３．</a:t>
            </a:r>
            <a:r>
              <a:rPr lang="en-US" altLang="ja-JP" dirty="0" err="1" smtClean="0"/>
              <a:t>malloc</a:t>
            </a:r>
            <a:r>
              <a:rPr lang="ja-JP" altLang="en-US" dirty="0" smtClean="0"/>
              <a:t>の戻り値は、割当てたメモリの先頭アドレス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357290" y="2071678"/>
            <a:ext cx="7645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４</a:t>
            </a:r>
            <a:r>
              <a:rPr lang="ja-JP" altLang="en-US" dirty="0" smtClean="0"/>
              <a:t>．そのアドレス（参照先）の中身は </a:t>
            </a:r>
            <a:r>
              <a:rPr lang="en-US" altLang="ja-JP" dirty="0" smtClean="0"/>
              <a:t>“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tree”</a:t>
            </a:r>
            <a:r>
              <a:rPr lang="ja-JP" altLang="en-US" dirty="0" smtClean="0"/>
              <a:t>型</a:t>
            </a:r>
            <a:r>
              <a:rPr lang="ja-JP" altLang="en-US" dirty="0"/>
              <a:t>として</a:t>
            </a:r>
            <a:r>
              <a:rPr lang="ja-JP" altLang="en-US" dirty="0" smtClean="0"/>
              <a:t>、「キャスト」（型変換）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42844" y="2428868"/>
            <a:ext cx="5288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５．</a:t>
            </a:r>
            <a:r>
              <a:rPr lang="en-US" altLang="ja-JP" dirty="0" smtClean="0"/>
              <a:t>“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tree”</a:t>
            </a:r>
            <a:r>
              <a:rPr lang="ja-JP" altLang="en-US" dirty="0" smtClean="0"/>
              <a:t>型へのポインタとして、アドレスを代入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571736" y="5657671"/>
            <a:ext cx="51860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要するに、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新しく「箱」ができる。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この箱に名前（変数名）はない。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>
                <a:solidFill>
                  <a:srgbClr val="FF0000"/>
                </a:solidFill>
              </a:rPr>
              <a:t>だから</a:t>
            </a:r>
            <a:r>
              <a:rPr lang="ja-JP" altLang="en-US" dirty="0" smtClean="0">
                <a:solidFill>
                  <a:srgbClr val="FF0000"/>
                </a:solidFill>
              </a:rPr>
              <a:t>、ポインタ変数</a:t>
            </a:r>
            <a:r>
              <a:rPr lang="en-US" altLang="ja-JP" dirty="0" smtClean="0">
                <a:solidFill>
                  <a:srgbClr val="FF0000"/>
                </a:solidFill>
              </a:rPr>
              <a:t>p</a:t>
            </a:r>
            <a:r>
              <a:rPr lang="ja-JP" altLang="en-US" dirty="0" smtClean="0">
                <a:solidFill>
                  <a:srgbClr val="FF0000"/>
                </a:solidFill>
              </a:rPr>
              <a:t>で</a:t>
            </a:r>
            <a:r>
              <a:rPr lang="ja-JP" altLang="en-US" dirty="0">
                <a:solidFill>
                  <a:srgbClr val="FF0000"/>
                </a:solidFill>
              </a:rPr>
              <a:t>指し示して</a:t>
            </a:r>
            <a:r>
              <a:rPr lang="ja-JP" altLang="en-US" dirty="0" smtClean="0">
                <a:solidFill>
                  <a:srgbClr val="FF0000"/>
                </a:solidFill>
              </a:rPr>
              <a:t>おく必要がある。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857356" y="2857496"/>
            <a:ext cx="57086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600" dirty="0" smtClean="0"/>
              <a:t>この書き方は、憶えましょう。</a:t>
            </a:r>
            <a:endParaRPr kumimoji="1" lang="en-US" altLang="ja-JP" sz="3600" dirty="0" smtClean="0"/>
          </a:p>
          <a:p>
            <a:pPr algn="ctr"/>
            <a:r>
              <a:rPr lang="ja-JP" altLang="en-US" sz="3600" dirty="0" smtClean="0"/>
              <a:t>結果は</a:t>
            </a:r>
            <a:endParaRPr lang="en-US" altLang="ja-JP" sz="3600" dirty="0" smtClean="0"/>
          </a:p>
          <a:p>
            <a:pPr algn="ctr"/>
            <a:r>
              <a:rPr lang="ja-JP" altLang="en-US" sz="3600" dirty="0" smtClean="0"/>
              <a:t>↓</a:t>
            </a:r>
            <a:r>
              <a:rPr kumimoji="1" lang="ja-JP" altLang="en-US" sz="3600" dirty="0" smtClean="0"/>
              <a:t>これ（１個割当て）</a:t>
            </a:r>
            <a:endParaRPr kumimoji="1" lang="ja-JP" altLang="en-US" sz="3600" dirty="0"/>
          </a:p>
        </p:txBody>
      </p:sp>
      <p:cxnSp>
        <p:nvCxnSpPr>
          <p:cNvPr id="26" name="直線矢印コネクタ 25"/>
          <p:cNvCxnSpPr/>
          <p:nvPr/>
        </p:nvCxnSpPr>
        <p:spPr>
          <a:xfrm rot="5400000" flipH="1" flipV="1">
            <a:off x="4964909" y="892951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rot="5400000" flipH="1" flipV="1">
            <a:off x="3393273" y="1107265"/>
            <a:ext cx="78581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rot="5400000" flipH="1" flipV="1">
            <a:off x="1393009" y="1250141"/>
            <a:ext cx="107157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rot="5400000" flipH="1" flipV="1">
            <a:off x="-35751" y="1464455"/>
            <a:ext cx="135732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>
            <a:stCxn id="15" idx="1"/>
          </p:cNvCxnSpPr>
          <p:nvPr/>
        </p:nvCxnSpPr>
        <p:spPr>
          <a:xfrm rot="10800000" flipV="1">
            <a:off x="3857620" y="184666"/>
            <a:ext cx="214314" cy="3153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>
            <a:endCxn id="7" idx="3"/>
          </p:cNvCxnSpPr>
          <p:nvPr/>
        </p:nvCxnSpPr>
        <p:spPr>
          <a:xfrm>
            <a:off x="2571736" y="5072074"/>
            <a:ext cx="928694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図形 32"/>
          <p:cNvCxnSpPr>
            <a:stCxn id="7" idx="3"/>
          </p:cNvCxnSpPr>
          <p:nvPr/>
        </p:nvCxnSpPr>
        <p:spPr>
          <a:xfrm>
            <a:off x="3500430" y="5072074"/>
            <a:ext cx="1357322" cy="158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4857752" y="4929198"/>
            <a:ext cx="200026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857752" y="5214950"/>
            <a:ext cx="100013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786314" y="492919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857752" y="521495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857884" y="521495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5857884" y="5214950"/>
            <a:ext cx="100013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500562" y="185736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43306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214282" y="2428868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500562" y="185736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43306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214282" y="2857496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429388" y="1071546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42938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10715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357298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768" y="135729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14376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3"/>
          </p:cNvCxnSpPr>
          <p:nvPr/>
        </p:nvCxnSpPr>
        <p:spPr>
          <a:xfrm>
            <a:off x="4857752" y="57148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図形 32"/>
          <p:cNvCxnSpPr>
            <a:stCxn id="22" idx="3"/>
            <a:endCxn id="16" idx="1"/>
          </p:cNvCxnSpPr>
          <p:nvPr/>
        </p:nvCxnSpPr>
        <p:spPr>
          <a:xfrm>
            <a:off x="5214942" y="571480"/>
            <a:ext cx="1214446" cy="6385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500562" y="185736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43306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214282" y="3071810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429388" y="1071546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42938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10715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357298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768" y="135729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14376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3"/>
          </p:cNvCxnSpPr>
          <p:nvPr/>
        </p:nvCxnSpPr>
        <p:spPr>
          <a:xfrm>
            <a:off x="4857752" y="57148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図形 32"/>
          <p:cNvCxnSpPr>
            <a:stCxn id="22" idx="3"/>
            <a:endCxn id="16" idx="1"/>
          </p:cNvCxnSpPr>
          <p:nvPr/>
        </p:nvCxnSpPr>
        <p:spPr>
          <a:xfrm>
            <a:off x="5214942" y="571480"/>
            <a:ext cx="1214446" cy="6385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500562" y="185736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43306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214282" y="3500438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429388" y="1071546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42938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10715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357298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768" y="135729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14376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3"/>
          </p:cNvCxnSpPr>
          <p:nvPr/>
        </p:nvCxnSpPr>
        <p:spPr>
          <a:xfrm>
            <a:off x="4857752" y="57148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図形 32"/>
          <p:cNvCxnSpPr>
            <a:stCxn id="22" idx="3"/>
            <a:endCxn id="16" idx="1"/>
          </p:cNvCxnSpPr>
          <p:nvPr/>
        </p:nvCxnSpPr>
        <p:spPr>
          <a:xfrm>
            <a:off x="5214942" y="571480"/>
            <a:ext cx="1214446" cy="6385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5572132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7213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72132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72132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286512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28651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24" idx="3"/>
          </p:cNvCxnSpPr>
          <p:nvPr/>
        </p:nvCxnSpPr>
        <p:spPr>
          <a:xfrm>
            <a:off x="4857752" y="200024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図形 32"/>
          <p:cNvCxnSpPr>
            <a:stCxn id="24" idx="3"/>
            <a:endCxn id="30" idx="1"/>
          </p:cNvCxnSpPr>
          <p:nvPr/>
        </p:nvCxnSpPr>
        <p:spPr>
          <a:xfrm>
            <a:off x="5214942" y="2000240"/>
            <a:ext cx="357190" cy="92431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7158" y="0"/>
            <a:ext cx="642942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stdio.h</a:t>
            </a:r>
            <a:r>
              <a:rPr lang="en-US" altLang="ja-JP" sz="1400" dirty="0" smtClean="0"/>
              <a:t>&gt;</a:t>
            </a:r>
          </a:p>
          <a:p>
            <a:r>
              <a:rPr lang="en-US" altLang="ja-JP" sz="1400" dirty="0" smtClean="0"/>
              <a:t>#include&lt;</a:t>
            </a:r>
            <a:r>
              <a:rPr lang="en-US" altLang="ja-JP" sz="1400" dirty="0" err="1" smtClean="0"/>
              <a:t>stdlib.h</a:t>
            </a:r>
            <a:r>
              <a:rPr lang="en-US" altLang="ja-JP" sz="1400" dirty="0" smtClean="0"/>
              <a:t>&gt;</a:t>
            </a:r>
          </a:p>
          <a:p>
            <a:endParaRPr lang="en-US" altLang="ja-JP" sz="1400" dirty="0" smtClean="0"/>
          </a:p>
          <a:p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int</a:t>
            </a:r>
            <a:r>
              <a:rPr lang="en-US" altLang="ja-JP" sz="1400" dirty="0" smtClean="0"/>
              <a:t> key;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*left;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*right;</a:t>
            </a:r>
          </a:p>
          <a:p>
            <a:r>
              <a:rPr lang="en-US" altLang="ja-JP" sz="1400" dirty="0" smtClean="0"/>
              <a:t>};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main()</a:t>
            </a:r>
          </a:p>
          <a:p>
            <a:r>
              <a:rPr lang="en-US" altLang="ja-JP" sz="1400" dirty="0" smtClean="0"/>
              <a:t>{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*root, *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root=(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root-&gt;key= 1;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2;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root-&gt;left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 = 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 *)</a:t>
            </a:r>
            <a:r>
              <a:rPr lang="en-US" altLang="ja-JP" sz="1400" dirty="0" err="1" smtClean="0"/>
              <a:t>malloc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sizeof</a:t>
            </a:r>
            <a:r>
              <a:rPr lang="en-US" altLang="ja-JP" sz="1400" dirty="0" smtClean="0"/>
              <a:t>(</a:t>
            </a:r>
            <a:r>
              <a:rPr lang="en-US" altLang="ja-JP" sz="1400" dirty="0" err="1" smtClean="0"/>
              <a:t>struct</a:t>
            </a:r>
            <a:r>
              <a:rPr lang="en-US" altLang="ja-JP" sz="1400" dirty="0" smtClean="0"/>
              <a:t> tree));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-&gt;key = 3;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-&gt;left = NULL;  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-&gt;right=NULL;</a:t>
            </a:r>
          </a:p>
          <a:p>
            <a:r>
              <a:rPr lang="en-US" altLang="ja-JP" sz="1400" dirty="0" smtClean="0"/>
              <a:t>    root-&gt;right = </a:t>
            </a:r>
            <a:r>
              <a:rPr lang="en-US" altLang="ja-JP" sz="1400" dirty="0" err="1" smtClean="0"/>
              <a:t>new_node</a:t>
            </a:r>
            <a:r>
              <a:rPr lang="en-US" altLang="ja-JP" sz="1400" dirty="0" smtClean="0"/>
              <a:t>;</a:t>
            </a:r>
          </a:p>
          <a:p>
            <a:r>
              <a:rPr lang="en-US" altLang="ja-JP" sz="1400" dirty="0" smtClean="0"/>
              <a:t> 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(“%d &lt;-(left)- %d -(right)-&gt; %d\n”, root-&gt;left-&gt;key, root-&gt;key, root-&gt;right-&gt;key);</a:t>
            </a:r>
          </a:p>
          <a:p>
            <a:r>
              <a:rPr lang="en-US" altLang="ja-JP" sz="1400" dirty="0" smtClean="0"/>
              <a:t>    </a:t>
            </a:r>
            <a:r>
              <a:rPr lang="en-US" altLang="ja-JP" sz="1400" dirty="0" err="1" smtClean="0"/>
              <a:t>printf</a:t>
            </a:r>
            <a:r>
              <a:rPr lang="en-US" altLang="ja-JP" sz="1400" dirty="0" smtClean="0"/>
              <a:t>(“root = %x, root-&gt;left=%x, root-&gt;right=%x\n”, root, root-&gt;left, root-&gt;right);</a:t>
            </a:r>
          </a:p>
          <a:p>
            <a:endParaRPr lang="en-US" altLang="ja-JP" sz="1400" dirty="0" smtClean="0"/>
          </a:p>
          <a:p>
            <a:r>
              <a:rPr lang="en-US" altLang="ja-JP" sz="1400" dirty="0" smtClean="0"/>
              <a:t>    return 0;</a:t>
            </a:r>
          </a:p>
          <a:p>
            <a:r>
              <a:rPr lang="en-US" altLang="ja-JP" sz="1400" dirty="0" smtClean="0"/>
              <a:t>}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500562" y="185736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643306" y="1857364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new_node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214282" y="3714752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6429388" y="1071546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642938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429388" y="1071546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429388" y="1357298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43768" y="1357298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7143768" y="1357298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3"/>
          </p:cNvCxnSpPr>
          <p:nvPr/>
        </p:nvCxnSpPr>
        <p:spPr>
          <a:xfrm>
            <a:off x="4857752" y="57148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図形 32"/>
          <p:cNvCxnSpPr>
            <a:stCxn id="22" idx="3"/>
            <a:endCxn id="16" idx="1"/>
          </p:cNvCxnSpPr>
          <p:nvPr/>
        </p:nvCxnSpPr>
        <p:spPr>
          <a:xfrm>
            <a:off x="5214942" y="571480"/>
            <a:ext cx="1214446" cy="638566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5572132" y="2786058"/>
            <a:ext cx="142876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57213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572132" y="2786058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F0"/>
                </a:solidFill>
              </a:rPr>
              <a:t>key</a:t>
            </a: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72132" y="3071810"/>
            <a:ext cx="428628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left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286512" y="3071810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right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286512" y="3071810"/>
            <a:ext cx="71438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sz="11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lang="ja-JP" altLang="en-US" sz="11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>
            <a:endCxn id="24" idx="3"/>
          </p:cNvCxnSpPr>
          <p:nvPr/>
        </p:nvCxnSpPr>
        <p:spPr>
          <a:xfrm>
            <a:off x="4857752" y="2000240"/>
            <a:ext cx="357190" cy="1588"/>
          </a:xfrm>
          <a:prstGeom prst="line">
            <a:avLst/>
          </a:prstGeom>
          <a:ln w="19050">
            <a:solidFill>
              <a:srgbClr val="00B0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図形 32"/>
          <p:cNvCxnSpPr>
            <a:stCxn id="24" idx="3"/>
            <a:endCxn id="30" idx="1"/>
          </p:cNvCxnSpPr>
          <p:nvPr/>
        </p:nvCxnSpPr>
        <p:spPr>
          <a:xfrm>
            <a:off x="5214942" y="2000240"/>
            <a:ext cx="357190" cy="924318"/>
          </a:xfrm>
          <a:prstGeom prst="curvedConnector3">
            <a:avLst>
              <a:gd name="adj1" fmla="val 50000"/>
            </a:avLst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2890</Words>
  <Application>Microsoft Office PowerPoint</Application>
  <PresentationFormat>画面に合わせる (4:3)</PresentationFormat>
  <Paragraphs>612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Office テーマ</vt:lpstr>
      <vt:lpstr>アルゴリズムとデータ構造 補足資料12-2 「2分木」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52</cp:revision>
  <dcterms:created xsi:type="dcterms:W3CDTF">2008-06-12T10:29:17Z</dcterms:created>
  <dcterms:modified xsi:type="dcterms:W3CDTF">2012-04-02T07:02:47Z</dcterms:modified>
</cp:coreProperties>
</file>