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73" r:id="rId3"/>
    <p:sldId id="284" r:id="rId4"/>
    <p:sldId id="283" r:id="rId5"/>
    <p:sldId id="274" r:id="rId6"/>
    <p:sldId id="285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12-1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err="1" smtClean="0"/>
              <a:t>malloc</a:t>
            </a:r>
            <a:r>
              <a:rPr lang="ja-JP" altLang="en-US" dirty="0" smtClean="0"/>
              <a:t>と</a:t>
            </a:r>
            <a:r>
              <a:rPr lang="en-US" altLang="ja-JP" dirty="0" smtClean="0"/>
              <a:t>free</a:t>
            </a:r>
            <a:r>
              <a:rPr lang="ja-JP" altLang="en-US" dirty="0" smtClean="0"/>
              <a:t>」</a:t>
            </a:r>
            <a:r>
              <a:rPr lang="en-US" altLang="ja-JP" dirty="0"/>
              <a:t> (</a:t>
            </a:r>
            <a:r>
              <a:rPr lang="ja-JP" altLang="en-US" dirty="0"/>
              <a:t>簡易版）</a:t>
            </a:r>
            <a:endParaRPr kumimoji="1" lang="ja-JP" alt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642910" y="571480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list {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int</a:t>
            </a:r>
            <a:r>
              <a:rPr lang="en-US" altLang="ja-JP" sz="4400" dirty="0" smtClean="0"/>
              <a:t> key;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list *next;</a:t>
            </a:r>
          </a:p>
          <a:p>
            <a:r>
              <a:rPr lang="en-US" altLang="ja-JP" sz="4400" dirty="0" smtClean="0"/>
              <a:t>};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928926" y="357187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928926" y="385762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57488" y="357187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857488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57818" y="3857628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の「ひな形」（型）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642910" y="571480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list {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int</a:t>
            </a:r>
            <a:r>
              <a:rPr lang="en-US" altLang="ja-JP" sz="4400" dirty="0" smtClean="0"/>
              <a:t> key;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list *next;</a:t>
            </a:r>
          </a:p>
          <a:p>
            <a:r>
              <a:rPr lang="en-US" altLang="ja-JP" sz="4400" dirty="0" smtClean="0"/>
              <a:t>};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928926" y="357187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928926" y="385762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57488" y="357187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857488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5715008" y="357187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715008" y="385762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643570" y="357187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643570" y="385762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2" name="直線コネクタ 11"/>
          <p:cNvCxnSpPr>
            <a:endCxn id="29" idx="3"/>
          </p:cNvCxnSpPr>
          <p:nvPr/>
        </p:nvCxnSpPr>
        <p:spPr>
          <a:xfrm>
            <a:off x="3929058" y="400050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図形 32"/>
          <p:cNvCxnSpPr>
            <a:stCxn id="29" idx="3"/>
            <a:endCxn id="8" idx="1"/>
          </p:cNvCxnSpPr>
          <p:nvPr/>
        </p:nvCxnSpPr>
        <p:spPr>
          <a:xfrm flipV="1">
            <a:off x="4857752" y="3714752"/>
            <a:ext cx="85725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右矢印 16"/>
          <p:cNvSpPr/>
          <p:nvPr/>
        </p:nvSpPr>
        <p:spPr>
          <a:xfrm>
            <a:off x="285720" y="2143116"/>
            <a:ext cx="71438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929190" y="2000240"/>
            <a:ext cx="398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next </a:t>
            </a:r>
            <a:r>
              <a:rPr lang="ja-JP" altLang="en-US" dirty="0" smtClean="0"/>
              <a:t>は、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</a:t>
            </a:r>
            <a:r>
              <a:rPr lang="ja-JP" altLang="en-US" dirty="0" smtClean="0"/>
              <a:t>型への</a:t>
            </a:r>
            <a:r>
              <a:rPr kumimoji="1" lang="ja-JP" altLang="en-US" dirty="0" smtClean="0"/>
              <a:t>ポインタ</a:t>
            </a:r>
            <a:endParaRPr kumimoji="1" lang="en-US" altLang="ja-JP" dirty="0" smtClean="0"/>
          </a:p>
          <a:p>
            <a:r>
              <a:rPr lang="en-US" altLang="ja-JP" dirty="0" smtClean="0"/>
              <a:t>next </a:t>
            </a:r>
            <a:r>
              <a:rPr lang="ja-JP" altLang="en-US" dirty="0" smtClean="0"/>
              <a:t>が指し示す先の要素は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</a:t>
            </a:r>
            <a:r>
              <a:rPr lang="ja-JP" altLang="en-US" dirty="0" smtClean="0"/>
              <a:t>型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/>
          <p:nvPr/>
        </p:nvCxnSpPr>
        <p:spPr>
          <a:xfrm rot="5400000">
            <a:off x="4965703" y="310673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5429256" y="2857496"/>
            <a:ext cx="2024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つまりこういうこと。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428596" y="357166"/>
            <a:ext cx="79264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p = (</a:t>
            </a:r>
            <a:r>
              <a:rPr kumimoji="1" lang="en-US" altLang="ja-JP" sz="3600" dirty="0" err="1" smtClean="0"/>
              <a:t>struct</a:t>
            </a:r>
            <a:r>
              <a:rPr kumimoji="1" lang="en-US" altLang="ja-JP" sz="3600" dirty="0" smtClean="0"/>
              <a:t> list *)</a:t>
            </a:r>
            <a:r>
              <a:rPr kumimoji="1" lang="en-US" altLang="ja-JP" sz="3600" dirty="0" err="1" smtClean="0"/>
              <a:t>malloc</a:t>
            </a:r>
            <a:r>
              <a:rPr kumimoji="1" lang="en-US" altLang="ja-JP" sz="3600" dirty="0" smtClean="0"/>
              <a:t>(</a:t>
            </a:r>
            <a:r>
              <a:rPr kumimoji="1" lang="en-US" altLang="ja-JP" sz="3600" dirty="0" err="1" smtClean="0"/>
              <a:t>sizeof</a:t>
            </a:r>
            <a:r>
              <a:rPr kumimoji="1" lang="en-US" altLang="ja-JP" sz="3600" dirty="0" smtClean="0"/>
              <a:t>(</a:t>
            </a:r>
            <a:r>
              <a:rPr kumimoji="1" lang="en-US" altLang="ja-JP" sz="3600" dirty="0" err="1" smtClean="0"/>
              <a:t>struct</a:t>
            </a:r>
            <a:r>
              <a:rPr kumimoji="1" lang="en-US" altLang="ja-JP" sz="3600" dirty="0" smtClean="0"/>
              <a:t> list));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571604" y="492919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485776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857752" y="492919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857752" y="5214950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8631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786314" y="521495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071934" y="0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１．メモリに割当てる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6314" y="1285860"/>
            <a:ext cx="3414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２</a:t>
            </a:r>
            <a:r>
              <a:rPr lang="ja-JP" altLang="en-US" dirty="0" smtClean="0"/>
              <a:t>．その量は、</a:t>
            </a:r>
            <a:r>
              <a:rPr lang="en-US" altLang="ja-JP" dirty="0" smtClean="0"/>
              <a:t>”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list”</a:t>
            </a:r>
            <a:r>
              <a:rPr lang="ja-JP" altLang="en-US" dirty="0" smtClean="0"/>
              <a:t>型</a:t>
            </a:r>
            <a:r>
              <a:rPr lang="en-US" altLang="ja-JP" dirty="0" smtClean="0"/>
              <a:t>1</a:t>
            </a:r>
            <a:r>
              <a:rPr lang="ja-JP" altLang="en-US" dirty="0" smtClean="0"/>
              <a:t>個分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286116" y="1643050"/>
            <a:ext cx="5261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３．</a:t>
            </a:r>
            <a:r>
              <a:rPr lang="en-US" altLang="ja-JP" dirty="0" err="1" smtClean="0"/>
              <a:t>malloc</a:t>
            </a:r>
            <a:r>
              <a:rPr lang="ja-JP" altLang="en-US" dirty="0" smtClean="0"/>
              <a:t>の戻り値は、割当てたメモリの先頭アドレス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57290" y="2071678"/>
            <a:ext cx="7538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．そのアドレス（参照先）の中身は </a:t>
            </a:r>
            <a:r>
              <a:rPr lang="en-US" altLang="ja-JP" dirty="0" smtClean="0"/>
              <a:t>“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list”</a:t>
            </a:r>
            <a:r>
              <a:rPr lang="ja-JP" altLang="en-US" dirty="0" smtClean="0"/>
              <a:t>型</a:t>
            </a:r>
            <a:r>
              <a:rPr lang="ja-JP" altLang="en-US" dirty="0"/>
              <a:t>として</a:t>
            </a:r>
            <a:r>
              <a:rPr lang="ja-JP" altLang="en-US" dirty="0" smtClean="0"/>
              <a:t>、「キャスト」（型変換）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42844" y="2428868"/>
            <a:ext cx="5181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５．</a:t>
            </a:r>
            <a:r>
              <a:rPr lang="en-US" altLang="ja-JP" dirty="0" smtClean="0"/>
              <a:t>“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list”</a:t>
            </a:r>
            <a:r>
              <a:rPr lang="ja-JP" altLang="en-US" dirty="0" smtClean="0"/>
              <a:t>型へのポインタとして、アドレスを代入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571736" y="5657671"/>
            <a:ext cx="51860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要するに、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新しく「箱」ができる。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この箱に名前（変数名）はない。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だから</a:t>
            </a:r>
            <a:r>
              <a:rPr lang="ja-JP" altLang="en-US" dirty="0" smtClean="0">
                <a:solidFill>
                  <a:srgbClr val="FF0000"/>
                </a:solidFill>
              </a:rPr>
              <a:t>、ポインタ変数</a:t>
            </a:r>
            <a:r>
              <a:rPr lang="en-US" altLang="ja-JP" dirty="0" smtClean="0">
                <a:solidFill>
                  <a:srgbClr val="FF0000"/>
                </a:solidFill>
              </a:rPr>
              <a:t>p</a:t>
            </a:r>
            <a:r>
              <a:rPr lang="ja-JP" altLang="en-US" dirty="0" smtClean="0">
                <a:solidFill>
                  <a:srgbClr val="FF0000"/>
                </a:solidFill>
              </a:rPr>
              <a:t>で</a:t>
            </a:r>
            <a:r>
              <a:rPr lang="ja-JP" altLang="en-US" dirty="0">
                <a:solidFill>
                  <a:srgbClr val="FF0000"/>
                </a:solidFill>
              </a:rPr>
              <a:t>指し示して</a:t>
            </a:r>
            <a:r>
              <a:rPr lang="ja-JP" altLang="en-US" dirty="0" smtClean="0">
                <a:solidFill>
                  <a:srgbClr val="FF0000"/>
                </a:solidFill>
              </a:rPr>
              <a:t>おく必要がある。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57356" y="2857496"/>
            <a:ext cx="57086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dirty="0" smtClean="0"/>
              <a:t>この書き方は、憶えましょう。</a:t>
            </a:r>
            <a:endParaRPr kumimoji="1" lang="en-US" altLang="ja-JP" sz="3600" dirty="0" smtClean="0"/>
          </a:p>
          <a:p>
            <a:pPr algn="ctr"/>
            <a:r>
              <a:rPr lang="ja-JP" altLang="en-US" sz="3600" dirty="0" smtClean="0"/>
              <a:t>結果は</a:t>
            </a:r>
            <a:endParaRPr lang="en-US" altLang="ja-JP" sz="3600" dirty="0" smtClean="0"/>
          </a:p>
          <a:p>
            <a:pPr algn="ctr"/>
            <a:r>
              <a:rPr lang="ja-JP" altLang="en-US" sz="3600" dirty="0" smtClean="0"/>
              <a:t>↓</a:t>
            </a:r>
            <a:r>
              <a:rPr kumimoji="1" lang="ja-JP" altLang="en-US" sz="3600" dirty="0" smtClean="0"/>
              <a:t>これ（１個割当て）</a:t>
            </a:r>
            <a:endParaRPr kumimoji="1" lang="ja-JP" altLang="en-US" sz="3600" dirty="0"/>
          </a:p>
        </p:txBody>
      </p:sp>
      <p:cxnSp>
        <p:nvCxnSpPr>
          <p:cNvPr id="26" name="直線矢印コネクタ 25"/>
          <p:cNvCxnSpPr/>
          <p:nvPr/>
        </p:nvCxnSpPr>
        <p:spPr>
          <a:xfrm rot="5400000" flipH="1" flipV="1">
            <a:off x="4964909" y="892951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H="1" flipV="1">
            <a:off x="3393273" y="1107265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rot="5400000" flipH="1" flipV="1">
            <a:off x="1393009" y="1250141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rot="5400000" flipH="1" flipV="1">
            <a:off x="-35751" y="1464455"/>
            <a:ext cx="135732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15" idx="1"/>
          </p:cNvCxnSpPr>
          <p:nvPr/>
        </p:nvCxnSpPr>
        <p:spPr>
          <a:xfrm rot="10800000" flipV="1">
            <a:off x="3857620" y="184666"/>
            <a:ext cx="214314" cy="315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>
            <a:endCxn id="7" idx="3"/>
          </p:cNvCxnSpPr>
          <p:nvPr/>
        </p:nvCxnSpPr>
        <p:spPr>
          <a:xfrm>
            <a:off x="2571736" y="507207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図形 32"/>
          <p:cNvCxnSpPr>
            <a:stCxn id="7" idx="3"/>
            <a:endCxn id="10" idx="1"/>
          </p:cNvCxnSpPr>
          <p:nvPr/>
        </p:nvCxnSpPr>
        <p:spPr>
          <a:xfrm>
            <a:off x="3500430" y="5072074"/>
            <a:ext cx="135732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3214678" y="285728"/>
            <a:ext cx="1582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free(p);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214546" y="1428736"/>
            <a:ext cx="49439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malloc</a:t>
            </a:r>
            <a:r>
              <a:rPr lang="ja-JP" altLang="en-US" dirty="0" smtClean="0"/>
              <a:t>関数で割り当てられた</a:t>
            </a:r>
            <a:endParaRPr lang="en-US" altLang="ja-JP" dirty="0" smtClean="0"/>
          </a:p>
          <a:p>
            <a:r>
              <a:rPr lang="ja-JP" altLang="en-US" dirty="0" smtClean="0"/>
              <a:t>この名前のない「箱」の領域は、</a:t>
            </a:r>
            <a:endParaRPr lang="en-US" altLang="ja-JP" dirty="0" smtClean="0"/>
          </a:p>
          <a:p>
            <a:r>
              <a:rPr lang="ja-JP" altLang="en-US" dirty="0" smtClean="0"/>
              <a:t>開放する（使わなかったことにする）ことができる。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000100" y="5429264"/>
            <a:ext cx="71731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赤い箱は解放された。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つまり</a:t>
            </a:r>
            <a:r>
              <a:rPr lang="ja-JP" altLang="en-US" dirty="0" smtClean="0">
                <a:solidFill>
                  <a:srgbClr val="FF0000"/>
                </a:solidFill>
              </a:rPr>
              <a:t>、このメモリは、別のプログラムや別の機会に使われる。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でも、ポインタ変数</a:t>
            </a:r>
            <a:r>
              <a:rPr lang="en-US" altLang="ja-JP" dirty="0" smtClean="0">
                <a:solidFill>
                  <a:srgbClr val="FF0000"/>
                </a:solidFill>
              </a:rPr>
              <a:t>p</a:t>
            </a:r>
            <a:r>
              <a:rPr lang="ja-JP" altLang="en-US" dirty="0" smtClean="0">
                <a:solidFill>
                  <a:srgbClr val="FF0000"/>
                </a:solidFill>
              </a:rPr>
              <a:t>にアドレスだけは残っている。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うっかり</a:t>
            </a:r>
            <a:r>
              <a:rPr kumimoji="1" lang="en-US" altLang="ja-JP" dirty="0" smtClean="0">
                <a:solidFill>
                  <a:srgbClr val="FF0000"/>
                </a:solidFill>
              </a:rPr>
              <a:t>p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の参照先に代入しようとすると、</a:t>
            </a:r>
            <a:r>
              <a:rPr kumimoji="1" lang="en-US" altLang="ja-JP" dirty="0" smtClean="0">
                <a:solidFill>
                  <a:srgbClr val="FF0000"/>
                </a:solidFill>
              </a:rPr>
              <a:t>OS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が怒る。（</a:t>
            </a:r>
            <a:r>
              <a:rPr kumimoji="1" lang="en-US" altLang="ja-JP" dirty="0" smtClean="0">
                <a:solidFill>
                  <a:srgbClr val="FF0000"/>
                </a:solidFill>
              </a:rPr>
              <a:t>Segmentation Halt</a:t>
            </a:r>
            <a:r>
              <a:rPr kumimoji="1" lang="ja-JP" altLang="en-US" dirty="0" smtClean="0">
                <a:solidFill>
                  <a:srgbClr val="FF0000"/>
                </a:solidFill>
              </a:rPr>
              <a:t>）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571604" y="492919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14414" y="485776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500166" y="2857496"/>
            <a:ext cx="57086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dirty="0" smtClean="0"/>
              <a:t>この書き方は、憶えましょう。</a:t>
            </a:r>
            <a:endParaRPr kumimoji="1" lang="en-US" altLang="ja-JP" sz="3600" dirty="0" smtClean="0"/>
          </a:p>
          <a:p>
            <a:pPr algn="ctr"/>
            <a:r>
              <a:rPr lang="ja-JP" altLang="en-US" sz="3600" dirty="0" smtClean="0"/>
              <a:t>結果は</a:t>
            </a:r>
            <a:endParaRPr lang="en-US" altLang="ja-JP" sz="3600" dirty="0" smtClean="0"/>
          </a:p>
          <a:p>
            <a:pPr algn="ctr"/>
            <a:r>
              <a:rPr lang="ja-JP" altLang="en-US" sz="3600" dirty="0" smtClean="0"/>
              <a:t>↓</a:t>
            </a:r>
            <a:r>
              <a:rPr kumimoji="1" lang="ja-JP" altLang="en-US" sz="3600" dirty="0" smtClean="0"/>
              <a:t>これ</a:t>
            </a:r>
            <a:endParaRPr kumimoji="1" lang="ja-JP" altLang="en-US" sz="3600" dirty="0"/>
          </a:p>
        </p:txBody>
      </p:sp>
      <p:cxnSp>
        <p:nvCxnSpPr>
          <p:cNvPr id="16" name="直線コネクタ 15"/>
          <p:cNvCxnSpPr>
            <a:endCxn id="10" idx="3"/>
          </p:cNvCxnSpPr>
          <p:nvPr/>
        </p:nvCxnSpPr>
        <p:spPr>
          <a:xfrm>
            <a:off x="2571736" y="507207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図形 32"/>
          <p:cNvCxnSpPr>
            <a:stCxn id="10" idx="3"/>
          </p:cNvCxnSpPr>
          <p:nvPr/>
        </p:nvCxnSpPr>
        <p:spPr>
          <a:xfrm>
            <a:off x="3500430" y="5072074"/>
            <a:ext cx="135732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正方形/長方形 26"/>
          <p:cNvSpPr/>
          <p:nvPr/>
        </p:nvSpPr>
        <p:spPr>
          <a:xfrm>
            <a:off x="3786182" y="250030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786182" y="278605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714744" y="25003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714744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6572264" y="2500306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572264" y="2786058"/>
            <a:ext cx="1928826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0826" y="25003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500826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next</a:t>
            </a:r>
          </a:p>
        </p:txBody>
      </p:sp>
      <p:cxnSp>
        <p:nvCxnSpPr>
          <p:cNvPr id="12" name="直線コネクタ 11"/>
          <p:cNvCxnSpPr>
            <a:endCxn id="29" idx="3"/>
          </p:cNvCxnSpPr>
          <p:nvPr/>
        </p:nvCxnSpPr>
        <p:spPr>
          <a:xfrm>
            <a:off x="4786314" y="292893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図形 32"/>
          <p:cNvCxnSpPr>
            <a:stCxn id="29" idx="3"/>
            <a:endCxn id="8" idx="1"/>
          </p:cNvCxnSpPr>
          <p:nvPr/>
        </p:nvCxnSpPr>
        <p:spPr>
          <a:xfrm flipV="1">
            <a:off x="5715008" y="2643182"/>
            <a:ext cx="857256" cy="28575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42910" y="2500306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1472" y="2143116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cxnSp>
        <p:nvCxnSpPr>
          <p:cNvPr id="23" name="直線コネクタ 22"/>
          <p:cNvCxnSpPr>
            <a:endCxn id="19" idx="3"/>
          </p:cNvCxnSpPr>
          <p:nvPr/>
        </p:nvCxnSpPr>
        <p:spPr>
          <a:xfrm>
            <a:off x="1643042" y="2643182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図形 32"/>
          <p:cNvCxnSpPr>
            <a:stCxn id="19" idx="3"/>
            <a:endCxn id="27" idx="1"/>
          </p:cNvCxnSpPr>
          <p:nvPr/>
        </p:nvCxnSpPr>
        <p:spPr>
          <a:xfrm>
            <a:off x="2571736" y="2643182"/>
            <a:ext cx="1214446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rot="5400000">
            <a:off x="4964909" y="2035959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3000364" y="857232"/>
            <a:ext cx="27578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2400" dirty="0" smtClean="0"/>
              <a:t>p-&gt;key</a:t>
            </a:r>
          </a:p>
          <a:p>
            <a:pPr algn="r"/>
            <a:r>
              <a:rPr lang="ja-JP" altLang="en-US" sz="2400" dirty="0" smtClean="0"/>
              <a:t>は、</a:t>
            </a:r>
            <a:r>
              <a:rPr lang="en-US" altLang="ja-JP" sz="2400" dirty="0" err="1" smtClean="0"/>
              <a:t>int</a:t>
            </a:r>
            <a:r>
              <a:rPr lang="ja-JP" altLang="en-US" sz="2400" dirty="0" smtClean="0"/>
              <a:t>型の値をもつ</a:t>
            </a:r>
            <a:endParaRPr kumimoji="1" lang="ja-JP" altLang="en-US" sz="2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28596" y="3857628"/>
            <a:ext cx="56808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2400" dirty="0" smtClean="0"/>
              <a:t>p-&gt;next</a:t>
            </a:r>
          </a:p>
          <a:p>
            <a:pPr algn="r"/>
            <a:r>
              <a:rPr lang="ja-JP" altLang="en-US" sz="2400" dirty="0" smtClean="0"/>
              <a:t>は、</a:t>
            </a:r>
            <a:r>
              <a:rPr lang="en-US" altLang="ja-JP" sz="2400" dirty="0" err="1" smtClean="0"/>
              <a:t>struct</a:t>
            </a:r>
            <a:r>
              <a:rPr lang="en-US" altLang="ja-JP" sz="2400" dirty="0" smtClean="0"/>
              <a:t> list</a:t>
            </a:r>
            <a:r>
              <a:rPr lang="ja-JP" altLang="en-US" sz="2400" dirty="0" smtClean="0"/>
              <a:t>型へのポインタを</a:t>
            </a:r>
            <a:r>
              <a:rPr kumimoji="1" lang="ja-JP" altLang="en-US" sz="2400" dirty="0" smtClean="0"/>
              <a:t>値としてもつ</a:t>
            </a:r>
            <a:endParaRPr kumimoji="1" lang="ja-JP" altLang="en-US" sz="2400" dirty="0"/>
          </a:p>
        </p:txBody>
      </p:sp>
      <p:cxnSp>
        <p:nvCxnSpPr>
          <p:cNvPr id="35" name="直線矢印コネクタ 34"/>
          <p:cNvCxnSpPr/>
          <p:nvPr/>
        </p:nvCxnSpPr>
        <p:spPr>
          <a:xfrm rot="16200000" flipV="1">
            <a:off x="4964909" y="3321843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6715140" y="1071546"/>
            <a:ext cx="18120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2400" dirty="0" smtClean="0"/>
              <a:t>p-&gt;next-&gt;key</a:t>
            </a:r>
          </a:p>
        </p:txBody>
      </p:sp>
      <p:cxnSp>
        <p:nvCxnSpPr>
          <p:cNvPr id="39" name="直線矢印コネクタ 38"/>
          <p:cNvCxnSpPr/>
          <p:nvPr/>
        </p:nvCxnSpPr>
        <p:spPr>
          <a:xfrm rot="5400000">
            <a:off x="7750991" y="1964521"/>
            <a:ext cx="71438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786578" y="3857628"/>
            <a:ext cx="1938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2400" dirty="0" smtClean="0"/>
              <a:t>p-&gt;next-&gt;next</a:t>
            </a:r>
          </a:p>
        </p:txBody>
      </p:sp>
      <p:cxnSp>
        <p:nvCxnSpPr>
          <p:cNvPr id="41" name="直線矢印コネクタ 40"/>
          <p:cNvCxnSpPr/>
          <p:nvPr/>
        </p:nvCxnSpPr>
        <p:spPr>
          <a:xfrm rot="16200000" flipV="1">
            <a:off x="7750991" y="3321843"/>
            <a:ext cx="85725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360</Words>
  <Application>Microsoft Office PowerPoint</Application>
  <PresentationFormat>画面に合わせる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アルゴリズムとデータ構造 補足資料12-1 「mallocとfree」 (簡易版）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42</cp:revision>
  <dcterms:created xsi:type="dcterms:W3CDTF">2008-06-12T10:29:17Z</dcterms:created>
  <dcterms:modified xsi:type="dcterms:W3CDTF">2012-04-02T07:01:38Z</dcterms:modified>
</cp:coreProperties>
</file>