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394" r:id="rId2"/>
    <p:sldId id="286" r:id="rId3"/>
    <p:sldId id="287" r:id="rId4"/>
    <p:sldId id="291" r:id="rId5"/>
    <p:sldId id="353" r:id="rId6"/>
    <p:sldId id="354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  <p:sldId id="365" r:id="rId18"/>
    <p:sldId id="366" r:id="rId19"/>
    <p:sldId id="367" r:id="rId20"/>
    <p:sldId id="368" r:id="rId21"/>
    <p:sldId id="369" r:id="rId22"/>
    <p:sldId id="370" r:id="rId23"/>
    <p:sldId id="371" r:id="rId24"/>
    <p:sldId id="372" r:id="rId25"/>
    <p:sldId id="373" r:id="rId26"/>
    <p:sldId id="374" r:id="rId27"/>
    <p:sldId id="375" r:id="rId28"/>
    <p:sldId id="376" r:id="rId29"/>
    <p:sldId id="377" r:id="rId30"/>
    <p:sldId id="378" r:id="rId31"/>
    <p:sldId id="379" r:id="rId32"/>
    <p:sldId id="380" r:id="rId33"/>
    <p:sldId id="381" r:id="rId34"/>
    <p:sldId id="382" r:id="rId35"/>
    <p:sldId id="383" r:id="rId36"/>
    <p:sldId id="384" r:id="rId37"/>
    <p:sldId id="385" r:id="rId38"/>
    <p:sldId id="386" r:id="rId39"/>
    <p:sldId id="387" r:id="rId40"/>
    <p:sldId id="388" r:id="rId41"/>
    <p:sldId id="389" r:id="rId42"/>
    <p:sldId id="390" r:id="rId43"/>
    <p:sldId id="391" r:id="rId44"/>
    <p:sldId id="392" r:id="rId45"/>
    <p:sldId id="393" r:id="rId46"/>
    <p:sldId id="289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299" r:id="rId55"/>
    <p:sldId id="300" r:id="rId56"/>
    <p:sldId id="302" r:id="rId57"/>
    <p:sldId id="303" r:id="rId58"/>
    <p:sldId id="305" r:id="rId59"/>
    <p:sldId id="304" r:id="rId60"/>
    <p:sldId id="306" r:id="rId61"/>
    <p:sldId id="307" r:id="rId62"/>
    <p:sldId id="308" r:id="rId63"/>
    <p:sldId id="309" r:id="rId64"/>
    <p:sldId id="310" r:id="rId65"/>
    <p:sldId id="311" r:id="rId66"/>
    <p:sldId id="312" r:id="rId67"/>
    <p:sldId id="313" r:id="rId6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4C7F06-AE79-404B-B2E6-217A050F95CC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80CA5-408D-4012-8290-262473F5678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2252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49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50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51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55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56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80CA5-408D-4012-8290-262473F5678A}" type="slidenum">
              <a:rPr kumimoji="1" lang="ja-JP" altLang="en-US" smtClean="0"/>
              <a:pPr/>
              <a:t>57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C1769-1852-4B13-AFDC-6B2522BCB1D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86D1-6275-494B-8AE5-E23437D6732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12-3</a:t>
            </a:r>
            <a:br>
              <a:rPr lang="en-US" altLang="ja-JP" dirty="0" smtClean="0"/>
            </a:br>
            <a:r>
              <a:rPr lang="ja-JP" altLang="en-US" dirty="0" smtClean="0"/>
              <a:t>「サンプルプログラム</a:t>
            </a:r>
            <a:r>
              <a:rPr lang="en-US" altLang="ja-JP" dirty="0" smtClean="0"/>
              <a:t>treeop1.c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14282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14282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1571604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571604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285984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右矢印 45"/>
          <p:cNvSpPr/>
          <p:nvPr/>
        </p:nvSpPr>
        <p:spPr>
          <a:xfrm rot="10189711">
            <a:off x="2405990" y="1842166"/>
            <a:ext cx="389861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14282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14282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2" name="右矢印 41"/>
          <p:cNvSpPr/>
          <p:nvPr/>
        </p:nvSpPr>
        <p:spPr>
          <a:xfrm>
            <a:off x="142844" y="271462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1571604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571604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285984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右矢印 45"/>
          <p:cNvSpPr/>
          <p:nvPr/>
        </p:nvSpPr>
        <p:spPr>
          <a:xfrm rot="10189711">
            <a:off x="2405990" y="1842166"/>
            <a:ext cx="389861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右矢印 46"/>
          <p:cNvSpPr/>
          <p:nvPr/>
        </p:nvSpPr>
        <p:spPr>
          <a:xfrm rot="20994283">
            <a:off x="2558390" y="1994566"/>
            <a:ext cx="389861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214282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4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14282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2" name="右矢印 41"/>
          <p:cNvSpPr/>
          <p:nvPr/>
        </p:nvSpPr>
        <p:spPr>
          <a:xfrm>
            <a:off x="142844" y="271462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1571604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571604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285984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6" name="右矢印 45"/>
          <p:cNvSpPr/>
          <p:nvPr/>
        </p:nvSpPr>
        <p:spPr>
          <a:xfrm rot="10189711">
            <a:off x="2405990" y="1842166"/>
            <a:ext cx="389861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右矢印 46"/>
          <p:cNvSpPr/>
          <p:nvPr/>
        </p:nvSpPr>
        <p:spPr>
          <a:xfrm rot="20994283">
            <a:off x="2558390" y="1994566"/>
            <a:ext cx="389861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3214678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3214678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4572000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572000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右矢印 47"/>
          <p:cNvSpPr/>
          <p:nvPr/>
        </p:nvSpPr>
        <p:spPr>
          <a:xfrm rot="9055016">
            <a:off x="4968991" y="1871864"/>
            <a:ext cx="1603467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3214678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3214678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2" name="右矢印 41"/>
          <p:cNvSpPr/>
          <p:nvPr/>
        </p:nvSpPr>
        <p:spPr>
          <a:xfrm>
            <a:off x="3143240" y="271462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4572000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572000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右矢印 47"/>
          <p:cNvSpPr/>
          <p:nvPr/>
        </p:nvSpPr>
        <p:spPr>
          <a:xfrm rot="9055016">
            <a:off x="4968991" y="1871864"/>
            <a:ext cx="1603467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右矢印 45"/>
          <p:cNvSpPr/>
          <p:nvPr/>
        </p:nvSpPr>
        <p:spPr>
          <a:xfrm rot="19848148">
            <a:off x="5121391" y="2024264"/>
            <a:ext cx="1603467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/>
          <p:cNvSpPr/>
          <p:nvPr/>
        </p:nvSpPr>
        <p:spPr>
          <a:xfrm>
            <a:off x="3214678" y="214311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5 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3214678" y="250030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2" name="右矢印 41"/>
          <p:cNvSpPr/>
          <p:nvPr/>
        </p:nvSpPr>
        <p:spPr>
          <a:xfrm>
            <a:off x="3143240" y="271462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正方形/長方形 42"/>
          <p:cNvSpPr/>
          <p:nvPr/>
        </p:nvSpPr>
        <p:spPr>
          <a:xfrm>
            <a:off x="4572000" y="250030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572000" y="250030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5286380" y="257174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8" name="右矢印 47"/>
          <p:cNvSpPr/>
          <p:nvPr/>
        </p:nvSpPr>
        <p:spPr>
          <a:xfrm rot="9055016">
            <a:off x="4968991" y="1871864"/>
            <a:ext cx="1603467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右矢印 45"/>
          <p:cNvSpPr/>
          <p:nvPr/>
        </p:nvSpPr>
        <p:spPr>
          <a:xfrm rot="19848148">
            <a:off x="5121391" y="2024264"/>
            <a:ext cx="1603467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64305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64305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右矢印 39"/>
          <p:cNvSpPr/>
          <p:nvPr/>
        </p:nvSpPr>
        <p:spPr>
          <a:xfrm rot="11642854">
            <a:off x="5306431" y="1543206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6200000" flipH="1">
            <a:off x="3821913" y="3679021"/>
            <a:ext cx="4572008" cy="642942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右矢印 38"/>
          <p:cNvSpPr/>
          <p:nvPr/>
        </p:nvSpPr>
        <p:spPr>
          <a:xfrm rot="8416540">
            <a:off x="1561263" y="22084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214414" y="292893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1214414" y="328612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571736" y="328612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571736" y="328612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286116" y="335756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0" y="5903893"/>
            <a:ext cx="599241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ノード数</a:t>
            </a:r>
            <a:r>
              <a:rPr kumimoji="1" lang="en-US" altLang="ja-JP" sz="2800" dirty="0" smtClean="0"/>
              <a:t>n</a:t>
            </a:r>
            <a:r>
              <a:rPr kumimoji="1" lang="ja-JP" altLang="en-US" sz="2800" dirty="0" smtClean="0"/>
              <a:t>の完全バランス木を構成し、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その木へのポインタを返す関数 </a:t>
            </a:r>
            <a:r>
              <a:rPr kumimoji="1" lang="en-US" altLang="ja-JP" sz="2800" dirty="0" smtClean="0"/>
              <a:t>tree(n)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214414" y="292893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214414" y="328612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1142976" y="392906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571736" y="328612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1736" y="328612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286116" y="335756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8416540">
            <a:off x="1561263" y="22084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35" idx="0"/>
          </p:cNvCxnSpPr>
          <p:nvPr/>
        </p:nvCxnSpPr>
        <p:spPr>
          <a:xfrm>
            <a:off x="3786182" y="3429000"/>
            <a:ext cx="3571900" cy="28574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214414" y="292893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214414" y="328612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1142976" y="407194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571736" y="328612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1736" y="328612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286116" y="335756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8416540">
            <a:off x="1561263" y="22084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35" idx="0"/>
          </p:cNvCxnSpPr>
          <p:nvPr/>
        </p:nvCxnSpPr>
        <p:spPr>
          <a:xfrm>
            <a:off x="3786182" y="3429000"/>
            <a:ext cx="3571900" cy="28574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正方形/長方形 43"/>
          <p:cNvSpPr/>
          <p:nvPr/>
        </p:nvSpPr>
        <p:spPr>
          <a:xfrm>
            <a:off x="71438" y="5000636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7 </a:t>
            </a:r>
          </a:p>
        </p:txBody>
      </p:sp>
      <p:sp>
        <p:nvSpPr>
          <p:cNvPr id="45" name="正方形/長方形 44"/>
          <p:cNvSpPr/>
          <p:nvPr/>
        </p:nvSpPr>
        <p:spPr>
          <a:xfrm>
            <a:off x="71438" y="535782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6" name="右矢印 45"/>
          <p:cNvSpPr/>
          <p:nvPr/>
        </p:nvSpPr>
        <p:spPr>
          <a:xfrm>
            <a:off x="0" y="557214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/>
          <p:cNvSpPr/>
          <p:nvPr/>
        </p:nvSpPr>
        <p:spPr>
          <a:xfrm>
            <a:off x="1428760" y="535782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428760" y="535782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143140" y="542926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0" name="右矢印 49"/>
          <p:cNvSpPr/>
          <p:nvPr/>
        </p:nvSpPr>
        <p:spPr>
          <a:xfrm rot="8416540">
            <a:off x="1594818" y="4542774"/>
            <a:ext cx="157666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右矢印 50"/>
          <p:cNvSpPr/>
          <p:nvPr/>
        </p:nvSpPr>
        <p:spPr>
          <a:xfrm rot="19128932">
            <a:off x="1747218" y="4695174"/>
            <a:ext cx="157666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NULL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214414" y="292893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214414" y="328612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1142976" y="421481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571736" y="328612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1736" y="328612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286116" y="335756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8416540">
            <a:off x="1561263" y="22084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35" idx="0"/>
          </p:cNvCxnSpPr>
          <p:nvPr/>
        </p:nvCxnSpPr>
        <p:spPr>
          <a:xfrm>
            <a:off x="3786182" y="3429000"/>
            <a:ext cx="3571900" cy="28574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2000232" y="4857760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tree(0)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8 </a:t>
            </a:r>
          </a:p>
        </p:txBody>
      </p:sp>
      <p:sp>
        <p:nvSpPr>
          <p:cNvPr id="53" name="正方形/長方形 52"/>
          <p:cNvSpPr/>
          <p:nvPr/>
        </p:nvSpPr>
        <p:spPr>
          <a:xfrm>
            <a:off x="2000232" y="5214950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54" name="右矢印 53"/>
          <p:cNvSpPr/>
          <p:nvPr/>
        </p:nvSpPr>
        <p:spPr>
          <a:xfrm>
            <a:off x="1857356" y="5429264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3357554" y="5214950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3357554" y="5214950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071934" y="5286388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9" name="右矢印 58"/>
          <p:cNvSpPr/>
          <p:nvPr/>
        </p:nvSpPr>
        <p:spPr>
          <a:xfrm rot="4331345">
            <a:off x="2341317" y="4493737"/>
            <a:ext cx="64418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右矢印 59"/>
          <p:cNvSpPr/>
          <p:nvPr/>
        </p:nvSpPr>
        <p:spPr>
          <a:xfrm rot="14995162">
            <a:off x="2565862" y="4423508"/>
            <a:ext cx="64418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 smtClean="0"/>
              <a:t>NULL</a:t>
            </a:r>
            <a:endParaRPr kumimoji="1" lang="ja-JP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/>
          <p:cNvSpPr/>
          <p:nvPr/>
        </p:nvSpPr>
        <p:spPr>
          <a:xfrm>
            <a:off x="1214414" y="292893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6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214414" y="328612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1142976" y="4357694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2571736" y="328612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571736" y="328612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3286116" y="335756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右矢印 38"/>
          <p:cNvSpPr/>
          <p:nvPr/>
        </p:nvSpPr>
        <p:spPr>
          <a:xfrm rot="8416540">
            <a:off x="1561263" y="22084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3" name="直線コネクタ 42"/>
          <p:cNvCxnSpPr>
            <a:endCxn id="35" idx="0"/>
          </p:cNvCxnSpPr>
          <p:nvPr/>
        </p:nvCxnSpPr>
        <p:spPr>
          <a:xfrm>
            <a:off x="3786182" y="3429000"/>
            <a:ext cx="3571900" cy="285749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右矢印 45"/>
          <p:cNvSpPr/>
          <p:nvPr/>
        </p:nvSpPr>
        <p:spPr>
          <a:xfrm rot="19192340">
            <a:off x="1713663" y="2360890"/>
            <a:ext cx="2096292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>
            <a:off x="3143240" y="2214554"/>
            <a:ext cx="4214842" cy="4071942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71448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71448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右矢印 30"/>
          <p:cNvSpPr/>
          <p:nvPr/>
        </p:nvSpPr>
        <p:spPr>
          <a:xfrm rot="11143744">
            <a:off x="2369241" y="1333980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2" name="直線コネクタ 31"/>
          <p:cNvCxnSpPr>
            <a:endCxn id="26" idx="0"/>
          </p:cNvCxnSpPr>
          <p:nvPr/>
        </p:nvCxnSpPr>
        <p:spPr>
          <a:xfrm>
            <a:off x="2786050" y="1500174"/>
            <a:ext cx="4143404" cy="4000504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50043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214546" y="3929066"/>
            <a:ext cx="62440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1: tree(6)</a:t>
            </a:r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 </a:t>
            </a:r>
            <a:r>
              <a:rPr kumimoji="1" lang="ja-JP" altLang="en-US" sz="2800" dirty="0" err="1" smtClean="0"/>
              <a:t>が完</a:t>
            </a:r>
            <a:r>
              <a:rPr kumimoji="1" lang="ja-JP" altLang="en-US" sz="2800" dirty="0" smtClean="0"/>
              <a:t>了して、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処理が戻ってきた時（実行後）のイメージ</a:t>
            </a:r>
            <a:endParaRPr kumimoji="1" lang="ja-JP" altLang="en-US" sz="2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4" name="直線コネクタ 13"/>
          <p:cNvCxnSpPr>
            <a:endCxn id="15" idx="0"/>
          </p:cNvCxnSpPr>
          <p:nvPr/>
        </p:nvCxnSpPr>
        <p:spPr>
          <a:xfrm rot="16200000" flipH="1">
            <a:off x="4822033" y="607199"/>
            <a:ext cx="500066" cy="42862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>
            <a:off x="4000496" y="1071546"/>
            <a:ext cx="2571768" cy="25717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ノード数</a:t>
            </a:r>
            <a:r>
              <a:rPr lang="en-US" altLang="ja-JP" dirty="0" smtClean="0"/>
              <a:t>6</a:t>
            </a:r>
            <a:r>
              <a:rPr kumimoji="1" lang="ja-JP" altLang="en-US" dirty="0" smtClean="0"/>
              <a:t>の完全バランス木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428596" y="4643446"/>
            <a:ext cx="15701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10 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28596" y="500063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50" name="正方形/長方形 49"/>
          <p:cNvSpPr/>
          <p:nvPr/>
        </p:nvSpPr>
        <p:spPr>
          <a:xfrm>
            <a:off x="1785918" y="500063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85918" y="500063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00298" y="507207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9400998">
            <a:off x="1697871" y="40576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428596" y="4643446"/>
            <a:ext cx="15701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10 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28596" y="500063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9" name="右矢印 48"/>
          <p:cNvSpPr/>
          <p:nvPr/>
        </p:nvSpPr>
        <p:spPr>
          <a:xfrm>
            <a:off x="357158" y="564357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500063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85918" y="500063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00298" y="507207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9400998">
            <a:off x="1697871" y="40576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8" name="直線コネクタ 57"/>
          <p:cNvCxnSpPr>
            <a:endCxn id="54" idx="0"/>
          </p:cNvCxnSpPr>
          <p:nvPr/>
        </p:nvCxnSpPr>
        <p:spPr>
          <a:xfrm>
            <a:off x="3000364" y="5143512"/>
            <a:ext cx="5214974" cy="11429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428596" y="4643446"/>
            <a:ext cx="15701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10 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28596" y="500063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9" name="右矢印 48"/>
          <p:cNvSpPr/>
          <p:nvPr/>
        </p:nvSpPr>
        <p:spPr>
          <a:xfrm>
            <a:off x="357158" y="5786454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500063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85918" y="500063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00298" y="507207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9400998">
            <a:off x="1697871" y="40576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8" name="直線コネクタ 57"/>
          <p:cNvCxnSpPr>
            <a:endCxn id="54" idx="0"/>
          </p:cNvCxnSpPr>
          <p:nvPr/>
        </p:nvCxnSpPr>
        <p:spPr>
          <a:xfrm>
            <a:off x="3000364" y="5143512"/>
            <a:ext cx="5214974" cy="11429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428596" y="4643446"/>
            <a:ext cx="15701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10 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28596" y="500063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9" name="右矢印 48"/>
          <p:cNvSpPr/>
          <p:nvPr/>
        </p:nvSpPr>
        <p:spPr>
          <a:xfrm>
            <a:off x="357158" y="592933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500063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85918" y="500063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00298" y="507207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9400998">
            <a:off x="1697871" y="40576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8" name="直線コネクタ 57"/>
          <p:cNvCxnSpPr>
            <a:endCxn id="54" idx="0"/>
          </p:cNvCxnSpPr>
          <p:nvPr/>
        </p:nvCxnSpPr>
        <p:spPr>
          <a:xfrm>
            <a:off x="3000364" y="5143512"/>
            <a:ext cx="5214974" cy="11429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428596" y="4643446"/>
            <a:ext cx="157017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10 </a:t>
            </a:r>
          </a:p>
        </p:txBody>
      </p:sp>
      <p:sp>
        <p:nvSpPr>
          <p:cNvPr id="48" name="正方形/長方形 47"/>
          <p:cNvSpPr/>
          <p:nvPr/>
        </p:nvSpPr>
        <p:spPr>
          <a:xfrm>
            <a:off x="428596" y="5000636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49" name="右矢印 48"/>
          <p:cNvSpPr/>
          <p:nvPr/>
        </p:nvSpPr>
        <p:spPr>
          <a:xfrm>
            <a:off x="357158" y="607220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1785918" y="5000636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1785918" y="5000636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500298" y="5072074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3" name="右矢印 52"/>
          <p:cNvSpPr/>
          <p:nvPr/>
        </p:nvSpPr>
        <p:spPr>
          <a:xfrm rot="9400998">
            <a:off x="1697871" y="40576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58" name="直線コネクタ 57"/>
          <p:cNvCxnSpPr>
            <a:endCxn id="54" idx="0"/>
          </p:cNvCxnSpPr>
          <p:nvPr/>
        </p:nvCxnSpPr>
        <p:spPr>
          <a:xfrm>
            <a:off x="3000364" y="5143512"/>
            <a:ext cx="5214974" cy="114298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右矢印 58"/>
          <p:cNvSpPr/>
          <p:nvPr/>
        </p:nvSpPr>
        <p:spPr>
          <a:xfrm rot="20247417">
            <a:off x="1850271" y="421006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>
            <a:off x="2857488" y="4357694"/>
            <a:ext cx="5357850" cy="1928802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71475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385762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3214678" y="2571744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tree(2)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9 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3214678" y="2928934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9" name="右矢印 28"/>
          <p:cNvSpPr/>
          <p:nvPr/>
        </p:nvSpPr>
        <p:spPr>
          <a:xfrm>
            <a:off x="3143240" y="4000504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4572000" y="2928934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72000" y="2928934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286380" y="3000372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4" name="右矢印 33"/>
          <p:cNvSpPr/>
          <p:nvPr/>
        </p:nvSpPr>
        <p:spPr>
          <a:xfrm rot="2174842">
            <a:off x="1625588" y="2002208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5" name="直線コネクタ 44"/>
          <p:cNvCxnSpPr>
            <a:endCxn id="39" idx="0"/>
          </p:cNvCxnSpPr>
          <p:nvPr/>
        </p:nvCxnSpPr>
        <p:spPr>
          <a:xfrm>
            <a:off x="5429256" y="3071810"/>
            <a:ext cx="3286148" cy="242886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右矢印 45"/>
          <p:cNvSpPr/>
          <p:nvPr/>
        </p:nvSpPr>
        <p:spPr>
          <a:xfrm rot="12964108">
            <a:off x="1555441" y="2214526"/>
            <a:ext cx="1791676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8" name="直線コネクタ 47"/>
          <p:cNvCxnSpPr>
            <a:endCxn id="39" idx="0"/>
          </p:cNvCxnSpPr>
          <p:nvPr/>
        </p:nvCxnSpPr>
        <p:spPr>
          <a:xfrm>
            <a:off x="2500298" y="2428868"/>
            <a:ext cx="6215106" cy="3071810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571612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>
            <a:endCxn id="39" idx="0"/>
          </p:cNvCxnSpPr>
          <p:nvPr/>
        </p:nvCxnSpPr>
        <p:spPr>
          <a:xfrm>
            <a:off x="8001024" y="5143512"/>
            <a:ext cx="714380" cy="357166"/>
          </a:xfrm>
          <a:prstGeom prst="line">
            <a:avLst/>
          </a:prstGeom>
          <a:ln w="19050">
            <a:solidFill>
              <a:srgbClr val="FFC00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714488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>
            <a:endCxn id="39" idx="0"/>
          </p:cNvCxnSpPr>
          <p:nvPr/>
        </p:nvCxnSpPr>
        <p:spPr>
          <a:xfrm>
            <a:off x="8001024" y="5143512"/>
            <a:ext cx="71438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lang="en-US" altLang="ja-JP" sz="1200" dirty="0" smtClean="0"/>
              <a:t>3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2: tree(3)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15008" y="1643050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6143636" y="1643050"/>
            <a:ext cx="1357322" cy="28575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 rot="16200000" flipH="1">
            <a:off x="5893615" y="2750327"/>
            <a:ext cx="2928934" cy="100013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1" name="直線コネクタ 40"/>
          <p:cNvCxnSpPr>
            <a:endCxn id="36" idx="0"/>
          </p:cNvCxnSpPr>
          <p:nvPr/>
        </p:nvCxnSpPr>
        <p:spPr>
          <a:xfrm rot="10800000" flipV="1">
            <a:off x="642938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7072330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707233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7358082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47" name="直線コネクタ 46"/>
          <p:cNvCxnSpPr>
            <a:endCxn id="35" idx="0"/>
          </p:cNvCxnSpPr>
          <p:nvPr/>
        </p:nvCxnSpPr>
        <p:spPr>
          <a:xfrm rot="16200000" flipH="1">
            <a:off x="7036623" y="5965037"/>
            <a:ext cx="357166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>
            <a:endCxn id="26" idx="0"/>
          </p:cNvCxnSpPr>
          <p:nvPr/>
        </p:nvCxnSpPr>
        <p:spPr>
          <a:xfrm rot="10800000" flipV="1">
            <a:off x="6929454" y="5143512"/>
            <a:ext cx="785818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/>
          <p:cNvSpPr/>
          <p:nvPr/>
        </p:nvSpPr>
        <p:spPr>
          <a:xfrm>
            <a:off x="842965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842965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71540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792958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55" name="正方形/長方形 54"/>
          <p:cNvSpPr/>
          <p:nvPr/>
        </p:nvSpPr>
        <p:spPr>
          <a:xfrm>
            <a:off x="792958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821533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60" name="直線コネクタ 59"/>
          <p:cNvCxnSpPr>
            <a:endCxn id="54" idx="0"/>
          </p:cNvCxnSpPr>
          <p:nvPr/>
        </p:nvCxnSpPr>
        <p:spPr>
          <a:xfrm rot="10800000" flipV="1">
            <a:off x="8215338" y="5929330"/>
            <a:ext cx="35719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>
            <a:endCxn id="39" idx="0"/>
          </p:cNvCxnSpPr>
          <p:nvPr/>
        </p:nvCxnSpPr>
        <p:spPr>
          <a:xfrm>
            <a:off x="8001024" y="5143512"/>
            <a:ext cx="714380" cy="3571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214546" y="3929066"/>
            <a:ext cx="62440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1: tree(6)</a:t>
            </a:r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 </a:t>
            </a:r>
            <a:r>
              <a:rPr kumimoji="1" lang="ja-JP" altLang="en-US" sz="2800" dirty="0" err="1" smtClean="0"/>
              <a:t>が完</a:t>
            </a:r>
            <a:r>
              <a:rPr kumimoji="1" lang="ja-JP" altLang="en-US" sz="2800" dirty="0" smtClean="0"/>
              <a:t>了して、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処理が戻ってきた時（実行後）のイメージ</a:t>
            </a:r>
            <a:endParaRPr kumimoji="1" lang="ja-JP" altLang="en-US" sz="2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4" name="直線コネクタ 13"/>
          <p:cNvCxnSpPr>
            <a:endCxn id="15" idx="0"/>
          </p:cNvCxnSpPr>
          <p:nvPr/>
        </p:nvCxnSpPr>
        <p:spPr>
          <a:xfrm rot="16200000" flipH="1">
            <a:off x="4822033" y="607199"/>
            <a:ext cx="500066" cy="42862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>
            <a:off x="4000496" y="1071546"/>
            <a:ext cx="2571768" cy="25717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ノード数</a:t>
            </a:r>
            <a:r>
              <a:rPr lang="en-US" altLang="ja-JP" dirty="0" smtClean="0"/>
              <a:t>6</a:t>
            </a:r>
            <a:r>
              <a:rPr kumimoji="1" lang="ja-JP" altLang="en-US" dirty="0" smtClean="0"/>
              <a:t>の完全バランス木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143504" y="121442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143504" y="150017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22" idx="0"/>
          </p:cNvCxnSpPr>
          <p:nvPr/>
        </p:nvCxnSpPr>
        <p:spPr>
          <a:xfrm rot="10800000" flipV="1">
            <a:off x="4643438" y="164305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5429256" y="150017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16" idx="0"/>
          </p:cNvCxnSpPr>
          <p:nvPr/>
        </p:nvCxnSpPr>
        <p:spPr>
          <a:xfrm rot="16200000" flipH="1">
            <a:off x="4822033" y="60719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4357686" y="200024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4357686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26" idx="0"/>
          </p:cNvCxnSpPr>
          <p:nvPr/>
        </p:nvCxnSpPr>
        <p:spPr>
          <a:xfrm rot="5400000">
            <a:off x="4143372" y="242886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4643438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857620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857620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143372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4750595" y="246458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4786314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4786314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072066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>
            <a:off x="5572132" y="164305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5929322" y="200024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5929322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38" idx="0"/>
          </p:cNvCxnSpPr>
          <p:nvPr/>
        </p:nvCxnSpPr>
        <p:spPr>
          <a:xfrm rot="5400000">
            <a:off x="5715008" y="242886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42925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5429256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715008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テキスト ボックス 40"/>
          <p:cNvSpPr txBox="1"/>
          <p:nvPr/>
        </p:nvSpPr>
        <p:spPr>
          <a:xfrm>
            <a:off x="3857620" y="3357562"/>
            <a:ext cx="142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詳細トレース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214546" y="3929066"/>
            <a:ext cx="62440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1: tree(6)</a:t>
            </a:r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 </a:t>
            </a:r>
            <a:r>
              <a:rPr kumimoji="1" lang="ja-JP" altLang="en-US" sz="2800" dirty="0" err="1" smtClean="0"/>
              <a:t>が完</a:t>
            </a:r>
            <a:r>
              <a:rPr kumimoji="1" lang="ja-JP" altLang="en-US" sz="2800" dirty="0" smtClean="0"/>
              <a:t>了して、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処理が戻ってきた時（実行後）のイメージ</a:t>
            </a:r>
            <a:endParaRPr kumimoji="1" lang="ja-JP" altLang="en-US" sz="2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4" name="直線コネクタ 13"/>
          <p:cNvCxnSpPr>
            <a:endCxn id="15" idx="0"/>
          </p:cNvCxnSpPr>
          <p:nvPr/>
        </p:nvCxnSpPr>
        <p:spPr>
          <a:xfrm rot="16200000" flipH="1">
            <a:off x="4822033" y="607199"/>
            <a:ext cx="500066" cy="42862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>
            <a:off x="4000496" y="1071546"/>
            <a:ext cx="2571768" cy="25717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ノード数</a:t>
            </a:r>
            <a:r>
              <a:rPr lang="en-US" altLang="ja-JP" dirty="0" smtClean="0"/>
              <a:t>6</a:t>
            </a:r>
            <a:r>
              <a:rPr kumimoji="1" lang="ja-JP" altLang="en-US" dirty="0" smtClean="0"/>
              <a:t>の完全バランス木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lang="en-US" altLang="ja-JP" sz="1200" dirty="0" smtClean="0"/>
              <a:t>3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2: tree(3)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lang="en-US" altLang="ja-JP" sz="1200" dirty="0" smtClean="0"/>
              <a:t>1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lang="en-US" altLang="ja-JP" sz="1200" dirty="0" smtClean="0"/>
              <a:t>0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4: tree(0)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4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4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n=0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36792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n=0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これより下に木はない</a:t>
            </a:r>
            <a:endParaRPr lang="en-US" altLang="ja-JP" sz="2400" dirty="0" smtClean="0">
              <a:solidFill>
                <a:srgbClr val="FF0000"/>
              </a:solidFill>
            </a:endParaRP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に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NULL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 を返す。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28" name="右矢印 27"/>
          <p:cNvSpPr/>
          <p:nvPr/>
        </p:nvSpPr>
        <p:spPr>
          <a:xfrm>
            <a:off x="1643042" y="207167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5357826"/>
            <a:ext cx="1840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4: tree(0)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4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28586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-&gt;right = tree( nr );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5357826"/>
            <a:ext cx="1840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5: tree(0)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5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3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428728" y="5286388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85786" y="5286388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2071670" y="607220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071670" y="635795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357422" y="635795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750199" y="5464983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4929198"/>
            <a:ext cx="36021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に、ポインタ </a:t>
            </a:r>
            <a:r>
              <a:rPr lang="en-US" altLang="ja-JP" sz="1600" dirty="0" err="1" smtClean="0"/>
              <a:t>newtree</a:t>
            </a:r>
            <a:r>
              <a:rPr lang="ja-JP" altLang="en-US" sz="1600" dirty="0" smtClean="0"/>
              <a:t>の値を返す。</a:t>
            </a:r>
            <a:endParaRPr lang="en-US" altLang="ja-JP" sz="1600" dirty="0" smtClean="0"/>
          </a:p>
          <a:p>
            <a:endParaRPr lang="en-US" altLang="ja-JP" sz="1600" dirty="0" smtClean="0"/>
          </a:p>
          <a:p>
            <a:r>
              <a:rPr lang="ja-JP" altLang="en-US" sz="1600" dirty="0" smtClean="0"/>
              <a:t>すなわち、　　　この部分木が返される。</a:t>
            </a:r>
            <a:endParaRPr lang="en-US" altLang="ja-JP" sz="1600" dirty="0" smtClean="0"/>
          </a:p>
          <a:p>
            <a:endParaRPr kumimoji="1" lang="en-US" altLang="ja-JP" sz="1600" dirty="0" smtClean="0"/>
          </a:p>
          <a:p>
            <a:endParaRPr kumimoji="1" lang="en-US" altLang="ja-JP" sz="1600" dirty="0" smtClean="0"/>
          </a:p>
        </p:txBody>
      </p:sp>
      <p:sp>
        <p:nvSpPr>
          <p:cNvPr id="28" name="右矢印 27"/>
          <p:cNvSpPr/>
          <p:nvPr/>
        </p:nvSpPr>
        <p:spPr>
          <a:xfrm>
            <a:off x="1785918" y="450057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 12"/>
          <p:cNvCxnSpPr>
            <a:endCxn id="8" idx="0"/>
          </p:cNvCxnSpPr>
          <p:nvPr/>
        </p:nvCxnSpPr>
        <p:spPr>
          <a:xfrm rot="10800000" flipV="1">
            <a:off x="2357422" y="5572140"/>
            <a:ext cx="2357454" cy="500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1840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857224" y="4857760"/>
            <a:ext cx="71597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184056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3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7147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47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5722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857224" y="4857760"/>
            <a:ext cx="71597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357826"/>
            <a:ext cx="28280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呼出</a:t>
            </a:r>
            <a:r>
              <a:rPr lang="en-US" altLang="ja-JP" sz="2400" dirty="0" smtClean="0"/>
              <a:t>6: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6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7147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47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5722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1" idx="0"/>
          </p:cNvCxnSpPr>
          <p:nvPr/>
        </p:nvCxnSpPr>
        <p:spPr>
          <a:xfrm>
            <a:off x="1857356" y="485776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二等辺三角形 20"/>
          <p:cNvSpPr/>
          <p:nvPr/>
        </p:nvSpPr>
        <p:spPr>
          <a:xfrm>
            <a:off x="1714480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kumimoji="1" lang="en-US" altLang="ja-JP" sz="1200" dirty="0" smtClean="0"/>
              <a:t>1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6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5357826"/>
            <a:ext cx="179408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呼出</a:t>
            </a:r>
            <a:r>
              <a:rPr lang="en-US" altLang="ja-JP" sz="2000" dirty="0" smtClean="0"/>
              <a:t>7: tree(0)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7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-&gt;right = tree( nr );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6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5357826"/>
            <a:ext cx="1794081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呼出</a:t>
            </a:r>
            <a:r>
              <a:rPr lang="en-US" altLang="ja-JP" sz="2000" dirty="0" smtClean="0"/>
              <a:t>8: tree(0)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8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6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n=1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1-0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0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214414" y="5286388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71472" y="5286388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857356" y="607220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857356" y="635795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2143108" y="635795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535885" y="5464983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3571868" y="5357826"/>
            <a:ext cx="2456122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 smtClean="0"/>
              <a:t>呼出</a:t>
            </a:r>
            <a:r>
              <a:rPr lang="en-US" altLang="ja-JP" sz="2000" dirty="0" smtClean="0"/>
              <a:t>6</a:t>
            </a:r>
            <a:r>
              <a:rPr lang="ja-JP" altLang="en-US" sz="2000" dirty="0" smtClean="0"/>
              <a:t>完了</a:t>
            </a:r>
            <a:endParaRPr lang="en-US" altLang="ja-JP" sz="2000" dirty="0" smtClean="0"/>
          </a:p>
          <a:p>
            <a:endParaRPr kumimoji="1" lang="en-US" altLang="ja-JP" sz="1600" dirty="0" smtClean="0"/>
          </a:p>
          <a:p>
            <a:r>
              <a:rPr kumimoji="1" lang="ja-JP" altLang="en-US" sz="1600" dirty="0" smtClean="0"/>
              <a:t>この部分木を呼出</a:t>
            </a:r>
            <a:r>
              <a:rPr kumimoji="1" lang="en-US" altLang="ja-JP" sz="1600" dirty="0" smtClean="0"/>
              <a:t>2</a:t>
            </a:r>
            <a:r>
              <a:rPr kumimoji="1" lang="ja-JP" altLang="en-US" sz="1600" dirty="0" smtClean="0"/>
              <a:t>に返す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85918" y="450057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857224" y="4857760"/>
            <a:ext cx="71597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357826"/>
            <a:ext cx="28280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呼出</a:t>
            </a:r>
            <a:r>
              <a:rPr lang="en-US" altLang="ja-JP" sz="2400" dirty="0" smtClean="0"/>
              <a:t>6: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6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7147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47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5722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1" idx="0"/>
          </p:cNvCxnSpPr>
          <p:nvPr/>
        </p:nvCxnSpPr>
        <p:spPr>
          <a:xfrm>
            <a:off x="1857356" y="485776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二等辺三角形 20"/>
          <p:cNvSpPr/>
          <p:nvPr/>
        </p:nvSpPr>
        <p:spPr>
          <a:xfrm>
            <a:off x="1714480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kumimoji="1" lang="en-US" altLang="ja-JP" sz="1200" dirty="0" smtClean="0"/>
              <a:t>1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-&gt;right = tree( nr );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857224" y="4857760"/>
            <a:ext cx="71597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357826"/>
            <a:ext cx="19615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呼出</a:t>
            </a:r>
            <a:r>
              <a:rPr lang="en-US" altLang="ja-JP" sz="2400" dirty="0" smtClean="0"/>
              <a:t>6: tree(1)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6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8625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71472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7147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57224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0"/>
          </p:cNvCxnSpPr>
          <p:nvPr/>
        </p:nvCxnSpPr>
        <p:spPr>
          <a:xfrm>
            <a:off x="1857356" y="4857760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2143108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3108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428860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990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lang="en-US" altLang="ja-JP" sz="240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: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n=3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3-1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1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42942" y="4714860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4714860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285884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128588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714380" y="5929306"/>
            <a:ext cx="71597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571636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964413" y="4893455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357826"/>
            <a:ext cx="245612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/>
              <a:t>呼出</a:t>
            </a:r>
            <a:r>
              <a:rPr lang="en-US" altLang="ja-JP" sz="2400" dirty="0" smtClean="0"/>
              <a:t>2: </a:t>
            </a:r>
            <a:r>
              <a:rPr lang="ja-JP" altLang="en-US" sz="2400" dirty="0" smtClean="0"/>
              <a:t>完了</a:t>
            </a:r>
            <a:endParaRPr lang="en-US" altLang="ja-JP" sz="2400" dirty="0" smtClean="0"/>
          </a:p>
          <a:p>
            <a:endParaRPr kumimoji="1" lang="en-US" altLang="ja-JP" sz="1600" dirty="0" smtClean="0"/>
          </a:p>
          <a:p>
            <a:r>
              <a:rPr kumimoji="1" lang="ja-JP" altLang="en-US" sz="1600" dirty="0" smtClean="0"/>
              <a:t>この部分木を呼出</a:t>
            </a:r>
            <a:r>
              <a:rPr kumimoji="1" lang="en-US" altLang="ja-JP" sz="1600" dirty="0" smtClean="0"/>
              <a:t>1</a:t>
            </a:r>
            <a:r>
              <a:rPr kumimoji="1" lang="ja-JP" altLang="en-US" sz="1600" dirty="0" smtClean="0"/>
              <a:t>に返す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50057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428628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42862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14380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22" idx="0"/>
          </p:cNvCxnSpPr>
          <p:nvPr/>
        </p:nvCxnSpPr>
        <p:spPr>
          <a:xfrm>
            <a:off x="1714512" y="5929306"/>
            <a:ext cx="571504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2000264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000264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28601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20" idx="0"/>
          </p:cNvCxnSpPr>
          <p:nvPr/>
        </p:nvCxnSpPr>
        <p:spPr>
          <a:xfrm rot="10800000" flipV="1">
            <a:off x="892944" y="4857760"/>
            <a:ext cx="680249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0" name="二等辺三角形 19"/>
          <p:cNvSpPr/>
          <p:nvPr/>
        </p:nvSpPr>
        <p:spPr>
          <a:xfrm>
            <a:off x="142844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lang="en-US" altLang="ja-JP" sz="1200" dirty="0" smtClean="0"/>
              <a:t>3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2: tree(3)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>
                <a:solidFill>
                  <a:srgbClr val="FF0000"/>
                </a:solidFill>
              </a:rPr>
              <a:t>newtree</a:t>
            </a:r>
            <a:r>
              <a:rPr lang="en-US" altLang="ja-JP" dirty="0" smtClean="0">
                <a:solidFill>
                  <a:srgbClr val="FF0000"/>
                </a:solidFill>
              </a:rPr>
              <a:t>-&gt;left = tree( </a:t>
            </a:r>
            <a:r>
              <a:rPr lang="en-US" altLang="ja-JP" dirty="0" err="1" smtClean="0">
                <a:solidFill>
                  <a:srgbClr val="FF0000"/>
                </a:solidFill>
              </a:rPr>
              <a:t>nl</a:t>
            </a:r>
            <a:r>
              <a:rPr lang="en-US" altLang="ja-JP" dirty="0" smtClean="0">
                <a:solidFill>
                  <a:srgbClr val="FF0000"/>
                </a:solidFill>
              </a:rPr>
              <a:t> );   </a:t>
            </a:r>
            <a:r>
              <a:rPr lang="en-US" altLang="ja-JP" dirty="0" smtClean="0"/>
              <a:t>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928662" y="485776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2: tree(3)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2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00050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42910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42910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9" name="直線コネクタ 18"/>
          <p:cNvCxnSpPr>
            <a:endCxn id="22" idx="0"/>
          </p:cNvCxnSpPr>
          <p:nvPr/>
        </p:nvCxnSpPr>
        <p:spPr>
          <a:xfrm rot="5400000">
            <a:off x="428596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92866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4284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8596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1035819" y="567929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1071538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071538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5729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928662" y="485776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071934" y="5572140"/>
            <a:ext cx="364875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9: tree(2)</a:t>
            </a:r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9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処理が戻ってきた時（実行後）のイメージ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1481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42910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42910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9" name="直線コネクタ 18"/>
          <p:cNvCxnSpPr>
            <a:endCxn id="22" idx="0"/>
          </p:cNvCxnSpPr>
          <p:nvPr/>
        </p:nvCxnSpPr>
        <p:spPr>
          <a:xfrm rot="5400000">
            <a:off x="428596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92866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4284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8596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1035819" y="567929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1071538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071538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5729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3" name="二等辺三角形 32"/>
          <p:cNvSpPr/>
          <p:nvPr/>
        </p:nvSpPr>
        <p:spPr>
          <a:xfrm>
            <a:off x="1714480" y="5214950"/>
            <a:ext cx="1500198" cy="150019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ノード数</a:t>
            </a:r>
            <a:r>
              <a:rPr kumimoji="1" lang="en-US" altLang="ja-JP" sz="1200" dirty="0" smtClean="0"/>
              <a:t>2</a:t>
            </a:r>
            <a:r>
              <a:rPr kumimoji="1" lang="ja-JP" altLang="en-US" sz="1200" dirty="0" smtClean="0"/>
              <a:t>の完全バランス木</a:t>
            </a:r>
            <a:endParaRPr kumimoji="1" lang="ja-JP" altLang="en-US" sz="1200" dirty="0"/>
          </a:p>
        </p:txBody>
      </p:sp>
      <p:cxnSp>
        <p:nvCxnSpPr>
          <p:cNvPr id="34" name="直線コネクタ 33"/>
          <p:cNvCxnSpPr>
            <a:endCxn id="33" idx="0"/>
          </p:cNvCxnSpPr>
          <p:nvPr/>
        </p:nvCxnSpPr>
        <p:spPr>
          <a:xfrm>
            <a:off x="1857356" y="485776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928662" y="485776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500562" y="5143512"/>
            <a:ext cx="18405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9: tree(2)</a:t>
            </a:r>
          </a:p>
          <a:p>
            <a:r>
              <a:rPr lang="ja-JP" altLang="en-US" sz="1600" dirty="0" smtClean="0"/>
              <a:t>　　　略</a:t>
            </a:r>
            <a:endParaRPr lang="en-US" altLang="ja-JP" sz="1600" dirty="0" smtClean="0"/>
          </a:p>
          <a:p>
            <a:endParaRPr kumimoji="1" lang="en-US" altLang="ja-JP" sz="1600" dirty="0" smtClean="0"/>
          </a:p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9</a:t>
            </a:r>
            <a:r>
              <a:rPr lang="ja-JP" altLang="en-US" sz="1600" dirty="0" smtClean="0"/>
              <a:t> </a:t>
            </a:r>
            <a:r>
              <a:rPr kumimoji="1" lang="ja-JP" altLang="en-US" sz="1600" dirty="0" err="1" smtClean="0"/>
              <a:t>が完</a:t>
            </a:r>
            <a:r>
              <a:rPr kumimoji="1" lang="ja-JP" altLang="en-US" sz="1600" dirty="0" smtClean="0"/>
              <a:t>了して、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処理が戻ってきた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14480" y="421481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42910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42910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9" name="直線コネクタ 18"/>
          <p:cNvCxnSpPr>
            <a:endCxn id="22" idx="0"/>
          </p:cNvCxnSpPr>
          <p:nvPr/>
        </p:nvCxnSpPr>
        <p:spPr>
          <a:xfrm rot="5400000">
            <a:off x="428596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92866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4284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8596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1035819" y="567929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1071538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071538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5729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1857356" y="485776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2214546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46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0"/>
          </p:cNvCxnSpPr>
          <p:nvPr/>
        </p:nvCxnSpPr>
        <p:spPr>
          <a:xfrm rot="5400000">
            <a:off x="2000232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500298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714480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71448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00023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142844" y="285728"/>
            <a:ext cx="84296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err="1" smtClean="0"/>
              <a:t>struct</a:t>
            </a:r>
            <a:r>
              <a:rPr lang="en-US" altLang="ja-JP" dirty="0" smtClean="0"/>
              <a:t> tree *tree( 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n )</a:t>
            </a:r>
          </a:p>
          <a:p>
            <a:r>
              <a:rPr lang="en-US" altLang="ja-JP" dirty="0" smtClean="0"/>
              <a:t>{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;</a:t>
            </a:r>
          </a:p>
          <a:p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x,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, nr;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if ( n==0 )</a:t>
            </a:r>
          </a:p>
          <a:p>
            <a:r>
              <a:rPr lang="en-US" altLang="ja-JP" dirty="0" smtClean="0"/>
              <a:t>		return( NULL );</a:t>
            </a:r>
          </a:p>
          <a:p>
            <a:r>
              <a:rPr lang="en-US" altLang="ja-JP" dirty="0" smtClean="0"/>
              <a:t>	else {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= n/2;  nr = n-nl-1;</a:t>
            </a:r>
          </a:p>
          <a:p>
            <a:r>
              <a:rPr lang="en-US" altLang="ja-JP" dirty="0" smtClean="0"/>
              <a:t>		/* </a:t>
            </a:r>
            <a:r>
              <a:rPr lang="ja-JP" altLang="en-US" dirty="0" smtClean="0"/>
              <a:t>完全バランス木では左右の部分木の節点数の差は高々</a:t>
            </a:r>
            <a:r>
              <a:rPr lang="en-US" altLang="ja-JP" dirty="0" smtClean="0"/>
              <a:t>1 */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= 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 *)</a:t>
            </a:r>
            <a:r>
              <a:rPr lang="en-US" altLang="ja-JP" dirty="0" err="1" smtClean="0"/>
              <a:t>malloc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sizeof</a:t>
            </a:r>
            <a:r>
              <a:rPr lang="en-US" altLang="ja-JP" dirty="0" smtClean="0"/>
              <a:t>(</a:t>
            </a:r>
            <a:r>
              <a:rPr lang="en-US" altLang="ja-JP" dirty="0" err="1" smtClean="0"/>
              <a:t>struct</a:t>
            </a:r>
            <a:r>
              <a:rPr lang="en-US" altLang="ja-JP" dirty="0" smtClean="0"/>
              <a:t> tree));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-&gt;key = </a:t>
            </a:r>
            <a:r>
              <a:rPr lang="en-US" altLang="ja-JP" dirty="0" err="1" smtClean="0"/>
              <a:t>get_data</a:t>
            </a:r>
            <a:r>
              <a:rPr lang="en-US" altLang="ja-JP" dirty="0" smtClean="0"/>
              <a:t>( );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-&gt;left = tree( </a:t>
            </a:r>
            <a:r>
              <a:rPr lang="en-US" altLang="ja-JP" dirty="0" err="1" smtClean="0"/>
              <a:t>nl</a:t>
            </a:r>
            <a:r>
              <a:rPr lang="en-US" altLang="ja-JP" dirty="0" smtClean="0"/>
              <a:t> );   /* </a:t>
            </a:r>
            <a:r>
              <a:rPr lang="ja-JP" altLang="en-US" dirty="0" smtClean="0"/>
              <a:t>再帰的に左部分木を生成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-&gt;right = tree( nr );  /* </a:t>
            </a:r>
            <a:r>
              <a:rPr lang="ja-JP" altLang="en-US" dirty="0" smtClean="0"/>
              <a:t>再帰的に右部分木を生成 *</a:t>
            </a:r>
            <a:r>
              <a:rPr lang="en-US" altLang="ja-JP" dirty="0" smtClean="0"/>
              <a:t>/</a:t>
            </a:r>
          </a:p>
          <a:p>
            <a:r>
              <a:rPr lang="en-US" altLang="ja-JP" dirty="0" smtClean="0"/>
              <a:t>		return( </a:t>
            </a:r>
            <a:r>
              <a:rPr lang="en-US" altLang="ja-JP" dirty="0" err="1" smtClean="0"/>
              <a:t>newtree</a:t>
            </a:r>
            <a:r>
              <a:rPr lang="en-US" altLang="ja-JP" dirty="0" smtClean="0"/>
              <a:t> );</a:t>
            </a:r>
          </a:p>
          <a:p>
            <a:r>
              <a:rPr lang="en-US" altLang="ja-JP" dirty="0" smtClean="0"/>
              <a:t>	}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857488" y="285728"/>
            <a:ext cx="48445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呼出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1: main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で呼び出された</a:t>
            </a:r>
            <a:endParaRPr kumimoji="1"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5229" y="1142984"/>
            <a:ext cx="51122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>
                <a:solidFill>
                  <a:srgbClr val="FF0000"/>
                </a:solidFill>
              </a:rPr>
              <a:t>n=6 </a:t>
            </a:r>
            <a:r>
              <a:rPr kumimoji="1" lang="ja-JP" altLang="en-US" sz="2400" dirty="0" smtClean="0">
                <a:solidFill>
                  <a:srgbClr val="FF0000"/>
                </a:solidFill>
              </a:rPr>
              <a:t>で呼び出し</a:t>
            </a:r>
            <a:endParaRPr kumimoji="1" lang="en-US" altLang="ja-JP" sz="2400" dirty="0" smtClean="0">
              <a:solidFill>
                <a:srgbClr val="FF0000"/>
              </a:solidFill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→ 左部分木のノード数 </a:t>
            </a:r>
            <a:r>
              <a:rPr lang="en-US" altLang="ja-JP" sz="2400" dirty="0" err="1" smtClean="0">
                <a:solidFill>
                  <a:srgbClr val="FF0000"/>
                </a:solidFill>
              </a:rPr>
              <a:t>nl</a:t>
            </a:r>
            <a:r>
              <a:rPr lang="en-US" altLang="ja-JP" sz="2400" dirty="0" smtClean="0">
                <a:solidFill>
                  <a:srgbClr val="FF0000"/>
                </a:solidFill>
              </a:rPr>
              <a:t> = 3</a:t>
            </a:r>
          </a:p>
          <a:p>
            <a:r>
              <a:rPr kumimoji="1" lang="ja-JP" altLang="en-US" sz="2400" dirty="0" smtClean="0">
                <a:solidFill>
                  <a:srgbClr val="FF0000"/>
                </a:solidFill>
              </a:rPr>
              <a:t>　　　右部分木のノード数 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nr = 6-3</a:t>
            </a:r>
            <a:r>
              <a:rPr kumimoji="1" lang="en-US" altLang="ja-JP" sz="2400" dirty="0" smtClean="0">
                <a:solidFill>
                  <a:srgbClr val="0070C0"/>
                </a:solidFill>
              </a:rPr>
              <a:t>-1</a:t>
            </a:r>
            <a:r>
              <a:rPr kumimoji="1" lang="en-US" altLang="ja-JP" sz="2400" dirty="0" smtClean="0">
                <a:solidFill>
                  <a:srgbClr val="FF0000"/>
                </a:solidFill>
              </a:rPr>
              <a:t> = 2</a:t>
            </a:r>
          </a:p>
          <a:p>
            <a:r>
              <a:rPr lang="ja-JP" altLang="en-US" sz="2400" dirty="0" smtClean="0">
                <a:solidFill>
                  <a:srgbClr val="FF0000"/>
                </a:solidFill>
              </a:rPr>
              <a:t>　　　この木の根</a:t>
            </a:r>
            <a:r>
              <a:rPr lang="en-US" altLang="ja-JP" sz="2400" dirty="0" smtClean="0">
                <a:solidFill>
                  <a:srgbClr val="FF0000"/>
                </a:solidFill>
              </a:rPr>
              <a:t>: </a:t>
            </a:r>
            <a:r>
              <a:rPr lang="en-US" altLang="ja-JP" sz="2400" dirty="0" smtClean="0">
                <a:solidFill>
                  <a:srgbClr val="0070C0"/>
                </a:solidFill>
              </a:rPr>
              <a:t>1</a:t>
            </a:r>
            <a:r>
              <a:rPr lang="ja-JP" altLang="en-US" sz="2400" dirty="0" smtClean="0">
                <a:solidFill>
                  <a:srgbClr val="0070C0"/>
                </a:solidFill>
              </a:rPr>
              <a:t>個</a:t>
            </a:r>
            <a:endParaRPr kumimoji="1" lang="ja-JP" altLang="en-US" sz="2400" dirty="0">
              <a:solidFill>
                <a:srgbClr val="0070C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85786" y="364331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2844" y="364331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428728" y="442913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428728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5" name="直線コネクタ 14"/>
          <p:cNvCxnSpPr>
            <a:endCxn id="16" idx="0"/>
          </p:cNvCxnSpPr>
          <p:nvPr/>
        </p:nvCxnSpPr>
        <p:spPr>
          <a:xfrm rot="10800000" flipV="1">
            <a:off x="928662" y="485776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/>
          <p:cNvSpPr/>
          <p:nvPr/>
        </p:nvSpPr>
        <p:spPr>
          <a:xfrm>
            <a:off x="1714480" y="471488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8" idx="0"/>
          </p:cNvCxnSpPr>
          <p:nvPr/>
        </p:nvCxnSpPr>
        <p:spPr>
          <a:xfrm rot="16200000" flipH="1">
            <a:off x="1107257" y="382190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4500562" y="5143512"/>
            <a:ext cx="198804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 smtClean="0"/>
              <a:t>呼出</a:t>
            </a:r>
            <a:r>
              <a:rPr lang="en-US" altLang="ja-JP" sz="1600" dirty="0" smtClean="0"/>
              <a:t>1: </a:t>
            </a:r>
            <a:r>
              <a:rPr lang="ja-JP" altLang="en-US" sz="1600" dirty="0" smtClean="0"/>
              <a:t>完了</a:t>
            </a:r>
            <a:endParaRPr lang="en-US" altLang="ja-JP" sz="1600" dirty="0" smtClean="0"/>
          </a:p>
          <a:p>
            <a:r>
              <a:rPr lang="ja-JP" altLang="en-US" sz="1600" dirty="0" smtClean="0"/>
              <a:t>　　　</a:t>
            </a:r>
            <a:endParaRPr lang="en-US" altLang="ja-JP" sz="1600" dirty="0" smtClean="0"/>
          </a:p>
          <a:p>
            <a:r>
              <a:rPr kumimoji="1" lang="en-US" altLang="ja-JP" sz="1600" dirty="0" smtClean="0"/>
              <a:t>main</a:t>
            </a:r>
            <a:r>
              <a:rPr kumimoji="1" lang="ja-JP" altLang="en-US" sz="1600" dirty="0" smtClean="0"/>
              <a:t>に部分木を返す</a:t>
            </a:r>
            <a:endParaRPr kumimoji="1" lang="ja-JP" altLang="en-US" sz="1600" dirty="0"/>
          </a:p>
        </p:txBody>
      </p:sp>
      <p:sp>
        <p:nvSpPr>
          <p:cNvPr id="28" name="右矢印 27"/>
          <p:cNvSpPr/>
          <p:nvPr/>
        </p:nvSpPr>
        <p:spPr>
          <a:xfrm>
            <a:off x="1785918" y="4572008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642910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642910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9" name="直線コネクタ 18"/>
          <p:cNvCxnSpPr>
            <a:endCxn id="22" idx="0"/>
          </p:cNvCxnSpPr>
          <p:nvPr/>
        </p:nvCxnSpPr>
        <p:spPr>
          <a:xfrm rot="5400000">
            <a:off x="428596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正方形/長方形 20"/>
          <p:cNvSpPr/>
          <p:nvPr/>
        </p:nvSpPr>
        <p:spPr>
          <a:xfrm>
            <a:off x="928662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2844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42844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28596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1035819" y="567929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1071538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071538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35729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1857356" y="485776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2214546" y="521495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36" name="正方形/長方形 35"/>
          <p:cNvSpPr/>
          <p:nvPr/>
        </p:nvSpPr>
        <p:spPr>
          <a:xfrm>
            <a:off x="2214546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7" name="直線コネクタ 36"/>
          <p:cNvCxnSpPr>
            <a:endCxn id="39" idx="0"/>
          </p:cNvCxnSpPr>
          <p:nvPr/>
        </p:nvCxnSpPr>
        <p:spPr>
          <a:xfrm rot="5400000">
            <a:off x="2000232" y="564357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2500298" y="550070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1714480" y="600076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1714480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000232" y="628652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2214546" y="3929066"/>
            <a:ext cx="62440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1: tree(6)</a:t>
            </a:r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呼出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 </a:t>
            </a:r>
            <a:r>
              <a:rPr kumimoji="1" lang="ja-JP" altLang="en-US" sz="2800" dirty="0" err="1" smtClean="0"/>
              <a:t>が完</a:t>
            </a:r>
            <a:r>
              <a:rPr kumimoji="1" lang="ja-JP" altLang="en-US" sz="2800" dirty="0" smtClean="0"/>
              <a:t>了して、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処理が戻ってきた時（実行後）のイメージ</a:t>
            </a:r>
            <a:endParaRPr kumimoji="1" lang="ja-JP" altLang="en-US" sz="28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cxnSp>
        <p:nvCxnSpPr>
          <p:cNvPr id="14" name="直線コネクタ 13"/>
          <p:cNvCxnSpPr>
            <a:endCxn id="15" idx="0"/>
          </p:cNvCxnSpPr>
          <p:nvPr/>
        </p:nvCxnSpPr>
        <p:spPr>
          <a:xfrm rot="16200000" flipH="1">
            <a:off x="4822033" y="607199"/>
            <a:ext cx="500066" cy="428628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二等辺三角形 14"/>
          <p:cNvSpPr/>
          <p:nvPr/>
        </p:nvSpPr>
        <p:spPr>
          <a:xfrm>
            <a:off x="4000496" y="1071546"/>
            <a:ext cx="2571768" cy="25717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ノード数</a:t>
            </a:r>
            <a:r>
              <a:rPr lang="en-US" altLang="ja-JP" dirty="0" smtClean="0"/>
              <a:t>6</a:t>
            </a:r>
            <a:r>
              <a:rPr kumimoji="1" lang="ja-JP" altLang="en-US" dirty="0" smtClean="0"/>
              <a:t>の完全バランス木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42844" y="285728"/>
            <a:ext cx="84296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a[] = { 1, 2, 3, 4, 5, 6, EOD};</a:t>
            </a:r>
          </a:p>
          <a:p>
            <a:endParaRPr lang="en-US" altLang="ja-JP" sz="2000" dirty="0" smtClean="0"/>
          </a:p>
          <a:p>
            <a:r>
              <a:rPr lang="en-US" altLang="ja-JP" sz="2000" dirty="0" err="1" smtClean="0"/>
              <a:t>int</a:t>
            </a:r>
            <a:r>
              <a:rPr lang="en-US" altLang="ja-JP" sz="2000" dirty="0" smtClean="0"/>
              <a:t> main(void)</a:t>
            </a:r>
          </a:p>
          <a:p>
            <a:r>
              <a:rPr lang="en-US" altLang="ja-JP" sz="2000" dirty="0" smtClean="0"/>
              <a:t>{</a:t>
            </a:r>
          </a:p>
          <a:p>
            <a:r>
              <a:rPr lang="en-US" altLang="ja-JP" sz="2000" dirty="0" smtClean="0"/>
              <a:t>	</a:t>
            </a:r>
            <a:r>
              <a:rPr lang="en-US" altLang="ja-JP" sz="2000" dirty="0" err="1" smtClean="0"/>
              <a:t>struct</a:t>
            </a:r>
            <a:r>
              <a:rPr lang="en-US" altLang="ja-JP" sz="2000" dirty="0" smtClean="0"/>
              <a:t> tree *root;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root = tree( 6 );</a:t>
            </a:r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	</a:t>
            </a:r>
            <a:r>
              <a:rPr lang="ja-JP" altLang="en-US" sz="2000" dirty="0" smtClean="0"/>
              <a:t>略</a:t>
            </a:r>
            <a:r>
              <a:rPr lang="en-US" altLang="ja-JP" sz="2000" dirty="0" smtClean="0"/>
              <a:t>		</a:t>
            </a:r>
          </a:p>
          <a:p>
            <a:r>
              <a:rPr lang="en-US" altLang="ja-JP" sz="2000" dirty="0" smtClean="0"/>
              <a:t>}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4500562" y="428604"/>
            <a:ext cx="714380" cy="28575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71934" y="428604"/>
            <a:ext cx="571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>
                <a:solidFill>
                  <a:srgbClr val="00B050"/>
                </a:solidFill>
              </a:rPr>
              <a:t>root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143504" y="1214422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5143504" y="150017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8" name="直線コネクタ 17"/>
          <p:cNvCxnSpPr>
            <a:endCxn id="22" idx="0"/>
          </p:cNvCxnSpPr>
          <p:nvPr/>
        </p:nvCxnSpPr>
        <p:spPr>
          <a:xfrm rot="10800000" flipV="1">
            <a:off x="4643438" y="1643050"/>
            <a:ext cx="644532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5429256" y="1500174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0" name="直線コネクタ 19"/>
          <p:cNvCxnSpPr>
            <a:endCxn id="16" idx="0"/>
          </p:cNvCxnSpPr>
          <p:nvPr/>
        </p:nvCxnSpPr>
        <p:spPr>
          <a:xfrm rot="16200000" flipH="1">
            <a:off x="4822033" y="607199"/>
            <a:ext cx="642942" cy="57150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正方形/長方形 21"/>
          <p:cNvSpPr/>
          <p:nvPr/>
        </p:nvSpPr>
        <p:spPr>
          <a:xfrm>
            <a:off x="4357686" y="200024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4357686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4" name="直線コネクタ 23"/>
          <p:cNvCxnSpPr>
            <a:endCxn id="26" idx="0"/>
          </p:cNvCxnSpPr>
          <p:nvPr/>
        </p:nvCxnSpPr>
        <p:spPr>
          <a:xfrm rot="5400000">
            <a:off x="4143372" y="242886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/>
          <p:cNvSpPr/>
          <p:nvPr/>
        </p:nvSpPr>
        <p:spPr>
          <a:xfrm>
            <a:off x="4643438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857620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3857620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4143372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29" name="直線コネクタ 28"/>
          <p:cNvCxnSpPr>
            <a:endCxn id="30" idx="0"/>
          </p:cNvCxnSpPr>
          <p:nvPr/>
        </p:nvCxnSpPr>
        <p:spPr>
          <a:xfrm rot="16200000" flipH="1">
            <a:off x="4750595" y="2464587"/>
            <a:ext cx="357190" cy="285752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4786314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4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4786314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072066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>
            <a:off x="5572132" y="1643050"/>
            <a:ext cx="607223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5929322" y="200024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5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5929322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6" name="直線コネクタ 35"/>
          <p:cNvCxnSpPr>
            <a:endCxn id="38" idx="0"/>
          </p:cNvCxnSpPr>
          <p:nvPr/>
        </p:nvCxnSpPr>
        <p:spPr>
          <a:xfrm rot="5400000">
            <a:off x="5715008" y="2428868"/>
            <a:ext cx="357190" cy="357190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6215074" y="228599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5429256" y="278605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6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5429256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5715008" y="307181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en-US" altLang="ja-JP" sz="800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NULL</a:t>
            </a:r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28586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正方形/長方形 18"/>
          <p:cNvSpPr/>
          <p:nvPr/>
        </p:nvSpPr>
        <p:spPr>
          <a:xfrm>
            <a:off x="214282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tree(6)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1 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14282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0" name="右矢印 9"/>
          <p:cNvSpPr/>
          <p:nvPr/>
        </p:nvSpPr>
        <p:spPr>
          <a:xfrm>
            <a:off x="142844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7572396" y="4714860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1</a:t>
            </a:r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572396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858148" y="5000612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1571604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71604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2285984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17" name="直線コネクタ 16"/>
          <p:cNvCxnSpPr>
            <a:endCxn id="13" idx="0"/>
          </p:cNvCxnSpPr>
          <p:nvPr/>
        </p:nvCxnSpPr>
        <p:spPr>
          <a:xfrm>
            <a:off x="2786050" y="785794"/>
            <a:ext cx="5072098" cy="392906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/>
          <p:cNvSpPr/>
          <p:nvPr/>
        </p:nvSpPr>
        <p:spPr>
          <a:xfrm>
            <a:off x="3214678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tree(3)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2 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214678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18" name="右矢印 17"/>
          <p:cNvSpPr/>
          <p:nvPr/>
        </p:nvSpPr>
        <p:spPr>
          <a:xfrm>
            <a:off x="3143240" y="1428736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4572000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72000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286380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4" name="右矢印 23"/>
          <p:cNvSpPr/>
          <p:nvPr/>
        </p:nvSpPr>
        <p:spPr>
          <a:xfrm rot="19781651">
            <a:off x="2362667" y="870253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endCxn id="26" idx="0"/>
          </p:cNvCxnSpPr>
          <p:nvPr/>
        </p:nvCxnSpPr>
        <p:spPr>
          <a:xfrm rot="16200000" flipH="1">
            <a:off x="3964789" y="2536013"/>
            <a:ext cx="4714884" cy="1214446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/>
          <p:cNvSpPr/>
          <p:nvPr/>
        </p:nvSpPr>
        <p:spPr>
          <a:xfrm>
            <a:off x="6643702" y="5500678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2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6643702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929454" y="5786430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6143636" y="285728"/>
            <a:ext cx="14659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dirty="0" smtClean="0"/>
              <a:t>tree(1) : </a:t>
            </a:r>
            <a:r>
              <a:rPr lang="ja-JP" altLang="en-US" sz="1600" dirty="0" smtClean="0"/>
              <a:t>呼出</a:t>
            </a:r>
            <a:r>
              <a:rPr lang="en-US" altLang="ja-JP" sz="1600" dirty="0" smtClean="0"/>
              <a:t>3 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6143636" y="642918"/>
            <a:ext cx="2857520" cy="128588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dirty="0" smtClean="0">
                <a:solidFill>
                  <a:schemeClr val="tx1"/>
                </a:solidFill>
              </a:rPr>
              <a:t> if ( n==0 )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NULL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else {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= n/2;  nr = n-nl-1;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= 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 *)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malloc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sizeof</a:t>
            </a:r>
            <a:r>
              <a:rPr lang="en-US" altLang="ja-JP" sz="800" dirty="0" smtClean="0">
                <a:solidFill>
                  <a:schemeClr val="tx1"/>
                </a:solidFill>
              </a:rPr>
              <a:t>(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struct</a:t>
            </a:r>
            <a:r>
              <a:rPr lang="en-US" altLang="ja-JP" sz="800" dirty="0" smtClean="0">
                <a:solidFill>
                  <a:schemeClr val="tx1"/>
                </a:solidFill>
              </a:rPr>
              <a:t> tree));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-&gt;key =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get_data</a:t>
            </a:r>
            <a:r>
              <a:rPr lang="en-US" altLang="ja-JP" sz="800" dirty="0" smtClean="0">
                <a:solidFill>
                  <a:schemeClr val="tx1"/>
                </a:solidFill>
              </a:rPr>
              <a:t>(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-&gt;left = tree(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nl</a:t>
            </a:r>
            <a:r>
              <a:rPr lang="en-US" altLang="ja-JP" sz="800" dirty="0" smtClean="0">
                <a:solidFill>
                  <a:schemeClr val="tx1"/>
                </a:solidFill>
              </a:rPr>
              <a:t> ); 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再帰的に左部分木を生成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-&gt;right = tree( nr );  /* </a:t>
            </a:r>
            <a:r>
              <a:rPr lang="ja-JP" altLang="en-US" sz="800" dirty="0" smtClean="0">
                <a:solidFill>
                  <a:schemeClr val="tx1"/>
                </a:solidFill>
              </a:rPr>
              <a:t>再帰的に右部分木を生成 *</a:t>
            </a:r>
            <a:r>
              <a:rPr lang="en-US" altLang="ja-JP" sz="800" dirty="0" smtClean="0">
                <a:solidFill>
                  <a:schemeClr val="tx1"/>
                </a:solidFill>
              </a:rPr>
              <a:t>/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    return( </a:t>
            </a:r>
            <a:r>
              <a:rPr lang="en-US" altLang="ja-JP" sz="800" dirty="0" err="1" smtClean="0">
                <a:solidFill>
                  <a:schemeClr val="tx1"/>
                </a:solidFill>
              </a:rPr>
              <a:t>newtree</a:t>
            </a:r>
            <a:r>
              <a:rPr lang="en-US" altLang="ja-JP" sz="800" dirty="0" smtClean="0">
                <a:solidFill>
                  <a:schemeClr val="tx1"/>
                </a:solidFill>
              </a:rPr>
              <a:t> );</a:t>
            </a:r>
          </a:p>
          <a:p>
            <a:r>
              <a:rPr lang="en-US" altLang="ja-JP" sz="800" dirty="0" smtClean="0">
                <a:solidFill>
                  <a:schemeClr val="tx1"/>
                </a:solidFill>
              </a:rPr>
              <a:t>    }</a:t>
            </a:r>
          </a:p>
        </p:txBody>
      </p:sp>
      <p:sp>
        <p:nvSpPr>
          <p:cNvPr id="31" name="右矢印 30"/>
          <p:cNvSpPr/>
          <p:nvPr/>
        </p:nvSpPr>
        <p:spPr>
          <a:xfrm>
            <a:off x="6072198" y="1285860"/>
            <a:ext cx="28575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00958" y="642918"/>
            <a:ext cx="150019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500958" y="642918"/>
            <a:ext cx="714380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err="1" smtClean="0">
                <a:solidFill>
                  <a:srgbClr val="00B050"/>
                </a:solidFill>
              </a:rPr>
              <a:t>newtree</a:t>
            </a:r>
            <a:endParaRPr lang="en-US" altLang="ja-JP" sz="1200" dirty="0" smtClean="0">
              <a:solidFill>
                <a:srgbClr val="00B05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15338" y="714356"/>
            <a:ext cx="714380" cy="1428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5" name="右矢印 34"/>
          <p:cNvSpPr/>
          <p:nvPr/>
        </p:nvSpPr>
        <p:spPr>
          <a:xfrm rot="19781651">
            <a:off x="5291625" y="941691"/>
            <a:ext cx="978408" cy="28575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143636" y="6286496"/>
            <a:ext cx="571504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  <a:latin typeface="ＭＳ ゴシック" pitchFamily="49" charset="-128"/>
                <a:ea typeface="ＭＳ ゴシック" pitchFamily="49" charset="-128"/>
              </a:rPr>
              <a:t>3</a:t>
            </a:r>
          </a:p>
        </p:txBody>
      </p:sp>
      <p:sp>
        <p:nvSpPr>
          <p:cNvPr id="37" name="正方形/長方形 36"/>
          <p:cNvSpPr/>
          <p:nvPr/>
        </p:nvSpPr>
        <p:spPr>
          <a:xfrm>
            <a:off x="6143636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6429388" y="6572248"/>
            <a:ext cx="285752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kumimoji="1" lang="ja-JP" altLang="en-US" sz="800" dirty="0">
              <a:solidFill>
                <a:schemeClr val="tx1"/>
              </a:solidFill>
              <a:latin typeface="ＭＳ ゴシック" pitchFamily="49" charset="-128"/>
              <a:ea typeface="ＭＳ ゴシック" pitchFamily="49" charset="-128"/>
            </a:endParaRPr>
          </a:p>
        </p:txBody>
      </p:sp>
      <p:cxnSp>
        <p:nvCxnSpPr>
          <p:cNvPr id="39" name="直線コネクタ 38"/>
          <p:cNvCxnSpPr>
            <a:endCxn id="36" idx="0"/>
          </p:cNvCxnSpPr>
          <p:nvPr/>
        </p:nvCxnSpPr>
        <p:spPr>
          <a:xfrm rot="5400000">
            <a:off x="4679169" y="2536013"/>
            <a:ext cx="5500702" cy="2000264"/>
          </a:xfrm>
          <a:prstGeom prst="line">
            <a:avLst/>
          </a:prstGeom>
          <a:ln w="19050">
            <a:solidFill>
              <a:srgbClr val="00B050"/>
            </a:solidFill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10296</Words>
  <Application>Microsoft Office PowerPoint</Application>
  <PresentationFormat>画面に合わせる (4:3)</PresentationFormat>
  <Paragraphs>2246</Paragraphs>
  <Slides>67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67</vt:i4>
      </vt:variant>
    </vt:vector>
  </HeadingPairs>
  <TitlesOfParts>
    <vt:vector size="68" baseType="lpstr">
      <vt:lpstr>Office テーマ</vt:lpstr>
      <vt:lpstr>アルゴリズムとデータ構造 補足資料12-3 「サンプルプログラムtreeop1.c」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65</cp:revision>
  <dcterms:created xsi:type="dcterms:W3CDTF">2008-06-12T10:29:17Z</dcterms:created>
  <dcterms:modified xsi:type="dcterms:W3CDTF">2012-04-02T07:05:03Z</dcterms:modified>
</cp:coreProperties>
</file>