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4" r:id="rId2"/>
    <p:sldId id="283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7" r:id="rId23"/>
    <p:sldId id="280" r:id="rId24"/>
    <p:sldId id="278" r:id="rId25"/>
    <p:sldId id="281" r:id="rId26"/>
    <p:sldId id="279" r:id="rId27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42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C1769-1852-4B13-AFDC-6B2522BCB1DE}" type="datetimeFigureOut">
              <a:rPr kumimoji="1" lang="ja-JP" altLang="en-US" smtClean="0"/>
              <a:pPr/>
              <a:t>2013/6/26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786D1-6275-494B-8AE5-E23437D673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C1769-1852-4B13-AFDC-6B2522BCB1DE}" type="datetimeFigureOut">
              <a:rPr kumimoji="1" lang="ja-JP" altLang="en-US" smtClean="0"/>
              <a:pPr/>
              <a:t>2013/6/26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786D1-6275-494B-8AE5-E23437D673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C1769-1852-4B13-AFDC-6B2522BCB1DE}" type="datetimeFigureOut">
              <a:rPr kumimoji="1" lang="ja-JP" altLang="en-US" smtClean="0"/>
              <a:pPr/>
              <a:t>2013/6/26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786D1-6275-494B-8AE5-E23437D673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C1769-1852-4B13-AFDC-6B2522BCB1DE}" type="datetimeFigureOut">
              <a:rPr kumimoji="1" lang="ja-JP" altLang="en-US" smtClean="0"/>
              <a:pPr/>
              <a:t>2013/6/26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786D1-6275-494B-8AE5-E23437D673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C1769-1852-4B13-AFDC-6B2522BCB1DE}" type="datetimeFigureOut">
              <a:rPr kumimoji="1" lang="ja-JP" altLang="en-US" smtClean="0"/>
              <a:pPr/>
              <a:t>2013/6/26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786D1-6275-494B-8AE5-E23437D673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C1769-1852-4B13-AFDC-6B2522BCB1DE}" type="datetimeFigureOut">
              <a:rPr kumimoji="1" lang="ja-JP" altLang="en-US" smtClean="0"/>
              <a:pPr/>
              <a:t>2013/6/26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786D1-6275-494B-8AE5-E23437D673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C1769-1852-4B13-AFDC-6B2522BCB1DE}" type="datetimeFigureOut">
              <a:rPr kumimoji="1" lang="ja-JP" altLang="en-US" smtClean="0"/>
              <a:pPr/>
              <a:t>2013/6/26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786D1-6275-494B-8AE5-E23437D673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C1769-1852-4B13-AFDC-6B2522BCB1DE}" type="datetimeFigureOut">
              <a:rPr kumimoji="1" lang="ja-JP" altLang="en-US" smtClean="0"/>
              <a:pPr/>
              <a:t>2013/6/26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786D1-6275-494B-8AE5-E23437D673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C1769-1852-4B13-AFDC-6B2522BCB1DE}" type="datetimeFigureOut">
              <a:rPr kumimoji="1" lang="ja-JP" altLang="en-US" smtClean="0"/>
              <a:pPr/>
              <a:t>2013/6/26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786D1-6275-494B-8AE5-E23437D673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C1769-1852-4B13-AFDC-6B2522BCB1DE}" type="datetimeFigureOut">
              <a:rPr kumimoji="1" lang="ja-JP" altLang="en-US" smtClean="0"/>
              <a:pPr/>
              <a:t>2013/6/26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786D1-6275-494B-8AE5-E23437D673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C1769-1852-4B13-AFDC-6B2522BCB1DE}" type="datetimeFigureOut">
              <a:rPr kumimoji="1" lang="ja-JP" altLang="en-US" smtClean="0"/>
              <a:pPr/>
              <a:t>2013/6/26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786D1-6275-494B-8AE5-E23437D673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2C1769-1852-4B13-AFDC-6B2522BCB1DE}" type="datetimeFigureOut">
              <a:rPr kumimoji="1" lang="ja-JP" altLang="en-US" smtClean="0"/>
              <a:pPr/>
              <a:t>2013/6/26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5786D1-6275-494B-8AE5-E23437D673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 smtClean="0"/>
              <a:t>アルゴリズムとデータ構造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lang="ja-JP" altLang="en-US" dirty="0" smtClean="0"/>
              <a:t>補足資料</a:t>
            </a:r>
            <a:r>
              <a:rPr lang="en-US" altLang="ja-JP" dirty="0" smtClean="0"/>
              <a:t>11-1</a:t>
            </a:r>
            <a:br>
              <a:rPr lang="en-US" altLang="ja-JP" dirty="0" smtClean="0"/>
            </a:br>
            <a:r>
              <a:rPr lang="ja-JP" altLang="en-US" dirty="0" smtClean="0"/>
              <a:t>「</a:t>
            </a:r>
            <a:r>
              <a:rPr lang="en-US" altLang="ja-JP" dirty="0" err="1" smtClean="0"/>
              <a:t>malloc</a:t>
            </a:r>
            <a:r>
              <a:rPr lang="ja-JP" altLang="en-US" dirty="0" smtClean="0"/>
              <a:t>と</a:t>
            </a:r>
            <a:r>
              <a:rPr lang="en-US" altLang="ja-JP" dirty="0" smtClean="0"/>
              <a:t>free</a:t>
            </a:r>
            <a:r>
              <a:rPr lang="ja-JP" altLang="en-US" dirty="0" smtClean="0"/>
              <a:t>」</a:t>
            </a:r>
            <a:endParaRPr kumimoji="1" lang="ja-JP" altLang="en-US" dirty="0"/>
          </a:p>
        </p:txBody>
      </p:sp>
      <p:sp>
        <p:nvSpPr>
          <p:cNvPr id="5" name="サブタイトル 2"/>
          <p:cNvSpPr>
            <a:spLocks noGrp="1"/>
          </p:cNvSpPr>
          <p:nvPr>
            <p:ph type="subTitle" idx="1"/>
          </p:nvPr>
        </p:nvSpPr>
        <p:spPr>
          <a:xfrm>
            <a:off x="5868144" y="5517232"/>
            <a:ext cx="3160440" cy="1176536"/>
          </a:xfrm>
        </p:spPr>
        <p:txBody>
          <a:bodyPr>
            <a:normAutofit fontScale="55000" lnSpcReduction="20000"/>
          </a:bodyPr>
          <a:lstStyle/>
          <a:p>
            <a:pPr algn="r"/>
            <a:r>
              <a:rPr kumimoji="1" lang="ja-JP" altLang="en-US" dirty="0" smtClean="0"/>
              <a:t>横浜国立大学</a:t>
            </a:r>
            <a:endParaRPr kumimoji="1" lang="en-US" altLang="ja-JP" dirty="0" smtClean="0"/>
          </a:p>
          <a:p>
            <a:pPr algn="r"/>
            <a:r>
              <a:rPr lang="ja-JP" altLang="en-US" dirty="0"/>
              <a:t>理工</a:t>
            </a:r>
            <a:r>
              <a:rPr lang="ja-JP" altLang="en-US" dirty="0" smtClean="0"/>
              <a:t>学部</a:t>
            </a:r>
            <a:endParaRPr lang="en-US" altLang="ja-JP" dirty="0" smtClean="0"/>
          </a:p>
          <a:p>
            <a:pPr algn="r"/>
            <a:r>
              <a:rPr lang="ja-JP" altLang="en-US" dirty="0" smtClean="0"/>
              <a:t> </a:t>
            </a:r>
            <a:r>
              <a:rPr lang="ja-JP" altLang="en-US" dirty="0"/>
              <a:t>数物・電子情報系学科</a:t>
            </a:r>
            <a:endParaRPr lang="en-US" altLang="ja-JP" dirty="0"/>
          </a:p>
          <a:p>
            <a:pPr algn="r"/>
            <a:r>
              <a:rPr lang="ja-JP" altLang="en-US" dirty="0"/>
              <a:t>富井尚志</a:t>
            </a:r>
            <a:endParaRPr lang="en-US" altLang="ja-JP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500034" y="182880"/>
          <a:ext cx="4572032" cy="667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4758"/>
                <a:gridCol w="2547274"/>
              </a:tblGrid>
              <a:tr h="303612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アドレス（</a:t>
                      </a:r>
                      <a:r>
                        <a:rPr kumimoji="1" lang="en-US" altLang="ja-JP" dirty="0" smtClean="0"/>
                        <a:t>32bit</a:t>
                      </a:r>
                      <a:r>
                        <a:rPr kumimoji="1" lang="ja-JP" altLang="en-US" dirty="0" smtClean="0"/>
                        <a:t>）</a:t>
                      </a:r>
                      <a:r>
                        <a:rPr kumimoji="1" lang="en-US" altLang="ja-JP" dirty="0" smtClean="0"/>
                        <a:t>, </a:t>
                      </a:r>
                    </a:p>
                    <a:p>
                      <a:r>
                        <a:rPr kumimoji="1" lang="en-US" altLang="ja-JP" dirty="0" smtClean="0"/>
                        <a:t>4</a:t>
                      </a:r>
                      <a:r>
                        <a:rPr kumimoji="1" lang="ja-JP" altLang="en-US" dirty="0" smtClean="0"/>
                        <a:t>アドレス飛び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中身（</a:t>
                      </a:r>
                      <a:r>
                        <a:rPr kumimoji="1" lang="en-US" altLang="ja-JP" sz="1600" dirty="0" smtClean="0"/>
                        <a:t>1</a:t>
                      </a:r>
                      <a:r>
                        <a:rPr kumimoji="1" lang="ja-JP" altLang="en-US" sz="1600" dirty="0" smtClean="0"/>
                        <a:t>記憶単位</a:t>
                      </a:r>
                      <a:r>
                        <a:rPr kumimoji="1" lang="en-US" altLang="ja-JP" sz="1600" dirty="0" smtClean="0"/>
                        <a:t>=8bit</a:t>
                      </a:r>
                      <a:r>
                        <a:rPr kumimoji="1" lang="ja-JP" altLang="en-US" sz="1600" dirty="0" smtClean="0"/>
                        <a:t>を</a:t>
                      </a:r>
                      <a:r>
                        <a:rPr kumimoji="1" lang="en-US" altLang="ja-JP" sz="1600" dirty="0" smtClean="0"/>
                        <a:t>4</a:t>
                      </a:r>
                      <a:r>
                        <a:rPr kumimoji="1" lang="ja-JP" altLang="en-US" sz="1600" dirty="0" smtClean="0"/>
                        <a:t>領域まとめて</a:t>
                      </a:r>
                      <a:r>
                        <a:rPr kumimoji="1" lang="en-US" altLang="ja-JP" sz="1600" dirty="0" smtClean="0"/>
                        <a:t>32bit</a:t>
                      </a:r>
                      <a:r>
                        <a:rPr kumimoji="1" lang="ja-JP" altLang="en-US" sz="1600" dirty="0" smtClean="0"/>
                        <a:t>で表示）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…</a:t>
                      </a: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</a:t>
                      </a:r>
                      <a:r>
                        <a:rPr kumimoji="1" lang="en-US" altLang="ja-JP" sz="1600" dirty="0" smtClean="0">
                          <a:solidFill>
                            <a:srgbClr val="00B050"/>
                          </a:solidFill>
                        </a:rPr>
                        <a:t>40ea 0800</a:t>
                      </a:r>
                      <a:endParaRPr kumimoji="1" lang="ja-JP" alt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20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0x 40ea 0804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</a:t>
                      </a:r>
                      <a:r>
                        <a:rPr kumimoji="1" lang="en-US" altLang="ja-JP" sz="1600" baseline="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0000 0000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41b7 41b0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080c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4c6f a750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0x 40ea 0810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</a:t>
                      </a:r>
                      <a:r>
                        <a:rPr kumimoji="1" lang="en-US" altLang="ja-JP" sz="1600" dirty="0" smtClean="0">
                          <a:solidFill>
                            <a:srgbClr val="FF0000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40ea 0800</a:t>
                      </a:r>
                      <a:endParaRPr kumimoji="1" lang="ja-JP" altLang="en-US" sz="1600" dirty="0">
                        <a:solidFill>
                          <a:srgbClr val="FF0000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0814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0000 0000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0818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0000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0000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081c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ef5c 2100</a:t>
                      </a:r>
                      <a:endParaRPr kumimoji="1" lang="ja-JP" altLang="en-US" sz="1600" dirty="0">
                        <a:solidFill>
                          <a:srgbClr val="FF0000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0820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0100 0001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0x 1011 0111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0828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</a:t>
                      </a: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0100 0001</a:t>
                      </a:r>
                      <a:endParaRPr kumimoji="1" lang="ja-JP" altLang="en-US" sz="16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082c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0x 1101 0000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0830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0100 1100</a:t>
                      </a:r>
                      <a:endParaRPr kumimoji="1" lang="ja-JP" altLang="en-US" sz="16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0834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0110 1111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0838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1010 0111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083c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0101 0000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…</a:t>
                      </a:r>
                      <a:endParaRPr kumimoji="1" lang="ja-JP" altLang="en-US" sz="16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" name="テキスト ボックス 12"/>
          <p:cNvSpPr txBox="1"/>
          <p:nvPr/>
        </p:nvSpPr>
        <p:spPr>
          <a:xfrm>
            <a:off x="5214942" y="142852"/>
            <a:ext cx="3081677" cy="53553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struct</a:t>
            </a:r>
            <a:r>
              <a:rPr kumimoji="1" lang="en-US" altLang="ja-JP" dirty="0" smtClean="0"/>
              <a:t> list {</a:t>
            </a:r>
          </a:p>
          <a:p>
            <a:r>
              <a:rPr lang="en-US" altLang="ja-JP" dirty="0" smtClean="0"/>
              <a:t>    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key;</a:t>
            </a:r>
          </a:p>
          <a:p>
            <a:r>
              <a:rPr kumimoji="1" lang="en-US" altLang="ja-JP" dirty="0"/>
              <a:t> </a:t>
            </a:r>
            <a:r>
              <a:rPr kumimoji="1" lang="en-US" altLang="ja-JP" dirty="0" smtClean="0"/>
              <a:t>   </a:t>
            </a:r>
            <a:r>
              <a:rPr kumimoji="1" lang="en-US" altLang="ja-JP" dirty="0" err="1" smtClean="0"/>
              <a:t>struct</a:t>
            </a:r>
            <a:r>
              <a:rPr kumimoji="1" lang="en-US" altLang="ja-JP" dirty="0" smtClean="0"/>
              <a:t> list *next;</a:t>
            </a:r>
          </a:p>
          <a:p>
            <a:r>
              <a:rPr lang="en-US" altLang="ja-JP" dirty="0" smtClean="0"/>
              <a:t>};</a:t>
            </a:r>
            <a:endParaRPr kumimoji="1" lang="en-US" altLang="ja-JP" dirty="0" smtClean="0"/>
          </a:p>
          <a:p>
            <a:endParaRPr lang="en-US" altLang="ja-JP" dirty="0"/>
          </a:p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main(void)</a:t>
            </a:r>
          </a:p>
          <a:p>
            <a:r>
              <a:rPr lang="en-US" altLang="ja-JP" dirty="0"/>
              <a:t>{</a:t>
            </a:r>
            <a:endParaRPr kumimoji="1" lang="en-US" altLang="ja-JP" dirty="0" smtClean="0"/>
          </a:p>
          <a:p>
            <a:r>
              <a:rPr lang="en-US" altLang="ja-JP" dirty="0"/>
              <a:t> </a:t>
            </a:r>
            <a:r>
              <a:rPr lang="en-US" altLang="ja-JP" dirty="0" smtClean="0"/>
              <a:t>   </a:t>
            </a:r>
            <a:r>
              <a:rPr lang="en-US" altLang="ja-JP" dirty="0" err="1" smtClean="0"/>
              <a:t>struct</a:t>
            </a:r>
            <a:r>
              <a:rPr lang="en-US" altLang="ja-JP" dirty="0" smtClean="0"/>
              <a:t> list </a:t>
            </a:r>
            <a:r>
              <a:rPr lang="en-US" altLang="ja-JP" dirty="0" smtClean="0">
                <a:solidFill>
                  <a:srgbClr val="00B0F0"/>
                </a:solidFill>
              </a:rPr>
              <a:t>a</a:t>
            </a:r>
            <a:r>
              <a:rPr lang="en-US" altLang="ja-JP" dirty="0" smtClean="0"/>
              <a:t>, *</a:t>
            </a:r>
            <a:r>
              <a:rPr lang="en-US" altLang="ja-JP" dirty="0" smtClean="0">
                <a:solidFill>
                  <a:srgbClr val="00B050"/>
                </a:solidFill>
              </a:rPr>
              <a:t>p</a:t>
            </a:r>
            <a:r>
              <a:rPr lang="en-US" altLang="ja-JP" dirty="0" smtClean="0"/>
              <a:t>;</a:t>
            </a:r>
          </a:p>
          <a:p>
            <a:endParaRPr lang="en-US" altLang="ja-JP" dirty="0"/>
          </a:p>
          <a:p>
            <a:r>
              <a:rPr lang="en-US" altLang="ja-JP" dirty="0" smtClean="0"/>
              <a:t>    </a:t>
            </a:r>
            <a:r>
              <a:rPr lang="en-US" altLang="ja-JP" dirty="0" err="1" smtClean="0">
                <a:solidFill>
                  <a:srgbClr val="00B0F0"/>
                </a:solidFill>
              </a:rPr>
              <a:t>a.key</a:t>
            </a:r>
            <a:r>
              <a:rPr lang="en-US" altLang="ja-JP" dirty="0" smtClean="0"/>
              <a:t> = 20;</a:t>
            </a:r>
          </a:p>
          <a:p>
            <a:r>
              <a:rPr lang="en-US" altLang="ja-JP" dirty="0" smtClean="0"/>
              <a:t>    </a:t>
            </a:r>
            <a:r>
              <a:rPr lang="en-US" altLang="ja-JP" dirty="0" err="1" smtClean="0">
                <a:solidFill>
                  <a:srgbClr val="00B0F0"/>
                </a:solidFill>
              </a:rPr>
              <a:t>a.</a:t>
            </a:r>
            <a:r>
              <a:rPr lang="en-US" altLang="ja-JP" dirty="0" err="1" smtClean="0">
                <a:solidFill>
                  <a:srgbClr val="00B050"/>
                </a:solidFill>
              </a:rPr>
              <a:t>next</a:t>
            </a:r>
            <a:r>
              <a:rPr lang="en-US" altLang="ja-JP" dirty="0" smtClean="0"/>
              <a:t> = NULL;</a:t>
            </a:r>
          </a:p>
          <a:p>
            <a:endParaRPr lang="en-US" altLang="ja-JP" dirty="0" smtClean="0"/>
          </a:p>
          <a:p>
            <a:r>
              <a:rPr kumimoji="1" lang="en-US" altLang="ja-JP" dirty="0"/>
              <a:t> </a:t>
            </a:r>
            <a:r>
              <a:rPr kumimoji="1" lang="en-US" altLang="ja-JP" dirty="0" smtClean="0"/>
              <a:t>   p = &amp;a;</a:t>
            </a:r>
          </a:p>
          <a:p>
            <a:endParaRPr kumimoji="1" lang="en-US" altLang="ja-JP" dirty="0"/>
          </a:p>
          <a:p>
            <a:r>
              <a:rPr lang="en-US" altLang="ja-JP" dirty="0" smtClean="0"/>
              <a:t>    </a:t>
            </a:r>
            <a:r>
              <a:rPr lang="en-US" altLang="ja-JP" dirty="0" err="1" smtClean="0"/>
              <a:t>printf</a:t>
            </a:r>
            <a:r>
              <a:rPr lang="en-US" altLang="ja-JP" dirty="0" smtClean="0"/>
              <a:t>(“a:</a:t>
            </a:r>
            <a:r>
              <a:rPr lang="en-US" altLang="ja-JP" dirty="0" smtClean="0">
                <a:solidFill>
                  <a:srgbClr val="00B050"/>
                </a:solidFill>
              </a:rPr>
              <a:t>%0x </a:t>
            </a:r>
            <a:r>
              <a:rPr lang="en-US" altLang="ja-JP" dirty="0" smtClean="0"/>
              <a:t>= [</a:t>
            </a:r>
            <a:r>
              <a:rPr lang="en-US" altLang="ja-JP" dirty="0" smtClean="0">
                <a:solidFill>
                  <a:srgbClr val="00B0F0"/>
                </a:solidFill>
              </a:rPr>
              <a:t>%d</a:t>
            </a:r>
            <a:r>
              <a:rPr lang="en-US" altLang="ja-JP" dirty="0" smtClean="0"/>
              <a:t>,</a:t>
            </a:r>
            <a:r>
              <a:rPr lang="en-US" altLang="ja-JP" dirty="0" smtClean="0">
                <a:solidFill>
                  <a:srgbClr val="00B0F0"/>
                </a:solidFill>
              </a:rPr>
              <a:t> %x</a:t>
            </a:r>
            <a:r>
              <a:rPr lang="en-US" altLang="ja-JP" dirty="0" smtClean="0"/>
              <a:t>]\n”, </a:t>
            </a:r>
          </a:p>
          <a:p>
            <a:r>
              <a:rPr lang="en-US" altLang="ja-JP" dirty="0">
                <a:solidFill>
                  <a:srgbClr val="00B050"/>
                </a:solidFill>
              </a:rPr>
              <a:t> </a:t>
            </a:r>
            <a:r>
              <a:rPr lang="en-US" altLang="ja-JP" dirty="0" smtClean="0">
                <a:solidFill>
                  <a:srgbClr val="00B050"/>
                </a:solidFill>
              </a:rPr>
              <a:t>       </a:t>
            </a:r>
            <a:r>
              <a:rPr lang="en-US" altLang="ja-JP" dirty="0">
                <a:solidFill>
                  <a:srgbClr val="00B050"/>
                </a:solidFill>
              </a:rPr>
              <a:t>p</a:t>
            </a:r>
            <a:r>
              <a:rPr lang="en-US" altLang="ja-JP" dirty="0" smtClean="0"/>
              <a:t>, </a:t>
            </a:r>
            <a:r>
              <a:rPr lang="en-US" altLang="ja-JP" dirty="0" err="1" smtClean="0">
                <a:solidFill>
                  <a:srgbClr val="00B0F0"/>
                </a:solidFill>
              </a:rPr>
              <a:t>a.key</a:t>
            </a:r>
            <a:r>
              <a:rPr lang="en-US" altLang="ja-JP" dirty="0" smtClean="0"/>
              <a:t>, </a:t>
            </a:r>
            <a:r>
              <a:rPr lang="en-US" altLang="ja-JP" dirty="0" err="1" smtClean="0">
                <a:solidFill>
                  <a:srgbClr val="00B0F0"/>
                </a:solidFill>
              </a:rPr>
              <a:t>a.</a:t>
            </a:r>
            <a:r>
              <a:rPr lang="en-US" altLang="ja-JP" dirty="0" err="1" smtClean="0">
                <a:solidFill>
                  <a:srgbClr val="00B050"/>
                </a:solidFill>
              </a:rPr>
              <a:t>next</a:t>
            </a:r>
            <a:r>
              <a:rPr lang="en-US" altLang="ja-JP" dirty="0" smtClean="0"/>
              <a:t>);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    return 0;</a:t>
            </a:r>
          </a:p>
          <a:p>
            <a:r>
              <a:rPr kumimoji="1" lang="en-US" altLang="ja-JP" dirty="0"/>
              <a:t>}</a:t>
            </a:r>
            <a:r>
              <a:rPr kumimoji="1" lang="en-US" altLang="ja-JP" dirty="0" smtClean="0"/>
              <a:t> </a:t>
            </a:r>
            <a:endParaRPr kumimoji="1" lang="ja-JP" altLang="en-US" dirty="0"/>
          </a:p>
        </p:txBody>
      </p:sp>
      <p:sp>
        <p:nvSpPr>
          <p:cNvPr id="5" name="右矢印 4"/>
          <p:cNvSpPr/>
          <p:nvPr/>
        </p:nvSpPr>
        <p:spPr>
          <a:xfrm>
            <a:off x="5143504" y="4143380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3214678" y="1214422"/>
            <a:ext cx="1928826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857488" y="1142984"/>
            <a:ext cx="2952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3214678" y="1500174"/>
            <a:ext cx="1928826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3214678" y="121442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F0"/>
                </a:solidFill>
              </a:rPr>
              <a:t>a.key</a:t>
            </a:r>
            <a:endParaRPr lang="en-US" altLang="ja-JP" sz="1200" dirty="0" smtClean="0">
              <a:solidFill>
                <a:srgbClr val="00B0F0"/>
              </a:solidFill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3214678" y="150017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F0"/>
                </a:solidFill>
              </a:rPr>
              <a:t>a.</a:t>
            </a:r>
            <a:r>
              <a:rPr lang="en-US" altLang="ja-JP" sz="1200" dirty="0" err="1" smtClean="0">
                <a:solidFill>
                  <a:srgbClr val="00B050"/>
                </a:solidFill>
              </a:rPr>
              <a:t>next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0" y="1142984"/>
            <a:ext cx="5619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&amp;a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3214678" y="2500306"/>
            <a:ext cx="1928826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2857488" y="2428868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5643570" y="5715016"/>
            <a:ext cx="21627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a: 40ea0800 = [20, 0]</a:t>
            </a:r>
          </a:p>
          <a:p>
            <a:r>
              <a:rPr lang="ja-JP" altLang="en-US" dirty="0" smtClean="0"/>
              <a:t>と表示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500034" y="182880"/>
          <a:ext cx="4572032" cy="667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4758"/>
                <a:gridCol w="2547274"/>
              </a:tblGrid>
              <a:tr h="303612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アドレス（</a:t>
                      </a:r>
                      <a:r>
                        <a:rPr kumimoji="1" lang="en-US" altLang="ja-JP" dirty="0" smtClean="0"/>
                        <a:t>32bit</a:t>
                      </a:r>
                      <a:r>
                        <a:rPr kumimoji="1" lang="ja-JP" altLang="en-US" dirty="0" smtClean="0"/>
                        <a:t>）</a:t>
                      </a:r>
                      <a:r>
                        <a:rPr kumimoji="1" lang="en-US" altLang="ja-JP" dirty="0" smtClean="0"/>
                        <a:t>, </a:t>
                      </a:r>
                    </a:p>
                    <a:p>
                      <a:r>
                        <a:rPr kumimoji="1" lang="en-US" altLang="ja-JP" dirty="0" smtClean="0"/>
                        <a:t>4</a:t>
                      </a:r>
                      <a:r>
                        <a:rPr kumimoji="1" lang="ja-JP" altLang="en-US" dirty="0" smtClean="0"/>
                        <a:t>アドレス飛び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中身（</a:t>
                      </a:r>
                      <a:r>
                        <a:rPr kumimoji="1" lang="en-US" altLang="ja-JP" sz="1600" dirty="0" smtClean="0"/>
                        <a:t>1</a:t>
                      </a:r>
                      <a:r>
                        <a:rPr kumimoji="1" lang="ja-JP" altLang="en-US" sz="1600" dirty="0" smtClean="0"/>
                        <a:t>記憶単位</a:t>
                      </a:r>
                      <a:r>
                        <a:rPr kumimoji="1" lang="en-US" altLang="ja-JP" sz="1600" dirty="0" smtClean="0"/>
                        <a:t>=8bit</a:t>
                      </a:r>
                      <a:r>
                        <a:rPr kumimoji="1" lang="ja-JP" altLang="en-US" sz="1600" dirty="0" smtClean="0"/>
                        <a:t>を</a:t>
                      </a:r>
                      <a:r>
                        <a:rPr kumimoji="1" lang="en-US" altLang="ja-JP" sz="1600" dirty="0" smtClean="0"/>
                        <a:t>4</a:t>
                      </a:r>
                      <a:r>
                        <a:rPr kumimoji="1" lang="ja-JP" altLang="en-US" sz="1600" dirty="0" smtClean="0"/>
                        <a:t>領域まとめて</a:t>
                      </a:r>
                      <a:r>
                        <a:rPr kumimoji="1" lang="en-US" altLang="ja-JP" sz="1600" dirty="0" smtClean="0"/>
                        <a:t>32bit</a:t>
                      </a:r>
                      <a:r>
                        <a:rPr kumimoji="1" lang="ja-JP" altLang="en-US" sz="1600" dirty="0" smtClean="0"/>
                        <a:t>で表示）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…</a:t>
                      </a: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</a:t>
                      </a: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40ea 0800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</a:t>
                      </a:r>
                      <a:r>
                        <a:rPr kumimoji="1" lang="en-US" altLang="ja-JP" sz="1600" baseline="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0000 0014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0x 40ea 0804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</a:t>
                      </a:r>
                      <a:r>
                        <a:rPr kumimoji="1" lang="en-US" altLang="ja-JP" sz="1600" baseline="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0000 0000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41b7 41b0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080c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4c6f a750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0x 40ea 0810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0x 40ea 0800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0814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0000 0000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0818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0000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0000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081c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ef5c 2100</a:t>
                      </a:r>
                      <a:endParaRPr kumimoji="1" lang="ja-JP" altLang="en-US" sz="1600" dirty="0">
                        <a:solidFill>
                          <a:srgbClr val="FF0000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0820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0100 0001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0x 1011 0111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0828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</a:t>
                      </a: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0100 0001</a:t>
                      </a:r>
                      <a:endParaRPr kumimoji="1" lang="ja-JP" altLang="en-US" sz="16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082c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0x 1101 0000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0830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0100 1100</a:t>
                      </a:r>
                      <a:endParaRPr kumimoji="1" lang="ja-JP" altLang="en-US" sz="16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0834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0110 1111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0838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1010 0111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083c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0101 0000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…</a:t>
                      </a:r>
                      <a:endParaRPr kumimoji="1" lang="ja-JP" altLang="en-US" sz="16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" name="テキスト ボックス 12"/>
          <p:cNvSpPr txBox="1"/>
          <p:nvPr/>
        </p:nvSpPr>
        <p:spPr>
          <a:xfrm>
            <a:off x="5214942" y="142852"/>
            <a:ext cx="3782574" cy="53553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struct</a:t>
            </a:r>
            <a:r>
              <a:rPr kumimoji="1" lang="en-US" altLang="ja-JP" dirty="0" smtClean="0"/>
              <a:t> list {</a:t>
            </a:r>
          </a:p>
          <a:p>
            <a:r>
              <a:rPr lang="en-US" altLang="ja-JP" dirty="0" smtClean="0"/>
              <a:t>    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key;</a:t>
            </a:r>
          </a:p>
          <a:p>
            <a:r>
              <a:rPr kumimoji="1" lang="en-US" altLang="ja-JP" dirty="0"/>
              <a:t> </a:t>
            </a:r>
            <a:r>
              <a:rPr kumimoji="1" lang="en-US" altLang="ja-JP" dirty="0" smtClean="0"/>
              <a:t>   </a:t>
            </a:r>
            <a:r>
              <a:rPr kumimoji="1" lang="en-US" altLang="ja-JP" dirty="0" err="1" smtClean="0"/>
              <a:t>struct</a:t>
            </a:r>
            <a:r>
              <a:rPr kumimoji="1" lang="en-US" altLang="ja-JP" dirty="0" smtClean="0"/>
              <a:t> list *next;</a:t>
            </a:r>
          </a:p>
          <a:p>
            <a:r>
              <a:rPr lang="en-US" altLang="ja-JP" dirty="0" smtClean="0"/>
              <a:t>};</a:t>
            </a:r>
            <a:endParaRPr kumimoji="1" lang="en-US" altLang="ja-JP" dirty="0" smtClean="0"/>
          </a:p>
          <a:p>
            <a:endParaRPr lang="en-US" altLang="ja-JP" dirty="0"/>
          </a:p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main(void)</a:t>
            </a:r>
          </a:p>
          <a:p>
            <a:r>
              <a:rPr lang="en-US" altLang="ja-JP" dirty="0"/>
              <a:t>{</a:t>
            </a:r>
            <a:endParaRPr kumimoji="1" lang="en-US" altLang="ja-JP" dirty="0" smtClean="0"/>
          </a:p>
          <a:p>
            <a:r>
              <a:rPr lang="en-US" altLang="ja-JP" dirty="0"/>
              <a:t> </a:t>
            </a:r>
            <a:r>
              <a:rPr lang="en-US" altLang="ja-JP" dirty="0" smtClean="0"/>
              <a:t>   </a:t>
            </a:r>
            <a:r>
              <a:rPr lang="en-US" altLang="ja-JP" dirty="0" err="1" smtClean="0"/>
              <a:t>struct</a:t>
            </a:r>
            <a:r>
              <a:rPr lang="en-US" altLang="ja-JP" dirty="0" smtClean="0"/>
              <a:t> list *</a:t>
            </a:r>
            <a:r>
              <a:rPr lang="en-US" altLang="ja-JP" dirty="0" smtClean="0">
                <a:solidFill>
                  <a:srgbClr val="00B050"/>
                </a:solidFill>
              </a:rPr>
              <a:t>p</a:t>
            </a:r>
            <a:r>
              <a:rPr lang="en-US" altLang="ja-JP" dirty="0" smtClean="0"/>
              <a:t>;</a:t>
            </a:r>
          </a:p>
          <a:p>
            <a:r>
              <a:rPr lang="en-US" altLang="ja-JP" dirty="0" smtClean="0"/>
              <a:t> </a:t>
            </a:r>
          </a:p>
          <a:p>
            <a:r>
              <a:rPr kumimoji="1" lang="en-US" altLang="ja-JP" dirty="0"/>
              <a:t> </a:t>
            </a:r>
            <a:r>
              <a:rPr kumimoji="1" lang="en-US" altLang="ja-JP" dirty="0" smtClean="0"/>
              <a:t>   p = (</a:t>
            </a:r>
            <a:r>
              <a:rPr kumimoji="1" lang="en-US" altLang="ja-JP" dirty="0" err="1" smtClean="0"/>
              <a:t>struct</a:t>
            </a:r>
            <a:r>
              <a:rPr kumimoji="1" lang="en-US" altLang="ja-JP" dirty="0" smtClean="0"/>
              <a:t> list *)</a:t>
            </a:r>
            <a:r>
              <a:rPr kumimoji="1" lang="en-US" altLang="ja-JP" dirty="0" err="1" smtClean="0"/>
              <a:t>malloc</a:t>
            </a:r>
            <a:r>
              <a:rPr kumimoji="1" lang="en-US" altLang="ja-JP" dirty="0" smtClean="0"/>
              <a:t>(</a:t>
            </a:r>
            <a:r>
              <a:rPr kumimoji="1" lang="en-US" altLang="ja-JP" sz="1200" dirty="0" err="1" smtClean="0"/>
              <a:t>sizeof</a:t>
            </a:r>
            <a:r>
              <a:rPr kumimoji="1" lang="en-US" altLang="ja-JP" sz="1200" dirty="0" smtClean="0"/>
              <a:t>(</a:t>
            </a:r>
            <a:r>
              <a:rPr kumimoji="1" lang="en-US" altLang="ja-JP" sz="1200" dirty="0" err="1" smtClean="0"/>
              <a:t>struct</a:t>
            </a:r>
            <a:r>
              <a:rPr kumimoji="1" lang="en-US" altLang="ja-JP" dirty="0" smtClean="0"/>
              <a:t> </a:t>
            </a:r>
            <a:r>
              <a:rPr kumimoji="1" lang="en-US" altLang="ja-JP" sz="1200" dirty="0" smtClean="0"/>
              <a:t>list)</a:t>
            </a:r>
            <a:r>
              <a:rPr kumimoji="1" lang="en-US" altLang="ja-JP" dirty="0" smtClean="0"/>
              <a:t>);</a:t>
            </a:r>
          </a:p>
          <a:p>
            <a:endParaRPr lang="en-US" altLang="ja-JP" dirty="0"/>
          </a:p>
          <a:p>
            <a:r>
              <a:rPr kumimoji="1" lang="en-US" altLang="ja-JP" dirty="0" smtClean="0"/>
              <a:t>    p-&gt;key = 21;</a:t>
            </a:r>
          </a:p>
          <a:p>
            <a:r>
              <a:rPr lang="en-US" altLang="ja-JP" dirty="0"/>
              <a:t> </a:t>
            </a:r>
            <a:r>
              <a:rPr lang="en-US" altLang="ja-JP" dirty="0" smtClean="0"/>
              <a:t>   p-&gt;next = NULL;</a:t>
            </a:r>
            <a:endParaRPr kumimoji="1" lang="en-US" altLang="ja-JP" dirty="0" smtClean="0"/>
          </a:p>
          <a:p>
            <a:endParaRPr kumimoji="1" lang="en-US" altLang="ja-JP" dirty="0"/>
          </a:p>
          <a:p>
            <a:r>
              <a:rPr lang="en-US" altLang="ja-JP" dirty="0" smtClean="0"/>
              <a:t>    </a:t>
            </a:r>
            <a:r>
              <a:rPr lang="en-US" altLang="ja-JP" dirty="0" err="1" smtClean="0"/>
              <a:t>printf</a:t>
            </a:r>
            <a:r>
              <a:rPr lang="en-US" altLang="ja-JP" dirty="0" smtClean="0"/>
              <a:t>(“p-&gt;</a:t>
            </a:r>
            <a:r>
              <a:rPr lang="en-US" altLang="ja-JP" dirty="0" smtClean="0">
                <a:solidFill>
                  <a:srgbClr val="00B050"/>
                </a:solidFill>
              </a:rPr>
              <a:t>%x </a:t>
            </a:r>
            <a:r>
              <a:rPr lang="en-US" altLang="ja-JP" dirty="0" smtClean="0"/>
              <a:t>= [</a:t>
            </a:r>
            <a:r>
              <a:rPr lang="en-US" altLang="ja-JP" dirty="0" smtClean="0">
                <a:solidFill>
                  <a:srgbClr val="00B0F0"/>
                </a:solidFill>
              </a:rPr>
              <a:t>%d</a:t>
            </a:r>
            <a:r>
              <a:rPr lang="en-US" altLang="ja-JP" dirty="0" smtClean="0"/>
              <a:t>,</a:t>
            </a:r>
            <a:r>
              <a:rPr lang="en-US" altLang="ja-JP" dirty="0" smtClean="0">
                <a:solidFill>
                  <a:srgbClr val="00B0F0"/>
                </a:solidFill>
              </a:rPr>
              <a:t> %x</a:t>
            </a:r>
            <a:r>
              <a:rPr lang="en-US" altLang="ja-JP" dirty="0" smtClean="0"/>
              <a:t>]\n”, </a:t>
            </a:r>
          </a:p>
          <a:p>
            <a:r>
              <a:rPr lang="en-US" altLang="ja-JP" dirty="0">
                <a:solidFill>
                  <a:srgbClr val="00B050"/>
                </a:solidFill>
              </a:rPr>
              <a:t> </a:t>
            </a:r>
            <a:r>
              <a:rPr lang="en-US" altLang="ja-JP" dirty="0" smtClean="0">
                <a:solidFill>
                  <a:srgbClr val="00B050"/>
                </a:solidFill>
              </a:rPr>
              <a:t>       </a:t>
            </a:r>
            <a:r>
              <a:rPr lang="en-US" altLang="ja-JP" dirty="0">
                <a:solidFill>
                  <a:srgbClr val="00B050"/>
                </a:solidFill>
              </a:rPr>
              <a:t>p</a:t>
            </a:r>
            <a:r>
              <a:rPr lang="en-US" altLang="ja-JP" dirty="0" smtClean="0"/>
              <a:t>, </a:t>
            </a:r>
            <a:r>
              <a:rPr lang="en-US" altLang="ja-JP" dirty="0" smtClean="0">
                <a:solidFill>
                  <a:srgbClr val="00B0F0"/>
                </a:solidFill>
              </a:rPr>
              <a:t>p-&gt;key</a:t>
            </a:r>
            <a:r>
              <a:rPr lang="en-US" altLang="ja-JP" dirty="0" smtClean="0"/>
              <a:t>, </a:t>
            </a:r>
            <a:r>
              <a:rPr lang="en-US" altLang="ja-JP" dirty="0" smtClean="0">
                <a:solidFill>
                  <a:srgbClr val="00B0F0"/>
                </a:solidFill>
              </a:rPr>
              <a:t>p-&gt;</a:t>
            </a:r>
            <a:r>
              <a:rPr lang="en-US" altLang="ja-JP" dirty="0" smtClean="0">
                <a:solidFill>
                  <a:srgbClr val="00B050"/>
                </a:solidFill>
              </a:rPr>
              <a:t>next</a:t>
            </a:r>
            <a:r>
              <a:rPr lang="en-US" altLang="ja-JP" dirty="0" smtClean="0"/>
              <a:t>);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    return 0;</a:t>
            </a:r>
          </a:p>
          <a:p>
            <a:r>
              <a:rPr kumimoji="1" lang="en-US" altLang="ja-JP" dirty="0"/>
              <a:t>}</a:t>
            </a:r>
            <a:r>
              <a:rPr kumimoji="1" lang="en-US" altLang="ja-JP" dirty="0" smtClean="0"/>
              <a:t> </a:t>
            </a:r>
            <a:endParaRPr kumimoji="1" lang="ja-JP" altLang="en-US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5500694" y="5380672"/>
            <a:ext cx="3332964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動的領域割当によるプログラム：</a:t>
            </a:r>
            <a:endParaRPr lang="en-US" altLang="ja-JP" dirty="0" smtClean="0"/>
          </a:p>
          <a:p>
            <a:endParaRPr lang="en-US" altLang="ja-JP" dirty="0"/>
          </a:p>
          <a:p>
            <a:r>
              <a:rPr lang="ja-JP" altLang="en-US" dirty="0" smtClean="0"/>
              <a:t>プログラム中で、</a:t>
            </a:r>
            <a:endParaRPr lang="en-US" altLang="ja-JP" dirty="0"/>
          </a:p>
          <a:p>
            <a:r>
              <a:rPr lang="ja-JP" altLang="en-US" dirty="0"/>
              <a:t>領域</a:t>
            </a:r>
            <a:r>
              <a:rPr lang="ja-JP" altLang="en-US" dirty="0" smtClean="0"/>
              <a:t>を確保する</a:t>
            </a:r>
            <a:endParaRPr lang="en-US" altLang="ja-JP" dirty="0" smtClean="0"/>
          </a:p>
          <a:p>
            <a:r>
              <a:rPr lang="ja-JP" altLang="en-US" dirty="0" smtClean="0"/>
              <a:t>（枠が増える・減る）</a:t>
            </a:r>
            <a:endParaRPr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500034" y="182880"/>
          <a:ext cx="4572032" cy="667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4758"/>
                <a:gridCol w="2547274"/>
              </a:tblGrid>
              <a:tr h="303612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アドレス（</a:t>
                      </a:r>
                      <a:r>
                        <a:rPr kumimoji="1" lang="en-US" altLang="ja-JP" dirty="0" smtClean="0"/>
                        <a:t>32bit</a:t>
                      </a:r>
                      <a:r>
                        <a:rPr kumimoji="1" lang="ja-JP" altLang="en-US" dirty="0" smtClean="0"/>
                        <a:t>）</a:t>
                      </a:r>
                      <a:r>
                        <a:rPr kumimoji="1" lang="en-US" altLang="ja-JP" dirty="0" smtClean="0"/>
                        <a:t>, </a:t>
                      </a:r>
                    </a:p>
                    <a:p>
                      <a:r>
                        <a:rPr kumimoji="1" lang="en-US" altLang="ja-JP" dirty="0" smtClean="0"/>
                        <a:t>4</a:t>
                      </a:r>
                      <a:r>
                        <a:rPr kumimoji="1" lang="ja-JP" altLang="en-US" dirty="0" smtClean="0"/>
                        <a:t>アドレス飛び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中身（</a:t>
                      </a:r>
                      <a:r>
                        <a:rPr kumimoji="1" lang="en-US" altLang="ja-JP" sz="1600" dirty="0" smtClean="0"/>
                        <a:t>1</a:t>
                      </a:r>
                      <a:r>
                        <a:rPr kumimoji="1" lang="ja-JP" altLang="en-US" sz="1600" dirty="0" smtClean="0"/>
                        <a:t>記憶単位</a:t>
                      </a:r>
                      <a:r>
                        <a:rPr kumimoji="1" lang="en-US" altLang="ja-JP" sz="1600" dirty="0" smtClean="0"/>
                        <a:t>=8bit</a:t>
                      </a:r>
                      <a:r>
                        <a:rPr kumimoji="1" lang="ja-JP" altLang="en-US" sz="1600" dirty="0" smtClean="0"/>
                        <a:t>を</a:t>
                      </a:r>
                      <a:r>
                        <a:rPr kumimoji="1" lang="en-US" altLang="ja-JP" sz="1600" dirty="0" smtClean="0"/>
                        <a:t>4</a:t>
                      </a:r>
                      <a:r>
                        <a:rPr kumimoji="1" lang="ja-JP" altLang="en-US" sz="1600" dirty="0" smtClean="0"/>
                        <a:t>領域まとめて</a:t>
                      </a:r>
                      <a:r>
                        <a:rPr kumimoji="1" lang="en-US" altLang="ja-JP" sz="1600" dirty="0" smtClean="0"/>
                        <a:t>32bit</a:t>
                      </a:r>
                      <a:r>
                        <a:rPr kumimoji="1" lang="ja-JP" altLang="en-US" sz="1600" dirty="0" smtClean="0"/>
                        <a:t>で表示）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…</a:t>
                      </a: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</a:t>
                      </a: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40ea 0800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</a:t>
                      </a:r>
                      <a:r>
                        <a:rPr kumimoji="1" lang="en-US" altLang="ja-JP" sz="1600" baseline="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0000 0014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0x 40ea 0804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</a:t>
                      </a:r>
                      <a:r>
                        <a:rPr kumimoji="1" lang="en-US" altLang="ja-JP" sz="1600" baseline="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0000 0000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41b7 41b0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080c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4c6f a750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0x 40ea 0810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0x 40ea 0800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0814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0000 0000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0818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0000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0000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081c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ef5c 2100</a:t>
                      </a:r>
                      <a:endParaRPr kumimoji="1" lang="ja-JP" altLang="en-US" sz="1600" dirty="0">
                        <a:solidFill>
                          <a:srgbClr val="FF0000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0820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0100 0001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0x 1011 0111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0828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</a:t>
                      </a: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0100 0001</a:t>
                      </a:r>
                      <a:endParaRPr kumimoji="1" lang="ja-JP" altLang="en-US" sz="16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082c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0x 1101 0000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0830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0100 1100</a:t>
                      </a:r>
                      <a:endParaRPr kumimoji="1" lang="ja-JP" altLang="en-US" sz="16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0834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0110 1111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0838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1010 0111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083c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0101 0000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…</a:t>
                      </a:r>
                      <a:endParaRPr kumimoji="1" lang="ja-JP" altLang="en-US" sz="16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" name="テキスト ボックス 12"/>
          <p:cNvSpPr txBox="1"/>
          <p:nvPr/>
        </p:nvSpPr>
        <p:spPr>
          <a:xfrm>
            <a:off x="5214942" y="142852"/>
            <a:ext cx="3782574" cy="53553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struct</a:t>
            </a:r>
            <a:r>
              <a:rPr kumimoji="1" lang="en-US" altLang="ja-JP" dirty="0" smtClean="0"/>
              <a:t> list {</a:t>
            </a:r>
          </a:p>
          <a:p>
            <a:r>
              <a:rPr lang="en-US" altLang="ja-JP" dirty="0" smtClean="0"/>
              <a:t>    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key;</a:t>
            </a:r>
          </a:p>
          <a:p>
            <a:r>
              <a:rPr kumimoji="1" lang="en-US" altLang="ja-JP" dirty="0"/>
              <a:t> </a:t>
            </a:r>
            <a:r>
              <a:rPr kumimoji="1" lang="en-US" altLang="ja-JP" dirty="0" smtClean="0"/>
              <a:t>   </a:t>
            </a:r>
            <a:r>
              <a:rPr kumimoji="1" lang="en-US" altLang="ja-JP" dirty="0" err="1" smtClean="0"/>
              <a:t>struct</a:t>
            </a:r>
            <a:r>
              <a:rPr kumimoji="1" lang="en-US" altLang="ja-JP" dirty="0" smtClean="0"/>
              <a:t> list *next;</a:t>
            </a:r>
          </a:p>
          <a:p>
            <a:r>
              <a:rPr lang="en-US" altLang="ja-JP" dirty="0" smtClean="0"/>
              <a:t>};</a:t>
            </a:r>
            <a:endParaRPr kumimoji="1" lang="en-US" altLang="ja-JP" dirty="0" smtClean="0"/>
          </a:p>
          <a:p>
            <a:endParaRPr lang="en-US" altLang="ja-JP" dirty="0"/>
          </a:p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main(void)</a:t>
            </a:r>
          </a:p>
          <a:p>
            <a:r>
              <a:rPr lang="en-US" altLang="ja-JP" dirty="0"/>
              <a:t>{</a:t>
            </a:r>
            <a:endParaRPr kumimoji="1" lang="en-US" altLang="ja-JP" dirty="0" smtClean="0"/>
          </a:p>
          <a:p>
            <a:r>
              <a:rPr lang="en-US" altLang="ja-JP" dirty="0"/>
              <a:t> </a:t>
            </a:r>
            <a:r>
              <a:rPr lang="en-US" altLang="ja-JP" dirty="0" smtClean="0"/>
              <a:t>   </a:t>
            </a:r>
            <a:r>
              <a:rPr lang="en-US" altLang="ja-JP" dirty="0" err="1" smtClean="0"/>
              <a:t>struct</a:t>
            </a:r>
            <a:r>
              <a:rPr lang="en-US" altLang="ja-JP" dirty="0" smtClean="0"/>
              <a:t> list *</a:t>
            </a:r>
            <a:r>
              <a:rPr lang="en-US" altLang="ja-JP" dirty="0" smtClean="0">
                <a:solidFill>
                  <a:srgbClr val="00B050"/>
                </a:solidFill>
              </a:rPr>
              <a:t>p</a:t>
            </a:r>
            <a:r>
              <a:rPr lang="en-US" altLang="ja-JP" dirty="0" smtClean="0"/>
              <a:t>;</a:t>
            </a:r>
          </a:p>
          <a:p>
            <a:r>
              <a:rPr lang="en-US" altLang="ja-JP" dirty="0" smtClean="0"/>
              <a:t> </a:t>
            </a:r>
          </a:p>
          <a:p>
            <a:r>
              <a:rPr kumimoji="1" lang="en-US" altLang="ja-JP" dirty="0"/>
              <a:t> </a:t>
            </a:r>
            <a:r>
              <a:rPr kumimoji="1" lang="en-US" altLang="ja-JP" dirty="0" smtClean="0"/>
              <a:t>   p = (</a:t>
            </a:r>
            <a:r>
              <a:rPr kumimoji="1" lang="en-US" altLang="ja-JP" dirty="0" err="1" smtClean="0"/>
              <a:t>struct</a:t>
            </a:r>
            <a:r>
              <a:rPr kumimoji="1" lang="en-US" altLang="ja-JP" dirty="0" smtClean="0"/>
              <a:t> list *)</a:t>
            </a:r>
            <a:r>
              <a:rPr kumimoji="1" lang="en-US" altLang="ja-JP" dirty="0" err="1" smtClean="0"/>
              <a:t>malloc</a:t>
            </a:r>
            <a:r>
              <a:rPr kumimoji="1" lang="en-US" altLang="ja-JP" dirty="0" smtClean="0"/>
              <a:t>(</a:t>
            </a:r>
            <a:r>
              <a:rPr kumimoji="1" lang="en-US" altLang="ja-JP" sz="1200" dirty="0" err="1" smtClean="0"/>
              <a:t>sizeof</a:t>
            </a:r>
            <a:r>
              <a:rPr kumimoji="1" lang="en-US" altLang="ja-JP" sz="1200" dirty="0" smtClean="0"/>
              <a:t>(</a:t>
            </a:r>
            <a:r>
              <a:rPr kumimoji="1" lang="en-US" altLang="ja-JP" sz="1200" dirty="0" err="1" smtClean="0"/>
              <a:t>struct</a:t>
            </a:r>
            <a:r>
              <a:rPr kumimoji="1" lang="en-US" altLang="ja-JP" dirty="0" smtClean="0"/>
              <a:t> </a:t>
            </a:r>
            <a:r>
              <a:rPr kumimoji="1" lang="en-US" altLang="ja-JP" sz="1200" dirty="0" smtClean="0"/>
              <a:t>list)</a:t>
            </a:r>
            <a:r>
              <a:rPr kumimoji="1" lang="en-US" altLang="ja-JP" dirty="0" smtClean="0"/>
              <a:t>);</a:t>
            </a:r>
          </a:p>
          <a:p>
            <a:endParaRPr lang="en-US" altLang="ja-JP" dirty="0"/>
          </a:p>
          <a:p>
            <a:r>
              <a:rPr kumimoji="1" lang="en-US" altLang="ja-JP" dirty="0" smtClean="0"/>
              <a:t>    p-&gt;key = 21;</a:t>
            </a:r>
          </a:p>
          <a:p>
            <a:r>
              <a:rPr lang="en-US" altLang="ja-JP" dirty="0"/>
              <a:t> </a:t>
            </a:r>
            <a:r>
              <a:rPr lang="en-US" altLang="ja-JP" dirty="0" smtClean="0"/>
              <a:t>   p-&gt;next = NULL;</a:t>
            </a:r>
            <a:endParaRPr kumimoji="1" lang="en-US" altLang="ja-JP" dirty="0" smtClean="0"/>
          </a:p>
          <a:p>
            <a:endParaRPr kumimoji="1" lang="en-US" altLang="ja-JP" dirty="0"/>
          </a:p>
          <a:p>
            <a:r>
              <a:rPr lang="en-US" altLang="ja-JP" dirty="0" smtClean="0"/>
              <a:t>    </a:t>
            </a:r>
            <a:r>
              <a:rPr lang="en-US" altLang="ja-JP" dirty="0" err="1" smtClean="0"/>
              <a:t>printf</a:t>
            </a:r>
            <a:r>
              <a:rPr lang="en-US" altLang="ja-JP" dirty="0" smtClean="0"/>
              <a:t>(“p-&gt;</a:t>
            </a:r>
            <a:r>
              <a:rPr lang="en-US" altLang="ja-JP" dirty="0" smtClean="0">
                <a:solidFill>
                  <a:srgbClr val="00B050"/>
                </a:solidFill>
              </a:rPr>
              <a:t>%x </a:t>
            </a:r>
            <a:r>
              <a:rPr lang="en-US" altLang="ja-JP" dirty="0" smtClean="0"/>
              <a:t>= [</a:t>
            </a:r>
            <a:r>
              <a:rPr lang="en-US" altLang="ja-JP" dirty="0" smtClean="0">
                <a:solidFill>
                  <a:srgbClr val="00B0F0"/>
                </a:solidFill>
              </a:rPr>
              <a:t>%d</a:t>
            </a:r>
            <a:r>
              <a:rPr lang="en-US" altLang="ja-JP" dirty="0" smtClean="0"/>
              <a:t>,</a:t>
            </a:r>
            <a:r>
              <a:rPr lang="en-US" altLang="ja-JP" dirty="0" smtClean="0">
                <a:solidFill>
                  <a:srgbClr val="00B0F0"/>
                </a:solidFill>
              </a:rPr>
              <a:t> %x</a:t>
            </a:r>
            <a:r>
              <a:rPr lang="en-US" altLang="ja-JP" dirty="0" smtClean="0"/>
              <a:t>]\n”, </a:t>
            </a:r>
          </a:p>
          <a:p>
            <a:r>
              <a:rPr lang="en-US" altLang="ja-JP" dirty="0">
                <a:solidFill>
                  <a:srgbClr val="00B050"/>
                </a:solidFill>
              </a:rPr>
              <a:t> </a:t>
            </a:r>
            <a:r>
              <a:rPr lang="en-US" altLang="ja-JP" dirty="0" smtClean="0">
                <a:solidFill>
                  <a:srgbClr val="00B050"/>
                </a:solidFill>
              </a:rPr>
              <a:t>       </a:t>
            </a:r>
            <a:r>
              <a:rPr lang="en-US" altLang="ja-JP" dirty="0">
                <a:solidFill>
                  <a:srgbClr val="00B050"/>
                </a:solidFill>
              </a:rPr>
              <a:t>p</a:t>
            </a:r>
            <a:r>
              <a:rPr lang="en-US" altLang="ja-JP" dirty="0" smtClean="0"/>
              <a:t>, </a:t>
            </a:r>
            <a:r>
              <a:rPr lang="en-US" altLang="ja-JP" dirty="0" smtClean="0">
                <a:solidFill>
                  <a:srgbClr val="00B0F0"/>
                </a:solidFill>
              </a:rPr>
              <a:t>p-&gt;key</a:t>
            </a:r>
            <a:r>
              <a:rPr lang="en-US" altLang="ja-JP" dirty="0" smtClean="0"/>
              <a:t>, </a:t>
            </a:r>
            <a:r>
              <a:rPr lang="en-US" altLang="ja-JP" dirty="0" smtClean="0">
                <a:solidFill>
                  <a:srgbClr val="00B0F0"/>
                </a:solidFill>
              </a:rPr>
              <a:t>p-&gt;</a:t>
            </a:r>
            <a:r>
              <a:rPr lang="en-US" altLang="ja-JP" dirty="0" smtClean="0">
                <a:solidFill>
                  <a:srgbClr val="00B050"/>
                </a:solidFill>
              </a:rPr>
              <a:t>next</a:t>
            </a:r>
            <a:r>
              <a:rPr lang="en-US" altLang="ja-JP" dirty="0" smtClean="0"/>
              <a:t>);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    return 0;</a:t>
            </a:r>
          </a:p>
          <a:p>
            <a:r>
              <a:rPr kumimoji="1" lang="en-US" altLang="ja-JP" dirty="0"/>
              <a:t>}</a:t>
            </a:r>
            <a:r>
              <a:rPr kumimoji="1" lang="en-US" altLang="ja-JP" dirty="0" smtClean="0"/>
              <a:t> </a:t>
            </a:r>
            <a:endParaRPr kumimoji="1" lang="ja-JP" altLang="en-US" dirty="0"/>
          </a:p>
        </p:txBody>
      </p:sp>
      <p:sp>
        <p:nvSpPr>
          <p:cNvPr id="6" name="右矢印 5"/>
          <p:cNvSpPr/>
          <p:nvPr/>
        </p:nvSpPr>
        <p:spPr>
          <a:xfrm>
            <a:off x="5143504" y="2214554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3214678" y="3571876"/>
            <a:ext cx="1928826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857488" y="3500438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000232" y="4000504"/>
            <a:ext cx="998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p</a:t>
            </a:r>
            <a:r>
              <a:rPr lang="ja-JP" altLang="en-US" dirty="0" smtClean="0">
                <a:solidFill>
                  <a:srgbClr val="00B050"/>
                </a:solidFill>
              </a:rPr>
              <a:t>は変数</a:t>
            </a:r>
            <a:endParaRPr lang="en-US" altLang="ja-JP" dirty="0" smtClean="0">
              <a:solidFill>
                <a:srgbClr val="00B050"/>
              </a:solidFill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5500694" y="5380672"/>
            <a:ext cx="3332964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動的領域割当によるプログラム：</a:t>
            </a:r>
            <a:endParaRPr lang="en-US" altLang="ja-JP" dirty="0" smtClean="0"/>
          </a:p>
          <a:p>
            <a:endParaRPr lang="en-US" altLang="ja-JP" dirty="0"/>
          </a:p>
          <a:p>
            <a:r>
              <a:rPr lang="ja-JP" altLang="en-US" dirty="0" smtClean="0"/>
              <a:t>プログラム中で、</a:t>
            </a:r>
            <a:endParaRPr lang="en-US" altLang="ja-JP" dirty="0"/>
          </a:p>
          <a:p>
            <a:r>
              <a:rPr lang="ja-JP" altLang="en-US" dirty="0"/>
              <a:t>領域</a:t>
            </a:r>
            <a:r>
              <a:rPr lang="ja-JP" altLang="en-US" dirty="0" smtClean="0"/>
              <a:t>を確保する</a:t>
            </a:r>
            <a:endParaRPr lang="en-US" altLang="ja-JP" dirty="0" smtClean="0"/>
          </a:p>
          <a:p>
            <a:r>
              <a:rPr lang="ja-JP" altLang="en-US" dirty="0" smtClean="0"/>
              <a:t>（枠が増える・減る）</a:t>
            </a:r>
            <a:endParaRPr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500034" y="182880"/>
          <a:ext cx="4572032" cy="667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4758"/>
                <a:gridCol w="2547274"/>
              </a:tblGrid>
              <a:tr h="303612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アドレス（</a:t>
                      </a:r>
                      <a:r>
                        <a:rPr kumimoji="1" lang="en-US" altLang="ja-JP" dirty="0" smtClean="0"/>
                        <a:t>32bit</a:t>
                      </a:r>
                      <a:r>
                        <a:rPr kumimoji="1" lang="ja-JP" altLang="en-US" dirty="0" smtClean="0"/>
                        <a:t>）</a:t>
                      </a:r>
                      <a:r>
                        <a:rPr kumimoji="1" lang="en-US" altLang="ja-JP" dirty="0" smtClean="0"/>
                        <a:t>, </a:t>
                      </a:r>
                    </a:p>
                    <a:p>
                      <a:r>
                        <a:rPr kumimoji="1" lang="en-US" altLang="ja-JP" dirty="0" smtClean="0"/>
                        <a:t>4</a:t>
                      </a:r>
                      <a:r>
                        <a:rPr kumimoji="1" lang="ja-JP" altLang="en-US" dirty="0" smtClean="0"/>
                        <a:t>アドレス飛び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中身（</a:t>
                      </a:r>
                      <a:r>
                        <a:rPr kumimoji="1" lang="en-US" altLang="ja-JP" sz="1600" dirty="0" smtClean="0"/>
                        <a:t>1</a:t>
                      </a:r>
                      <a:r>
                        <a:rPr kumimoji="1" lang="ja-JP" altLang="en-US" sz="1600" dirty="0" smtClean="0"/>
                        <a:t>記憶単位</a:t>
                      </a:r>
                      <a:r>
                        <a:rPr kumimoji="1" lang="en-US" altLang="ja-JP" sz="1600" dirty="0" smtClean="0"/>
                        <a:t>=8bit</a:t>
                      </a:r>
                      <a:r>
                        <a:rPr kumimoji="1" lang="ja-JP" altLang="en-US" sz="1600" dirty="0" smtClean="0"/>
                        <a:t>を</a:t>
                      </a:r>
                      <a:r>
                        <a:rPr kumimoji="1" lang="en-US" altLang="ja-JP" sz="1600" dirty="0" smtClean="0"/>
                        <a:t>4</a:t>
                      </a:r>
                      <a:r>
                        <a:rPr kumimoji="1" lang="ja-JP" altLang="en-US" sz="1600" dirty="0" smtClean="0"/>
                        <a:t>領域まとめて</a:t>
                      </a:r>
                      <a:r>
                        <a:rPr kumimoji="1" lang="en-US" altLang="ja-JP" sz="1600" dirty="0" smtClean="0"/>
                        <a:t>32bit</a:t>
                      </a:r>
                      <a:r>
                        <a:rPr kumimoji="1" lang="ja-JP" altLang="en-US" sz="1600" dirty="0" smtClean="0"/>
                        <a:t>で表示）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…</a:t>
                      </a: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</a:t>
                      </a: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40ea 0800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</a:t>
                      </a:r>
                      <a:r>
                        <a:rPr kumimoji="1" lang="en-US" altLang="ja-JP" sz="1600" baseline="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0000 0014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0x 40ea 0804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</a:t>
                      </a:r>
                      <a:r>
                        <a:rPr kumimoji="1" lang="en-US" altLang="ja-JP" sz="1600" baseline="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0000 0000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41b7 41b0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080c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4c6f a750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0x 40ea 0810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0x 40ea 0800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0814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0000 0000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0818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0000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0000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081c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</a:t>
                      </a:r>
                      <a:r>
                        <a:rPr kumimoji="1" lang="en-US" altLang="ja-JP" sz="1600" dirty="0" smtClean="0">
                          <a:solidFill>
                            <a:srgbClr val="FF0000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40ea 082c</a:t>
                      </a:r>
                      <a:endParaRPr kumimoji="1" lang="ja-JP" altLang="en-US" sz="1600" dirty="0">
                        <a:solidFill>
                          <a:srgbClr val="FF0000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0820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0100 0001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0x 1011 0111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0828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</a:t>
                      </a: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0100 0001</a:t>
                      </a:r>
                      <a:endParaRPr kumimoji="1" lang="ja-JP" altLang="en-US" sz="16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</a:t>
                      </a:r>
                      <a:r>
                        <a:rPr kumimoji="1" lang="en-US" altLang="ja-JP" sz="1600" dirty="0" smtClean="0">
                          <a:solidFill>
                            <a:srgbClr val="00B050"/>
                          </a:solidFill>
                        </a:rPr>
                        <a:t>40ea 082c</a:t>
                      </a:r>
                      <a:endParaRPr kumimoji="1" lang="ja-JP" alt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0x 1101 0000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0830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0100 1100</a:t>
                      </a:r>
                      <a:endParaRPr kumimoji="1" lang="ja-JP" altLang="en-US" sz="16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0834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0110 1111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0838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1010 0111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083c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0101 0000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…</a:t>
                      </a:r>
                      <a:endParaRPr kumimoji="1" lang="ja-JP" altLang="en-US" sz="16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" name="テキスト ボックス 12"/>
          <p:cNvSpPr txBox="1"/>
          <p:nvPr/>
        </p:nvSpPr>
        <p:spPr>
          <a:xfrm>
            <a:off x="5214942" y="142852"/>
            <a:ext cx="3782574" cy="53553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struct</a:t>
            </a:r>
            <a:r>
              <a:rPr kumimoji="1" lang="en-US" altLang="ja-JP" dirty="0" smtClean="0"/>
              <a:t> list {</a:t>
            </a:r>
          </a:p>
          <a:p>
            <a:r>
              <a:rPr lang="en-US" altLang="ja-JP" dirty="0" smtClean="0"/>
              <a:t>    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key;</a:t>
            </a:r>
          </a:p>
          <a:p>
            <a:r>
              <a:rPr kumimoji="1" lang="en-US" altLang="ja-JP" dirty="0"/>
              <a:t> </a:t>
            </a:r>
            <a:r>
              <a:rPr kumimoji="1" lang="en-US" altLang="ja-JP" dirty="0" smtClean="0"/>
              <a:t>   </a:t>
            </a:r>
            <a:r>
              <a:rPr kumimoji="1" lang="en-US" altLang="ja-JP" dirty="0" err="1" smtClean="0"/>
              <a:t>struct</a:t>
            </a:r>
            <a:r>
              <a:rPr kumimoji="1" lang="en-US" altLang="ja-JP" dirty="0" smtClean="0"/>
              <a:t> list *next;</a:t>
            </a:r>
          </a:p>
          <a:p>
            <a:r>
              <a:rPr lang="en-US" altLang="ja-JP" dirty="0" smtClean="0"/>
              <a:t>};</a:t>
            </a:r>
            <a:endParaRPr kumimoji="1" lang="en-US" altLang="ja-JP" dirty="0" smtClean="0"/>
          </a:p>
          <a:p>
            <a:endParaRPr lang="en-US" altLang="ja-JP" dirty="0"/>
          </a:p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main(void)</a:t>
            </a:r>
          </a:p>
          <a:p>
            <a:r>
              <a:rPr lang="en-US" altLang="ja-JP" dirty="0"/>
              <a:t>{</a:t>
            </a:r>
            <a:endParaRPr kumimoji="1" lang="en-US" altLang="ja-JP" dirty="0" smtClean="0"/>
          </a:p>
          <a:p>
            <a:r>
              <a:rPr lang="en-US" altLang="ja-JP" dirty="0"/>
              <a:t> </a:t>
            </a:r>
            <a:r>
              <a:rPr lang="en-US" altLang="ja-JP" dirty="0" smtClean="0"/>
              <a:t>   </a:t>
            </a:r>
            <a:r>
              <a:rPr lang="en-US" altLang="ja-JP" dirty="0" err="1" smtClean="0"/>
              <a:t>struct</a:t>
            </a:r>
            <a:r>
              <a:rPr lang="en-US" altLang="ja-JP" dirty="0" smtClean="0"/>
              <a:t> list *</a:t>
            </a:r>
            <a:r>
              <a:rPr lang="en-US" altLang="ja-JP" dirty="0" smtClean="0">
                <a:solidFill>
                  <a:srgbClr val="00B050"/>
                </a:solidFill>
              </a:rPr>
              <a:t>p</a:t>
            </a:r>
            <a:r>
              <a:rPr lang="en-US" altLang="ja-JP" dirty="0" smtClean="0"/>
              <a:t>;</a:t>
            </a:r>
          </a:p>
          <a:p>
            <a:r>
              <a:rPr lang="en-US" altLang="ja-JP" dirty="0" smtClean="0"/>
              <a:t> </a:t>
            </a:r>
          </a:p>
          <a:p>
            <a:r>
              <a:rPr kumimoji="1" lang="en-US" altLang="ja-JP" dirty="0"/>
              <a:t> </a:t>
            </a:r>
            <a:r>
              <a:rPr kumimoji="1" lang="en-US" altLang="ja-JP" dirty="0" smtClean="0"/>
              <a:t>   p = (</a:t>
            </a:r>
            <a:r>
              <a:rPr kumimoji="1" lang="en-US" altLang="ja-JP" dirty="0" err="1" smtClean="0"/>
              <a:t>struct</a:t>
            </a:r>
            <a:r>
              <a:rPr kumimoji="1" lang="en-US" altLang="ja-JP" dirty="0" smtClean="0"/>
              <a:t> list *)</a:t>
            </a:r>
            <a:r>
              <a:rPr kumimoji="1" lang="en-US" altLang="ja-JP" dirty="0" err="1" smtClean="0"/>
              <a:t>malloc</a:t>
            </a:r>
            <a:r>
              <a:rPr kumimoji="1" lang="en-US" altLang="ja-JP" dirty="0" smtClean="0"/>
              <a:t>(</a:t>
            </a:r>
            <a:r>
              <a:rPr kumimoji="1" lang="en-US" altLang="ja-JP" sz="1200" dirty="0" err="1" smtClean="0"/>
              <a:t>sizeof</a:t>
            </a:r>
            <a:r>
              <a:rPr kumimoji="1" lang="en-US" altLang="ja-JP" sz="1200" dirty="0" smtClean="0"/>
              <a:t>(</a:t>
            </a:r>
            <a:r>
              <a:rPr kumimoji="1" lang="en-US" altLang="ja-JP" sz="1200" dirty="0" err="1" smtClean="0"/>
              <a:t>struct</a:t>
            </a:r>
            <a:r>
              <a:rPr kumimoji="1" lang="en-US" altLang="ja-JP" dirty="0" smtClean="0"/>
              <a:t> </a:t>
            </a:r>
            <a:r>
              <a:rPr kumimoji="1" lang="en-US" altLang="ja-JP" sz="1200" dirty="0" smtClean="0"/>
              <a:t>list)</a:t>
            </a:r>
            <a:r>
              <a:rPr kumimoji="1" lang="en-US" altLang="ja-JP" dirty="0" smtClean="0"/>
              <a:t>);</a:t>
            </a:r>
          </a:p>
          <a:p>
            <a:endParaRPr lang="en-US" altLang="ja-JP" dirty="0"/>
          </a:p>
          <a:p>
            <a:r>
              <a:rPr kumimoji="1" lang="en-US" altLang="ja-JP" dirty="0" smtClean="0"/>
              <a:t>    p-&gt;key = 21;</a:t>
            </a:r>
          </a:p>
          <a:p>
            <a:r>
              <a:rPr lang="en-US" altLang="ja-JP" dirty="0"/>
              <a:t> </a:t>
            </a:r>
            <a:r>
              <a:rPr lang="en-US" altLang="ja-JP" dirty="0" smtClean="0"/>
              <a:t>   p-&gt;next = NULL;</a:t>
            </a:r>
            <a:endParaRPr kumimoji="1" lang="en-US" altLang="ja-JP" dirty="0" smtClean="0"/>
          </a:p>
          <a:p>
            <a:endParaRPr kumimoji="1" lang="en-US" altLang="ja-JP" dirty="0"/>
          </a:p>
          <a:p>
            <a:r>
              <a:rPr lang="en-US" altLang="ja-JP" dirty="0" smtClean="0"/>
              <a:t>    </a:t>
            </a:r>
            <a:r>
              <a:rPr lang="en-US" altLang="ja-JP" dirty="0" err="1" smtClean="0"/>
              <a:t>printf</a:t>
            </a:r>
            <a:r>
              <a:rPr lang="en-US" altLang="ja-JP" dirty="0" smtClean="0"/>
              <a:t>(“p-&gt;</a:t>
            </a:r>
            <a:r>
              <a:rPr lang="en-US" altLang="ja-JP" dirty="0" smtClean="0">
                <a:solidFill>
                  <a:srgbClr val="00B050"/>
                </a:solidFill>
              </a:rPr>
              <a:t>%x </a:t>
            </a:r>
            <a:r>
              <a:rPr lang="en-US" altLang="ja-JP" dirty="0" smtClean="0"/>
              <a:t>= [</a:t>
            </a:r>
            <a:r>
              <a:rPr lang="en-US" altLang="ja-JP" dirty="0" smtClean="0">
                <a:solidFill>
                  <a:srgbClr val="00B0F0"/>
                </a:solidFill>
              </a:rPr>
              <a:t>%d</a:t>
            </a:r>
            <a:r>
              <a:rPr lang="en-US" altLang="ja-JP" dirty="0" smtClean="0"/>
              <a:t>,</a:t>
            </a:r>
            <a:r>
              <a:rPr lang="en-US" altLang="ja-JP" dirty="0" smtClean="0">
                <a:solidFill>
                  <a:srgbClr val="00B0F0"/>
                </a:solidFill>
              </a:rPr>
              <a:t> %x</a:t>
            </a:r>
            <a:r>
              <a:rPr lang="en-US" altLang="ja-JP" dirty="0" smtClean="0"/>
              <a:t>]\n”, </a:t>
            </a:r>
          </a:p>
          <a:p>
            <a:r>
              <a:rPr lang="en-US" altLang="ja-JP" dirty="0">
                <a:solidFill>
                  <a:srgbClr val="00B050"/>
                </a:solidFill>
              </a:rPr>
              <a:t> </a:t>
            </a:r>
            <a:r>
              <a:rPr lang="en-US" altLang="ja-JP" dirty="0" smtClean="0">
                <a:solidFill>
                  <a:srgbClr val="00B050"/>
                </a:solidFill>
              </a:rPr>
              <a:t>       </a:t>
            </a:r>
            <a:r>
              <a:rPr lang="en-US" altLang="ja-JP" dirty="0">
                <a:solidFill>
                  <a:srgbClr val="00B050"/>
                </a:solidFill>
              </a:rPr>
              <a:t>p</a:t>
            </a:r>
            <a:r>
              <a:rPr lang="en-US" altLang="ja-JP" dirty="0" smtClean="0"/>
              <a:t>, </a:t>
            </a:r>
            <a:r>
              <a:rPr lang="en-US" altLang="ja-JP" dirty="0" smtClean="0">
                <a:solidFill>
                  <a:srgbClr val="00B0F0"/>
                </a:solidFill>
              </a:rPr>
              <a:t>p-&gt;key</a:t>
            </a:r>
            <a:r>
              <a:rPr lang="en-US" altLang="ja-JP" dirty="0" smtClean="0"/>
              <a:t>, </a:t>
            </a:r>
            <a:r>
              <a:rPr lang="en-US" altLang="ja-JP" dirty="0" smtClean="0">
                <a:solidFill>
                  <a:srgbClr val="00B0F0"/>
                </a:solidFill>
              </a:rPr>
              <a:t>p-&gt;</a:t>
            </a:r>
            <a:r>
              <a:rPr lang="en-US" altLang="ja-JP" dirty="0" smtClean="0">
                <a:solidFill>
                  <a:srgbClr val="00B050"/>
                </a:solidFill>
              </a:rPr>
              <a:t>next</a:t>
            </a:r>
            <a:r>
              <a:rPr lang="en-US" altLang="ja-JP" dirty="0" smtClean="0"/>
              <a:t>);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    return 0;</a:t>
            </a:r>
          </a:p>
          <a:p>
            <a:r>
              <a:rPr kumimoji="1" lang="en-US" altLang="ja-JP" dirty="0"/>
              <a:t>}</a:t>
            </a:r>
            <a:r>
              <a:rPr kumimoji="1" lang="en-US" altLang="ja-JP" dirty="0" smtClean="0"/>
              <a:t> </a:t>
            </a:r>
            <a:endParaRPr kumimoji="1" lang="ja-JP" altLang="en-US" dirty="0"/>
          </a:p>
        </p:txBody>
      </p:sp>
      <p:sp>
        <p:nvSpPr>
          <p:cNvPr id="6" name="右矢印 5"/>
          <p:cNvSpPr/>
          <p:nvPr/>
        </p:nvSpPr>
        <p:spPr>
          <a:xfrm>
            <a:off x="5143504" y="2786058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3214678" y="3571876"/>
            <a:ext cx="1928826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857488" y="3500438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3214678" y="4929198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3214678" y="5214950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143240" y="492919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143240" y="5214950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2071670" y="5429264"/>
            <a:ext cx="10534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>
                <a:solidFill>
                  <a:srgbClr val="FF0000"/>
                </a:solidFill>
              </a:rPr>
              <a:t>領域</a:t>
            </a:r>
            <a:r>
              <a:rPr lang="ja-JP" altLang="en-US" dirty="0" smtClean="0">
                <a:solidFill>
                  <a:srgbClr val="FF0000"/>
                </a:solidFill>
              </a:rPr>
              <a:t>を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r>
              <a:rPr lang="ja-JP" altLang="en-US" dirty="0">
                <a:solidFill>
                  <a:srgbClr val="FF0000"/>
                </a:solidFill>
              </a:rPr>
              <a:t>割当てる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2000232" y="3071810"/>
            <a:ext cx="11929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solidFill>
                  <a:srgbClr val="FF0000"/>
                </a:solidFill>
              </a:rPr>
              <a:t>アドレスを</a:t>
            </a:r>
            <a:endParaRPr kumimoji="1" lang="en-US" altLang="ja-JP" dirty="0" smtClean="0">
              <a:solidFill>
                <a:srgbClr val="FF0000"/>
              </a:solidFill>
            </a:endParaRPr>
          </a:p>
          <a:p>
            <a:r>
              <a:rPr lang="ja-JP" altLang="en-US" dirty="0">
                <a:solidFill>
                  <a:srgbClr val="FF0000"/>
                </a:solidFill>
              </a:rPr>
              <a:t>代入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5500694" y="5380672"/>
            <a:ext cx="3332964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動的領域割当によるプログラム：</a:t>
            </a:r>
            <a:endParaRPr lang="en-US" altLang="ja-JP" dirty="0" smtClean="0"/>
          </a:p>
          <a:p>
            <a:endParaRPr lang="en-US" altLang="ja-JP" dirty="0"/>
          </a:p>
          <a:p>
            <a:r>
              <a:rPr lang="ja-JP" altLang="en-US" dirty="0" smtClean="0"/>
              <a:t>プログラム中で、</a:t>
            </a:r>
            <a:endParaRPr lang="en-US" altLang="ja-JP" dirty="0"/>
          </a:p>
          <a:p>
            <a:r>
              <a:rPr lang="ja-JP" altLang="en-US" dirty="0"/>
              <a:t>領域</a:t>
            </a:r>
            <a:r>
              <a:rPr lang="ja-JP" altLang="en-US" dirty="0" smtClean="0"/>
              <a:t>を確保する</a:t>
            </a:r>
            <a:endParaRPr lang="en-US" altLang="ja-JP" dirty="0" smtClean="0"/>
          </a:p>
          <a:p>
            <a:r>
              <a:rPr lang="ja-JP" altLang="en-US" dirty="0" smtClean="0"/>
              <a:t>（枠が増える・減る）</a:t>
            </a:r>
            <a:endParaRPr lang="en-US" altLang="ja-JP" dirty="0" smtClean="0"/>
          </a:p>
        </p:txBody>
      </p:sp>
      <p:sp>
        <p:nvSpPr>
          <p:cNvPr id="18" name="正方形/長方形 17"/>
          <p:cNvSpPr/>
          <p:nvPr/>
        </p:nvSpPr>
        <p:spPr>
          <a:xfrm>
            <a:off x="5429256" y="2714620"/>
            <a:ext cx="3571900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500034" y="182880"/>
          <a:ext cx="4572032" cy="667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4758"/>
                <a:gridCol w="2547274"/>
              </a:tblGrid>
              <a:tr h="303612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アドレス（</a:t>
                      </a:r>
                      <a:r>
                        <a:rPr kumimoji="1" lang="en-US" altLang="ja-JP" dirty="0" smtClean="0"/>
                        <a:t>32bit</a:t>
                      </a:r>
                      <a:r>
                        <a:rPr kumimoji="1" lang="ja-JP" altLang="en-US" dirty="0" smtClean="0"/>
                        <a:t>）</a:t>
                      </a:r>
                      <a:r>
                        <a:rPr kumimoji="1" lang="en-US" altLang="ja-JP" dirty="0" smtClean="0"/>
                        <a:t>, </a:t>
                      </a:r>
                    </a:p>
                    <a:p>
                      <a:r>
                        <a:rPr kumimoji="1" lang="en-US" altLang="ja-JP" dirty="0" smtClean="0"/>
                        <a:t>4</a:t>
                      </a:r>
                      <a:r>
                        <a:rPr kumimoji="1" lang="ja-JP" altLang="en-US" dirty="0" smtClean="0"/>
                        <a:t>アドレス飛び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中身（</a:t>
                      </a:r>
                      <a:r>
                        <a:rPr kumimoji="1" lang="en-US" altLang="ja-JP" sz="1600" dirty="0" smtClean="0"/>
                        <a:t>1</a:t>
                      </a:r>
                      <a:r>
                        <a:rPr kumimoji="1" lang="ja-JP" altLang="en-US" sz="1600" dirty="0" smtClean="0"/>
                        <a:t>記憶単位</a:t>
                      </a:r>
                      <a:r>
                        <a:rPr kumimoji="1" lang="en-US" altLang="ja-JP" sz="1600" dirty="0" smtClean="0"/>
                        <a:t>=8bit</a:t>
                      </a:r>
                      <a:r>
                        <a:rPr kumimoji="1" lang="ja-JP" altLang="en-US" sz="1600" dirty="0" smtClean="0"/>
                        <a:t>を</a:t>
                      </a:r>
                      <a:r>
                        <a:rPr kumimoji="1" lang="en-US" altLang="ja-JP" sz="1600" dirty="0" smtClean="0"/>
                        <a:t>4</a:t>
                      </a:r>
                      <a:r>
                        <a:rPr kumimoji="1" lang="ja-JP" altLang="en-US" sz="1600" dirty="0" smtClean="0"/>
                        <a:t>領域まとめて</a:t>
                      </a:r>
                      <a:r>
                        <a:rPr kumimoji="1" lang="en-US" altLang="ja-JP" sz="1600" dirty="0" smtClean="0"/>
                        <a:t>32bit</a:t>
                      </a:r>
                      <a:r>
                        <a:rPr kumimoji="1" lang="ja-JP" altLang="en-US" sz="1600" dirty="0" smtClean="0"/>
                        <a:t>で表示）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…</a:t>
                      </a: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</a:t>
                      </a: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40ea 0800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</a:t>
                      </a:r>
                      <a:r>
                        <a:rPr kumimoji="1" lang="en-US" altLang="ja-JP" sz="1600" baseline="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0000 0014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0x 40ea 0804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</a:t>
                      </a:r>
                      <a:r>
                        <a:rPr kumimoji="1" lang="en-US" altLang="ja-JP" sz="1600" baseline="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0000 0000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41b7 41b0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080c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4c6f a750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0x 40ea 0810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0x 40ea 0800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0814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0000 0000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0818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0000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0000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081c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</a:t>
                      </a:r>
                      <a:r>
                        <a:rPr kumimoji="1" lang="en-US" altLang="ja-JP" sz="1600" dirty="0" smtClean="0">
                          <a:solidFill>
                            <a:srgbClr val="FF0000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40ea 082c</a:t>
                      </a:r>
                      <a:endParaRPr kumimoji="1" lang="ja-JP" altLang="en-US" sz="1600" dirty="0">
                        <a:solidFill>
                          <a:srgbClr val="FF0000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0820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0100 0001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0x 1011 0111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0828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</a:t>
                      </a: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0100 0001</a:t>
                      </a:r>
                      <a:endParaRPr kumimoji="1" lang="ja-JP" altLang="en-US" sz="16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</a:t>
                      </a:r>
                      <a:r>
                        <a:rPr kumimoji="1" lang="en-US" altLang="ja-JP" sz="1600" dirty="0" smtClean="0">
                          <a:solidFill>
                            <a:srgbClr val="00B050"/>
                          </a:solidFill>
                        </a:rPr>
                        <a:t>40ea 082c</a:t>
                      </a:r>
                      <a:endParaRPr kumimoji="1" lang="ja-JP" alt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0x 1101 0000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0830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0100 1100</a:t>
                      </a:r>
                      <a:endParaRPr kumimoji="1" lang="ja-JP" altLang="en-US" sz="16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0834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0110 1111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0838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1010 0111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083c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0101 0000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…</a:t>
                      </a:r>
                      <a:endParaRPr kumimoji="1" lang="ja-JP" altLang="en-US" sz="16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" name="テキスト ボックス 12"/>
          <p:cNvSpPr txBox="1"/>
          <p:nvPr/>
        </p:nvSpPr>
        <p:spPr>
          <a:xfrm>
            <a:off x="5214942" y="142852"/>
            <a:ext cx="3782574" cy="53553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struct</a:t>
            </a:r>
            <a:r>
              <a:rPr kumimoji="1" lang="en-US" altLang="ja-JP" dirty="0" smtClean="0"/>
              <a:t> list {</a:t>
            </a:r>
          </a:p>
          <a:p>
            <a:r>
              <a:rPr lang="en-US" altLang="ja-JP" dirty="0" smtClean="0"/>
              <a:t>    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key;</a:t>
            </a:r>
          </a:p>
          <a:p>
            <a:r>
              <a:rPr kumimoji="1" lang="en-US" altLang="ja-JP" dirty="0"/>
              <a:t> </a:t>
            </a:r>
            <a:r>
              <a:rPr kumimoji="1" lang="en-US" altLang="ja-JP" dirty="0" smtClean="0"/>
              <a:t>   </a:t>
            </a:r>
            <a:r>
              <a:rPr kumimoji="1" lang="en-US" altLang="ja-JP" dirty="0" err="1" smtClean="0"/>
              <a:t>struct</a:t>
            </a:r>
            <a:r>
              <a:rPr kumimoji="1" lang="en-US" altLang="ja-JP" dirty="0" smtClean="0"/>
              <a:t> list *next;</a:t>
            </a:r>
          </a:p>
          <a:p>
            <a:r>
              <a:rPr lang="en-US" altLang="ja-JP" dirty="0" smtClean="0"/>
              <a:t>};</a:t>
            </a:r>
            <a:endParaRPr kumimoji="1" lang="en-US" altLang="ja-JP" dirty="0" smtClean="0"/>
          </a:p>
          <a:p>
            <a:endParaRPr lang="en-US" altLang="ja-JP" dirty="0"/>
          </a:p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main(void)</a:t>
            </a:r>
          </a:p>
          <a:p>
            <a:r>
              <a:rPr lang="en-US" altLang="ja-JP" dirty="0"/>
              <a:t>{</a:t>
            </a:r>
            <a:endParaRPr kumimoji="1" lang="en-US" altLang="ja-JP" dirty="0" smtClean="0"/>
          </a:p>
          <a:p>
            <a:r>
              <a:rPr lang="en-US" altLang="ja-JP" dirty="0"/>
              <a:t> </a:t>
            </a:r>
            <a:r>
              <a:rPr lang="en-US" altLang="ja-JP" dirty="0" smtClean="0"/>
              <a:t>   </a:t>
            </a:r>
            <a:r>
              <a:rPr lang="en-US" altLang="ja-JP" dirty="0" err="1" smtClean="0"/>
              <a:t>struct</a:t>
            </a:r>
            <a:r>
              <a:rPr lang="en-US" altLang="ja-JP" dirty="0" smtClean="0"/>
              <a:t> list *</a:t>
            </a:r>
            <a:r>
              <a:rPr lang="en-US" altLang="ja-JP" dirty="0" smtClean="0">
                <a:solidFill>
                  <a:srgbClr val="00B050"/>
                </a:solidFill>
              </a:rPr>
              <a:t>p</a:t>
            </a:r>
            <a:r>
              <a:rPr lang="en-US" altLang="ja-JP" dirty="0" smtClean="0"/>
              <a:t>;</a:t>
            </a:r>
          </a:p>
          <a:p>
            <a:r>
              <a:rPr lang="en-US" altLang="ja-JP" dirty="0" smtClean="0"/>
              <a:t> </a:t>
            </a:r>
          </a:p>
          <a:p>
            <a:r>
              <a:rPr kumimoji="1" lang="en-US" altLang="ja-JP" dirty="0"/>
              <a:t> </a:t>
            </a:r>
            <a:r>
              <a:rPr kumimoji="1" lang="en-US" altLang="ja-JP" dirty="0" smtClean="0"/>
              <a:t>   p = (</a:t>
            </a:r>
            <a:r>
              <a:rPr kumimoji="1" lang="en-US" altLang="ja-JP" dirty="0" err="1" smtClean="0"/>
              <a:t>struct</a:t>
            </a:r>
            <a:r>
              <a:rPr kumimoji="1" lang="en-US" altLang="ja-JP" dirty="0" smtClean="0"/>
              <a:t> list *)</a:t>
            </a:r>
            <a:r>
              <a:rPr kumimoji="1" lang="en-US" altLang="ja-JP" dirty="0" err="1" smtClean="0"/>
              <a:t>malloc</a:t>
            </a:r>
            <a:r>
              <a:rPr kumimoji="1" lang="en-US" altLang="ja-JP" dirty="0" smtClean="0"/>
              <a:t>(</a:t>
            </a:r>
            <a:r>
              <a:rPr kumimoji="1" lang="en-US" altLang="ja-JP" sz="1200" dirty="0" err="1" smtClean="0"/>
              <a:t>sizeof</a:t>
            </a:r>
            <a:r>
              <a:rPr kumimoji="1" lang="en-US" altLang="ja-JP" sz="1200" dirty="0" smtClean="0"/>
              <a:t>(</a:t>
            </a:r>
            <a:r>
              <a:rPr kumimoji="1" lang="en-US" altLang="ja-JP" sz="1200" dirty="0" err="1" smtClean="0"/>
              <a:t>struct</a:t>
            </a:r>
            <a:r>
              <a:rPr kumimoji="1" lang="en-US" altLang="ja-JP" dirty="0" smtClean="0"/>
              <a:t> </a:t>
            </a:r>
            <a:r>
              <a:rPr kumimoji="1" lang="en-US" altLang="ja-JP" sz="1200" dirty="0" smtClean="0"/>
              <a:t>list)</a:t>
            </a:r>
            <a:r>
              <a:rPr kumimoji="1" lang="en-US" altLang="ja-JP" dirty="0" smtClean="0"/>
              <a:t>);</a:t>
            </a:r>
          </a:p>
          <a:p>
            <a:endParaRPr lang="en-US" altLang="ja-JP" dirty="0"/>
          </a:p>
          <a:p>
            <a:r>
              <a:rPr kumimoji="1" lang="en-US" altLang="ja-JP" dirty="0" smtClean="0"/>
              <a:t>    p-&gt;key = 21;</a:t>
            </a:r>
          </a:p>
          <a:p>
            <a:r>
              <a:rPr lang="en-US" altLang="ja-JP" dirty="0"/>
              <a:t> </a:t>
            </a:r>
            <a:r>
              <a:rPr lang="en-US" altLang="ja-JP" dirty="0" smtClean="0"/>
              <a:t>   p-&gt;next = NULL;</a:t>
            </a:r>
            <a:endParaRPr kumimoji="1" lang="en-US" altLang="ja-JP" dirty="0" smtClean="0"/>
          </a:p>
          <a:p>
            <a:endParaRPr kumimoji="1" lang="en-US" altLang="ja-JP" dirty="0"/>
          </a:p>
          <a:p>
            <a:r>
              <a:rPr lang="en-US" altLang="ja-JP" dirty="0" smtClean="0"/>
              <a:t>    </a:t>
            </a:r>
            <a:r>
              <a:rPr lang="en-US" altLang="ja-JP" dirty="0" err="1" smtClean="0"/>
              <a:t>printf</a:t>
            </a:r>
            <a:r>
              <a:rPr lang="en-US" altLang="ja-JP" dirty="0" smtClean="0"/>
              <a:t>(“p-&gt;</a:t>
            </a:r>
            <a:r>
              <a:rPr lang="en-US" altLang="ja-JP" dirty="0" smtClean="0">
                <a:solidFill>
                  <a:srgbClr val="00B050"/>
                </a:solidFill>
              </a:rPr>
              <a:t>%x </a:t>
            </a:r>
            <a:r>
              <a:rPr lang="en-US" altLang="ja-JP" dirty="0" smtClean="0"/>
              <a:t>= [</a:t>
            </a:r>
            <a:r>
              <a:rPr lang="en-US" altLang="ja-JP" dirty="0" smtClean="0">
                <a:solidFill>
                  <a:srgbClr val="00B0F0"/>
                </a:solidFill>
              </a:rPr>
              <a:t>%d</a:t>
            </a:r>
            <a:r>
              <a:rPr lang="en-US" altLang="ja-JP" dirty="0" smtClean="0"/>
              <a:t>,</a:t>
            </a:r>
            <a:r>
              <a:rPr lang="en-US" altLang="ja-JP" dirty="0" smtClean="0">
                <a:solidFill>
                  <a:srgbClr val="00B0F0"/>
                </a:solidFill>
              </a:rPr>
              <a:t> %x</a:t>
            </a:r>
            <a:r>
              <a:rPr lang="en-US" altLang="ja-JP" dirty="0" smtClean="0"/>
              <a:t>]\n”, </a:t>
            </a:r>
          </a:p>
          <a:p>
            <a:r>
              <a:rPr lang="en-US" altLang="ja-JP" dirty="0">
                <a:solidFill>
                  <a:srgbClr val="00B050"/>
                </a:solidFill>
              </a:rPr>
              <a:t> </a:t>
            </a:r>
            <a:r>
              <a:rPr lang="en-US" altLang="ja-JP" dirty="0" smtClean="0">
                <a:solidFill>
                  <a:srgbClr val="00B050"/>
                </a:solidFill>
              </a:rPr>
              <a:t>       </a:t>
            </a:r>
            <a:r>
              <a:rPr lang="en-US" altLang="ja-JP" dirty="0">
                <a:solidFill>
                  <a:srgbClr val="00B050"/>
                </a:solidFill>
              </a:rPr>
              <a:t>p</a:t>
            </a:r>
            <a:r>
              <a:rPr lang="en-US" altLang="ja-JP" dirty="0" smtClean="0"/>
              <a:t>, </a:t>
            </a:r>
            <a:r>
              <a:rPr lang="en-US" altLang="ja-JP" dirty="0" smtClean="0">
                <a:solidFill>
                  <a:srgbClr val="00B0F0"/>
                </a:solidFill>
              </a:rPr>
              <a:t>p-&gt;key</a:t>
            </a:r>
            <a:r>
              <a:rPr lang="en-US" altLang="ja-JP" dirty="0" smtClean="0"/>
              <a:t>, </a:t>
            </a:r>
            <a:r>
              <a:rPr lang="en-US" altLang="ja-JP" dirty="0" smtClean="0">
                <a:solidFill>
                  <a:srgbClr val="00B0F0"/>
                </a:solidFill>
              </a:rPr>
              <a:t>p-&gt;</a:t>
            </a:r>
            <a:r>
              <a:rPr lang="en-US" altLang="ja-JP" dirty="0" smtClean="0">
                <a:solidFill>
                  <a:srgbClr val="00B050"/>
                </a:solidFill>
              </a:rPr>
              <a:t>next</a:t>
            </a:r>
            <a:r>
              <a:rPr lang="en-US" altLang="ja-JP" dirty="0" smtClean="0"/>
              <a:t>);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    return 0;</a:t>
            </a:r>
          </a:p>
          <a:p>
            <a:r>
              <a:rPr kumimoji="1" lang="en-US" altLang="ja-JP" dirty="0"/>
              <a:t>}</a:t>
            </a:r>
            <a:r>
              <a:rPr kumimoji="1" lang="en-US" altLang="ja-JP" dirty="0" smtClean="0"/>
              <a:t> </a:t>
            </a:r>
            <a:endParaRPr kumimoji="1" lang="ja-JP" altLang="en-US" dirty="0"/>
          </a:p>
        </p:txBody>
      </p:sp>
      <p:sp>
        <p:nvSpPr>
          <p:cNvPr id="6" name="右矢印 5"/>
          <p:cNvSpPr/>
          <p:nvPr/>
        </p:nvSpPr>
        <p:spPr>
          <a:xfrm>
            <a:off x="5143504" y="2786058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3214678" y="3571876"/>
            <a:ext cx="1928826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857488" y="3500438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3214678" y="4929198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3214678" y="5214950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143240" y="492919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143240" y="5214950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2071670" y="5429264"/>
            <a:ext cx="10534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>
                <a:solidFill>
                  <a:srgbClr val="FF0000"/>
                </a:solidFill>
              </a:rPr>
              <a:t>領域</a:t>
            </a:r>
            <a:r>
              <a:rPr lang="ja-JP" altLang="en-US" dirty="0" smtClean="0">
                <a:solidFill>
                  <a:srgbClr val="FF0000"/>
                </a:solidFill>
              </a:rPr>
              <a:t>を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r>
              <a:rPr lang="ja-JP" altLang="en-US" dirty="0">
                <a:solidFill>
                  <a:srgbClr val="FF0000"/>
                </a:solidFill>
              </a:rPr>
              <a:t>割当てる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2000232" y="3071810"/>
            <a:ext cx="11929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solidFill>
                  <a:srgbClr val="FF0000"/>
                </a:solidFill>
              </a:rPr>
              <a:t>アドレスを</a:t>
            </a:r>
            <a:endParaRPr kumimoji="1" lang="en-US" altLang="ja-JP" dirty="0" smtClean="0">
              <a:solidFill>
                <a:srgbClr val="FF0000"/>
              </a:solidFill>
            </a:endParaRPr>
          </a:p>
          <a:p>
            <a:r>
              <a:rPr lang="ja-JP" altLang="en-US" dirty="0">
                <a:solidFill>
                  <a:srgbClr val="FF0000"/>
                </a:solidFill>
              </a:rPr>
              <a:t>代入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cxnSp>
        <p:nvCxnSpPr>
          <p:cNvPr id="17" name="直線コネクタ 16"/>
          <p:cNvCxnSpPr/>
          <p:nvPr/>
        </p:nvCxnSpPr>
        <p:spPr>
          <a:xfrm rot="10800000" flipV="1">
            <a:off x="285720" y="3714752"/>
            <a:ext cx="3143272" cy="1428760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コネクタ 19"/>
          <p:cNvCxnSpPr/>
          <p:nvPr/>
        </p:nvCxnSpPr>
        <p:spPr>
          <a:xfrm rot="10800000">
            <a:off x="285720" y="5143512"/>
            <a:ext cx="2786082" cy="1588"/>
          </a:xfrm>
          <a:prstGeom prst="line">
            <a:avLst/>
          </a:prstGeom>
          <a:ln w="19050">
            <a:solidFill>
              <a:srgbClr val="00B050"/>
            </a:solidFill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テキスト ボックス 17"/>
          <p:cNvSpPr txBox="1"/>
          <p:nvPr/>
        </p:nvSpPr>
        <p:spPr>
          <a:xfrm>
            <a:off x="5500694" y="5380672"/>
            <a:ext cx="3332964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動的領域割当によるプログラム：</a:t>
            </a:r>
            <a:endParaRPr lang="en-US" altLang="ja-JP" dirty="0" smtClean="0"/>
          </a:p>
          <a:p>
            <a:endParaRPr lang="en-US" altLang="ja-JP" dirty="0"/>
          </a:p>
          <a:p>
            <a:r>
              <a:rPr lang="ja-JP" altLang="en-US" dirty="0" smtClean="0"/>
              <a:t>プログラム中で、</a:t>
            </a:r>
            <a:endParaRPr lang="en-US" altLang="ja-JP" dirty="0"/>
          </a:p>
          <a:p>
            <a:r>
              <a:rPr lang="ja-JP" altLang="en-US" dirty="0"/>
              <a:t>領域</a:t>
            </a:r>
            <a:r>
              <a:rPr lang="ja-JP" altLang="en-US" dirty="0" smtClean="0"/>
              <a:t>を確保する</a:t>
            </a:r>
            <a:endParaRPr lang="en-US" altLang="ja-JP" dirty="0" smtClean="0"/>
          </a:p>
          <a:p>
            <a:r>
              <a:rPr lang="ja-JP" altLang="en-US" dirty="0" smtClean="0"/>
              <a:t>（枠が増える・減る）</a:t>
            </a:r>
            <a:endParaRPr lang="en-US" altLang="ja-JP" dirty="0" smtClean="0"/>
          </a:p>
        </p:txBody>
      </p:sp>
      <p:sp>
        <p:nvSpPr>
          <p:cNvPr id="19" name="正方形/長方形 18"/>
          <p:cNvSpPr/>
          <p:nvPr/>
        </p:nvSpPr>
        <p:spPr>
          <a:xfrm>
            <a:off x="5429256" y="2714620"/>
            <a:ext cx="3571900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500034" y="182880"/>
          <a:ext cx="4572032" cy="667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4758"/>
                <a:gridCol w="2547274"/>
              </a:tblGrid>
              <a:tr h="303612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アドレス（</a:t>
                      </a:r>
                      <a:r>
                        <a:rPr kumimoji="1" lang="en-US" altLang="ja-JP" dirty="0" smtClean="0"/>
                        <a:t>32bit</a:t>
                      </a:r>
                      <a:r>
                        <a:rPr kumimoji="1" lang="ja-JP" altLang="en-US" dirty="0" smtClean="0"/>
                        <a:t>）</a:t>
                      </a:r>
                      <a:r>
                        <a:rPr kumimoji="1" lang="en-US" altLang="ja-JP" dirty="0" smtClean="0"/>
                        <a:t>, </a:t>
                      </a:r>
                    </a:p>
                    <a:p>
                      <a:r>
                        <a:rPr kumimoji="1" lang="en-US" altLang="ja-JP" dirty="0" smtClean="0"/>
                        <a:t>4</a:t>
                      </a:r>
                      <a:r>
                        <a:rPr kumimoji="1" lang="ja-JP" altLang="en-US" dirty="0" smtClean="0"/>
                        <a:t>アドレス飛び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中身（</a:t>
                      </a:r>
                      <a:r>
                        <a:rPr kumimoji="1" lang="en-US" altLang="ja-JP" sz="1600" dirty="0" smtClean="0"/>
                        <a:t>1</a:t>
                      </a:r>
                      <a:r>
                        <a:rPr kumimoji="1" lang="ja-JP" altLang="en-US" sz="1600" dirty="0" smtClean="0"/>
                        <a:t>記憶単位</a:t>
                      </a:r>
                      <a:r>
                        <a:rPr kumimoji="1" lang="en-US" altLang="ja-JP" sz="1600" dirty="0" smtClean="0"/>
                        <a:t>=8bit</a:t>
                      </a:r>
                      <a:r>
                        <a:rPr kumimoji="1" lang="ja-JP" altLang="en-US" sz="1600" dirty="0" smtClean="0"/>
                        <a:t>を</a:t>
                      </a:r>
                      <a:r>
                        <a:rPr kumimoji="1" lang="en-US" altLang="ja-JP" sz="1600" dirty="0" smtClean="0"/>
                        <a:t>4</a:t>
                      </a:r>
                      <a:r>
                        <a:rPr kumimoji="1" lang="ja-JP" altLang="en-US" sz="1600" dirty="0" smtClean="0"/>
                        <a:t>領域まとめて</a:t>
                      </a:r>
                      <a:r>
                        <a:rPr kumimoji="1" lang="en-US" altLang="ja-JP" sz="1600" dirty="0" smtClean="0"/>
                        <a:t>32bit</a:t>
                      </a:r>
                      <a:r>
                        <a:rPr kumimoji="1" lang="ja-JP" altLang="en-US" sz="1600" dirty="0" smtClean="0"/>
                        <a:t>で表示）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…</a:t>
                      </a: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</a:t>
                      </a: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40ea 0800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</a:t>
                      </a:r>
                      <a:r>
                        <a:rPr kumimoji="1" lang="en-US" altLang="ja-JP" sz="1600" baseline="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0000 0014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0x 40ea 0804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</a:t>
                      </a:r>
                      <a:r>
                        <a:rPr kumimoji="1" lang="en-US" altLang="ja-JP" sz="1600" baseline="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0000 0000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41b7 41b0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080c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4c6f a750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0x 40ea 0810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0x 40ea 0800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0814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0000 0000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0818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0000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0000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081c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</a:t>
                      </a: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40ea 082c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0820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0100 0001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0x 1011 0111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0828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</a:t>
                      </a: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0100 0001</a:t>
                      </a:r>
                      <a:endParaRPr kumimoji="1" lang="ja-JP" altLang="en-US" sz="16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</a:t>
                      </a:r>
                      <a:r>
                        <a:rPr kumimoji="1" lang="en-US" altLang="ja-JP" sz="1600" dirty="0" smtClean="0">
                          <a:solidFill>
                            <a:srgbClr val="00B050"/>
                          </a:solidFill>
                        </a:rPr>
                        <a:t>40ea 082c</a:t>
                      </a:r>
                      <a:endParaRPr kumimoji="1" lang="ja-JP" alt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rgbClr val="FF0000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21</a:t>
                      </a:r>
                      <a:endParaRPr kumimoji="1" lang="ja-JP" altLang="en-US" sz="1600" dirty="0" smtClean="0">
                        <a:solidFill>
                          <a:srgbClr val="FF0000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0830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0100 1100</a:t>
                      </a:r>
                      <a:endParaRPr kumimoji="1" lang="ja-JP" altLang="en-US" sz="16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0834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0110 1111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0838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1010 0111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083c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0101 0000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…</a:t>
                      </a:r>
                      <a:endParaRPr kumimoji="1" lang="ja-JP" altLang="en-US" sz="16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" name="テキスト ボックス 12"/>
          <p:cNvSpPr txBox="1"/>
          <p:nvPr/>
        </p:nvSpPr>
        <p:spPr>
          <a:xfrm>
            <a:off x="5214942" y="142852"/>
            <a:ext cx="3782574" cy="53553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struct</a:t>
            </a:r>
            <a:r>
              <a:rPr kumimoji="1" lang="en-US" altLang="ja-JP" dirty="0" smtClean="0"/>
              <a:t> list {</a:t>
            </a:r>
          </a:p>
          <a:p>
            <a:r>
              <a:rPr lang="en-US" altLang="ja-JP" dirty="0" smtClean="0"/>
              <a:t>    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key;</a:t>
            </a:r>
          </a:p>
          <a:p>
            <a:r>
              <a:rPr kumimoji="1" lang="en-US" altLang="ja-JP" dirty="0"/>
              <a:t> </a:t>
            </a:r>
            <a:r>
              <a:rPr kumimoji="1" lang="en-US" altLang="ja-JP" dirty="0" smtClean="0"/>
              <a:t>   </a:t>
            </a:r>
            <a:r>
              <a:rPr kumimoji="1" lang="en-US" altLang="ja-JP" dirty="0" err="1" smtClean="0"/>
              <a:t>struct</a:t>
            </a:r>
            <a:r>
              <a:rPr kumimoji="1" lang="en-US" altLang="ja-JP" dirty="0" smtClean="0"/>
              <a:t> list *next;</a:t>
            </a:r>
          </a:p>
          <a:p>
            <a:r>
              <a:rPr lang="en-US" altLang="ja-JP" dirty="0" smtClean="0"/>
              <a:t>};</a:t>
            </a:r>
            <a:endParaRPr kumimoji="1" lang="en-US" altLang="ja-JP" dirty="0" smtClean="0"/>
          </a:p>
          <a:p>
            <a:endParaRPr lang="en-US" altLang="ja-JP" dirty="0"/>
          </a:p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main(void)</a:t>
            </a:r>
          </a:p>
          <a:p>
            <a:r>
              <a:rPr lang="en-US" altLang="ja-JP" dirty="0"/>
              <a:t>{</a:t>
            </a:r>
            <a:endParaRPr kumimoji="1" lang="en-US" altLang="ja-JP" dirty="0" smtClean="0"/>
          </a:p>
          <a:p>
            <a:r>
              <a:rPr lang="en-US" altLang="ja-JP" dirty="0"/>
              <a:t> </a:t>
            </a:r>
            <a:r>
              <a:rPr lang="en-US" altLang="ja-JP" dirty="0" smtClean="0"/>
              <a:t>   </a:t>
            </a:r>
            <a:r>
              <a:rPr lang="en-US" altLang="ja-JP" dirty="0" err="1" smtClean="0"/>
              <a:t>struct</a:t>
            </a:r>
            <a:r>
              <a:rPr lang="en-US" altLang="ja-JP" dirty="0" smtClean="0"/>
              <a:t> list *</a:t>
            </a:r>
            <a:r>
              <a:rPr lang="en-US" altLang="ja-JP" dirty="0" smtClean="0">
                <a:solidFill>
                  <a:srgbClr val="00B050"/>
                </a:solidFill>
              </a:rPr>
              <a:t>p</a:t>
            </a:r>
            <a:r>
              <a:rPr lang="en-US" altLang="ja-JP" dirty="0" smtClean="0"/>
              <a:t>;</a:t>
            </a:r>
          </a:p>
          <a:p>
            <a:r>
              <a:rPr lang="en-US" altLang="ja-JP" dirty="0" smtClean="0"/>
              <a:t> </a:t>
            </a:r>
          </a:p>
          <a:p>
            <a:r>
              <a:rPr kumimoji="1" lang="en-US" altLang="ja-JP" dirty="0"/>
              <a:t> </a:t>
            </a:r>
            <a:r>
              <a:rPr kumimoji="1" lang="en-US" altLang="ja-JP" dirty="0" smtClean="0"/>
              <a:t>   p = (</a:t>
            </a:r>
            <a:r>
              <a:rPr kumimoji="1" lang="en-US" altLang="ja-JP" dirty="0" err="1" smtClean="0"/>
              <a:t>struct</a:t>
            </a:r>
            <a:r>
              <a:rPr kumimoji="1" lang="en-US" altLang="ja-JP" dirty="0" smtClean="0"/>
              <a:t> list *)</a:t>
            </a:r>
            <a:r>
              <a:rPr kumimoji="1" lang="en-US" altLang="ja-JP" dirty="0" err="1" smtClean="0"/>
              <a:t>malloc</a:t>
            </a:r>
            <a:r>
              <a:rPr kumimoji="1" lang="en-US" altLang="ja-JP" dirty="0" smtClean="0"/>
              <a:t>(</a:t>
            </a:r>
            <a:r>
              <a:rPr kumimoji="1" lang="en-US" altLang="ja-JP" sz="1200" dirty="0" err="1" smtClean="0"/>
              <a:t>sizeof</a:t>
            </a:r>
            <a:r>
              <a:rPr kumimoji="1" lang="en-US" altLang="ja-JP" sz="1200" dirty="0" smtClean="0"/>
              <a:t>(</a:t>
            </a:r>
            <a:r>
              <a:rPr kumimoji="1" lang="en-US" altLang="ja-JP" sz="1200" dirty="0" err="1" smtClean="0"/>
              <a:t>struct</a:t>
            </a:r>
            <a:r>
              <a:rPr kumimoji="1" lang="en-US" altLang="ja-JP" dirty="0" smtClean="0"/>
              <a:t> </a:t>
            </a:r>
            <a:r>
              <a:rPr kumimoji="1" lang="en-US" altLang="ja-JP" sz="1200" dirty="0" smtClean="0"/>
              <a:t>list)</a:t>
            </a:r>
            <a:r>
              <a:rPr kumimoji="1" lang="en-US" altLang="ja-JP" dirty="0" smtClean="0"/>
              <a:t>);</a:t>
            </a:r>
          </a:p>
          <a:p>
            <a:endParaRPr lang="en-US" altLang="ja-JP" dirty="0"/>
          </a:p>
          <a:p>
            <a:r>
              <a:rPr kumimoji="1" lang="en-US" altLang="ja-JP" dirty="0" smtClean="0"/>
              <a:t>    p-&gt;key = 21;</a:t>
            </a:r>
          </a:p>
          <a:p>
            <a:r>
              <a:rPr lang="en-US" altLang="ja-JP" dirty="0"/>
              <a:t> </a:t>
            </a:r>
            <a:r>
              <a:rPr lang="en-US" altLang="ja-JP" dirty="0" smtClean="0"/>
              <a:t>   p-&gt;next = NULL;</a:t>
            </a:r>
            <a:endParaRPr kumimoji="1" lang="en-US" altLang="ja-JP" dirty="0" smtClean="0"/>
          </a:p>
          <a:p>
            <a:endParaRPr kumimoji="1" lang="en-US" altLang="ja-JP" dirty="0"/>
          </a:p>
          <a:p>
            <a:r>
              <a:rPr lang="en-US" altLang="ja-JP" dirty="0" smtClean="0"/>
              <a:t>    </a:t>
            </a:r>
            <a:r>
              <a:rPr lang="en-US" altLang="ja-JP" dirty="0" err="1" smtClean="0"/>
              <a:t>printf</a:t>
            </a:r>
            <a:r>
              <a:rPr lang="en-US" altLang="ja-JP" dirty="0" smtClean="0"/>
              <a:t>(“p-&gt;</a:t>
            </a:r>
            <a:r>
              <a:rPr lang="en-US" altLang="ja-JP" dirty="0" smtClean="0">
                <a:solidFill>
                  <a:srgbClr val="00B050"/>
                </a:solidFill>
              </a:rPr>
              <a:t>%x </a:t>
            </a:r>
            <a:r>
              <a:rPr lang="en-US" altLang="ja-JP" dirty="0" smtClean="0"/>
              <a:t>= [</a:t>
            </a:r>
            <a:r>
              <a:rPr lang="en-US" altLang="ja-JP" dirty="0" smtClean="0">
                <a:solidFill>
                  <a:srgbClr val="00B0F0"/>
                </a:solidFill>
              </a:rPr>
              <a:t>%d</a:t>
            </a:r>
            <a:r>
              <a:rPr lang="en-US" altLang="ja-JP" dirty="0" smtClean="0"/>
              <a:t>,</a:t>
            </a:r>
            <a:r>
              <a:rPr lang="en-US" altLang="ja-JP" dirty="0" smtClean="0">
                <a:solidFill>
                  <a:srgbClr val="00B0F0"/>
                </a:solidFill>
              </a:rPr>
              <a:t> %x</a:t>
            </a:r>
            <a:r>
              <a:rPr lang="en-US" altLang="ja-JP" dirty="0" smtClean="0"/>
              <a:t>]\n”, </a:t>
            </a:r>
          </a:p>
          <a:p>
            <a:r>
              <a:rPr lang="en-US" altLang="ja-JP" dirty="0">
                <a:solidFill>
                  <a:srgbClr val="00B050"/>
                </a:solidFill>
              </a:rPr>
              <a:t> </a:t>
            </a:r>
            <a:r>
              <a:rPr lang="en-US" altLang="ja-JP" dirty="0" smtClean="0">
                <a:solidFill>
                  <a:srgbClr val="00B050"/>
                </a:solidFill>
              </a:rPr>
              <a:t>       </a:t>
            </a:r>
            <a:r>
              <a:rPr lang="en-US" altLang="ja-JP" dirty="0">
                <a:solidFill>
                  <a:srgbClr val="00B050"/>
                </a:solidFill>
              </a:rPr>
              <a:t>p</a:t>
            </a:r>
            <a:r>
              <a:rPr lang="en-US" altLang="ja-JP" dirty="0" smtClean="0"/>
              <a:t>, </a:t>
            </a:r>
            <a:r>
              <a:rPr lang="en-US" altLang="ja-JP" dirty="0" smtClean="0">
                <a:solidFill>
                  <a:srgbClr val="00B0F0"/>
                </a:solidFill>
              </a:rPr>
              <a:t>p-&gt;key</a:t>
            </a:r>
            <a:r>
              <a:rPr lang="en-US" altLang="ja-JP" dirty="0" smtClean="0"/>
              <a:t>, </a:t>
            </a:r>
            <a:r>
              <a:rPr lang="en-US" altLang="ja-JP" dirty="0" smtClean="0">
                <a:solidFill>
                  <a:srgbClr val="00B0F0"/>
                </a:solidFill>
              </a:rPr>
              <a:t>p-&gt;</a:t>
            </a:r>
            <a:r>
              <a:rPr lang="en-US" altLang="ja-JP" dirty="0" smtClean="0">
                <a:solidFill>
                  <a:srgbClr val="00B050"/>
                </a:solidFill>
              </a:rPr>
              <a:t>next</a:t>
            </a:r>
            <a:r>
              <a:rPr lang="en-US" altLang="ja-JP" dirty="0" smtClean="0"/>
              <a:t>);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    return 0;</a:t>
            </a:r>
          </a:p>
          <a:p>
            <a:r>
              <a:rPr kumimoji="1" lang="en-US" altLang="ja-JP" dirty="0"/>
              <a:t>}</a:t>
            </a:r>
            <a:r>
              <a:rPr kumimoji="1" lang="en-US" altLang="ja-JP" dirty="0" smtClean="0"/>
              <a:t> </a:t>
            </a:r>
            <a:endParaRPr kumimoji="1" lang="ja-JP" altLang="en-US" dirty="0"/>
          </a:p>
        </p:txBody>
      </p:sp>
      <p:sp>
        <p:nvSpPr>
          <p:cNvPr id="6" name="右矢印 5"/>
          <p:cNvSpPr/>
          <p:nvPr/>
        </p:nvSpPr>
        <p:spPr>
          <a:xfrm>
            <a:off x="5143504" y="3357562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3214678" y="3571876"/>
            <a:ext cx="1928826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857488" y="3500438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3214678" y="4929198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3214678" y="5214950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143240" y="492919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143240" y="5214950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2071670" y="5429264"/>
            <a:ext cx="10951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FF0000"/>
                </a:solidFill>
              </a:rPr>
              <a:t>参照先に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r>
              <a:rPr lang="ja-JP" altLang="en-US" dirty="0">
                <a:solidFill>
                  <a:srgbClr val="FF0000"/>
                </a:solidFill>
              </a:rPr>
              <a:t>代入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cxnSp>
        <p:nvCxnSpPr>
          <p:cNvPr id="17" name="直線コネクタ 16"/>
          <p:cNvCxnSpPr/>
          <p:nvPr/>
        </p:nvCxnSpPr>
        <p:spPr>
          <a:xfrm rot="10800000" flipV="1">
            <a:off x="285720" y="3714752"/>
            <a:ext cx="3143272" cy="1428760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コネクタ 19"/>
          <p:cNvCxnSpPr/>
          <p:nvPr/>
        </p:nvCxnSpPr>
        <p:spPr>
          <a:xfrm rot="10800000">
            <a:off x="285720" y="5143512"/>
            <a:ext cx="2786082" cy="1588"/>
          </a:xfrm>
          <a:prstGeom prst="line">
            <a:avLst/>
          </a:prstGeom>
          <a:ln w="19050">
            <a:solidFill>
              <a:srgbClr val="00B050"/>
            </a:solidFill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テキスト ボックス 15"/>
          <p:cNvSpPr txBox="1"/>
          <p:nvPr/>
        </p:nvSpPr>
        <p:spPr>
          <a:xfrm>
            <a:off x="5500694" y="5380672"/>
            <a:ext cx="3332964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動的領域割当によるプログラム：</a:t>
            </a:r>
            <a:endParaRPr lang="en-US" altLang="ja-JP" dirty="0" smtClean="0"/>
          </a:p>
          <a:p>
            <a:endParaRPr lang="en-US" altLang="ja-JP" dirty="0"/>
          </a:p>
          <a:p>
            <a:r>
              <a:rPr lang="ja-JP" altLang="en-US" dirty="0" smtClean="0"/>
              <a:t>プログラム中で、</a:t>
            </a:r>
            <a:endParaRPr lang="en-US" altLang="ja-JP" dirty="0"/>
          </a:p>
          <a:p>
            <a:r>
              <a:rPr lang="ja-JP" altLang="en-US" dirty="0"/>
              <a:t>領域</a:t>
            </a:r>
            <a:r>
              <a:rPr lang="ja-JP" altLang="en-US" dirty="0" smtClean="0"/>
              <a:t>を確保する</a:t>
            </a:r>
            <a:endParaRPr lang="en-US" altLang="ja-JP" dirty="0" smtClean="0"/>
          </a:p>
          <a:p>
            <a:r>
              <a:rPr lang="ja-JP" altLang="en-US" dirty="0" smtClean="0"/>
              <a:t>（枠が増える・減る）</a:t>
            </a:r>
            <a:endParaRPr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500034" y="182880"/>
          <a:ext cx="4572032" cy="667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4758"/>
                <a:gridCol w="2547274"/>
              </a:tblGrid>
              <a:tr h="303612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アドレス（</a:t>
                      </a:r>
                      <a:r>
                        <a:rPr kumimoji="1" lang="en-US" altLang="ja-JP" dirty="0" smtClean="0"/>
                        <a:t>32bit</a:t>
                      </a:r>
                      <a:r>
                        <a:rPr kumimoji="1" lang="ja-JP" altLang="en-US" dirty="0" smtClean="0"/>
                        <a:t>）</a:t>
                      </a:r>
                      <a:r>
                        <a:rPr kumimoji="1" lang="en-US" altLang="ja-JP" dirty="0" smtClean="0"/>
                        <a:t>, </a:t>
                      </a:r>
                    </a:p>
                    <a:p>
                      <a:r>
                        <a:rPr kumimoji="1" lang="en-US" altLang="ja-JP" dirty="0" smtClean="0"/>
                        <a:t>4</a:t>
                      </a:r>
                      <a:r>
                        <a:rPr kumimoji="1" lang="ja-JP" altLang="en-US" dirty="0" smtClean="0"/>
                        <a:t>アドレス飛び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中身（</a:t>
                      </a:r>
                      <a:r>
                        <a:rPr kumimoji="1" lang="en-US" altLang="ja-JP" sz="1600" dirty="0" smtClean="0"/>
                        <a:t>1</a:t>
                      </a:r>
                      <a:r>
                        <a:rPr kumimoji="1" lang="ja-JP" altLang="en-US" sz="1600" dirty="0" smtClean="0"/>
                        <a:t>記憶単位</a:t>
                      </a:r>
                      <a:r>
                        <a:rPr kumimoji="1" lang="en-US" altLang="ja-JP" sz="1600" dirty="0" smtClean="0"/>
                        <a:t>=8bit</a:t>
                      </a:r>
                      <a:r>
                        <a:rPr kumimoji="1" lang="ja-JP" altLang="en-US" sz="1600" dirty="0" smtClean="0"/>
                        <a:t>を</a:t>
                      </a:r>
                      <a:r>
                        <a:rPr kumimoji="1" lang="en-US" altLang="ja-JP" sz="1600" dirty="0" smtClean="0"/>
                        <a:t>4</a:t>
                      </a:r>
                      <a:r>
                        <a:rPr kumimoji="1" lang="ja-JP" altLang="en-US" sz="1600" dirty="0" smtClean="0"/>
                        <a:t>領域まとめて</a:t>
                      </a:r>
                      <a:r>
                        <a:rPr kumimoji="1" lang="en-US" altLang="ja-JP" sz="1600" dirty="0" smtClean="0"/>
                        <a:t>32bit</a:t>
                      </a:r>
                      <a:r>
                        <a:rPr kumimoji="1" lang="ja-JP" altLang="en-US" sz="1600" dirty="0" smtClean="0"/>
                        <a:t>で表示）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…</a:t>
                      </a: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</a:t>
                      </a: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40ea 0800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</a:t>
                      </a:r>
                      <a:r>
                        <a:rPr kumimoji="1" lang="en-US" altLang="ja-JP" sz="1600" baseline="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0000 0014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0x 40ea 0804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</a:t>
                      </a:r>
                      <a:r>
                        <a:rPr kumimoji="1" lang="en-US" altLang="ja-JP" sz="1600" baseline="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0000 0000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41b7 41b0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080c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4c6f a750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0x 40ea 0810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0x 40ea 0800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0814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0000 0000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0818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0000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0000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081c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</a:t>
                      </a: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40ea 082c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0820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0100 0001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0x 1011 0111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0828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</a:t>
                      </a: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0100 0001</a:t>
                      </a:r>
                      <a:endParaRPr kumimoji="1" lang="ja-JP" altLang="en-US" sz="16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</a:t>
                      </a:r>
                      <a:r>
                        <a:rPr kumimoji="1" lang="en-US" altLang="ja-JP" sz="1600" dirty="0" smtClean="0">
                          <a:solidFill>
                            <a:srgbClr val="00B050"/>
                          </a:solidFill>
                        </a:rPr>
                        <a:t>40ea 082c</a:t>
                      </a:r>
                      <a:endParaRPr kumimoji="1" lang="ja-JP" alt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21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0830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</a:t>
                      </a:r>
                      <a:r>
                        <a:rPr kumimoji="1" lang="en-US" altLang="ja-JP" sz="1600" dirty="0" smtClean="0">
                          <a:solidFill>
                            <a:srgbClr val="FF0000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0000 0000</a:t>
                      </a:r>
                      <a:endParaRPr kumimoji="1" lang="ja-JP" altLang="en-US" sz="1600" dirty="0" smtClean="0">
                        <a:solidFill>
                          <a:srgbClr val="FF0000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0834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0110 1111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0838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1010 0111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083c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0101 0000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…</a:t>
                      </a:r>
                      <a:endParaRPr kumimoji="1" lang="ja-JP" altLang="en-US" sz="16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" name="テキスト ボックス 12"/>
          <p:cNvSpPr txBox="1"/>
          <p:nvPr/>
        </p:nvSpPr>
        <p:spPr>
          <a:xfrm>
            <a:off x="5214942" y="142852"/>
            <a:ext cx="3782574" cy="53553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struct</a:t>
            </a:r>
            <a:r>
              <a:rPr kumimoji="1" lang="en-US" altLang="ja-JP" dirty="0" smtClean="0"/>
              <a:t> list {</a:t>
            </a:r>
          </a:p>
          <a:p>
            <a:r>
              <a:rPr lang="en-US" altLang="ja-JP" dirty="0" smtClean="0"/>
              <a:t>    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key;</a:t>
            </a:r>
          </a:p>
          <a:p>
            <a:r>
              <a:rPr kumimoji="1" lang="en-US" altLang="ja-JP" dirty="0"/>
              <a:t> </a:t>
            </a:r>
            <a:r>
              <a:rPr kumimoji="1" lang="en-US" altLang="ja-JP" dirty="0" smtClean="0"/>
              <a:t>   </a:t>
            </a:r>
            <a:r>
              <a:rPr kumimoji="1" lang="en-US" altLang="ja-JP" dirty="0" err="1" smtClean="0"/>
              <a:t>struct</a:t>
            </a:r>
            <a:r>
              <a:rPr kumimoji="1" lang="en-US" altLang="ja-JP" dirty="0" smtClean="0"/>
              <a:t> list *next;</a:t>
            </a:r>
          </a:p>
          <a:p>
            <a:r>
              <a:rPr lang="en-US" altLang="ja-JP" dirty="0" smtClean="0"/>
              <a:t>};</a:t>
            </a:r>
            <a:endParaRPr kumimoji="1" lang="en-US" altLang="ja-JP" dirty="0" smtClean="0"/>
          </a:p>
          <a:p>
            <a:endParaRPr lang="en-US" altLang="ja-JP" dirty="0"/>
          </a:p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main(void)</a:t>
            </a:r>
          </a:p>
          <a:p>
            <a:r>
              <a:rPr lang="en-US" altLang="ja-JP" dirty="0"/>
              <a:t>{</a:t>
            </a:r>
            <a:endParaRPr kumimoji="1" lang="en-US" altLang="ja-JP" dirty="0" smtClean="0"/>
          </a:p>
          <a:p>
            <a:r>
              <a:rPr lang="en-US" altLang="ja-JP" dirty="0"/>
              <a:t> </a:t>
            </a:r>
            <a:r>
              <a:rPr lang="en-US" altLang="ja-JP" dirty="0" smtClean="0"/>
              <a:t>   </a:t>
            </a:r>
            <a:r>
              <a:rPr lang="en-US" altLang="ja-JP" dirty="0" err="1" smtClean="0"/>
              <a:t>struct</a:t>
            </a:r>
            <a:r>
              <a:rPr lang="en-US" altLang="ja-JP" dirty="0" smtClean="0"/>
              <a:t> list *</a:t>
            </a:r>
            <a:r>
              <a:rPr lang="en-US" altLang="ja-JP" dirty="0" smtClean="0">
                <a:solidFill>
                  <a:srgbClr val="00B050"/>
                </a:solidFill>
              </a:rPr>
              <a:t>p</a:t>
            </a:r>
            <a:r>
              <a:rPr lang="en-US" altLang="ja-JP" dirty="0" smtClean="0"/>
              <a:t>;</a:t>
            </a:r>
          </a:p>
          <a:p>
            <a:r>
              <a:rPr lang="en-US" altLang="ja-JP" dirty="0" smtClean="0"/>
              <a:t> </a:t>
            </a:r>
          </a:p>
          <a:p>
            <a:r>
              <a:rPr kumimoji="1" lang="en-US" altLang="ja-JP" dirty="0"/>
              <a:t> </a:t>
            </a:r>
            <a:r>
              <a:rPr kumimoji="1" lang="en-US" altLang="ja-JP" dirty="0" smtClean="0"/>
              <a:t>   p = (</a:t>
            </a:r>
            <a:r>
              <a:rPr kumimoji="1" lang="en-US" altLang="ja-JP" dirty="0" err="1" smtClean="0"/>
              <a:t>struct</a:t>
            </a:r>
            <a:r>
              <a:rPr kumimoji="1" lang="en-US" altLang="ja-JP" dirty="0" smtClean="0"/>
              <a:t> list *)</a:t>
            </a:r>
            <a:r>
              <a:rPr kumimoji="1" lang="en-US" altLang="ja-JP" dirty="0" err="1" smtClean="0"/>
              <a:t>malloc</a:t>
            </a:r>
            <a:r>
              <a:rPr kumimoji="1" lang="en-US" altLang="ja-JP" dirty="0" smtClean="0"/>
              <a:t>(</a:t>
            </a:r>
            <a:r>
              <a:rPr kumimoji="1" lang="en-US" altLang="ja-JP" sz="1200" dirty="0" err="1" smtClean="0"/>
              <a:t>sizeof</a:t>
            </a:r>
            <a:r>
              <a:rPr kumimoji="1" lang="en-US" altLang="ja-JP" sz="1200" dirty="0" smtClean="0"/>
              <a:t>(</a:t>
            </a:r>
            <a:r>
              <a:rPr kumimoji="1" lang="en-US" altLang="ja-JP" sz="1200" dirty="0" err="1" smtClean="0"/>
              <a:t>struct</a:t>
            </a:r>
            <a:r>
              <a:rPr kumimoji="1" lang="en-US" altLang="ja-JP" dirty="0" smtClean="0"/>
              <a:t> </a:t>
            </a:r>
            <a:r>
              <a:rPr kumimoji="1" lang="en-US" altLang="ja-JP" sz="1200" dirty="0" smtClean="0"/>
              <a:t>list)</a:t>
            </a:r>
            <a:r>
              <a:rPr kumimoji="1" lang="en-US" altLang="ja-JP" dirty="0" smtClean="0"/>
              <a:t>);</a:t>
            </a:r>
          </a:p>
          <a:p>
            <a:endParaRPr lang="en-US" altLang="ja-JP" dirty="0"/>
          </a:p>
          <a:p>
            <a:r>
              <a:rPr kumimoji="1" lang="en-US" altLang="ja-JP" dirty="0" smtClean="0"/>
              <a:t>    p-&gt;key = 21;</a:t>
            </a:r>
          </a:p>
          <a:p>
            <a:r>
              <a:rPr lang="en-US" altLang="ja-JP" dirty="0"/>
              <a:t> </a:t>
            </a:r>
            <a:r>
              <a:rPr lang="en-US" altLang="ja-JP" dirty="0" smtClean="0"/>
              <a:t>   p-&gt;next = NULL;</a:t>
            </a:r>
            <a:endParaRPr kumimoji="1" lang="en-US" altLang="ja-JP" dirty="0" smtClean="0"/>
          </a:p>
          <a:p>
            <a:endParaRPr kumimoji="1" lang="en-US" altLang="ja-JP" dirty="0"/>
          </a:p>
          <a:p>
            <a:r>
              <a:rPr lang="en-US" altLang="ja-JP" dirty="0" smtClean="0"/>
              <a:t>    </a:t>
            </a:r>
            <a:r>
              <a:rPr lang="en-US" altLang="ja-JP" dirty="0" err="1" smtClean="0"/>
              <a:t>printf</a:t>
            </a:r>
            <a:r>
              <a:rPr lang="en-US" altLang="ja-JP" dirty="0" smtClean="0"/>
              <a:t>(“p-&gt;</a:t>
            </a:r>
            <a:r>
              <a:rPr lang="en-US" altLang="ja-JP" dirty="0" smtClean="0">
                <a:solidFill>
                  <a:srgbClr val="00B050"/>
                </a:solidFill>
              </a:rPr>
              <a:t>%x </a:t>
            </a:r>
            <a:r>
              <a:rPr lang="en-US" altLang="ja-JP" dirty="0" smtClean="0"/>
              <a:t>= [</a:t>
            </a:r>
            <a:r>
              <a:rPr lang="en-US" altLang="ja-JP" dirty="0" smtClean="0">
                <a:solidFill>
                  <a:srgbClr val="00B0F0"/>
                </a:solidFill>
              </a:rPr>
              <a:t>%d</a:t>
            </a:r>
            <a:r>
              <a:rPr lang="en-US" altLang="ja-JP" dirty="0" smtClean="0"/>
              <a:t>,</a:t>
            </a:r>
            <a:r>
              <a:rPr lang="en-US" altLang="ja-JP" dirty="0" smtClean="0">
                <a:solidFill>
                  <a:srgbClr val="00B0F0"/>
                </a:solidFill>
              </a:rPr>
              <a:t> %x</a:t>
            </a:r>
            <a:r>
              <a:rPr lang="en-US" altLang="ja-JP" dirty="0" smtClean="0"/>
              <a:t>]\n”, </a:t>
            </a:r>
          </a:p>
          <a:p>
            <a:r>
              <a:rPr lang="en-US" altLang="ja-JP" dirty="0">
                <a:solidFill>
                  <a:srgbClr val="00B050"/>
                </a:solidFill>
              </a:rPr>
              <a:t> </a:t>
            </a:r>
            <a:r>
              <a:rPr lang="en-US" altLang="ja-JP" dirty="0" smtClean="0">
                <a:solidFill>
                  <a:srgbClr val="00B050"/>
                </a:solidFill>
              </a:rPr>
              <a:t>       </a:t>
            </a:r>
            <a:r>
              <a:rPr lang="en-US" altLang="ja-JP" dirty="0">
                <a:solidFill>
                  <a:srgbClr val="00B050"/>
                </a:solidFill>
              </a:rPr>
              <a:t>p</a:t>
            </a:r>
            <a:r>
              <a:rPr lang="en-US" altLang="ja-JP" dirty="0" smtClean="0"/>
              <a:t>, </a:t>
            </a:r>
            <a:r>
              <a:rPr lang="en-US" altLang="ja-JP" dirty="0" smtClean="0">
                <a:solidFill>
                  <a:srgbClr val="00B0F0"/>
                </a:solidFill>
              </a:rPr>
              <a:t>p-&gt;key</a:t>
            </a:r>
            <a:r>
              <a:rPr lang="en-US" altLang="ja-JP" dirty="0" smtClean="0"/>
              <a:t>, </a:t>
            </a:r>
            <a:r>
              <a:rPr lang="en-US" altLang="ja-JP" dirty="0" smtClean="0">
                <a:solidFill>
                  <a:srgbClr val="00B0F0"/>
                </a:solidFill>
              </a:rPr>
              <a:t>p-&gt;</a:t>
            </a:r>
            <a:r>
              <a:rPr lang="en-US" altLang="ja-JP" dirty="0" smtClean="0">
                <a:solidFill>
                  <a:srgbClr val="00B050"/>
                </a:solidFill>
              </a:rPr>
              <a:t>next</a:t>
            </a:r>
            <a:r>
              <a:rPr lang="en-US" altLang="ja-JP" dirty="0" smtClean="0"/>
              <a:t>);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    return 0;</a:t>
            </a:r>
          </a:p>
          <a:p>
            <a:r>
              <a:rPr kumimoji="1" lang="en-US" altLang="ja-JP" dirty="0"/>
              <a:t>}</a:t>
            </a:r>
            <a:r>
              <a:rPr kumimoji="1" lang="en-US" altLang="ja-JP" dirty="0" smtClean="0"/>
              <a:t> </a:t>
            </a:r>
            <a:endParaRPr kumimoji="1" lang="ja-JP" altLang="en-US" dirty="0"/>
          </a:p>
        </p:txBody>
      </p:sp>
      <p:sp>
        <p:nvSpPr>
          <p:cNvPr id="6" name="右矢印 5"/>
          <p:cNvSpPr/>
          <p:nvPr/>
        </p:nvSpPr>
        <p:spPr>
          <a:xfrm>
            <a:off x="5143504" y="3571876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3214678" y="3571876"/>
            <a:ext cx="1928826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857488" y="3500438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3214678" y="4929198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3214678" y="5214950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143240" y="492919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143240" y="5214950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2071670" y="5429264"/>
            <a:ext cx="10951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FF0000"/>
                </a:solidFill>
              </a:rPr>
              <a:t>参照先に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r>
              <a:rPr lang="ja-JP" altLang="en-US" dirty="0">
                <a:solidFill>
                  <a:srgbClr val="FF0000"/>
                </a:solidFill>
              </a:rPr>
              <a:t>代入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cxnSp>
        <p:nvCxnSpPr>
          <p:cNvPr id="17" name="直線コネクタ 16"/>
          <p:cNvCxnSpPr/>
          <p:nvPr/>
        </p:nvCxnSpPr>
        <p:spPr>
          <a:xfrm rot="10800000" flipV="1">
            <a:off x="285720" y="3714752"/>
            <a:ext cx="3143272" cy="1428760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コネクタ 19"/>
          <p:cNvCxnSpPr/>
          <p:nvPr/>
        </p:nvCxnSpPr>
        <p:spPr>
          <a:xfrm rot="10800000">
            <a:off x="285720" y="5143512"/>
            <a:ext cx="2786082" cy="1588"/>
          </a:xfrm>
          <a:prstGeom prst="line">
            <a:avLst/>
          </a:prstGeom>
          <a:ln w="19050">
            <a:solidFill>
              <a:srgbClr val="00B050"/>
            </a:solidFill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テキスト ボックス 15"/>
          <p:cNvSpPr txBox="1"/>
          <p:nvPr/>
        </p:nvSpPr>
        <p:spPr>
          <a:xfrm>
            <a:off x="5500694" y="5380672"/>
            <a:ext cx="3332964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動的領域割当によるプログラム：</a:t>
            </a:r>
            <a:endParaRPr lang="en-US" altLang="ja-JP" dirty="0" smtClean="0"/>
          </a:p>
          <a:p>
            <a:endParaRPr lang="en-US" altLang="ja-JP" dirty="0"/>
          </a:p>
          <a:p>
            <a:r>
              <a:rPr lang="ja-JP" altLang="en-US" dirty="0" smtClean="0"/>
              <a:t>プログラム中で、</a:t>
            </a:r>
            <a:endParaRPr lang="en-US" altLang="ja-JP" dirty="0"/>
          </a:p>
          <a:p>
            <a:r>
              <a:rPr lang="ja-JP" altLang="en-US" dirty="0"/>
              <a:t>領域</a:t>
            </a:r>
            <a:r>
              <a:rPr lang="ja-JP" altLang="en-US" dirty="0" smtClean="0"/>
              <a:t>を確保する</a:t>
            </a:r>
            <a:endParaRPr lang="en-US" altLang="ja-JP" dirty="0" smtClean="0"/>
          </a:p>
          <a:p>
            <a:r>
              <a:rPr lang="ja-JP" altLang="en-US" dirty="0" smtClean="0"/>
              <a:t>（枠が増える・減る）</a:t>
            </a:r>
            <a:endParaRPr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500034" y="182880"/>
          <a:ext cx="4572032" cy="667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4758"/>
                <a:gridCol w="2547274"/>
              </a:tblGrid>
              <a:tr h="303612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アドレス（</a:t>
                      </a:r>
                      <a:r>
                        <a:rPr kumimoji="1" lang="en-US" altLang="ja-JP" dirty="0" smtClean="0"/>
                        <a:t>32bit</a:t>
                      </a:r>
                      <a:r>
                        <a:rPr kumimoji="1" lang="ja-JP" altLang="en-US" dirty="0" smtClean="0"/>
                        <a:t>）</a:t>
                      </a:r>
                      <a:r>
                        <a:rPr kumimoji="1" lang="en-US" altLang="ja-JP" dirty="0" smtClean="0"/>
                        <a:t>, </a:t>
                      </a:r>
                    </a:p>
                    <a:p>
                      <a:r>
                        <a:rPr kumimoji="1" lang="en-US" altLang="ja-JP" dirty="0" smtClean="0"/>
                        <a:t>4</a:t>
                      </a:r>
                      <a:r>
                        <a:rPr kumimoji="1" lang="ja-JP" altLang="en-US" dirty="0" smtClean="0"/>
                        <a:t>アドレス飛び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中身（</a:t>
                      </a:r>
                      <a:r>
                        <a:rPr kumimoji="1" lang="en-US" altLang="ja-JP" sz="1600" dirty="0" smtClean="0"/>
                        <a:t>1</a:t>
                      </a:r>
                      <a:r>
                        <a:rPr kumimoji="1" lang="ja-JP" altLang="en-US" sz="1600" dirty="0" smtClean="0"/>
                        <a:t>記憶単位</a:t>
                      </a:r>
                      <a:r>
                        <a:rPr kumimoji="1" lang="en-US" altLang="ja-JP" sz="1600" dirty="0" smtClean="0"/>
                        <a:t>=8bit</a:t>
                      </a:r>
                      <a:r>
                        <a:rPr kumimoji="1" lang="ja-JP" altLang="en-US" sz="1600" dirty="0" smtClean="0"/>
                        <a:t>を</a:t>
                      </a:r>
                      <a:r>
                        <a:rPr kumimoji="1" lang="en-US" altLang="ja-JP" sz="1600" dirty="0" smtClean="0"/>
                        <a:t>4</a:t>
                      </a:r>
                      <a:r>
                        <a:rPr kumimoji="1" lang="ja-JP" altLang="en-US" sz="1600" dirty="0" smtClean="0"/>
                        <a:t>領域まとめて</a:t>
                      </a:r>
                      <a:r>
                        <a:rPr kumimoji="1" lang="en-US" altLang="ja-JP" sz="1600" dirty="0" smtClean="0"/>
                        <a:t>32bit</a:t>
                      </a:r>
                      <a:r>
                        <a:rPr kumimoji="1" lang="ja-JP" altLang="en-US" sz="1600" dirty="0" smtClean="0"/>
                        <a:t>で表示）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…</a:t>
                      </a: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</a:t>
                      </a: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40ea 0800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</a:t>
                      </a:r>
                      <a:r>
                        <a:rPr kumimoji="1" lang="en-US" altLang="ja-JP" sz="1600" baseline="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0000 0014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0x 40ea 0804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</a:t>
                      </a:r>
                      <a:r>
                        <a:rPr kumimoji="1" lang="en-US" altLang="ja-JP" sz="1600" baseline="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0000 0000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41b7 41b0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080c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4c6f a750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0x 40ea 0810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0x 40ea 0800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0814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0000 0000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0818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0000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0000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081c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</a:t>
                      </a: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40ea 082c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0820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0100 0001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0x 1011 0111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0828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</a:t>
                      </a: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0100 0001</a:t>
                      </a:r>
                      <a:endParaRPr kumimoji="1" lang="ja-JP" altLang="en-US" sz="16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</a:t>
                      </a:r>
                      <a:r>
                        <a:rPr kumimoji="1" lang="en-US" altLang="ja-JP" sz="1600" dirty="0" smtClean="0">
                          <a:solidFill>
                            <a:srgbClr val="00B050"/>
                          </a:solidFill>
                        </a:rPr>
                        <a:t>40ea 082c</a:t>
                      </a:r>
                      <a:endParaRPr kumimoji="1" lang="ja-JP" alt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21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0830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</a:t>
                      </a: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0000 0000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0834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0110 1111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0838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1010 0111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083c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0101 0000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…</a:t>
                      </a:r>
                      <a:endParaRPr kumimoji="1" lang="ja-JP" altLang="en-US" sz="16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" name="テキスト ボックス 12"/>
          <p:cNvSpPr txBox="1"/>
          <p:nvPr/>
        </p:nvSpPr>
        <p:spPr>
          <a:xfrm>
            <a:off x="5214942" y="142852"/>
            <a:ext cx="3782574" cy="53553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struct</a:t>
            </a:r>
            <a:r>
              <a:rPr kumimoji="1" lang="en-US" altLang="ja-JP" dirty="0" smtClean="0"/>
              <a:t> list {</a:t>
            </a:r>
          </a:p>
          <a:p>
            <a:r>
              <a:rPr lang="en-US" altLang="ja-JP" dirty="0" smtClean="0"/>
              <a:t>    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key;</a:t>
            </a:r>
          </a:p>
          <a:p>
            <a:r>
              <a:rPr kumimoji="1" lang="en-US" altLang="ja-JP" dirty="0"/>
              <a:t> </a:t>
            </a:r>
            <a:r>
              <a:rPr kumimoji="1" lang="en-US" altLang="ja-JP" dirty="0" smtClean="0"/>
              <a:t>   </a:t>
            </a:r>
            <a:r>
              <a:rPr kumimoji="1" lang="en-US" altLang="ja-JP" dirty="0" err="1" smtClean="0"/>
              <a:t>struct</a:t>
            </a:r>
            <a:r>
              <a:rPr kumimoji="1" lang="en-US" altLang="ja-JP" dirty="0" smtClean="0"/>
              <a:t> list *next;</a:t>
            </a:r>
          </a:p>
          <a:p>
            <a:r>
              <a:rPr lang="en-US" altLang="ja-JP" dirty="0" smtClean="0"/>
              <a:t>};</a:t>
            </a:r>
            <a:endParaRPr kumimoji="1" lang="en-US" altLang="ja-JP" dirty="0" smtClean="0"/>
          </a:p>
          <a:p>
            <a:endParaRPr lang="en-US" altLang="ja-JP" dirty="0"/>
          </a:p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main(void)</a:t>
            </a:r>
          </a:p>
          <a:p>
            <a:r>
              <a:rPr lang="en-US" altLang="ja-JP" dirty="0"/>
              <a:t>{</a:t>
            </a:r>
            <a:endParaRPr kumimoji="1" lang="en-US" altLang="ja-JP" dirty="0" smtClean="0"/>
          </a:p>
          <a:p>
            <a:r>
              <a:rPr lang="en-US" altLang="ja-JP" dirty="0"/>
              <a:t> </a:t>
            </a:r>
            <a:r>
              <a:rPr lang="en-US" altLang="ja-JP" dirty="0" smtClean="0"/>
              <a:t>   </a:t>
            </a:r>
            <a:r>
              <a:rPr lang="en-US" altLang="ja-JP" dirty="0" err="1" smtClean="0"/>
              <a:t>struct</a:t>
            </a:r>
            <a:r>
              <a:rPr lang="en-US" altLang="ja-JP" dirty="0" smtClean="0"/>
              <a:t> list *</a:t>
            </a:r>
            <a:r>
              <a:rPr lang="en-US" altLang="ja-JP" dirty="0" smtClean="0">
                <a:solidFill>
                  <a:srgbClr val="00B050"/>
                </a:solidFill>
              </a:rPr>
              <a:t>p</a:t>
            </a:r>
            <a:r>
              <a:rPr lang="en-US" altLang="ja-JP" dirty="0" smtClean="0"/>
              <a:t>;</a:t>
            </a:r>
          </a:p>
          <a:p>
            <a:r>
              <a:rPr lang="en-US" altLang="ja-JP" dirty="0" smtClean="0"/>
              <a:t> </a:t>
            </a:r>
          </a:p>
          <a:p>
            <a:r>
              <a:rPr kumimoji="1" lang="en-US" altLang="ja-JP" dirty="0"/>
              <a:t> </a:t>
            </a:r>
            <a:r>
              <a:rPr kumimoji="1" lang="en-US" altLang="ja-JP" dirty="0" smtClean="0"/>
              <a:t>   p = (</a:t>
            </a:r>
            <a:r>
              <a:rPr kumimoji="1" lang="en-US" altLang="ja-JP" dirty="0" err="1" smtClean="0"/>
              <a:t>struct</a:t>
            </a:r>
            <a:r>
              <a:rPr kumimoji="1" lang="en-US" altLang="ja-JP" dirty="0" smtClean="0"/>
              <a:t> list *)</a:t>
            </a:r>
            <a:r>
              <a:rPr kumimoji="1" lang="en-US" altLang="ja-JP" dirty="0" err="1" smtClean="0"/>
              <a:t>malloc</a:t>
            </a:r>
            <a:r>
              <a:rPr kumimoji="1" lang="en-US" altLang="ja-JP" dirty="0" smtClean="0"/>
              <a:t>(</a:t>
            </a:r>
            <a:r>
              <a:rPr kumimoji="1" lang="en-US" altLang="ja-JP" sz="1200" dirty="0" err="1" smtClean="0"/>
              <a:t>sizeof</a:t>
            </a:r>
            <a:r>
              <a:rPr kumimoji="1" lang="en-US" altLang="ja-JP" sz="1200" dirty="0" smtClean="0"/>
              <a:t>(</a:t>
            </a:r>
            <a:r>
              <a:rPr kumimoji="1" lang="en-US" altLang="ja-JP" sz="1200" dirty="0" err="1" smtClean="0"/>
              <a:t>struct</a:t>
            </a:r>
            <a:r>
              <a:rPr kumimoji="1" lang="en-US" altLang="ja-JP" dirty="0" smtClean="0"/>
              <a:t> </a:t>
            </a:r>
            <a:r>
              <a:rPr kumimoji="1" lang="en-US" altLang="ja-JP" sz="1200" dirty="0" smtClean="0"/>
              <a:t>list)</a:t>
            </a:r>
            <a:r>
              <a:rPr kumimoji="1" lang="en-US" altLang="ja-JP" dirty="0" smtClean="0"/>
              <a:t>);</a:t>
            </a:r>
          </a:p>
          <a:p>
            <a:endParaRPr lang="en-US" altLang="ja-JP" dirty="0"/>
          </a:p>
          <a:p>
            <a:r>
              <a:rPr kumimoji="1" lang="en-US" altLang="ja-JP" dirty="0" smtClean="0"/>
              <a:t>    p-&gt;key = 21;</a:t>
            </a:r>
          </a:p>
          <a:p>
            <a:r>
              <a:rPr lang="en-US" altLang="ja-JP" dirty="0"/>
              <a:t> </a:t>
            </a:r>
            <a:r>
              <a:rPr lang="en-US" altLang="ja-JP" dirty="0" smtClean="0"/>
              <a:t>   p-&gt;next = NULL;</a:t>
            </a:r>
            <a:endParaRPr kumimoji="1" lang="en-US" altLang="ja-JP" dirty="0" smtClean="0"/>
          </a:p>
          <a:p>
            <a:endParaRPr kumimoji="1" lang="en-US" altLang="ja-JP" dirty="0"/>
          </a:p>
          <a:p>
            <a:r>
              <a:rPr lang="en-US" altLang="ja-JP" dirty="0" smtClean="0"/>
              <a:t>    </a:t>
            </a:r>
            <a:r>
              <a:rPr lang="en-US" altLang="ja-JP" dirty="0" err="1" smtClean="0"/>
              <a:t>printf</a:t>
            </a:r>
            <a:r>
              <a:rPr lang="en-US" altLang="ja-JP" dirty="0" smtClean="0"/>
              <a:t>(“p-&gt;</a:t>
            </a:r>
            <a:r>
              <a:rPr lang="en-US" altLang="ja-JP" dirty="0" smtClean="0">
                <a:solidFill>
                  <a:srgbClr val="00B050"/>
                </a:solidFill>
              </a:rPr>
              <a:t>%x </a:t>
            </a:r>
            <a:r>
              <a:rPr lang="en-US" altLang="ja-JP" dirty="0" smtClean="0"/>
              <a:t>= [</a:t>
            </a:r>
            <a:r>
              <a:rPr lang="en-US" altLang="ja-JP" dirty="0" smtClean="0">
                <a:solidFill>
                  <a:srgbClr val="00B0F0"/>
                </a:solidFill>
              </a:rPr>
              <a:t>%d</a:t>
            </a:r>
            <a:r>
              <a:rPr lang="en-US" altLang="ja-JP" dirty="0" smtClean="0"/>
              <a:t>,</a:t>
            </a:r>
            <a:r>
              <a:rPr lang="en-US" altLang="ja-JP" dirty="0" smtClean="0">
                <a:solidFill>
                  <a:srgbClr val="00B0F0"/>
                </a:solidFill>
              </a:rPr>
              <a:t> %x</a:t>
            </a:r>
            <a:r>
              <a:rPr lang="en-US" altLang="ja-JP" dirty="0" smtClean="0"/>
              <a:t>]\n”, </a:t>
            </a:r>
          </a:p>
          <a:p>
            <a:r>
              <a:rPr lang="en-US" altLang="ja-JP" dirty="0">
                <a:solidFill>
                  <a:srgbClr val="00B050"/>
                </a:solidFill>
              </a:rPr>
              <a:t> </a:t>
            </a:r>
            <a:r>
              <a:rPr lang="en-US" altLang="ja-JP" dirty="0" smtClean="0">
                <a:solidFill>
                  <a:srgbClr val="00B050"/>
                </a:solidFill>
              </a:rPr>
              <a:t>       </a:t>
            </a:r>
            <a:r>
              <a:rPr lang="en-US" altLang="ja-JP" dirty="0">
                <a:solidFill>
                  <a:srgbClr val="00B050"/>
                </a:solidFill>
              </a:rPr>
              <a:t>p</a:t>
            </a:r>
            <a:r>
              <a:rPr lang="en-US" altLang="ja-JP" dirty="0" smtClean="0"/>
              <a:t>, </a:t>
            </a:r>
            <a:r>
              <a:rPr lang="en-US" altLang="ja-JP" dirty="0" smtClean="0">
                <a:solidFill>
                  <a:srgbClr val="00B0F0"/>
                </a:solidFill>
              </a:rPr>
              <a:t>p-&gt;key</a:t>
            </a:r>
            <a:r>
              <a:rPr lang="en-US" altLang="ja-JP" dirty="0" smtClean="0"/>
              <a:t>, </a:t>
            </a:r>
            <a:r>
              <a:rPr lang="en-US" altLang="ja-JP" dirty="0" smtClean="0">
                <a:solidFill>
                  <a:srgbClr val="00B0F0"/>
                </a:solidFill>
              </a:rPr>
              <a:t>p-&gt;</a:t>
            </a:r>
            <a:r>
              <a:rPr lang="en-US" altLang="ja-JP" dirty="0" smtClean="0">
                <a:solidFill>
                  <a:srgbClr val="00B050"/>
                </a:solidFill>
              </a:rPr>
              <a:t>next</a:t>
            </a:r>
            <a:r>
              <a:rPr lang="en-US" altLang="ja-JP" dirty="0" smtClean="0"/>
              <a:t>);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    return 0;</a:t>
            </a:r>
          </a:p>
          <a:p>
            <a:r>
              <a:rPr kumimoji="1" lang="en-US" altLang="ja-JP" dirty="0"/>
              <a:t>}</a:t>
            </a:r>
            <a:r>
              <a:rPr kumimoji="1" lang="en-US" altLang="ja-JP" dirty="0" smtClean="0"/>
              <a:t> </a:t>
            </a:r>
            <a:endParaRPr kumimoji="1" lang="ja-JP" altLang="en-US" dirty="0"/>
          </a:p>
        </p:txBody>
      </p:sp>
      <p:sp>
        <p:nvSpPr>
          <p:cNvPr id="6" name="右矢印 5"/>
          <p:cNvSpPr/>
          <p:nvPr/>
        </p:nvSpPr>
        <p:spPr>
          <a:xfrm>
            <a:off x="5143504" y="4143380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3214678" y="3571876"/>
            <a:ext cx="1928826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857488" y="3500438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3214678" y="4929198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3214678" y="5214950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143240" y="492919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143240" y="5214950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2071670" y="5429264"/>
            <a:ext cx="10951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FF0000"/>
                </a:solidFill>
              </a:rPr>
              <a:t>参照先に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r>
              <a:rPr lang="ja-JP" altLang="en-US" dirty="0">
                <a:solidFill>
                  <a:srgbClr val="FF0000"/>
                </a:solidFill>
              </a:rPr>
              <a:t>代入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cxnSp>
        <p:nvCxnSpPr>
          <p:cNvPr id="17" name="直線コネクタ 16"/>
          <p:cNvCxnSpPr/>
          <p:nvPr/>
        </p:nvCxnSpPr>
        <p:spPr>
          <a:xfrm rot="10800000" flipV="1">
            <a:off x="285720" y="3714752"/>
            <a:ext cx="3143272" cy="1428760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コネクタ 19"/>
          <p:cNvCxnSpPr/>
          <p:nvPr/>
        </p:nvCxnSpPr>
        <p:spPr>
          <a:xfrm rot="10800000">
            <a:off x="285720" y="5143512"/>
            <a:ext cx="2786082" cy="1588"/>
          </a:xfrm>
          <a:prstGeom prst="line">
            <a:avLst/>
          </a:prstGeom>
          <a:ln w="19050">
            <a:solidFill>
              <a:srgbClr val="00B050"/>
            </a:solidFill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テキスト ボックス 15"/>
          <p:cNvSpPr txBox="1"/>
          <p:nvPr/>
        </p:nvSpPr>
        <p:spPr>
          <a:xfrm>
            <a:off x="5643570" y="5715016"/>
            <a:ext cx="22781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p-&gt;</a:t>
            </a:r>
            <a:r>
              <a:rPr kumimoji="1" lang="en-US" altLang="ja-JP" dirty="0" smtClean="0"/>
              <a:t> 40ea082c = [21, 0]</a:t>
            </a:r>
          </a:p>
          <a:p>
            <a:r>
              <a:rPr lang="ja-JP" altLang="en-US" dirty="0" smtClean="0"/>
              <a:t>と表示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テキスト ボックス 12"/>
          <p:cNvSpPr txBox="1"/>
          <p:nvPr/>
        </p:nvSpPr>
        <p:spPr>
          <a:xfrm>
            <a:off x="5214942" y="142852"/>
            <a:ext cx="3782574" cy="53553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struct</a:t>
            </a:r>
            <a:r>
              <a:rPr kumimoji="1" lang="en-US" altLang="ja-JP" dirty="0" smtClean="0"/>
              <a:t> list {</a:t>
            </a:r>
          </a:p>
          <a:p>
            <a:r>
              <a:rPr lang="en-US" altLang="ja-JP" dirty="0" smtClean="0"/>
              <a:t>    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key;</a:t>
            </a:r>
          </a:p>
          <a:p>
            <a:r>
              <a:rPr kumimoji="1" lang="en-US" altLang="ja-JP" dirty="0"/>
              <a:t> </a:t>
            </a:r>
            <a:r>
              <a:rPr kumimoji="1" lang="en-US" altLang="ja-JP" dirty="0" smtClean="0"/>
              <a:t>   </a:t>
            </a:r>
            <a:r>
              <a:rPr kumimoji="1" lang="en-US" altLang="ja-JP" dirty="0" err="1" smtClean="0"/>
              <a:t>struct</a:t>
            </a:r>
            <a:r>
              <a:rPr kumimoji="1" lang="en-US" altLang="ja-JP" dirty="0" smtClean="0"/>
              <a:t> list *next;</a:t>
            </a:r>
          </a:p>
          <a:p>
            <a:r>
              <a:rPr lang="en-US" altLang="ja-JP" dirty="0" smtClean="0"/>
              <a:t>};</a:t>
            </a:r>
            <a:endParaRPr kumimoji="1" lang="en-US" altLang="ja-JP" dirty="0" smtClean="0"/>
          </a:p>
          <a:p>
            <a:endParaRPr lang="en-US" altLang="ja-JP" dirty="0"/>
          </a:p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main(void)</a:t>
            </a:r>
          </a:p>
          <a:p>
            <a:r>
              <a:rPr lang="en-US" altLang="ja-JP" dirty="0"/>
              <a:t>{</a:t>
            </a:r>
            <a:endParaRPr kumimoji="1" lang="en-US" altLang="ja-JP" dirty="0" smtClean="0"/>
          </a:p>
          <a:p>
            <a:r>
              <a:rPr lang="en-US" altLang="ja-JP" dirty="0"/>
              <a:t> </a:t>
            </a:r>
            <a:r>
              <a:rPr lang="en-US" altLang="ja-JP" dirty="0" smtClean="0"/>
              <a:t>   </a:t>
            </a:r>
            <a:r>
              <a:rPr lang="en-US" altLang="ja-JP" dirty="0" err="1" smtClean="0"/>
              <a:t>struct</a:t>
            </a:r>
            <a:r>
              <a:rPr lang="en-US" altLang="ja-JP" dirty="0" smtClean="0"/>
              <a:t> list *</a:t>
            </a:r>
            <a:r>
              <a:rPr lang="en-US" altLang="ja-JP" dirty="0" smtClean="0">
                <a:solidFill>
                  <a:srgbClr val="00B050"/>
                </a:solidFill>
              </a:rPr>
              <a:t>p</a:t>
            </a:r>
            <a:r>
              <a:rPr lang="en-US" altLang="ja-JP" dirty="0" smtClean="0"/>
              <a:t>;</a:t>
            </a:r>
          </a:p>
          <a:p>
            <a:r>
              <a:rPr lang="en-US" altLang="ja-JP" dirty="0" smtClean="0"/>
              <a:t> </a:t>
            </a:r>
          </a:p>
          <a:p>
            <a:r>
              <a:rPr kumimoji="1" lang="en-US" altLang="ja-JP" dirty="0"/>
              <a:t> </a:t>
            </a:r>
            <a:r>
              <a:rPr kumimoji="1" lang="en-US" altLang="ja-JP" dirty="0" smtClean="0"/>
              <a:t>   p = (</a:t>
            </a:r>
            <a:r>
              <a:rPr kumimoji="1" lang="en-US" altLang="ja-JP" dirty="0" err="1" smtClean="0"/>
              <a:t>struct</a:t>
            </a:r>
            <a:r>
              <a:rPr kumimoji="1" lang="en-US" altLang="ja-JP" dirty="0" smtClean="0"/>
              <a:t> list *)</a:t>
            </a:r>
            <a:r>
              <a:rPr kumimoji="1" lang="en-US" altLang="ja-JP" dirty="0" err="1" smtClean="0"/>
              <a:t>malloc</a:t>
            </a:r>
            <a:r>
              <a:rPr kumimoji="1" lang="en-US" altLang="ja-JP" dirty="0" smtClean="0"/>
              <a:t>(</a:t>
            </a:r>
            <a:r>
              <a:rPr kumimoji="1" lang="en-US" altLang="ja-JP" sz="1200" dirty="0" err="1" smtClean="0"/>
              <a:t>sizeof</a:t>
            </a:r>
            <a:r>
              <a:rPr kumimoji="1" lang="en-US" altLang="ja-JP" sz="1200" dirty="0" smtClean="0"/>
              <a:t>(</a:t>
            </a:r>
            <a:r>
              <a:rPr kumimoji="1" lang="en-US" altLang="ja-JP" sz="1200" dirty="0" err="1" smtClean="0"/>
              <a:t>struct</a:t>
            </a:r>
            <a:r>
              <a:rPr kumimoji="1" lang="en-US" altLang="ja-JP" dirty="0" smtClean="0"/>
              <a:t> </a:t>
            </a:r>
            <a:r>
              <a:rPr kumimoji="1" lang="en-US" altLang="ja-JP" sz="1200" dirty="0" smtClean="0"/>
              <a:t>list)</a:t>
            </a:r>
            <a:r>
              <a:rPr kumimoji="1" lang="en-US" altLang="ja-JP" dirty="0" smtClean="0"/>
              <a:t>);</a:t>
            </a:r>
          </a:p>
          <a:p>
            <a:endParaRPr lang="en-US" altLang="ja-JP" dirty="0"/>
          </a:p>
          <a:p>
            <a:r>
              <a:rPr kumimoji="1" lang="en-US" altLang="ja-JP" dirty="0" smtClean="0"/>
              <a:t>    p-&gt;key = 21;</a:t>
            </a:r>
          </a:p>
          <a:p>
            <a:r>
              <a:rPr lang="en-US" altLang="ja-JP" dirty="0"/>
              <a:t> </a:t>
            </a:r>
            <a:r>
              <a:rPr lang="en-US" altLang="ja-JP" dirty="0" smtClean="0"/>
              <a:t>   p-&gt;next = NULL;</a:t>
            </a:r>
            <a:endParaRPr kumimoji="1" lang="en-US" altLang="ja-JP" dirty="0" smtClean="0"/>
          </a:p>
          <a:p>
            <a:endParaRPr kumimoji="1" lang="en-US" altLang="ja-JP" dirty="0"/>
          </a:p>
          <a:p>
            <a:r>
              <a:rPr lang="en-US" altLang="ja-JP" dirty="0" smtClean="0"/>
              <a:t>    </a:t>
            </a:r>
            <a:r>
              <a:rPr lang="en-US" altLang="ja-JP" dirty="0" err="1" smtClean="0"/>
              <a:t>printf</a:t>
            </a:r>
            <a:r>
              <a:rPr lang="en-US" altLang="ja-JP" dirty="0" smtClean="0"/>
              <a:t>(“p-&gt;</a:t>
            </a:r>
            <a:r>
              <a:rPr lang="en-US" altLang="ja-JP" dirty="0" smtClean="0">
                <a:solidFill>
                  <a:srgbClr val="00B050"/>
                </a:solidFill>
              </a:rPr>
              <a:t>%x </a:t>
            </a:r>
            <a:r>
              <a:rPr lang="en-US" altLang="ja-JP" dirty="0" smtClean="0"/>
              <a:t>= [</a:t>
            </a:r>
            <a:r>
              <a:rPr lang="en-US" altLang="ja-JP" dirty="0" smtClean="0">
                <a:solidFill>
                  <a:srgbClr val="00B0F0"/>
                </a:solidFill>
              </a:rPr>
              <a:t>%d</a:t>
            </a:r>
            <a:r>
              <a:rPr lang="en-US" altLang="ja-JP" dirty="0" smtClean="0"/>
              <a:t>,</a:t>
            </a:r>
            <a:r>
              <a:rPr lang="en-US" altLang="ja-JP" dirty="0" smtClean="0">
                <a:solidFill>
                  <a:srgbClr val="00B0F0"/>
                </a:solidFill>
              </a:rPr>
              <a:t> %x</a:t>
            </a:r>
            <a:r>
              <a:rPr lang="en-US" altLang="ja-JP" dirty="0" smtClean="0"/>
              <a:t>]\n”, </a:t>
            </a:r>
          </a:p>
          <a:p>
            <a:r>
              <a:rPr lang="en-US" altLang="ja-JP" dirty="0">
                <a:solidFill>
                  <a:srgbClr val="00B050"/>
                </a:solidFill>
              </a:rPr>
              <a:t> </a:t>
            </a:r>
            <a:r>
              <a:rPr lang="en-US" altLang="ja-JP" dirty="0" smtClean="0">
                <a:solidFill>
                  <a:srgbClr val="00B050"/>
                </a:solidFill>
              </a:rPr>
              <a:t>       </a:t>
            </a:r>
            <a:r>
              <a:rPr lang="en-US" altLang="ja-JP" dirty="0">
                <a:solidFill>
                  <a:srgbClr val="00B050"/>
                </a:solidFill>
              </a:rPr>
              <a:t>p</a:t>
            </a:r>
            <a:r>
              <a:rPr lang="en-US" altLang="ja-JP" dirty="0" smtClean="0"/>
              <a:t>, </a:t>
            </a:r>
            <a:r>
              <a:rPr lang="en-US" altLang="ja-JP" dirty="0" smtClean="0">
                <a:solidFill>
                  <a:srgbClr val="00B0F0"/>
                </a:solidFill>
              </a:rPr>
              <a:t>p-&gt;key</a:t>
            </a:r>
            <a:r>
              <a:rPr lang="en-US" altLang="ja-JP" dirty="0" smtClean="0"/>
              <a:t>, </a:t>
            </a:r>
            <a:r>
              <a:rPr lang="en-US" altLang="ja-JP" dirty="0" smtClean="0">
                <a:solidFill>
                  <a:srgbClr val="00B0F0"/>
                </a:solidFill>
              </a:rPr>
              <a:t>p-&gt;</a:t>
            </a:r>
            <a:r>
              <a:rPr lang="en-US" altLang="ja-JP" dirty="0" smtClean="0">
                <a:solidFill>
                  <a:srgbClr val="00B050"/>
                </a:solidFill>
              </a:rPr>
              <a:t>next</a:t>
            </a:r>
            <a:r>
              <a:rPr lang="en-US" altLang="ja-JP" dirty="0" smtClean="0"/>
              <a:t>);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    return 0;</a:t>
            </a:r>
          </a:p>
          <a:p>
            <a:r>
              <a:rPr kumimoji="1" lang="en-US" altLang="ja-JP" dirty="0"/>
              <a:t>}</a:t>
            </a:r>
            <a:r>
              <a:rPr kumimoji="1" lang="en-US" altLang="ja-JP" dirty="0" smtClean="0"/>
              <a:t> </a:t>
            </a:r>
            <a:endParaRPr kumimoji="1" lang="ja-JP" altLang="en-US" dirty="0"/>
          </a:p>
        </p:txBody>
      </p:sp>
      <p:sp>
        <p:nvSpPr>
          <p:cNvPr id="6" name="右矢印 5"/>
          <p:cNvSpPr/>
          <p:nvPr/>
        </p:nvSpPr>
        <p:spPr>
          <a:xfrm>
            <a:off x="5143504" y="4143380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3214678" y="3571876"/>
            <a:ext cx="1928826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857488" y="3500438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3214678" y="4929198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3214678" y="5214950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143240" y="492919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143240" y="5214950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cxnSp>
        <p:nvCxnSpPr>
          <p:cNvPr id="17" name="直線コネクタ 16"/>
          <p:cNvCxnSpPr/>
          <p:nvPr/>
        </p:nvCxnSpPr>
        <p:spPr>
          <a:xfrm rot="10800000" flipV="1">
            <a:off x="285720" y="3714752"/>
            <a:ext cx="3143272" cy="1428760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コネクタ 19"/>
          <p:cNvCxnSpPr/>
          <p:nvPr/>
        </p:nvCxnSpPr>
        <p:spPr>
          <a:xfrm rot="10800000">
            <a:off x="285720" y="5143512"/>
            <a:ext cx="2786082" cy="1588"/>
          </a:xfrm>
          <a:prstGeom prst="line">
            <a:avLst/>
          </a:prstGeom>
          <a:ln w="19050">
            <a:solidFill>
              <a:srgbClr val="00B050"/>
            </a:solidFill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テキスト ボックス 15"/>
          <p:cNvSpPr txBox="1"/>
          <p:nvPr/>
        </p:nvSpPr>
        <p:spPr>
          <a:xfrm>
            <a:off x="5643570" y="5715016"/>
            <a:ext cx="22781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p-&gt;</a:t>
            </a:r>
            <a:r>
              <a:rPr kumimoji="1" lang="en-US" altLang="ja-JP" dirty="0" smtClean="0"/>
              <a:t> 40ea082c = [21, 0]</a:t>
            </a:r>
          </a:p>
          <a:p>
            <a:r>
              <a:rPr lang="ja-JP" altLang="en-US" dirty="0" smtClean="0"/>
              <a:t>と表示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テキスト ボックス 12"/>
          <p:cNvSpPr txBox="1"/>
          <p:nvPr/>
        </p:nvSpPr>
        <p:spPr>
          <a:xfrm>
            <a:off x="428596" y="357166"/>
            <a:ext cx="79264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 smtClean="0"/>
              <a:t>p = (</a:t>
            </a:r>
            <a:r>
              <a:rPr kumimoji="1" lang="en-US" altLang="ja-JP" sz="3600" dirty="0" err="1" smtClean="0"/>
              <a:t>struct</a:t>
            </a:r>
            <a:r>
              <a:rPr kumimoji="1" lang="en-US" altLang="ja-JP" sz="3600" dirty="0" smtClean="0"/>
              <a:t> list *)</a:t>
            </a:r>
            <a:r>
              <a:rPr kumimoji="1" lang="en-US" altLang="ja-JP" sz="3600" dirty="0" err="1" smtClean="0"/>
              <a:t>malloc</a:t>
            </a:r>
            <a:r>
              <a:rPr kumimoji="1" lang="en-US" altLang="ja-JP" sz="3600" dirty="0" smtClean="0"/>
              <a:t>(</a:t>
            </a:r>
            <a:r>
              <a:rPr kumimoji="1" lang="en-US" altLang="ja-JP" sz="3600" dirty="0" err="1" smtClean="0"/>
              <a:t>sizeof</a:t>
            </a:r>
            <a:r>
              <a:rPr kumimoji="1" lang="en-US" altLang="ja-JP" sz="3600" dirty="0" smtClean="0"/>
              <a:t>(</a:t>
            </a:r>
            <a:r>
              <a:rPr kumimoji="1" lang="en-US" altLang="ja-JP" sz="3600" dirty="0" err="1" smtClean="0"/>
              <a:t>struct</a:t>
            </a:r>
            <a:r>
              <a:rPr kumimoji="1" lang="en-US" altLang="ja-JP" sz="3600" dirty="0" smtClean="0"/>
              <a:t> list));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3214678" y="3571876"/>
            <a:ext cx="1928826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857488" y="3500438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3214678" y="4929198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3214678" y="5214950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143240" y="492919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143240" y="5214950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cxnSp>
        <p:nvCxnSpPr>
          <p:cNvPr id="17" name="直線コネクタ 16"/>
          <p:cNvCxnSpPr/>
          <p:nvPr/>
        </p:nvCxnSpPr>
        <p:spPr>
          <a:xfrm rot="10800000" flipV="1">
            <a:off x="285720" y="3714752"/>
            <a:ext cx="3143272" cy="1428760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コネクタ 19"/>
          <p:cNvCxnSpPr/>
          <p:nvPr/>
        </p:nvCxnSpPr>
        <p:spPr>
          <a:xfrm rot="10800000">
            <a:off x="285720" y="5143512"/>
            <a:ext cx="2786082" cy="1588"/>
          </a:xfrm>
          <a:prstGeom prst="line">
            <a:avLst/>
          </a:prstGeom>
          <a:ln w="19050">
            <a:solidFill>
              <a:srgbClr val="00B050"/>
            </a:solidFill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テキスト ボックス 14"/>
          <p:cNvSpPr txBox="1"/>
          <p:nvPr/>
        </p:nvSpPr>
        <p:spPr>
          <a:xfrm>
            <a:off x="4071934" y="0"/>
            <a:ext cx="21275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１．メモリに割当てる</a:t>
            </a:r>
            <a:endParaRPr kumimoji="1" lang="ja-JP" altLang="en-US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4786314" y="1285860"/>
            <a:ext cx="34147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２</a:t>
            </a:r>
            <a:r>
              <a:rPr lang="ja-JP" altLang="en-US" dirty="0" smtClean="0"/>
              <a:t>．その量は、</a:t>
            </a:r>
            <a:r>
              <a:rPr lang="en-US" altLang="ja-JP" dirty="0" smtClean="0"/>
              <a:t>”</a:t>
            </a:r>
            <a:r>
              <a:rPr lang="en-US" altLang="ja-JP" dirty="0" err="1" smtClean="0"/>
              <a:t>struct</a:t>
            </a:r>
            <a:r>
              <a:rPr lang="en-US" altLang="ja-JP" dirty="0" smtClean="0"/>
              <a:t> list”</a:t>
            </a:r>
            <a:r>
              <a:rPr lang="ja-JP" altLang="en-US" dirty="0" smtClean="0"/>
              <a:t>型</a:t>
            </a:r>
            <a:r>
              <a:rPr lang="en-US" altLang="ja-JP" dirty="0" smtClean="0"/>
              <a:t>1</a:t>
            </a:r>
            <a:r>
              <a:rPr lang="ja-JP" altLang="en-US" dirty="0" smtClean="0"/>
              <a:t>個分</a:t>
            </a:r>
            <a:endParaRPr kumimoji="1" lang="ja-JP" altLang="en-US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3286116" y="1643050"/>
            <a:ext cx="52613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３．</a:t>
            </a:r>
            <a:r>
              <a:rPr lang="en-US" altLang="ja-JP" dirty="0" err="1" smtClean="0"/>
              <a:t>malloc</a:t>
            </a:r>
            <a:r>
              <a:rPr lang="ja-JP" altLang="en-US" dirty="0" smtClean="0"/>
              <a:t>の戻り値は、割当てたメモリの先頭アドレス</a:t>
            </a:r>
            <a:endParaRPr kumimoji="1" lang="ja-JP" altLang="en-US" dirty="0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1357290" y="2071678"/>
            <a:ext cx="75384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４</a:t>
            </a:r>
            <a:r>
              <a:rPr lang="ja-JP" altLang="en-US" dirty="0" smtClean="0"/>
              <a:t>．そのアドレス（参照先）の中身は </a:t>
            </a:r>
            <a:r>
              <a:rPr lang="en-US" altLang="ja-JP" dirty="0" smtClean="0"/>
              <a:t>“</a:t>
            </a:r>
            <a:r>
              <a:rPr lang="en-US" altLang="ja-JP" dirty="0" err="1" smtClean="0"/>
              <a:t>struct</a:t>
            </a:r>
            <a:r>
              <a:rPr lang="en-US" altLang="ja-JP" dirty="0" smtClean="0"/>
              <a:t> list”</a:t>
            </a:r>
            <a:r>
              <a:rPr lang="ja-JP" altLang="en-US" dirty="0" smtClean="0"/>
              <a:t>型</a:t>
            </a:r>
            <a:r>
              <a:rPr lang="ja-JP" altLang="en-US" dirty="0"/>
              <a:t>として</a:t>
            </a:r>
            <a:r>
              <a:rPr lang="ja-JP" altLang="en-US" dirty="0" smtClean="0"/>
              <a:t>、「キャスト」（型変換）</a:t>
            </a:r>
            <a:endParaRPr kumimoji="1" lang="ja-JP" altLang="en-US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142844" y="2428868"/>
            <a:ext cx="5181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５．</a:t>
            </a:r>
            <a:r>
              <a:rPr lang="en-US" altLang="ja-JP" dirty="0" smtClean="0"/>
              <a:t>“</a:t>
            </a:r>
            <a:r>
              <a:rPr lang="en-US" altLang="ja-JP" dirty="0" err="1" smtClean="0"/>
              <a:t>struct</a:t>
            </a:r>
            <a:r>
              <a:rPr lang="en-US" altLang="ja-JP" dirty="0" smtClean="0"/>
              <a:t> list”</a:t>
            </a:r>
            <a:r>
              <a:rPr lang="ja-JP" altLang="en-US" dirty="0" smtClean="0"/>
              <a:t>型へのポインタとして、アドレスを代入</a:t>
            </a:r>
            <a:endParaRPr kumimoji="1" lang="ja-JP" altLang="en-US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2571736" y="5657671"/>
            <a:ext cx="518603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solidFill>
                  <a:srgbClr val="FF0000"/>
                </a:solidFill>
              </a:rPr>
              <a:t>要するに、</a:t>
            </a:r>
            <a:endParaRPr kumimoji="1" lang="en-US" altLang="ja-JP" dirty="0" smtClean="0">
              <a:solidFill>
                <a:srgbClr val="FF0000"/>
              </a:solidFill>
            </a:endParaRPr>
          </a:p>
          <a:p>
            <a:r>
              <a:rPr lang="ja-JP" altLang="en-US" dirty="0" smtClean="0">
                <a:solidFill>
                  <a:srgbClr val="FF0000"/>
                </a:solidFill>
              </a:rPr>
              <a:t>新しく「箱」ができる。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r>
              <a:rPr kumimoji="1" lang="ja-JP" altLang="en-US" dirty="0" smtClean="0">
                <a:solidFill>
                  <a:srgbClr val="FF0000"/>
                </a:solidFill>
              </a:rPr>
              <a:t>この箱に名前（変数名）はない。</a:t>
            </a:r>
            <a:endParaRPr kumimoji="1" lang="en-US" altLang="ja-JP" dirty="0" smtClean="0">
              <a:solidFill>
                <a:srgbClr val="FF0000"/>
              </a:solidFill>
            </a:endParaRPr>
          </a:p>
          <a:p>
            <a:r>
              <a:rPr lang="ja-JP" altLang="en-US" dirty="0">
                <a:solidFill>
                  <a:srgbClr val="FF0000"/>
                </a:solidFill>
              </a:rPr>
              <a:t>だから</a:t>
            </a:r>
            <a:r>
              <a:rPr lang="ja-JP" altLang="en-US" dirty="0" smtClean="0">
                <a:solidFill>
                  <a:srgbClr val="FF0000"/>
                </a:solidFill>
              </a:rPr>
              <a:t>、ポインタ変数</a:t>
            </a:r>
            <a:r>
              <a:rPr lang="en-US" altLang="ja-JP" dirty="0" smtClean="0">
                <a:solidFill>
                  <a:srgbClr val="FF0000"/>
                </a:solidFill>
              </a:rPr>
              <a:t>p</a:t>
            </a:r>
            <a:r>
              <a:rPr lang="ja-JP" altLang="en-US" dirty="0" smtClean="0">
                <a:solidFill>
                  <a:srgbClr val="FF0000"/>
                </a:solidFill>
              </a:rPr>
              <a:t>で</a:t>
            </a:r>
            <a:r>
              <a:rPr lang="ja-JP" altLang="en-US" dirty="0">
                <a:solidFill>
                  <a:srgbClr val="FF0000"/>
                </a:solidFill>
              </a:rPr>
              <a:t>指し示して</a:t>
            </a:r>
            <a:r>
              <a:rPr lang="ja-JP" altLang="en-US" dirty="0" smtClean="0">
                <a:solidFill>
                  <a:srgbClr val="FF0000"/>
                </a:solidFill>
              </a:rPr>
              <a:t>おく必要がある。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3286116" y="2857496"/>
            <a:ext cx="5708614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この書き方は、憶えましょう。</a:t>
            </a:r>
            <a:endParaRPr kumimoji="1" lang="en-US" altLang="ja-JP" sz="3600" dirty="0" smtClean="0"/>
          </a:p>
          <a:p>
            <a:r>
              <a:rPr lang="ja-JP" altLang="en-US" sz="3600" dirty="0" smtClean="0"/>
              <a:t>　　　　　　　　結果は</a:t>
            </a:r>
            <a:endParaRPr lang="en-US" altLang="ja-JP" sz="3600" dirty="0" smtClean="0"/>
          </a:p>
          <a:p>
            <a:r>
              <a:rPr kumimoji="1" lang="ja-JP" altLang="en-US" sz="3600" dirty="0" smtClean="0"/>
              <a:t>　　　　　　　←これ</a:t>
            </a:r>
            <a:endParaRPr kumimoji="1" lang="ja-JP" altLang="en-US" sz="3600" dirty="0"/>
          </a:p>
        </p:txBody>
      </p:sp>
      <p:cxnSp>
        <p:nvCxnSpPr>
          <p:cNvPr id="26" name="直線矢印コネクタ 25"/>
          <p:cNvCxnSpPr/>
          <p:nvPr/>
        </p:nvCxnSpPr>
        <p:spPr>
          <a:xfrm rot="5400000" flipH="1" flipV="1">
            <a:off x="4964909" y="892951"/>
            <a:ext cx="500066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矢印コネクタ 27"/>
          <p:cNvCxnSpPr/>
          <p:nvPr/>
        </p:nvCxnSpPr>
        <p:spPr>
          <a:xfrm rot="5400000" flipH="1" flipV="1">
            <a:off x="3393273" y="1107265"/>
            <a:ext cx="785818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矢印コネクタ 29"/>
          <p:cNvCxnSpPr/>
          <p:nvPr/>
        </p:nvCxnSpPr>
        <p:spPr>
          <a:xfrm rot="5400000" flipH="1" flipV="1">
            <a:off x="1393009" y="1250141"/>
            <a:ext cx="1071570" cy="5715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矢印コネクタ 31"/>
          <p:cNvCxnSpPr/>
          <p:nvPr/>
        </p:nvCxnSpPr>
        <p:spPr>
          <a:xfrm rot="5400000" flipH="1" flipV="1">
            <a:off x="-35751" y="1464455"/>
            <a:ext cx="1357322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矢印コネクタ 33"/>
          <p:cNvCxnSpPr>
            <a:stCxn id="15" idx="1"/>
          </p:cNvCxnSpPr>
          <p:nvPr/>
        </p:nvCxnSpPr>
        <p:spPr>
          <a:xfrm rot="10800000" flipV="1">
            <a:off x="3857620" y="184666"/>
            <a:ext cx="214314" cy="3153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メモリの「物理的」な構成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62500" lnSpcReduction="20000"/>
          </a:bodyPr>
          <a:lstStyle/>
          <a:p>
            <a:r>
              <a:rPr kumimoji="1" lang="en-US" altLang="ja-JP" dirty="0" smtClean="0"/>
              <a:t>Random Access Memory (RAM)</a:t>
            </a:r>
          </a:p>
          <a:p>
            <a:pPr lvl="1"/>
            <a:r>
              <a:rPr lang="ja-JP" altLang="en-US" dirty="0" smtClean="0"/>
              <a:t>「アドレス」と「中身」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有限個のセル（資源）</a:t>
            </a:r>
            <a:endParaRPr lang="en-US" altLang="ja-JP" dirty="0" smtClean="0"/>
          </a:p>
          <a:p>
            <a:pPr lvl="1"/>
            <a:endParaRPr lang="en-US" altLang="ja-JP" dirty="0" smtClean="0"/>
          </a:p>
          <a:p>
            <a:pPr lvl="1"/>
            <a:r>
              <a:rPr kumimoji="1" lang="en-US" altLang="ja-JP" dirty="0" smtClean="0"/>
              <a:t>CPU</a:t>
            </a:r>
            <a:r>
              <a:rPr kumimoji="1" lang="ja-JP" altLang="en-US" dirty="0" smtClean="0"/>
              <a:t>は、メモリに対して次の操作を行う</a:t>
            </a:r>
            <a:endParaRPr kumimoji="1" lang="en-US" altLang="ja-JP" dirty="0" smtClean="0"/>
          </a:p>
          <a:p>
            <a:pPr lvl="2"/>
            <a:r>
              <a:rPr lang="ja-JP" altLang="en-US" dirty="0" smtClean="0"/>
              <a:t>アドレスを指定して、その内容を読み出す</a:t>
            </a:r>
            <a:r>
              <a:rPr lang="en-US" altLang="ja-JP" dirty="0" smtClean="0"/>
              <a:t>(load)</a:t>
            </a:r>
          </a:p>
          <a:p>
            <a:pPr lvl="2"/>
            <a:r>
              <a:rPr kumimoji="1" lang="ja-JP" altLang="en-US" dirty="0" smtClean="0"/>
              <a:t>アドレスを指定して、その内容を書き込む</a:t>
            </a:r>
            <a:r>
              <a:rPr kumimoji="1" lang="en-US" altLang="ja-JP" dirty="0" smtClean="0"/>
              <a:t>(store)</a:t>
            </a:r>
          </a:p>
          <a:p>
            <a:pPr lvl="2"/>
            <a:r>
              <a:rPr lang="en-US" altLang="ja-JP" dirty="0" smtClean="0"/>
              <a:t>CPU</a:t>
            </a:r>
            <a:r>
              <a:rPr lang="ja-JP" altLang="en-US" dirty="0" smtClean="0"/>
              <a:t>の演算と比べれば、読み書きには「それなりに」時間がかかる</a:t>
            </a:r>
            <a:endParaRPr lang="en-US" altLang="ja-JP" dirty="0" smtClean="0"/>
          </a:p>
          <a:p>
            <a:pPr lvl="3">
              <a:buNone/>
            </a:pPr>
            <a:r>
              <a:rPr kumimoji="1" lang="en-US" altLang="ja-JP" dirty="0" smtClean="0"/>
              <a:t>e.g. </a:t>
            </a:r>
            <a:r>
              <a:rPr kumimoji="1" lang="ja-JP" altLang="en-US" dirty="0" smtClean="0"/>
              <a:t>メモリバスの周波数は、</a:t>
            </a:r>
            <a:r>
              <a:rPr kumimoji="1" lang="en-US" altLang="ja-JP" dirty="0" smtClean="0"/>
              <a:t>CPU</a:t>
            </a:r>
            <a:r>
              <a:rPr kumimoji="1" lang="ja-JP" altLang="en-US" dirty="0" smtClean="0"/>
              <a:t>の内部周波数の</a:t>
            </a:r>
            <a:r>
              <a:rPr kumimoji="1" lang="en-US" altLang="ja-JP" dirty="0" smtClean="0"/>
              <a:t>1/10</a:t>
            </a:r>
            <a:r>
              <a:rPr kumimoji="1" lang="ja-JP" altLang="en-US" dirty="0" smtClean="0"/>
              <a:t>程度</a:t>
            </a:r>
            <a:endParaRPr kumimoji="1" lang="en-US" altLang="ja-JP" dirty="0" smtClean="0"/>
          </a:p>
          <a:p>
            <a:pPr lvl="2"/>
            <a:endParaRPr kumimoji="1" lang="en-US" altLang="ja-JP" dirty="0" smtClean="0"/>
          </a:p>
          <a:p>
            <a:pPr lvl="1"/>
            <a:r>
              <a:rPr lang="ja-JP" altLang="en-US" dirty="0" smtClean="0"/>
              <a:t>アドレスの指定は「任意」</a:t>
            </a:r>
            <a:endParaRPr lang="en-US" altLang="ja-JP" dirty="0" smtClean="0"/>
          </a:p>
          <a:p>
            <a:pPr lvl="2"/>
            <a:r>
              <a:rPr kumimoji="1" lang="ja-JP" altLang="en-US" dirty="0" smtClean="0"/>
              <a:t>どのアドレスを指定しても、読み書きが可能</a:t>
            </a:r>
            <a:endParaRPr kumimoji="1" lang="en-US" altLang="ja-JP" dirty="0" smtClean="0"/>
          </a:p>
          <a:p>
            <a:pPr lvl="2"/>
            <a:r>
              <a:rPr lang="en-US" altLang="ja-JP" dirty="0" smtClean="0"/>
              <a:t>Random Access Memory</a:t>
            </a:r>
            <a:r>
              <a:rPr lang="ja-JP" altLang="en-US" dirty="0" smtClean="0"/>
              <a:t> と呼ばれる</a:t>
            </a:r>
            <a:endParaRPr lang="en-US" altLang="ja-JP" dirty="0" smtClean="0"/>
          </a:p>
          <a:p>
            <a:pPr lvl="2"/>
            <a:r>
              <a:rPr lang="en-US" altLang="ja-JP" dirty="0" smtClean="0"/>
              <a:t>2</a:t>
            </a:r>
            <a:r>
              <a:rPr lang="ja-JP" altLang="en-US" dirty="0" smtClean="0"/>
              <a:t>次記憶と比べれば、「</a:t>
            </a:r>
            <a:r>
              <a:rPr lang="ja-JP" altLang="en-US" dirty="0" err="1" smtClean="0"/>
              <a:t>そこそこ</a:t>
            </a:r>
            <a:r>
              <a:rPr lang="ja-JP" altLang="en-US" dirty="0" smtClean="0"/>
              <a:t>速く」読み書きが可能</a:t>
            </a:r>
            <a:endParaRPr lang="en-US" altLang="ja-JP" dirty="0" smtClean="0"/>
          </a:p>
          <a:p>
            <a:pPr lvl="3">
              <a:buNone/>
            </a:pPr>
            <a:r>
              <a:rPr lang="en-US" altLang="ja-JP" dirty="0" smtClean="0"/>
              <a:t>c.f. Sequential Access Device </a:t>
            </a:r>
          </a:p>
          <a:p>
            <a:pPr lvl="3">
              <a:buNone/>
            </a:pPr>
            <a:r>
              <a:rPr lang="ja-JP" altLang="en-US" dirty="0" smtClean="0"/>
              <a:t>（ディスクやテープ；ディスクはアドレス指定が可能だが、「極めて遅い」）</a:t>
            </a:r>
            <a:endParaRPr lang="en-US" altLang="ja-JP" dirty="0" smtClean="0"/>
          </a:p>
          <a:p>
            <a:pPr lvl="3">
              <a:buNone/>
            </a:pPr>
            <a:endParaRPr lang="en-US" altLang="ja-JP" dirty="0" smtClean="0"/>
          </a:p>
          <a:p>
            <a:pPr lvl="1"/>
            <a:r>
              <a:rPr kumimoji="1" lang="ja-JP" altLang="en-US" dirty="0" smtClean="0"/>
              <a:t>メモリの中身の種類</a:t>
            </a:r>
            <a:endParaRPr kumimoji="1" lang="en-US" altLang="ja-JP" dirty="0" smtClean="0"/>
          </a:p>
          <a:p>
            <a:pPr lvl="2"/>
            <a:r>
              <a:rPr kumimoji="1" lang="ja-JP" altLang="en-US" dirty="0" smtClean="0">
                <a:solidFill>
                  <a:srgbClr val="FF0000"/>
                </a:solidFill>
              </a:rPr>
              <a:t>データ</a:t>
            </a:r>
            <a:endParaRPr kumimoji="1" lang="en-US" altLang="ja-JP" dirty="0" smtClean="0">
              <a:solidFill>
                <a:srgbClr val="FF0000"/>
              </a:solidFill>
            </a:endParaRPr>
          </a:p>
          <a:p>
            <a:pPr lvl="2"/>
            <a:r>
              <a:rPr lang="ja-JP" altLang="en-US" dirty="0" smtClean="0">
                <a:solidFill>
                  <a:srgbClr val="FF0000"/>
                </a:solidFill>
              </a:rPr>
              <a:t>アドレス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pPr lvl="2"/>
            <a:r>
              <a:rPr kumimoji="1" lang="ja-JP" altLang="en-US" dirty="0" smtClean="0"/>
              <a:t>プログラム（命令）</a:t>
            </a:r>
            <a:endParaRPr kumimoji="1"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テキスト ボックス 12"/>
          <p:cNvSpPr txBox="1"/>
          <p:nvPr/>
        </p:nvSpPr>
        <p:spPr>
          <a:xfrm>
            <a:off x="3214678" y="285728"/>
            <a:ext cx="15828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 smtClean="0"/>
              <a:t>free(p);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3214678" y="3571876"/>
            <a:ext cx="1928826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857488" y="3500438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cxnSp>
        <p:nvCxnSpPr>
          <p:cNvPr id="17" name="直線コネクタ 16"/>
          <p:cNvCxnSpPr/>
          <p:nvPr/>
        </p:nvCxnSpPr>
        <p:spPr>
          <a:xfrm rot="10800000" flipV="1">
            <a:off x="285720" y="3714752"/>
            <a:ext cx="3143272" cy="1428760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コネクタ 19"/>
          <p:cNvCxnSpPr/>
          <p:nvPr/>
        </p:nvCxnSpPr>
        <p:spPr>
          <a:xfrm rot="10800000">
            <a:off x="285720" y="5143512"/>
            <a:ext cx="2786082" cy="1588"/>
          </a:xfrm>
          <a:prstGeom prst="line">
            <a:avLst/>
          </a:prstGeom>
          <a:ln w="19050">
            <a:solidFill>
              <a:srgbClr val="00B050"/>
            </a:solidFill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テキスト ボックス 17"/>
          <p:cNvSpPr txBox="1"/>
          <p:nvPr/>
        </p:nvSpPr>
        <p:spPr>
          <a:xfrm>
            <a:off x="2214546" y="1428736"/>
            <a:ext cx="494398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malloc</a:t>
            </a:r>
            <a:r>
              <a:rPr lang="ja-JP" altLang="en-US" dirty="0" smtClean="0"/>
              <a:t>関数で割り当てられた</a:t>
            </a:r>
            <a:endParaRPr lang="en-US" altLang="ja-JP" dirty="0" smtClean="0"/>
          </a:p>
          <a:p>
            <a:r>
              <a:rPr lang="ja-JP" altLang="en-US" dirty="0" smtClean="0"/>
              <a:t>この名前のない「箱」の領域は、</a:t>
            </a:r>
            <a:endParaRPr lang="en-US" altLang="ja-JP" dirty="0" smtClean="0"/>
          </a:p>
          <a:p>
            <a:r>
              <a:rPr lang="ja-JP" altLang="en-US" dirty="0" smtClean="0"/>
              <a:t>開放する（使わなかったことにする）ことができる。</a:t>
            </a:r>
            <a:endParaRPr kumimoji="1" lang="ja-JP" altLang="en-US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1000100" y="5429264"/>
            <a:ext cx="732392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FF0000"/>
                </a:solidFill>
              </a:rPr>
              <a:t>赤い箱は解放された。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r>
              <a:rPr lang="ja-JP" altLang="en-US" dirty="0">
                <a:solidFill>
                  <a:srgbClr val="FF0000"/>
                </a:solidFill>
              </a:rPr>
              <a:t>つまり</a:t>
            </a:r>
            <a:r>
              <a:rPr lang="ja-JP" altLang="en-US" dirty="0" smtClean="0">
                <a:solidFill>
                  <a:srgbClr val="FF0000"/>
                </a:solidFill>
              </a:rPr>
              <a:t>、このメモリは、別のプログラムや別の機会に使われる。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r>
              <a:rPr lang="ja-JP" altLang="en-US" dirty="0" smtClean="0">
                <a:solidFill>
                  <a:srgbClr val="FF0000"/>
                </a:solidFill>
              </a:rPr>
              <a:t>でも、ポインタ変数</a:t>
            </a:r>
            <a:r>
              <a:rPr lang="en-US" altLang="ja-JP" dirty="0" smtClean="0">
                <a:solidFill>
                  <a:srgbClr val="FF0000"/>
                </a:solidFill>
              </a:rPr>
              <a:t>p</a:t>
            </a:r>
            <a:r>
              <a:rPr lang="ja-JP" altLang="en-US" dirty="0" smtClean="0">
                <a:solidFill>
                  <a:srgbClr val="FF0000"/>
                </a:solidFill>
              </a:rPr>
              <a:t>にアドレスだけは残っている。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r>
              <a:rPr kumimoji="1" lang="ja-JP" altLang="en-US" dirty="0" smtClean="0">
                <a:solidFill>
                  <a:srgbClr val="FF0000"/>
                </a:solidFill>
              </a:rPr>
              <a:t>うっかり</a:t>
            </a:r>
            <a:r>
              <a:rPr kumimoji="1" lang="en-US" altLang="ja-JP" dirty="0" smtClean="0">
                <a:solidFill>
                  <a:srgbClr val="FF0000"/>
                </a:solidFill>
              </a:rPr>
              <a:t>p</a:t>
            </a:r>
            <a:r>
              <a:rPr kumimoji="1" lang="ja-JP" altLang="en-US" dirty="0" smtClean="0">
                <a:solidFill>
                  <a:srgbClr val="FF0000"/>
                </a:solidFill>
              </a:rPr>
              <a:t>の参照先に代入しようとすると、</a:t>
            </a:r>
            <a:r>
              <a:rPr kumimoji="1" lang="en-US" altLang="ja-JP" dirty="0" smtClean="0">
                <a:solidFill>
                  <a:srgbClr val="FF0000"/>
                </a:solidFill>
              </a:rPr>
              <a:t>OS</a:t>
            </a:r>
            <a:r>
              <a:rPr kumimoji="1" lang="ja-JP" altLang="en-US" dirty="0" smtClean="0">
                <a:solidFill>
                  <a:srgbClr val="FF0000"/>
                </a:solidFill>
              </a:rPr>
              <a:t>が怒る。（</a:t>
            </a:r>
            <a:r>
              <a:rPr kumimoji="1" lang="en-US" altLang="ja-JP" dirty="0" smtClean="0">
                <a:solidFill>
                  <a:srgbClr val="FF0000"/>
                </a:solidFill>
              </a:rPr>
              <a:t>Segmentation </a:t>
            </a:r>
            <a:r>
              <a:rPr kumimoji="1" lang="en-US" altLang="ja-JP" dirty="0" smtClean="0">
                <a:solidFill>
                  <a:srgbClr val="FF0000"/>
                </a:solidFill>
              </a:rPr>
              <a:t>Fault</a:t>
            </a:r>
            <a:r>
              <a:rPr kumimoji="1" lang="ja-JP" altLang="en-US" dirty="0" smtClean="0">
                <a:solidFill>
                  <a:srgbClr val="FF0000"/>
                </a:solidFill>
              </a:rPr>
              <a:t>）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3286116" y="2857496"/>
            <a:ext cx="5359159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この使い方も憶えましょう。</a:t>
            </a:r>
            <a:endParaRPr kumimoji="1" lang="en-US" altLang="ja-JP" sz="3600" dirty="0" smtClean="0"/>
          </a:p>
          <a:p>
            <a:r>
              <a:rPr lang="ja-JP" altLang="en-US" sz="3600" dirty="0" smtClean="0"/>
              <a:t>　　　　　　　　結果は</a:t>
            </a:r>
            <a:endParaRPr lang="en-US" altLang="ja-JP" sz="3600" dirty="0" smtClean="0"/>
          </a:p>
          <a:p>
            <a:r>
              <a:rPr kumimoji="1" lang="ja-JP" altLang="en-US" sz="3600" dirty="0" smtClean="0"/>
              <a:t>　　　　　　　←これ</a:t>
            </a:r>
            <a:endParaRPr kumimoji="1" lang="ja-JP" alt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500034" y="182880"/>
          <a:ext cx="4572032" cy="667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4758"/>
                <a:gridCol w="2547274"/>
              </a:tblGrid>
              <a:tr h="303612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アドレス（</a:t>
                      </a:r>
                      <a:r>
                        <a:rPr kumimoji="1" lang="en-US" altLang="ja-JP" dirty="0" smtClean="0"/>
                        <a:t>32bit</a:t>
                      </a:r>
                      <a:r>
                        <a:rPr kumimoji="1" lang="ja-JP" altLang="en-US" dirty="0" smtClean="0"/>
                        <a:t>）</a:t>
                      </a:r>
                      <a:r>
                        <a:rPr kumimoji="1" lang="en-US" altLang="ja-JP" dirty="0" smtClean="0"/>
                        <a:t>, </a:t>
                      </a:r>
                    </a:p>
                    <a:p>
                      <a:r>
                        <a:rPr kumimoji="1" lang="en-US" altLang="ja-JP" dirty="0" smtClean="0"/>
                        <a:t>4</a:t>
                      </a:r>
                      <a:r>
                        <a:rPr kumimoji="1" lang="ja-JP" altLang="en-US" dirty="0" smtClean="0"/>
                        <a:t>アドレス飛び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中身（</a:t>
                      </a:r>
                      <a:r>
                        <a:rPr kumimoji="1" lang="en-US" altLang="ja-JP" sz="1600" dirty="0" smtClean="0"/>
                        <a:t>1</a:t>
                      </a:r>
                      <a:r>
                        <a:rPr kumimoji="1" lang="ja-JP" altLang="en-US" sz="1600" dirty="0" smtClean="0"/>
                        <a:t>記憶単位</a:t>
                      </a:r>
                      <a:r>
                        <a:rPr kumimoji="1" lang="en-US" altLang="ja-JP" sz="1600" dirty="0" smtClean="0"/>
                        <a:t>=8bit</a:t>
                      </a:r>
                      <a:r>
                        <a:rPr kumimoji="1" lang="ja-JP" altLang="en-US" sz="1600" dirty="0" smtClean="0"/>
                        <a:t>を</a:t>
                      </a:r>
                      <a:r>
                        <a:rPr kumimoji="1" lang="en-US" altLang="ja-JP" sz="1600" dirty="0" smtClean="0"/>
                        <a:t>4</a:t>
                      </a:r>
                      <a:r>
                        <a:rPr kumimoji="1" lang="ja-JP" altLang="en-US" sz="1600" dirty="0" smtClean="0"/>
                        <a:t>領域まとめて</a:t>
                      </a:r>
                      <a:r>
                        <a:rPr kumimoji="1" lang="en-US" altLang="ja-JP" sz="1600" dirty="0" smtClean="0"/>
                        <a:t>32bit</a:t>
                      </a:r>
                      <a:r>
                        <a:rPr kumimoji="1" lang="ja-JP" altLang="en-US" sz="1600" dirty="0" smtClean="0"/>
                        <a:t>で表示）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…</a:t>
                      </a: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</a:t>
                      </a: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40ea 0800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baseline="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20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0x 40ea 0804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</a:t>
                      </a:r>
                      <a:r>
                        <a:rPr kumimoji="1" lang="en-US" altLang="ja-JP" sz="1600" baseline="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0000 0000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41b7 41b0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080c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4c6f a750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0x 40ea 0810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0x 40ea 0800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0814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0000 0000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0818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0000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0000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081c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</a:t>
                      </a: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40ea 082c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0820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0100 0001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0x 1011 0111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0828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</a:t>
                      </a: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0100 0001</a:t>
                      </a:r>
                      <a:endParaRPr kumimoji="1" lang="ja-JP" altLang="en-US" sz="16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</a:t>
                      </a:r>
                      <a:r>
                        <a:rPr kumimoji="1" lang="en-US" altLang="ja-JP" sz="1600" dirty="0" smtClean="0">
                          <a:solidFill>
                            <a:srgbClr val="00B050"/>
                          </a:solidFill>
                        </a:rPr>
                        <a:t>40ea 082c</a:t>
                      </a:r>
                      <a:endParaRPr kumimoji="1" lang="ja-JP" alt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21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0830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</a:t>
                      </a: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0000 0000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0834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0110 1111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0838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1010 0111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083c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0101 0000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…</a:t>
                      </a:r>
                      <a:endParaRPr kumimoji="1" lang="ja-JP" altLang="en-US" sz="16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" name="テキスト ボックス 12"/>
          <p:cNvSpPr txBox="1"/>
          <p:nvPr/>
        </p:nvSpPr>
        <p:spPr>
          <a:xfrm>
            <a:off x="5214942" y="142852"/>
            <a:ext cx="3782574" cy="67403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struct</a:t>
            </a:r>
            <a:r>
              <a:rPr kumimoji="1" lang="en-US" altLang="ja-JP" dirty="0" smtClean="0"/>
              <a:t> list {</a:t>
            </a:r>
          </a:p>
          <a:p>
            <a:r>
              <a:rPr lang="en-US" altLang="ja-JP" dirty="0" smtClean="0"/>
              <a:t>    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key;</a:t>
            </a:r>
          </a:p>
          <a:p>
            <a:r>
              <a:rPr kumimoji="1" lang="en-US" altLang="ja-JP" dirty="0"/>
              <a:t> </a:t>
            </a:r>
            <a:r>
              <a:rPr kumimoji="1" lang="en-US" altLang="ja-JP" dirty="0" smtClean="0"/>
              <a:t>   </a:t>
            </a:r>
            <a:r>
              <a:rPr kumimoji="1" lang="en-US" altLang="ja-JP" dirty="0" err="1" smtClean="0"/>
              <a:t>struct</a:t>
            </a:r>
            <a:r>
              <a:rPr kumimoji="1" lang="en-US" altLang="ja-JP" dirty="0" smtClean="0"/>
              <a:t> list *next;</a:t>
            </a:r>
          </a:p>
          <a:p>
            <a:r>
              <a:rPr lang="en-US" altLang="ja-JP" dirty="0" smtClean="0"/>
              <a:t>};</a:t>
            </a:r>
            <a:endParaRPr kumimoji="1" lang="en-US" altLang="ja-JP" dirty="0" smtClean="0"/>
          </a:p>
          <a:p>
            <a:endParaRPr lang="en-US" altLang="ja-JP" dirty="0"/>
          </a:p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main(void)</a:t>
            </a:r>
          </a:p>
          <a:p>
            <a:r>
              <a:rPr lang="en-US" altLang="ja-JP" dirty="0"/>
              <a:t>{</a:t>
            </a:r>
            <a:endParaRPr kumimoji="1" lang="en-US" altLang="ja-JP" dirty="0" smtClean="0"/>
          </a:p>
          <a:p>
            <a:r>
              <a:rPr lang="en-US" altLang="ja-JP" dirty="0" smtClean="0"/>
              <a:t> </a:t>
            </a:r>
            <a:r>
              <a:rPr lang="en-US" altLang="ja-JP" dirty="0" err="1" smtClean="0"/>
              <a:t>struct</a:t>
            </a:r>
            <a:r>
              <a:rPr lang="en-US" altLang="ja-JP" dirty="0" smtClean="0"/>
              <a:t> list </a:t>
            </a:r>
            <a:r>
              <a:rPr lang="en-US" altLang="ja-JP" dirty="0" smtClean="0">
                <a:solidFill>
                  <a:srgbClr val="00B0F0"/>
                </a:solidFill>
              </a:rPr>
              <a:t>a</a:t>
            </a:r>
            <a:r>
              <a:rPr lang="en-US" altLang="ja-JP" dirty="0" smtClean="0"/>
              <a:t>, *</a:t>
            </a:r>
            <a:r>
              <a:rPr lang="en-US" altLang="ja-JP" dirty="0" smtClean="0">
                <a:solidFill>
                  <a:srgbClr val="00B050"/>
                </a:solidFill>
              </a:rPr>
              <a:t>p</a:t>
            </a:r>
            <a:r>
              <a:rPr lang="en-US" altLang="ja-JP" dirty="0" smtClean="0"/>
              <a:t>;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    </a:t>
            </a:r>
            <a:r>
              <a:rPr lang="en-US" altLang="ja-JP" dirty="0" err="1" smtClean="0">
                <a:solidFill>
                  <a:srgbClr val="00B0F0"/>
                </a:solidFill>
              </a:rPr>
              <a:t>a.key</a:t>
            </a:r>
            <a:r>
              <a:rPr lang="en-US" altLang="ja-JP" dirty="0" smtClean="0"/>
              <a:t> = 20;</a:t>
            </a:r>
          </a:p>
          <a:p>
            <a:r>
              <a:rPr lang="en-US" altLang="ja-JP" dirty="0" smtClean="0"/>
              <a:t>    </a:t>
            </a:r>
            <a:r>
              <a:rPr lang="en-US" altLang="ja-JP" dirty="0" err="1" smtClean="0">
                <a:solidFill>
                  <a:srgbClr val="00B0F0"/>
                </a:solidFill>
              </a:rPr>
              <a:t>a.</a:t>
            </a:r>
            <a:r>
              <a:rPr lang="en-US" altLang="ja-JP" dirty="0" err="1" smtClean="0">
                <a:solidFill>
                  <a:srgbClr val="00B050"/>
                </a:solidFill>
              </a:rPr>
              <a:t>next</a:t>
            </a:r>
            <a:r>
              <a:rPr lang="en-US" altLang="ja-JP" dirty="0" smtClean="0"/>
              <a:t> = NULL;</a:t>
            </a:r>
          </a:p>
          <a:p>
            <a:endParaRPr lang="en-US" altLang="ja-JP" dirty="0" smtClean="0"/>
          </a:p>
          <a:p>
            <a:r>
              <a:rPr kumimoji="1" lang="en-US" altLang="ja-JP" dirty="0"/>
              <a:t> </a:t>
            </a:r>
            <a:r>
              <a:rPr kumimoji="1" lang="en-US" altLang="ja-JP" dirty="0" smtClean="0"/>
              <a:t>   p = (</a:t>
            </a:r>
            <a:r>
              <a:rPr kumimoji="1" lang="en-US" altLang="ja-JP" dirty="0" err="1" smtClean="0"/>
              <a:t>struct</a:t>
            </a:r>
            <a:r>
              <a:rPr kumimoji="1" lang="en-US" altLang="ja-JP" dirty="0" smtClean="0"/>
              <a:t> list *)</a:t>
            </a:r>
            <a:r>
              <a:rPr kumimoji="1" lang="en-US" altLang="ja-JP" dirty="0" err="1" smtClean="0"/>
              <a:t>malloc</a:t>
            </a:r>
            <a:r>
              <a:rPr kumimoji="1" lang="en-US" altLang="ja-JP" dirty="0" smtClean="0"/>
              <a:t>(</a:t>
            </a:r>
            <a:r>
              <a:rPr kumimoji="1" lang="en-US" altLang="ja-JP" sz="1200" dirty="0" err="1" smtClean="0"/>
              <a:t>sizeof</a:t>
            </a:r>
            <a:r>
              <a:rPr kumimoji="1" lang="en-US" altLang="ja-JP" sz="1200" dirty="0" smtClean="0"/>
              <a:t>(</a:t>
            </a:r>
            <a:r>
              <a:rPr kumimoji="1" lang="en-US" altLang="ja-JP" sz="1200" dirty="0" err="1" smtClean="0"/>
              <a:t>struct</a:t>
            </a:r>
            <a:r>
              <a:rPr kumimoji="1" lang="en-US" altLang="ja-JP" dirty="0" smtClean="0"/>
              <a:t> </a:t>
            </a:r>
            <a:r>
              <a:rPr kumimoji="1" lang="en-US" altLang="ja-JP" sz="1200" dirty="0" smtClean="0"/>
              <a:t>list)</a:t>
            </a:r>
            <a:r>
              <a:rPr kumimoji="1" lang="en-US" altLang="ja-JP" dirty="0" smtClean="0"/>
              <a:t>);</a:t>
            </a:r>
          </a:p>
          <a:p>
            <a:endParaRPr lang="en-US" altLang="ja-JP" dirty="0"/>
          </a:p>
          <a:p>
            <a:r>
              <a:rPr kumimoji="1" lang="en-US" altLang="ja-JP" dirty="0" smtClean="0"/>
              <a:t>    p-&gt;key = 21;</a:t>
            </a:r>
          </a:p>
          <a:p>
            <a:r>
              <a:rPr lang="en-US" altLang="ja-JP" dirty="0"/>
              <a:t> </a:t>
            </a:r>
            <a:r>
              <a:rPr lang="en-US" altLang="ja-JP" dirty="0" smtClean="0"/>
              <a:t>   p-&gt;next = NULL;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lang="en-US" altLang="ja-JP" dirty="0" smtClean="0"/>
              <a:t> </a:t>
            </a:r>
            <a:r>
              <a:rPr lang="ja-JP" altLang="en-US" dirty="0"/>
              <a:t> </a:t>
            </a:r>
            <a:r>
              <a:rPr lang="ja-JP" altLang="en-US" dirty="0" smtClean="0"/>
              <a:t>  </a:t>
            </a:r>
            <a:r>
              <a:rPr lang="en-US" altLang="ja-JP" dirty="0" err="1" smtClean="0"/>
              <a:t>printf</a:t>
            </a:r>
            <a:r>
              <a:rPr lang="en-US" altLang="ja-JP" dirty="0" smtClean="0"/>
              <a:t>(“a:</a:t>
            </a:r>
            <a:r>
              <a:rPr lang="en-US" altLang="ja-JP" dirty="0" smtClean="0">
                <a:solidFill>
                  <a:srgbClr val="00B050"/>
                </a:solidFill>
              </a:rPr>
              <a:t>%0x </a:t>
            </a:r>
            <a:r>
              <a:rPr lang="en-US" altLang="ja-JP" dirty="0" smtClean="0"/>
              <a:t>= [</a:t>
            </a:r>
            <a:r>
              <a:rPr lang="en-US" altLang="ja-JP" dirty="0" smtClean="0">
                <a:solidFill>
                  <a:srgbClr val="00B0F0"/>
                </a:solidFill>
              </a:rPr>
              <a:t>%d</a:t>
            </a:r>
            <a:r>
              <a:rPr lang="en-US" altLang="ja-JP" dirty="0" smtClean="0"/>
              <a:t>,</a:t>
            </a:r>
            <a:r>
              <a:rPr lang="en-US" altLang="ja-JP" dirty="0" smtClean="0">
                <a:solidFill>
                  <a:srgbClr val="00B0F0"/>
                </a:solidFill>
              </a:rPr>
              <a:t> %0x</a:t>
            </a:r>
            <a:r>
              <a:rPr lang="en-US" altLang="ja-JP" dirty="0" smtClean="0"/>
              <a:t>]\n”, </a:t>
            </a:r>
          </a:p>
          <a:p>
            <a:r>
              <a:rPr lang="en-US" altLang="ja-JP" dirty="0" smtClean="0">
                <a:solidFill>
                  <a:srgbClr val="00B050"/>
                </a:solidFill>
              </a:rPr>
              <a:t>        &amp;a</a:t>
            </a:r>
            <a:r>
              <a:rPr lang="en-US" altLang="ja-JP" dirty="0" smtClean="0"/>
              <a:t>, </a:t>
            </a:r>
            <a:r>
              <a:rPr lang="en-US" altLang="ja-JP" dirty="0" err="1" smtClean="0">
                <a:solidFill>
                  <a:srgbClr val="00B0F0"/>
                </a:solidFill>
              </a:rPr>
              <a:t>a.key</a:t>
            </a:r>
            <a:r>
              <a:rPr lang="en-US" altLang="ja-JP" dirty="0" smtClean="0"/>
              <a:t>, </a:t>
            </a:r>
            <a:r>
              <a:rPr lang="en-US" altLang="ja-JP" dirty="0" err="1" smtClean="0">
                <a:solidFill>
                  <a:srgbClr val="00B0F0"/>
                </a:solidFill>
              </a:rPr>
              <a:t>a.</a:t>
            </a:r>
            <a:r>
              <a:rPr lang="en-US" altLang="ja-JP" dirty="0" err="1" smtClean="0">
                <a:solidFill>
                  <a:srgbClr val="00B050"/>
                </a:solidFill>
              </a:rPr>
              <a:t>next</a:t>
            </a:r>
            <a:r>
              <a:rPr lang="en-US" altLang="ja-JP" dirty="0" smtClean="0"/>
              <a:t>);</a:t>
            </a:r>
            <a:endParaRPr kumimoji="1" lang="en-US" altLang="ja-JP" dirty="0"/>
          </a:p>
          <a:p>
            <a:r>
              <a:rPr lang="en-US" altLang="ja-JP" dirty="0" smtClean="0"/>
              <a:t>    </a:t>
            </a:r>
            <a:r>
              <a:rPr lang="en-US" altLang="ja-JP" dirty="0" err="1" smtClean="0"/>
              <a:t>printf</a:t>
            </a:r>
            <a:r>
              <a:rPr lang="en-US" altLang="ja-JP" dirty="0" smtClean="0"/>
              <a:t>(“p-&gt;</a:t>
            </a:r>
            <a:r>
              <a:rPr lang="en-US" altLang="ja-JP" dirty="0" smtClean="0">
                <a:solidFill>
                  <a:srgbClr val="00B050"/>
                </a:solidFill>
              </a:rPr>
              <a:t>%x </a:t>
            </a:r>
            <a:r>
              <a:rPr lang="en-US" altLang="ja-JP" dirty="0" smtClean="0"/>
              <a:t>= [</a:t>
            </a:r>
            <a:r>
              <a:rPr lang="en-US" altLang="ja-JP" dirty="0" smtClean="0">
                <a:solidFill>
                  <a:srgbClr val="00B0F0"/>
                </a:solidFill>
              </a:rPr>
              <a:t>%d</a:t>
            </a:r>
            <a:r>
              <a:rPr lang="en-US" altLang="ja-JP" dirty="0" smtClean="0"/>
              <a:t>,</a:t>
            </a:r>
            <a:r>
              <a:rPr lang="en-US" altLang="ja-JP" dirty="0" smtClean="0">
                <a:solidFill>
                  <a:srgbClr val="00B0F0"/>
                </a:solidFill>
              </a:rPr>
              <a:t> %x</a:t>
            </a:r>
            <a:r>
              <a:rPr lang="en-US" altLang="ja-JP" dirty="0" smtClean="0"/>
              <a:t>]\n”, </a:t>
            </a:r>
          </a:p>
          <a:p>
            <a:r>
              <a:rPr lang="en-US" altLang="ja-JP" dirty="0">
                <a:solidFill>
                  <a:srgbClr val="00B050"/>
                </a:solidFill>
              </a:rPr>
              <a:t> </a:t>
            </a:r>
            <a:r>
              <a:rPr lang="en-US" altLang="ja-JP" dirty="0" smtClean="0">
                <a:solidFill>
                  <a:srgbClr val="00B050"/>
                </a:solidFill>
              </a:rPr>
              <a:t>       </a:t>
            </a:r>
            <a:r>
              <a:rPr lang="en-US" altLang="ja-JP" dirty="0">
                <a:solidFill>
                  <a:srgbClr val="00B050"/>
                </a:solidFill>
              </a:rPr>
              <a:t>p</a:t>
            </a:r>
            <a:r>
              <a:rPr lang="en-US" altLang="ja-JP" dirty="0" smtClean="0"/>
              <a:t>, </a:t>
            </a:r>
            <a:r>
              <a:rPr lang="en-US" altLang="ja-JP" dirty="0" smtClean="0">
                <a:solidFill>
                  <a:srgbClr val="00B0F0"/>
                </a:solidFill>
              </a:rPr>
              <a:t>p-&gt;key</a:t>
            </a:r>
            <a:r>
              <a:rPr lang="en-US" altLang="ja-JP" dirty="0" smtClean="0"/>
              <a:t>, </a:t>
            </a:r>
            <a:r>
              <a:rPr lang="en-US" altLang="ja-JP" dirty="0" smtClean="0">
                <a:solidFill>
                  <a:srgbClr val="00B0F0"/>
                </a:solidFill>
              </a:rPr>
              <a:t>p-&gt;</a:t>
            </a:r>
            <a:r>
              <a:rPr lang="en-US" altLang="ja-JP" dirty="0" smtClean="0">
                <a:solidFill>
                  <a:srgbClr val="00B050"/>
                </a:solidFill>
              </a:rPr>
              <a:t>next</a:t>
            </a:r>
            <a:r>
              <a:rPr lang="en-US" altLang="ja-JP" dirty="0" smtClean="0"/>
              <a:t>);</a:t>
            </a:r>
          </a:p>
          <a:p>
            <a:r>
              <a:rPr lang="en-US" altLang="ja-JP" dirty="0" smtClean="0"/>
              <a:t>    free(p);</a:t>
            </a:r>
          </a:p>
          <a:p>
            <a:r>
              <a:rPr lang="en-US" altLang="ja-JP" dirty="0" smtClean="0"/>
              <a:t>    return 0;</a:t>
            </a:r>
          </a:p>
          <a:p>
            <a:r>
              <a:rPr kumimoji="1" lang="en-US" altLang="ja-JP" dirty="0"/>
              <a:t>}</a:t>
            </a:r>
            <a:r>
              <a:rPr kumimoji="1" lang="en-US" altLang="ja-JP" dirty="0" smtClean="0"/>
              <a:t> </a:t>
            </a:r>
            <a:endParaRPr kumimoji="1" lang="ja-JP" altLang="en-US" dirty="0"/>
          </a:p>
        </p:txBody>
      </p:sp>
      <p:sp>
        <p:nvSpPr>
          <p:cNvPr id="7" name="正方形/長方形 6"/>
          <p:cNvSpPr/>
          <p:nvPr/>
        </p:nvSpPr>
        <p:spPr>
          <a:xfrm>
            <a:off x="3214678" y="3571876"/>
            <a:ext cx="1928826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857488" y="3500438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3214678" y="4929198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3214678" y="5214950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143240" y="492919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143240" y="5214950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cxnSp>
        <p:nvCxnSpPr>
          <p:cNvPr id="17" name="直線コネクタ 16"/>
          <p:cNvCxnSpPr/>
          <p:nvPr/>
        </p:nvCxnSpPr>
        <p:spPr>
          <a:xfrm rot="10800000" flipV="1">
            <a:off x="285720" y="3714752"/>
            <a:ext cx="3143272" cy="1428760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コネクタ 19"/>
          <p:cNvCxnSpPr/>
          <p:nvPr/>
        </p:nvCxnSpPr>
        <p:spPr>
          <a:xfrm rot="10800000">
            <a:off x="285720" y="5143512"/>
            <a:ext cx="2786082" cy="1588"/>
          </a:xfrm>
          <a:prstGeom prst="line">
            <a:avLst/>
          </a:prstGeom>
          <a:ln w="19050">
            <a:solidFill>
              <a:srgbClr val="00B050"/>
            </a:solidFill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正方形/長方形 17"/>
          <p:cNvSpPr/>
          <p:nvPr/>
        </p:nvSpPr>
        <p:spPr>
          <a:xfrm>
            <a:off x="3214678" y="1214422"/>
            <a:ext cx="1928826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2857488" y="1142984"/>
            <a:ext cx="2952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3214678" y="1500174"/>
            <a:ext cx="1928826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3214678" y="121442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F0"/>
                </a:solidFill>
              </a:rPr>
              <a:t>a.key</a:t>
            </a:r>
            <a:endParaRPr lang="en-US" altLang="ja-JP" sz="1200" dirty="0" smtClean="0">
              <a:solidFill>
                <a:srgbClr val="00B0F0"/>
              </a:solidFill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3214678" y="150017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F0"/>
                </a:solidFill>
              </a:rPr>
              <a:t>a.</a:t>
            </a:r>
            <a:r>
              <a:rPr lang="en-US" altLang="ja-JP" sz="1200" dirty="0" err="1" smtClean="0">
                <a:solidFill>
                  <a:srgbClr val="00B050"/>
                </a:solidFill>
              </a:rPr>
              <a:t>next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テキスト ボックス 12"/>
          <p:cNvSpPr txBox="1"/>
          <p:nvPr/>
        </p:nvSpPr>
        <p:spPr>
          <a:xfrm>
            <a:off x="5214942" y="142852"/>
            <a:ext cx="3782574" cy="67403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struct</a:t>
            </a:r>
            <a:r>
              <a:rPr kumimoji="1" lang="en-US" altLang="ja-JP" dirty="0" smtClean="0"/>
              <a:t> list {</a:t>
            </a:r>
          </a:p>
          <a:p>
            <a:r>
              <a:rPr lang="en-US" altLang="ja-JP" dirty="0" smtClean="0"/>
              <a:t>    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key;</a:t>
            </a:r>
          </a:p>
          <a:p>
            <a:r>
              <a:rPr kumimoji="1" lang="en-US" altLang="ja-JP" dirty="0"/>
              <a:t> </a:t>
            </a:r>
            <a:r>
              <a:rPr kumimoji="1" lang="en-US" altLang="ja-JP" dirty="0" smtClean="0"/>
              <a:t>   </a:t>
            </a:r>
            <a:r>
              <a:rPr kumimoji="1" lang="en-US" altLang="ja-JP" dirty="0" err="1" smtClean="0"/>
              <a:t>struct</a:t>
            </a:r>
            <a:r>
              <a:rPr kumimoji="1" lang="en-US" altLang="ja-JP" dirty="0" smtClean="0"/>
              <a:t> list *next;</a:t>
            </a:r>
          </a:p>
          <a:p>
            <a:r>
              <a:rPr lang="en-US" altLang="ja-JP" dirty="0" smtClean="0"/>
              <a:t>};</a:t>
            </a:r>
            <a:endParaRPr kumimoji="1" lang="en-US" altLang="ja-JP" dirty="0" smtClean="0"/>
          </a:p>
          <a:p>
            <a:endParaRPr lang="en-US" altLang="ja-JP" dirty="0"/>
          </a:p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main(void)</a:t>
            </a:r>
          </a:p>
          <a:p>
            <a:r>
              <a:rPr lang="en-US" altLang="ja-JP" dirty="0"/>
              <a:t>{</a:t>
            </a:r>
            <a:endParaRPr kumimoji="1" lang="en-US" altLang="ja-JP" dirty="0" smtClean="0"/>
          </a:p>
          <a:p>
            <a:r>
              <a:rPr lang="en-US" altLang="ja-JP" dirty="0" smtClean="0"/>
              <a:t> </a:t>
            </a:r>
            <a:r>
              <a:rPr lang="en-US" altLang="ja-JP" dirty="0" err="1" smtClean="0"/>
              <a:t>struct</a:t>
            </a:r>
            <a:r>
              <a:rPr lang="en-US" altLang="ja-JP" dirty="0" smtClean="0"/>
              <a:t> list </a:t>
            </a:r>
            <a:r>
              <a:rPr lang="en-US" altLang="ja-JP" dirty="0" smtClean="0">
                <a:solidFill>
                  <a:srgbClr val="00B0F0"/>
                </a:solidFill>
              </a:rPr>
              <a:t>a</a:t>
            </a:r>
            <a:r>
              <a:rPr lang="en-US" altLang="ja-JP" dirty="0" smtClean="0"/>
              <a:t>, *</a:t>
            </a:r>
            <a:r>
              <a:rPr lang="en-US" altLang="ja-JP" dirty="0" smtClean="0">
                <a:solidFill>
                  <a:srgbClr val="00B050"/>
                </a:solidFill>
              </a:rPr>
              <a:t>p</a:t>
            </a:r>
            <a:r>
              <a:rPr lang="en-US" altLang="ja-JP" dirty="0" smtClean="0"/>
              <a:t>;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    </a:t>
            </a:r>
            <a:r>
              <a:rPr lang="en-US" altLang="ja-JP" dirty="0" err="1" smtClean="0">
                <a:solidFill>
                  <a:srgbClr val="00B0F0"/>
                </a:solidFill>
              </a:rPr>
              <a:t>a.key</a:t>
            </a:r>
            <a:r>
              <a:rPr lang="en-US" altLang="ja-JP" dirty="0" smtClean="0"/>
              <a:t> = 20;</a:t>
            </a:r>
          </a:p>
          <a:p>
            <a:r>
              <a:rPr lang="en-US" altLang="ja-JP" dirty="0" smtClean="0"/>
              <a:t>    </a:t>
            </a:r>
            <a:r>
              <a:rPr lang="en-US" altLang="ja-JP" dirty="0" err="1" smtClean="0">
                <a:solidFill>
                  <a:srgbClr val="00B0F0"/>
                </a:solidFill>
              </a:rPr>
              <a:t>a.</a:t>
            </a:r>
            <a:r>
              <a:rPr lang="en-US" altLang="ja-JP" dirty="0" err="1" smtClean="0">
                <a:solidFill>
                  <a:srgbClr val="00B050"/>
                </a:solidFill>
              </a:rPr>
              <a:t>next</a:t>
            </a:r>
            <a:r>
              <a:rPr lang="en-US" altLang="ja-JP" dirty="0" smtClean="0"/>
              <a:t> = NULL;</a:t>
            </a:r>
          </a:p>
          <a:p>
            <a:endParaRPr lang="en-US" altLang="ja-JP" dirty="0" smtClean="0"/>
          </a:p>
          <a:p>
            <a:r>
              <a:rPr kumimoji="1" lang="en-US" altLang="ja-JP" dirty="0"/>
              <a:t> </a:t>
            </a:r>
            <a:r>
              <a:rPr kumimoji="1" lang="en-US" altLang="ja-JP" dirty="0" smtClean="0"/>
              <a:t>   p = (</a:t>
            </a:r>
            <a:r>
              <a:rPr kumimoji="1" lang="en-US" altLang="ja-JP" dirty="0" err="1" smtClean="0"/>
              <a:t>struct</a:t>
            </a:r>
            <a:r>
              <a:rPr kumimoji="1" lang="en-US" altLang="ja-JP" dirty="0" smtClean="0"/>
              <a:t> list *)</a:t>
            </a:r>
            <a:r>
              <a:rPr kumimoji="1" lang="en-US" altLang="ja-JP" dirty="0" err="1" smtClean="0"/>
              <a:t>malloc</a:t>
            </a:r>
            <a:r>
              <a:rPr kumimoji="1" lang="en-US" altLang="ja-JP" dirty="0" smtClean="0"/>
              <a:t>(</a:t>
            </a:r>
            <a:r>
              <a:rPr kumimoji="1" lang="en-US" altLang="ja-JP" sz="1200" dirty="0" err="1" smtClean="0"/>
              <a:t>sizeof</a:t>
            </a:r>
            <a:r>
              <a:rPr kumimoji="1" lang="en-US" altLang="ja-JP" sz="1200" dirty="0" smtClean="0"/>
              <a:t>(</a:t>
            </a:r>
            <a:r>
              <a:rPr kumimoji="1" lang="en-US" altLang="ja-JP" sz="1200" dirty="0" err="1" smtClean="0"/>
              <a:t>struct</a:t>
            </a:r>
            <a:r>
              <a:rPr kumimoji="1" lang="en-US" altLang="ja-JP" dirty="0" smtClean="0"/>
              <a:t> </a:t>
            </a:r>
            <a:r>
              <a:rPr kumimoji="1" lang="en-US" altLang="ja-JP" sz="1200" dirty="0" smtClean="0"/>
              <a:t>list)</a:t>
            </a:r>
            <a:r>
              <a:rPr kumimoji="1" lang="en-US" altLang="ja-JP" dirty="0" smtClean="0"/>
              <a:t>);</a:t>
            </a:r>
          </a:p>
          <a:p>
            <a:endParaRPr lang="en-US" altLang="ja-JP" dirty="0"/>
          </a:p>
          <a:p>
            <a:r>
              <a:rPr kumimoji="1" lang="en-US" altLang="ja-JP" dirty="0" smtClean="0"/>
              <a:t>    p-&gt;key = 21;</a:t>
            </a:r>
          </a:p>
          <a:p>
            <a:r>
              <a:rPr lang="en-US" altLang="ja-JP" dirty="0"/>
              <a:t> </a:t>
            </a:r>
            <a:r>
              <a:rPr lang="en-US" altLang="ja-JP" dirty="0" smtClean="0"/>
              <a:t>   p-&gt;next = NULL;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lang="en-US" altLang="ja-JP" dirty="0" smtClean="0"/>
              <a:t> </a:t>
            </a:r>
            <a:r>
              <a:rPr lang="ja-JP" altLang="en-US" dirty="0"/>
              <a:t> </a:t>
            </a:r>
            <a:r>
              <a:rPr lang="ja-JP" altLang="en-US" dirty="0" smtClean="0"/>
              <a:t>  </a:t>
            </a:r>
            <a:r>
              <a:rPr lang="en-US" altLang="ja-JP" dirty="0" err="1" smtClean="0"/>
              <a:t>printf</a:t>
            </a:r>
            <a:r>
              <a:rPr lang="en-US" altLang="ja-JP" dirty="0" smtClean="0"/>
              <a:t>(“a:</a:t>
            </a:r>
            <a:r>
              <a:rPr lang="en-US" altLang="ja-JP" dirty="0" smtClean="0">
                <a:solidFill>
                  <a:srgbClr val="00B050"/>
                </a:solidFill>
              </a:rPr>
              <a:t>%0x </a:t>
            </a:r>
            <a:r>
              <a:rPr lang="en-US" altLang="ja-JP" dirty="0" smtClean="0"/>
              <a:t>= [</a:t>
            </a:r>
            <a:r>
              <a:rPr lang="en-US" altLang="ja-JP" dirty="0" smtClean="0">
                <a:solidFill>
                  <a:srgbClr val="00B0F0"/>
                </a:solidFill>
              </a:rPr>
              <a:t>%d</a:t>
            </a:r>
            <a:r>
              <a:rPr lang="en-US" altLang="ja-JP" dirty="0" smtClean="0"/>
              <a:t>,</a:t>
            </a:r>
            <a:r>
              <a:rPr lang="en-US" altLang="ja-JP" dirty="0" smtClean="0">
                <a:solidFill>
                  <a:srgbClr val="00B0F0"/>
                </a:solidFill>
              </a:rPr>
              <a:t> %0x</a:t>
            </a:r>
            <a:r>
              <a:rPr lang="en-US" altLang="ja-JP" dirty="0" smtClean="0"/>
              <a:t>]\n”, </a:t>
            </a:r>
          </a:p>
          <a:p>
            <a:r>
              <a:rPr lang="en-US" altLang="ja-JP" dirty="0" smtClean="0">
                <a:solidFill>
                  <a:srgbClr val="00B050"/>
                </a:solidFill>
              </a:rPr>
              <a:t>        &amp;a</a:t>
            </a:r>
            <a:r>
              <a:rPr lang="en-US" altLang="ja-JP" dirty="0" smtClean="0"/>
              <a:t>, </a:t>
            </a:r>
            <a:r>
              <a:rPr lang="en-US" altLang="ja-JP" dirty="0" err="1" smtClean="0">
                <a:solidFill>
                  <a:srgbClr val="00B0F0"/>
                </a:solidFill>
              </a:rPr>
              <a:t>a.key</a:t>
            </a:r>
            <a:r>
              <a:rPr lang="en-US" altLang="ja-JP" dirty="0" smtClean="0"/>
              <a:t>, </a:t>
            </a:r>
            <a:r>
              <a:rPr lang="en-US" altLang="ja-JP" dirty="0" err="1" smtClean="0">
                <a:solidFill>
                  <a:srgbClr val="00B0F0"/>
                </a:solidFill>
              </a:rPr>
              <a:t>a.</a:t>
            </a:r>
            <a:r>
              <a:rPr lang="en-US" altLang="ja-JP" dirty="0" err="1" smtClean="0">
                <a:solidFill>
                  <a:srgbClr val="00B050"/>
                </a:solidFill>
              </a:rPr>
              <a:t>next</a:t>
            </a:r>
            <a:r>
              <a:rPr lang="en-US" altLang="ja-JP" dirty="0" smtClean="0"/>
              <a:t>);</a:t>
            </a:r>
            <a:endParaRPr kumimoji="1" lang="en-US" altLang="ja-JP" dirty="0"/>
          </a:p>
          <a:p>
            <a:r>
              <a:rPr lang="en-US" altLang="ja-JP" dirty="0" smtClean="0"/>
              <a:t>    </a:t>
            </a:r>
            <a:r>
              <a:rPr lang="en-US" altLang="ja-JP" dirty="0" err="1" smtClean="0"/>
              <a:t>printf</a:t>
            </a:r>
            <a:r>
              <a:rPr lang="en-US" altLang="ja-JP" dirty="0" smtClean="0"/>
              <a:t>(“p-&gt;</a:t>
            </a:r>
            <a:r>
              <a:rPr lang="en-US" altLang="ja-JP" dirty="0" smtClean="0">
                <a:solidFill>
                  <a:srgbClr val="00B050"/>
                </a:solidFill>
              </a:rPr>
              <a:t>%x </a:t>
            </a:r>
            <a:r>
              <a:rPr lang="en-US" altLang="ja-JP" dirty="0" smtClean="0"/>
              <a:t>= [</a:t>
            </a:r>
            <a:r>
              <a:rPr lang="en-US" altLang="ja-JP" dirty="0" smtClean="0">
                <a:solidFill>
                  <a:srgbClr val="00B0F0"/>
                </a:solidFill>
              </a:rPr>
              <a:t>%d</a:t>
            </a:r>
            <a:r>
              <a:rPr lang="en-US" altLang="ja-JP" dirty="0" smtClean="0"/>
              <a:t>,</a:t>
            </a:r>
            <a:r>
              <a:rPr lang="en-US" altLang="ja-JP" dirty="0" smtClean="0">
                <a:solidFill>
                  <a:srgbClr val="00B0F0"/>
                </a:solidFill>
              </a:rPr>
              <a:t> %x</a:t>
            </a:r>
            <a:r>
              <a:rPr lang="en-US" altLang="ja-JP" dirty="0" smtClean="0"/>
              <a:t>]\n”, </a:t>
            </a:r>
          </a:p>
          <a:p>
            <a:r>
              <a:rPr lang="en-US" altLang="ja-JP" dirty="0">
                <a:solidFill>
                  <a:srgbClr val="00B050"/>
                </a:solidFill>
              </a:rPr>
              <a:t> </a:t>
            </a:r>
            <a:r>
              <a:rPr lang="en-US" altLang="ja-JP" dirty="0" smtClean="0">
                <a:solidFill>
                  <a:srgbClr val="00B050"/>
                </a:solidFill>
              </a:rPr>
              <a:t>       </a:t>
            </a:r>
            <a:r>
              <a:rPr lang="en-US" altLang="ja-JP" dirty="0">
                <a:solidFill>
                  <a:srgbClr val="00B050"/>
                </a:solidFill>
              </a:rPr>
              <a:t>p</a:t>
            </a:r>
            <a:r>
              <a:rPr lang="en-US" altLang="ja-JP" dirty="0" smtClean="0"/>
              <a:t>, </a:t>
            </a:r>
            <a:r>
              <a:rPr lang="en-US" altLang="ja-JP" dirty="0" smtClean="0">
                <a:solidFill>
                  <a:srgbClr val="00B0F0"/>
                </a:solidFill>
              </a:rPr>
              <a:t>p-&gt;key</a:t>
            </a:r>
            <a:r>
              <a:rPr lang="en-US" altLang="ja-JP" dirty="0" smtClean="0"/>
              <a:t>, </a:t>
            </a:r>
            <a:r>
              <a:rPr lang="en-US" altLang="ja-JP" dirty="0" smtClean="0">
                <a:solidFill>
                  <a:srgbClr val="00B0F0"/>
                </a:solidFill>
              </a:rPr>
              <a:t>p-&gt;</a:t>
            </a:r>
            <a:r>
              <a:rPr lang="en-US" altLang="ja-JP" dirty="0" smtClean="0">
                <a:solidFill>
                  <a:srgbClr val="00B050"/>
                </a:solidFill>
              </a:rPr>
              <a:t>next</a:t>
            </a:r>
            <a:r>
              <a:rPr lang="en-US" altLang="ja-JP" dirty="0" smtClean="0"/>
              <a:t>);</a:t>
            </a:r>
          </a:p>
          <a:p>
            <a:r>
              <a:rPr lang="en-US" altLang="ja-JP" dirty="0" smtClean="0"/>
              <a:t>    free(p);</a:t>
            </a:r>
          </a:p>
          <a:p>
            <a:r>
              <a:rPr lang="en-US" altLang="ja-JP" dirty="0" smtClean="0"/>
              <a:t>    return 0;</a:t>
            </a:r>
          </a:p>
          <a:p>
            <a:r>
              <a:rPr kumimoji="1" lang="en-US" altLang="ja-JP" dirty="0"/>
              <a:t>}</a:t>
            </a:r>
            <a:r>
              <a:rPr kumimoji="1" lang="en-US" altLang="ja-JP" dirty="0" smtClean="0"/>
              <a:t> </a:t>
            </a:r>
            <a:endParaRPr kumimoji="1" lang="ja-JP" altLang="en-US" dirty="0"/>
          </a:p>
        </p:txBody>
      </p:sp>
      <p:sp>
        <p:nvSpPr>
          <p:cNvPr id="7" name="正方形/長方形 6"/>
          <p:cNvSpPr/>
          <p:nvPr/>
        </p:nvSpPr>
        <p:spPr>
          <a:xfrm>
            <a:off x="3214678" y="3571876"/>
            <a:ext cx="1928826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857488" y="3500438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3214678" y="4929198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3214678" y="5214950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143240" y="492919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143240" y="5214950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cxnSp>
        <p:nvCxnSpPr>
          <p:cNvPr id="17" name="直線コネクタ 16"/>
          <p:cNvCxnSpPr/>
          <p:nvPr/>
        </p:nvCxnSpPr>
        <p:spPr>
          <a:xfrm rot="10800000" flipV="1">
            <a:off x="285720" y="3714752"/>
            <a:ext cx="3143272" cy="1428760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コネクタ 19"/>
          <p:cNvCxnSpPr/>
          <p:nvPr/>
        </p:nvCxnSpPr>
        <p:spPr>
          <a:xfrm rot="10800000">
            <a:off x="285720" y="5143512"/>
            <a:ext cx="2786082" cy="1588"/>
          </a:xfrm>
          <a:prstGeom prst="line">
            <a:avLst/>
          </a:prstGeom>
          <a:ln w="19050">
            <a:solidFill>
              <a:srgbClr val="00B050"/>
            </a:solidFill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正方形/長方形 17"/>
          <p:cNvSpPr/>
          <p:nvPr/>
        </p:nvSpPr>
        <p:spPr>
          <a:xfrm>
            <a:off x="3214678" y="1214422"/>
            <a:ext cx="1928826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20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2857488" y="1142984"/>
            <a:ext cx="2952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3214678" y="1500174"/>
            <a:ext cx="1928826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3214678" y="121442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F0"/>
                </a:solidFill>
              </a:rPr>
              <a:t>a.key</a:t>
            </a:r>
            <a:endParaRPr lang="en-US" altLang="ja-JP" sz="1200" dirty="0" smtClean="0">
              <a:solidFill>
                <a:srgbClr val="00B0F0"/>
              </a:solidFill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3214678" y="150017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F0"/>
                </a:solidFill>
              </a:rPr>
              <a:t>a.</a:t>
            </a:r>
            <a:r>
              <a:rPr lang="en-US" altLang="ja-JP" sz="1200" dirty="0" err="1" smtClean="0">
                <a:solidFill>
                  <a:srgbClr val="00B050"/>
                </a:solidFill>
              </a:rPr>
              <a:t>next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3214678" y="3571876"/>
            <a:ext cx="1928826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857488" y="3500438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3214678" y="4929198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3214678" y="5214950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143240" y="492919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143240" y="5214950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cxnSp>
        <p:nvCxnSpPr>
          <p:cNvPr id="17" name="直線コネクタ 16"/>
          <p:cNvCxnSpPr/>
          <p:nvPr/>
        </p:nvCxnSpPr>
        <p:spPr>
          <a:xfrm rot="10800000" flipV="1">
            <a:off x="285720" y="3714752"/>
            <a:ext cx="3143272" cy="1428760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コネクタ 19"/>
          <p:cNvCxnSpPr/>
          <p:nvPr/>
        </p:nvCxnSpPr>
        <p:spPr>
          <a:xfrm rot="10800000">
            <a:off x="285720" y="5143512"/>
            <a:ext cx="2786082" cy="1588"/>
          </a:xfrm>
          <a:prstGeom prst="line">
            <a:avLst/>
          </a:prstGeom>
          <a:ln w="19050">
            <a:solidFill>
              <a:srgbClr val="00B050"/>
            </a:solidFill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正方形/長方形 17"/>
          <p:cNvSpPr/>
          <p:nvPr/>
        </p:nvSpPr>
        <p:spPr>
          <a:xfrm>
            <a:off x="3214678" y="1214422"/>
            <a:ext cx="1928826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20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2857488" y="1142984"/>
            <a:ext cx="2952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3214678" y="1500174"/>
            <a:ext cx="1928826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3214678" y="121442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F0"/>
                </a:solidFill>
              </a:rPr>
              <a:t>a.key</a:t>
            </a:r>
            <a:endParaRPr lang="en-US" altLang="ja-JP" sz="1200" dirty="0" smtClean="0">
              <a:solidFill>
                <a:srgbClr val="00B0F0"/>
              </a:solidFill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3214678" y="150017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F0"/>
                </a:solidFill>
              </a:rPr>
              <a:t>a.</a:t>
            </a:r>
            <a:r>
              <a:rPr lang="en-US" altLang="ja-JP" sz="1200" dirty="0" err="1" smtClean="0">
                <a:solidFill>
                  <a:srgbClr val="00B050"/>
                </a:solidFill>
              </a:rPr>
              <a:t>next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5576998" y="357166"/>
            <a:ext cx="370991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dirty="0">
                <a:solidFill>
                  <a:srgbClr val="00B0F0"/>
                </a:solidFill>
              </a:rPr>
              <a:t>水色</a:t>
            </a:r>
            <a:r>
              <a:rPr lang="ja-JP" altLang="en-US" dirty="0" smtClean="0">
                <a:solidFill>
                  <a:srgbClr val="00B0F0"/>
                </a:solidFill>
              </a:rPr>
              <a:t>の箱</a:t>
            </a:r>
            <a:r>
              <a:rPr lang="ja-JP" altLang="en-US" dirty="0" smtClean="0"/>
              <a:t>（変数）</a:t>
            </a:r>
            <a:endParaRPr lang="en-US" altLang="ja-JP" dirty="0" smtClean="0"/>
          </a:p>
          <a:p>
            <a:pPr algn="ctr"/>
            <a:r>
              <a:rPr kumimoji="1" lang="ja-JP" altLang="en-US" dirty="0" smtClean="0"/>
              <a:t>と</a:t>
            </a:r>
            <a:endParaRPr kumimoji="1" lang="en-US" altLang="ja-JP" dirty="0" smtClean="0"/>
          </a:p>
          <a:p>
            <a:pPr algn="ctr"/>
            <a:r>
              <a:rPr lang="ja-JP" altLang="en-US" dirty="0">
                <a:solidFill>
                  <a:srgbClr val="FF0000"/>
                </a:solidFill>
              </a:rPr>
              <a:t>赤い</a:t>
            </a:r>
            <a:r>
              <a:rPr lang="ja-JP" altLang="en-US" dirty="0" smtClean="0">
                <a:solidFill>
                  <a:srgbClr val="FF0000"/>
                </a:solidFill>
              </a:rPr>
              <a:t>箱</a:t>
            </a:r>
            <a:r>
              <a:rPr lang="ja-JP" altLang="en-US" dirty="0" smtClean="0"/>
              <a:t>（確保された領域）</a:t>
            </a:r>
            <a:endParaRPr lang="en-US" altLang="ja-JP" dirty="0" smtClean="0"/>
          </a:p>
          <a:p>
            <a:pPr algn="ctr"/>
            <a:r>
              <a:rPr kumimoji="1" lang="ja-JP" altLang="en-US" dirty="0" smtClean="0"/>
              <a:t>の違い</a:t>
            </a:r>
            <a:endParaRPr kumimoji="1" lang="en-US" altLang="ja-JP" dirty="0" smtClean="0"/>
          </a:p>
          <a:p>
            <a:pPr algn="ctr"/>
            <a:endParaRPr lang="en-US" altLang="ja-JP" dirty="0"/>
          </a:p>
          <a:p>
            <a:r>
              <a:rPr kumimoji="1" lang="ja-JP" altLang="en-US" dirty="0" smtClean="0">
                <a:solidFill>
                  <a:srgbClr val="00B0F0"/>
                </a:solidFill>
              </a:rPr>
              <a:t>変数</a:t>
            </a:r>
            <a:r>
              <a:rPr kumimoji="1" lang="ja-JP" altLang="en-US" dirty="0" smtClean="0"/>
              <a:t>： </a:t>
            </a:r>
            <a:endParaRPr kumimoji="1" lang="en-US" altLang="ja-JP" dirty="0" smtClean="0"/>
          </a:p>
          <a:p>
            <a:r>
              <a:rPr lang="ja-JP" altLang="en-US" dirty="0"/>
              <a:t>　</a:t>
            </a:r>
            <a:r>
              <a:rPr lang="ja-JP" altLang="en-US" dirty="0" smtClean="0"/>
              <a:t>・</a:t>
            </a:r>
            <a:endParaRPr kumimoji="1" lang="en-US" altLang="ja-JP" dirty="0" smtClean="0"/>
          </a:p>
          <a:p>
            <a:r>
              <a:rPr lang="ja-JP" altLang="en-US" dirty="0"/>
              <a:t>　</a:t>
            </a:r>
            <a:endParaRPr lang="en-US" altLang="ja-JP" dirty="0" smtClean="0"/>
          </a:p>
          <a:p>
            <a:r>
              <a:rPr kumimoji="1" lang="ja-JP" altLang="en-US" dirty="0"/>
              <a:t>　</a:t>
            </a:r>
            <a:r>
              <a:rPr kumimoji="1" lang="ja-JP" altLang="en-US" dirty="0" smtClean="0"/>
              <a:t>　</a:t>
            </a:r>
            <a:endParaRPr kumimoji="1" lang="en-US" altLang="ja-JP" dirty="0" smtClean="0"/>
          </a:p>
          <a:p>
            <a:r>
              <a:rPr lang="ja-JP" altLang="en-US" dirty="0"/>
              <a:t>　</a:t>
            </a:r>
            <a:r>
              <a:rPr lang="ja-JP" altLang="en-US" dirty="0" smtClean="0"/>
              <a:t>・</a:t>
            </a:r>
            <a:endParaRPr lang="en-US" altLang="ja-JP" dirty="0" smtClean="0"/>
          </a:p>
          <a:p>
            <a:r>
              <a:rPr kumimoji="1" lang="ja-JP" altLang="en-US" dirty="0"/>
              <a:t>　</a:t>
            </a:r>
            <a:r>
              <a:rPr kumimoji="1" lang="ja-JP" altLang="en-US" dirty="0" smtClean="0"/>
              <a:t>・</a:t>
            </a:r>
            <a:r>
              <a:rPr lang="ja-JP" altLang="en-US" dirty="0" smtClean="0"/>
              <a:t>変数領域</a:t>
            </a:r>
            <a:endParaRPr kumimoji="1" lang="en-US" altLang="ja-JP" dirty="0" smtClean="0"/>
          </a:p>
          <a:p>
            <a:endParaRPr lang="en-US" altLang="ja-JP" dirty="0"/>
          </a:p>
          <a:p>
            <a:r>
              <a:rPr kumimoji="1" lang="en-US" altLang="ja-JP" dirty="0" err="1" smtClean="0">
                <a:solidFill>
                  <a:srgbClr val="FF0000"/>
                </a:solidFill>
              </a:rPr>
              <a:t>malloc</a:t>
            </a:r>
            <a:r>
              <a:rPr kumimoji="1" lang="ja-JP" altLang="en-US" dirty="0" smtClean="0">
                <a:solidFill>
                  <a:srgbClr val="FF0000"/>
                </a:solidFill>
              </a:rPr>
              <a:t>によって確保された領域</a:t>
            </a:r>
            <a:r>
              <a:rPr kumimoji="1" lang="ja-JP" altLang="en-US" dirty="0" smtClean="0"/>
              <a:t>：</a:t>
            </a:r>
            <a:endParaRPr kumimoji="1" lang="en-US" altLang="ja-JP" dirty="0" smtClean="0"/>
          </a:p>
          <a:p>
            <a:r>
              <a:rPr lang="ja-JP" altLang="en-US" dirty="0"/>
              <a:t>　</a:t>
            </a:r>
            <a:r>
              <a:rPr lang="ja-JP" altLang="en-US" dirty="0" smtClean="0"/>
              <a:t>・</a:t>
            </a:r>
            <a:endParaRPr lang="en-US" altLang="ja-JP" dirty="0" smtClean="0"/>
          </a:p>
          <a:p>
            <a:r>
              <a:rPr kumimoji="1" lang="ja-JP" altLang="en-US" dirty="0"/>
              <a:t>　</a:t>
            </a:r>
            <a:endParaRPr kumimoji="1" lang="en-US" altLang="ja-JP" dirty="0" smtClean="0"/>
          </a:p>
          <a:p>
            <a:r>
              <a:rPr lang="ja-JP" altLang="en-US" dirty="0"/>
              <a:t>　</a:t>
            </a:r>
            <a:endParaRPr lang="en-US" altLang="ja-JP" u="sng" dirty="0" smtClean="0"/>
          </a:p>
          <a:p>
            <a:r>
              <a:rPr lang="ja-JP" altLang="en-US" dirty="0"/>
              <a:t>　</a:t>
            </a:r>
            <a:r>
              <a:rPr lang="ja-JP" altLang="en-US" dirty="0" smtClean="0"/>
              <a:t>　</a:t>
            </a:r>
            <a:endParaRPr lang="en-US" altLang="ja-JP" dirty="0" smtClean="0"/>
          </a:p>
          <a:p>
            <a:r>
              <a:rPr kumimoji="1" lang="ja-JP" altLang="en-US" dirty="0"/>
              <a:t>　</a:t>
            </a:r>
            <a:r>
              <a:rPr kumimoji="1" lang="ja-JP" altLang="en-US" dirty="0" smtClean="0"/>
              <a:t>・</a:t>
            </a:r>
            <a:endParaRPr kumimoji="1" lang="en-US" altLang="ja-JP" dirty="0" smtClean="0"/>
          </a:p>
          <a:p>
            <a:r>
              <a:rPr lang="ja-JP" altLang="en-US" dirty="0"/>
              <a:t>　</a:t>
            </a:r>
            <a:endParaRPr lang="en-US" altLang="ja-JP" dirty="0" smtClean="0"/>
          </a:p>
          <a:p>
            <a:r>
              <a:rPr kumimoji="1" lang="ja-JP" altLang="en-US" dirty="0"/>
              <a:t>　</a:t>
            </a:r>
            <a:endParaRPr kumimoji="1" lang="en-US" altLang="ja-JP" dirty="0" smtClean="0"/>
          </a:p>
          <a:p>
            <a:r>
              <a:rPr lang="ja-JP" altLang="en-US" dirty="0"/>
              <a:t>　</a:t>
            </a:r>
            <a:r>
              <a:rPr lang="ja-JP" altLang="en-US" dirty="0" smtClean="0"/>
              <a:t>・動的割当領域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3214678" y="3571876"/>
            <a:ext cx="1928826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857488" y="3500438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3214678" y="4929198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3214678" y="5214950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143240" y="492919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143240" y="5214950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cxnSp>
        <p:nvCxnSpPr>
          <p:cNvPr id="17" name="直線コネクタ 16"/>
          <p:cNvCxnSpPr/>
          <p:nvPr/>
        </p:nvCxnSpPr>
        <p:spPr>
          <a:xfrm rot="10800000" flipV="1">
            <a:off x="285720" y="3714752"/>
            <a:ext cx="3143272" cy="1428760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コネクタ 19"/>
          <p:cNvCxnSpPr/>
          <p:nvPr/>
        </p:nvCxnSpPr>
        <p:spPr>
          <a:xfrm rot="10800000">
            <a:off x="285720" y="5143512"/>
            <a:ext cx="2786082" cy="1588"/>
          </a:xfrm>
          <a:prstGeom prst="line">
            <a:avLst/>
          </a:prstGeom>
          <a:ln w="19050">
            <a:solidFill>
              <a:srgbClr val="00B050"/>
            </a:solidFill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正方形/長方形 17"/>
          <p:cNvSpPr/>
          <p:nvPr/>
        </p:nvSpPr>
        <p:spPr>
          <a:xfrm>
            <a:off x="3214678" y="1214422"/>
            <a:ext cx="1928826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20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2857488" y="1142984"/>
            <a:ext cx="2952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3214678" y="1500174"/>
            <a:ext cx="1928826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3214678" y="121442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F0"/>
                </a:solidFill>
              </a:rPr>
              <a:t>a.key</a:t>
            </a:r>
            <a:endParaRPr lang="en-US" altLang="ja-JP" sz="1200" dirty="0" smtClean="0">
              <a:solidFill>
                <a:srgbClr val="00B0F0"/>
              </a:solidFill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3214678" y="150017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F0"/>
                </a:solidFill>
              </a:rPr>
              <a:t>a.</a:t>
            </a:r>
            <a:r>
              <a:rPr lang="en-US" altLang="ja-JP" sz="1200" dirty="0" err="1" smtClean="0">
                <a:solidFill>
                  <a:srgbClr val="00B050"/>
                </a:solidFill>
              </a:rPr>
              <a:t>next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5576998" y="357166"/>
            <a:ext cx="3682418" cy="59093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dirty="0">
                <a:solidFill>
                  <a:srgbClr val="00B0F0"/>
                </a:solidFill>
              </a:rPr>
              <a:t>水色</a:t>
            </a:r>
            <a:r>
              <a:rPr lang="ja-JP" altLang="en-US" dirty="0" smtClean="0">
                <a:solidFill>
                  <a:srgbClr val="00B0F0"/>
                </a:solidFill>
              </a:rPr>
              <a:t>の箱</a:t>
            </a:r>
            <a:r>
              <a:rPr lang="ja-JP" altLang="en-US" dirty="0" smtClean="0"/>
              <a:t>（変数）</a:t>
            </a:r>
            <a:endParaRPr lang="en-US" altLang="ja-JP" dirty="0" smtClean="0"/>
          </a:p>
          <a:p>
            <a:pPr algn="ctr"/>
            <a:r>
              <a:rPr kumimoji="1" lang="ja-JP" altLang="en-US" dirty="0" smtClean="0"/>
              <a:t>と</a:t>
            </a:r>
            <a:endParaRPr kumimoji="1" lang="en-US" altLang="ja-JP" dirty="0" smtClean="0"/>
          </a:p>
          <a:p>
            <a:pPr algn="ctr"/>
            <a:r>
              <a:rPr lang="ja-JP" altLang="en-US" dirty="0">
                <a:solidFill>
                  <a:srgbClr val="FF0000"/>
                </a:solidFill>
              </a:rPr>
              <a:t>赤い</a:t>
            </a:r>
            <a:r>
              <a:rPr lang="ja-JP" altLang="en-US" dirty="0" smtClean="0">
                <a:solidFill>
                  <a:srgbClr val="FF0000"/>
                </a:solidFill>
              </a:rPr>
              <a:t>箱</a:t>
            </a:r>
            <a:r>
              <a:rPr lang="ja-JP" altLang="en-US" dirty="0" smtClean="0"/>
              <a:t>（確保された領域）</a:t>
            </a:r>
            <a:endParaRPr lang="en-US" altLang="ja-JP" dirty="0" smtClean="0"/>
          </a:p>
          <a:p>
            <a:pPr algn="ctr"/>
            <a:r>
              <a:rPr kumimoji="1" lang="ja-JP" altLang="en-US" dirty="0" smtClean="0"/>
              <a:t>の違い</a:t>
            </a:r>
            <a:endParaRPr kumimoji="1" lang="en-US" altLang="ja-JP" dirty="0" smtClean="0"/>
          </a:p>
          <a:p>
            <a:pPr algn="ctr"/>
            <a:endParaRPr lang="en-US" altLang="ja-JP" dirty="0"/>
          </a:p>
          <a:p>
            <a:r>
              <a:rPr kumimoji="1" lang="ja-JP" altLang="en-US" dirty="0" smtClean="0">
                <a:solidFill>
                  <a:srgbClr val="00B0F0"/>
                </a:solidFill>
              </a:rPr>
              <a:t>変数</a:t>
            </a:r>
            <a:r>
              <a:rPr kumimoji="1" lang="ja-JP" altLang="en-US" dirty="0" smtClean="0"/>
              <a:t>： </a:t>
            </a:r>
            <a:endParaRPr kumimoji="1" lang="en-US" altLang="ja-JP" dirty="0" smtClean="0"/>
          </a:p>
          <a:p>
            <a:r>
              <a:rPr lang="ja-JP" altLang="en-US" dirty="0"/>
              <a:t>　</a:t>
            </a:r>
            <a:r>
              <a:rPr lang="ja-JP" altLang="en-US" dirty="0" smtClean="0"/>
              <a:t>・</a:t>
            </a:r>
            <a:r>
              <a:rPr kumimoji="1" lang="ja-JP" altLang="en-US" dirty="0" smtClean="0"/>
              <a:t>ブロック内で「宣言」されると、</a:t>
            </a:r>
            <a:endParaRPr kumimoji="1" lang="en-US" altLang="ja-JP" dirty="0" smtClean="0"/>
          </a:p>
          <a:p>
            <a:r>
              <a:rPr lang="ja-JP" altLang="en-US" dirty="0"/>
              <a:t>　</a:t>
            </a:r>
            <a:r>
              <a:rPr lang="ja-JP" altLang="en-US" dirty="0" smtClean="0"/>
              <a:t>そのブロックの中でずっと有効</a:t>
            </a:r>
            <a:endParaRPr lang="en-US" altLang="ja-JP" dirty="0" smtClean="0"/>
          </a:p>
          <a:p>
            <a:r>
              <a:rPr kumimoji="1" lang="ja-JP" altLang="en-US" dirty="0"/>
              <a:t>　</a:t>
            </a:r>
            <a:r>
              <a:rPr kumimoji="1" lang="ja-JP" altLang="en-US" dirty="0" smtClean="0"/>
              <a:t>　（スコープ）</a:t>
            </a:r>
            <a:endParaRPr kumimoji="1" lang="en-US" altLang="ja-JP" dirty="0" smtClean="0"/>
          </a:p>
          <a:p>
            <a:r>
              <a:rPr lang="ja-JP" altLang="en-US" dirty="0"/>
              <a:t>　</a:t>
            </a:r>
            <a:r>
              <a:rPr lang="ja-JP" altLang="en-US" dirty="0" smtClean="0"/>
              <a:t>・</a:t>
            </a:r>
            <a:endParaRPr lang="en-US" altLang="ja-JP" dirty="0" smtClean="0"/>
          </a:p>
          <a:p>
            <a:r>
              <a:rPr kumimoji="1" lang="ja-JP" altLang="en-US" dirty="0"/>
              <a:t>　</a:t>
            </a:r>
            <a:r>
              <a:rPr kumimoji="1" lang="ja-JP" altLang="en-US" dirty="0" smtClean="0"/>
              <a:t>・</a:t>
            </a:r>
            <a:r>
              <a:rPr lang="ja-JP" altLang="en-US" dirty="0" smtClean="0"/>
              <a:t>変数</a:t>
            </a:r>
            <a:r>
              <a:rPr kumimoji="1" lang="ja-JP" altLang="en-US" dirty="0" smtClean="0"/>
              <a:t>領域</a:t>
            </a:r>
            <a:endParaRPr kumimoji="1" lang="en-US" altLang="ja-JP" dirty="0" smtClean="0"/>
          </a:p>
          <a:p>
            <a:endParaRPr lang="en-US" altLang="ja-JP" dirty="0"/>
          </a:p>
          <a:p>
            <a:r>
              <a:rPr kumimoji="1" lang="en-US" altLang="ja-JP" dirty="0" err="1" smtClean="0">
                <a:solidFill>
                  <a:srgbClr val="FF0000"/>
                </a:solidFill>
              </a:rPr>
              <a:t>malloc</a:t>
            </a:r>
            <a:r>
              <a:rPr kumimoji="1" lang="ja-JP" altLang="en-US" dirty="0" smtClean="0">
                <a:solidFill>
                  <a:srgbClr val="FF0000"/>
                </a:solidFill>
              </a:rPr>
              <a:t>によって確保された領域</a:t>
            </a:r>
            <a:r>
              <a:rPr kumimoji="1" lang="ja-JP" altLang="en-US" dirty="0" smtClean="0"/>
              <a:t>：</a:t>
            </a:r>
            <a:endParaRPr kumimoji="1" lang="en-US" altLang="ja-JP" dirty="0" smtClean="0"/>
          </a:p>
          <a:p>
            <a:r>
              <a:rPr lang="ja-JP" altLang="en-US" dirty="0"/>
              <a:t>　</a:t>
            </a:r>
            <a:r>
              <a:rPr lang="ja-JP" altLang="en-US" dirty="0" smtClean="0"/>
              <a:t>・プログラムの実行中に「割当て」。</a:t>
            </a:r>
            <a:endParaRPr lang="en-US" altLang="ja-JP" dirty="0" smtClean="0"/>
          </a:p>
          <a:p>
            <a:r>
              <a:rPr kumimoji="1" lang="ja-JP" altLang="en-US" dirty="0"/>
              <a:t>　</a:t>
            </a:r>
            <a:r>
              <a:rPr kumimoji="1" lang="ja-JP" altLang="en-US" dirty="0" smtClean="0"/>
              <a:t>または、「解放」。</a:t>
            </a:r>
            <a:endParaRPr kumimoji="1" lang="en-US" altLang="ja-JP" dirty="0" smtClean="0"/>
          </a:p>
          <a:p>
            <a:r>
              <a:rPr lang="ja-JP" altLang="en-US" dirty="0"/>
              <a:t>　</a:t>
            </a:r>
            <a:r>
              <a:rPr lang="ja-JP" altLang="en-US" dirty="0" smtClean="0"/>
              <a:t>（</a:t>
            </a:r>
            <a:r>
              <a:rPr lang="ja-JP" altLang="en-US" u="sng" dirty="0" smtClean="0"/>
              <a:t>必要時に割り当てて、</a:t>
            </a:r>
            <a:endParaRPr lang="en-US" altLang="ja-JP" u="sng" dirty="0" smtClean="0"/>
          </a:p>
          <a:p>
            <a:r>
              <a:rPr lang="ja-JP" altLang="en-US" dirty="0"/>
              <a:t>　</a:t>
            </a:r>
            <a:r>
              <a:rPr lang="ja-JP" altLang="en-US" dirty="0" smtClean="0"/>
              <a:t>　</a:t>
            </a:r>
            <a:r>
              <a:rPr lang="ja-JP" altLang="en-US" u="sng" dirty="0" smtClean="0"/>
              <a:t>不要になったら解放する。</a:t>
            </a:r>
            <a:r>
              <a:rPr lang="ja-JP" altLang="en-US" dirty="0" smtClean="0"/>
              <a:t>）</a:t>
            </a:r>
            <a:endParaRPr lang="en-US" altLang="ja-JP" dirty="0" smtClean="0"/>
          </a:p>
          <a:p>
            <a:r>
              <a:rPr kumimoji="1" lang="ja-JP" altLang="en-US" dirty="0"/>
              <a:t>　</a:t>
            </a:r>
            <a:r>
              <a:rPr kumimoji="1" lang="ja-JP" altLang="en-US" dirty="0" smtClean="0"/>
              <a:t>・</a:t>
            </a:r>
            <a:endParaRPr kumimoji="1" lang="en-US" altLang="ja-JP" dirty="0" smtClean="0"/>
          </a:p>
          <a:p>
            <a:r>
              <a:rPr lang="ja-JP" altLang="en-US" dirty="0"/>
              <a:t>　</a:t>
            </a:r>
            <a:endParaRPr lang="en-US" altLang="ja-JP" dirty="0" smtClean="0"/>
          </a:p>
          <a:p>
            <a:r>
              <a:rPr kumimoji="1" lang="ja-JP" altLang="en-US" dirty="0"/>
              <a:t>　</a:t>
            </a:r>
            <a:endParaRPr kumimoji="1" lang="en-US" altLang="ja-JP" dirty="0" smtClean="0"/>
          </a:p>
          <a:p>
            <a:r>
              <a:rPr lang="ja-JP" altLang="en-US" dirty="0"/>
              <a:t>　</a:t>
            </a:r>
            <a:r>
              <a:rPr lang="ja-JP" altLang="en-US" dirty="0" smtClean="0"/>
              <a:t>・動的割当領域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3214678" y="3571876"/>
            <a:ext cx="1928826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857488" y="3500438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3214678" y="4929198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3214678" y="5214950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143240" y="492919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143240" y="5214950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cxnSp>
        <p:nvCxnSpPr>
          <p:cNvPr id="17" name="直線コネクタ 16"/>
          <p:cNvCxnSpPr/>
          <p:nvPr/>
        </p:nvCxnSpPr>
        <p:spPr>
          <a:xfrm rot="10800000" flipV="1">
            <a:off x="285720" y="3714752"/>
            <a:ext cx="3143272" cy="1428760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コネクタ 19"/>
          <p:cNvCxnSpPr/>
          <p:nvPr/>
        </p:nvCxnSpPr>
        <p:spPr>
          <a:xfrm rot="10800000">
            <a:off x="285720" y="5143512"/>
            <a:ext cx="2786082" cy="1588"/>
          </a:xfrm>
          <a:prstGeom prst="line">
            <a:avLst/>
          </a:prstGeom>
          <a:ln w="19050">
            <a:solidFill>
              <a:srgbClr val="00B050"/>
            </a:solidFill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正方形/長方形 17"/>
          <p:cNvSpPr/>
          <p:nvPr/>
        </p:nvSpPr>
        <p:spPr>
          <a:xfrm>
            <a:off x="3214678" y="1214422"/>
            <a:ext cx="1928826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20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2857488" y="1142984"/>
            <a:ext cx="2952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3214678" y="1500174"/>
            <a:ext cx="1928826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3214678" y="121442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F0"/>
                </a:solidFill>
              </a:rPr>
              <a:t>a.key</a:t>
            </a:r>
            <a:endParaRPr lang="en-US" altLang="ja-JP" sz="1200" dirty="0" smtClean="0">
              <a:solidFill>
                <a:srgbClr val="00B0F0"/>
              </a:solidFill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3214678" y="150017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F0"/>
                </a:solidFill>
              </a:rPr>
              <a:t>a.</a:t>
            </a:r>
            <a:r>
              <a:rPr lang="en-US" altLang="ja-JP" sz="1200" dirty="0" err="1" smtClean="0">
                <a:solidFill>
                  <a:srgbClr val="00B050"/>
                </a:solidFill>
              </a:rPr>
              <a:t>next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5576998" y="357166"/>
            <a:ext cx="3682418" cy="59093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dirty="0">
                <a:solidFill>
                  <a:srgbClr val="00B0F0"/>
                </a:solidFill>
              </a:rPr>
              <a:t>水色</a:t>
            </a:r>
            <a:r>
              <a:rPr lang="ja-JP" altLang="en-US" dirty="0" smtClean="0">
                <a:solidFill>
                  <a:srgbClr val="00B0F0"/>
                </a:solidFill>
              </a:rPr>
              <a:t>の箱</a:t>
            </a:r>
            <a:r>
              <a:rPr lang="ja-JP" altLang="en-US" dirty="0" smtClean="0"/>
              <a:t>（変数）</a:t>
            </a:r>
            <a:endParaRPr lang="en-US" altLang="ja-JP" dirty="0" smtClean="0"/>
          </a:p>
          <a:p>
            <a:pPr algn="ctr"/>
            <a:r>
              <a:rPr kumimoji="1" lang="ja-JP" altLang="en-US" dirty="0" smtClean="0"/>
              <a:t>と</a:t>
            </a:r>
            <a:endParaRPr kumimoji="1" lang="en-US" altLang="ja-JP" dirty="0" smtClean="0"/>
          </a:p>
          <a:p>
            <a:pPr algn="ctr"/>
            <a:r>
              <a:rPr lang="ja-JP" altLang="en-US" dirty="0">
                <a:solidFill>
                  <a:srgbClr val="FF0000"/>
                </a:solidFill>
              </a:rPr>
              <a:t>赤い</a:t>
            </a:r>
            <a:r>
              <a:rPr lang="ja-JP" altLang="en-US" dirty="0" smtClean="0">
                <a:solidFill>
                  <a:srgbClr val="FF0000"/>
                </a:solidFill>
              </a:rPr>
              <a:t>箱</a:t>
            </a:r>
            <a:r>
              <a:rPr lang="ja-JP" altLang="en-US" dirty="0" smtClean="0"/>
              <a:t>（確保された領域）</a:t>
            </a:r>
            <a:endParaRPr lang="en-US" altLang="ja-JP" dirty="0" smtClean="0"/>
          </a:p>
          <a:p>
            <a:pPr algn="ctr"/>
            <a:r>
              <a:rPr kumimoji="1" lang="ja-JP" altLang="en-US" dirty="0" smtClean="0"/>
              <a:t>の違い</a:t>
            </a:r>
            <a:endParaRPr kumimoji="1" lang="en-US" altLang="ja-JP" dirty="0" smtClean="0"/>
          </a:p>
          <a:p>
            <a:pPr algn="ctr"/>
            <a:endParaRPr lang="en-US" altLang="ja-JP" dirty="0"/>
          </a:p>
          <a:p>
            <a:r>
              <a:rPr kumimoji="1" lang="ja-JP" altLang="en-US" dirty="0" smtClean="0">
                <a:solidFill>
                  <a:srgbClr val="00B0F0"/>
                </a:solidFill>
              </a:rPr>
              <a:t>変数</a:t>
            </a:r>
            <a:r>
              <a:rPr kumimoji="1" lang="ja-JP" altLang="en-US" dirty="0" smtClean="0"/>
              <a:t>： </a:t>
            </a:r>
            <a:endParaRPr kumimoji="1" lang="en-US" altLang="ja-JP" dirty="0" smtClean="0"/>
          </a:p>
          <a:p>
            <a:r>
              <a:rPr lang="ja-JP" altLang="en-US" dirty="0"/>
              <a:t>　</a:t>
            </a:r>
            <a:r>
              <a:rPr lang="ja-JP" altLang="en-US" dirty="0" smtClean="0"/>
              <a:t>・</a:t>
            </a:r>
            <a:r>
              <a:rPr kumimoji="1" lang="ja-JP" altLang="en-US" dirty="0" smtClean="0"/>
              <a:t>ブロック内で「宣言」されると、</a:t>
            </a:r>
            <a:endParaRPr kumimoji="1" lang="en-US" altLang="ja-JP" dirty="0" smtClean="0"/>
          </a:p>
          <a:p>
            <a:r>
              <a:rPr lang="ja-JP" altLang="en-US" dirty="0"/>
              <a:t>　</a:t>
            </a:r>
            <a:r>
              <a:rPr lang="ja-JP" altLang="en-US" dirty="0" smtClean="0"/>
              <a:t>そのブロックの中でずっと有効</a:t>
            </a:r>
            <a:endParaRPr lang="en-US" altLang="ja-JP" dirty="0" smtClean="0"/>
          </a:p>
          <a:p>
            <a:r>
              <a:rPr kumimoji="1" lang="ja-JP" altLang="en-US" dirty="0"/>
              <a:t>　</a:t>
            </a:r>
            <a:r>
              <a:rPr kumimoji="1" lang="ja-JP" altLang="en-US" dirty="0" smtClean="0"/>
              <a:t>　（スコープ）</a:t>
            </a:r>
            <a:endParaRPr kumimoji="1" lang="en-US" altLang="ja-JP" dirty="0" smtClean="0"/>
          </a:p>
          <a:p>
            <a:r>
              <a:rPr lang="ja-JP" altLang="en-US" dirty="0"/>
              <a:t>　</a:t>
            </a:r>
            <a:r>
              <a:rPr lang="ja-JP" altLang="en-US" dirty="0" smtClean="0"/>
              <a:t>・名前（変数名）がある。</a:t>
            </a:r>
            <a:endParaRPr lang="en-US" altLang="ja-JP" dirty="0" smtClean="0"/>
          </a:p>
          <a:p>
            <a:r>
              <a:rPr kumimoji="1" lang="ja-JP" altLang="en-US" dirty="0"/>
              <a:t>　</a:t>
            </a:r>
            <a:r>
              <a:rPr kumimoji="1" lang="ja-JP" altLang="en-US" dirty="0" smtClean="0"/>
              <a:t>・</a:t>
            </a:r>
            <a:r>
              <a:rPr lang="ja-JP" altLang="en-US" dirty="0" smtClean="0"/>
              <a:t>変数領域</a:t>
            </a:r>
            <a:endParaRPr kumimoji="1" lang="en-US" altLang="ja-JP" dirty="0" smtClean="0"/>
          </a:p>
          <a:p>
            <a:endParaRPr lang="en-US" altLang="ja-JP" dirty="0"/>
          </a:p>
          <a:p>
            <a:r>
              <a:rPr kumimoji="1" lang="en-US" altLang="ja-JP" dirty="0" err="1" smtClean="0">
                <a:solidFill>
                  <a:srgbClr val="FF0000"/>
                </a:solidFill>
              </a:rPr>
              <a:t>malloc</a:t>
            </a:r>
            <a:r>
              <a:rPr kumimoji="1" lang="ja-JP" altLang="en-US" dirty="0" smtClean="0">
                <a:solidFill>
                  <a:srgbClr val="FF0000"/>
                </a:solidFill>
              </a:rPr>
              <a:t>によって確保された領域</a:t>
            </a:r>
            <a:r>
              <a:rPr kumimoji="1" lang="ja-JP" altLang="en-US" dirty="0" smtClean="0"/>
              <a:t>：</a:t>
            </a:r>
            <a:endParaRPr kumimoji="1" lang="en-US" altLang="ja-JP" dirty="0" smtClean="0"/>
          </a:p>
          <a:p>
            <a:r>
              <a:rPr lang="ja-JP" altLang="en-US" dirty="0"/>
              <a:t>　</a:t>
            </a:r>
            <a:r>
              <a:rPr lang="ja-JP" altLang="en-US" dirty="0" smtClean="0"/>
              <a:t>・プログラムの実行中に「割当て」。</a:t>
            </a:r>
            <a:endParaRPr lang="en-US" altLang="ja-JP" dirty="0" smtClean="0"/>
          </a:p>
          <a:p>
            <a:r>
              <a:rPr kumimoji="1" lang="ja-JP" altLang="en-US" dirty="0"/>
              <a:t>　</a:t>
            </a:r>
            <a:r>
              <a:rPr kumimoji="1" lang="ja-JP" altLang="en-US" dirty="0" smtClean="0"/>
              <a:t>または、「解放」。</a:t>
            </a:r>
            <a:endParaRPr kumimoji="1" lang="en-US" altLang="ja-JP" dirty="0" smtClean="0"/>
          </a:p>
          <a:p>
            <a:r>
              <a:rPr lang="ja-JP" altLang="en-US" dirty="0"/>
              <a:t>　</a:t>
            </a:r>
            <a:r>
              <a:rPr lang="ja-JP" altLang="en-US" dirty="0" smtClean="0"/>
              <a:t>（</a:t>
            </a:r>
            <a:r>
              <a:rPr lang="ja-JP" altLang="en-US" u="sng" dirty="0" smtClean="0"/>
              <a:t>必要時に割り当てて、</a:t>
            </a:r>
            <a:endParaRPr lang="en-US" altLang="ja-JP" u="sng" dirty="0" smtClean="0"/>
          </a:p>
          <a:p>
            <a:r>
              <a:rPr lang="ja-JP" altLang="en-US" dirty="0"/>
              <a:t>　</a:t>
            </a:r>
            <a:r>
              <a:rPr lang="ja-JP" altLang="en-US" dirty="0" smtClean="0"/>
              <a:t>　</a:t>
            </a:r>
            <a:r>
              <a:rPr lang="ja-JP" altLang="en-US" u="sng" dirty="0" smtClean="0"/>
              <a:t>不要になったら解放する。</a:t>
            </a:r>
            <a:r>
              <a:rPr lang="ja-JP" altLang="en-US" dirty="0" smtClean="0"/>
              <a:t>）</a:t>
            </a:r>
            <a:endParaRPr lang="en-US" altLang="ja-JP" dirty="0" smtClean="0"/>
          </a:p>
          <a:p>
            <a:r>
              <a:rPr kumimoji="1" lang="ja-JP" altLang="en-US" dirty="0"/>
              <a:t>　</a:t>
            </a:r>
            <a:r>
              <a:rPr kumimoji="1" lang="ja-JP" altLang="en-US" dirty="0" smtClean="0"/>
              <a:t>・名前はない。</a:t>
            </a:r>
            <a:endParaRPr kumimoji="1" lang="en-US" altLang="ja-JP" dirty="0" smtClean="0"/>
          </a:p>
          <a:p>
            <a:r>
              <a:rPr lang="ja-JP" altLang="en-US" dirty="0"/>
              <a:t>　</a:t>
            </a:r>
            <a:r>
              <a:rPr lang="ja-JP" altLang="en-US" dirty="0" smtClean="0"/>
              <a:t>だから、アドレスを記録しなくては</a:t>
            </a:r>
            <a:endParaRPr lang="en-US" altLang="ja-JP" dirty="0" smtClean="0"/>
          </a:p>
          <a:p>
            <a:r>
              <a:rPr kumimoji="1" lang="ja-JP" altLang="en-US" dirty="0"/>
              <a:t>　</a:t>
            </a:r>
            <a:r>
              <a:rPr kumimoji="1" lang="ja-JP" altLang="en-US" dirty="0" smtClean="0"/>
              <a:t>ならない。</a:t>
            </a:r>
            <a:endParaRPr kumimoji="1" lang="en-US" altLang="ja-JP" dirty="0" smtClean="0"/>
          </a:p>
          <a:p>
            <a:r>
              <a:rPr lang="ja-JP" altLang="en-US" dirty="0"/>
              <a:t>　</a:t>
            </a:r>
            <a:r>
              <a:rPr lang="ja-JP" altLang="en-US" dirty="0" smtClean="0"/>
              <a:t>・動的割当領域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テキスト ボックス 23"/>
          <p:cNvSpPr txBox="1"/>
          <p:nvPr/>
        </p:nvSpPr>
        <p:spPr>
          <a:xfrm>
            <a:off x="0" y="5934670"/>
            <a:ext cx="928812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メモリ（記憶領域）は有限な</a:t>
            </a:r>
            <a:r>
              <a:rPr lang="ja-JP" altLang="en-US" dirty="0" smtClean="0">
                <a:solidFill>
                  <a:srgbClr val="FF0000"/>
                </a:solidFill>
              </a:rPr>
              <a:t>資源</a:t>
            </a:r>
            <a:r>
              <a:rPr lang="ja-JP" altLang="en-US" dirty="0" smtClean="0">
                <a:solidFill>
                  <a:srgbClr val="0070C0"/>
                </a:solidFill>
              </a:rPr>
              <a:t>。</a:t>
            </a:r>
            <a:endParaRPr lang="en-US" altLang="ja-JP" dirty="0" smtClean="0">
              <a:solidFill>
                <a:srgbClr val="0070C0"/>
              </a:solidFill>
            </a:endParaRPr>
          </a:p>
          <a:p>
            <a:r>
              <a:rPr lang="ja-JP" altLang="en-US" u="sng" dirty="0" smtClean="0">
                <a:solidFill>
                  <a:srgbClr val="0070C0"/>
                </a:solidFill>
              </a:rPr>
              <a:t>使わないのに</a:t>
            </a:r>
            <a:r>
              <a:rPr lang="ja-JP" altLang="en-US" dirty="0" smtClean="0">
                <a:solidFill>
                  <a:srgbClr val="0070C0"/>
                </a:solidFill>
              </a:rPr>
              <a:t>ずっと確保される「静的領域」は資源の無駄。もったいない</a:t>
            </a:r>
            <a:r>
              <a:rPr lang="en-US" altLang="ja-JP" dirty="0" smtClean="0">
                <a:solidFill>
                  <a:srgbClr val="FF0000"/>
                </a:solidFill>
              </a:rPr>
              <a:t>(MOTTAINAI)</a:t>
            </a:r>
          </a:p>
          <a:p>
            <a:r>
              <a:rPr lang="ja-JP" altLang="en-US" dirty="0">
                <a:solidFill>
                  <a:srgbClr val="0070C0"/>
                </a:solidFill>
              </a:rPr>
              <a:t>必要</a:t>
            </a:r>
            <a:r>
              <a:rPr lang="ja-JP" altLang="en-US" dirty="0" smtClean="0">
                <a:solidFill>
                  <a:srgbClr val="0070C0"/>
                </a:solidFill>
              </a:rPr>
              <a:t>なときだけ、必要な量を確保し、使い終わったら解放して、他のプログラムに使ってもら</a:t>
            </a:r>
            <a:r>
              <a:rPr lang="ja-JP" altLang="en-US" dirty="0">
                <a:solidFill>
                  <a:srgbClr val="0070C0"/>
                </a:solidFill>
              </a:rPr>
              <a:t>お</a:t>
            </a:r>
            <a:r>
              <a:rPr lang="ja-JP" altLang="en-US" dirty="0" smtClean="0">
                <a:solidFill>
                  <a:srgbClr val="0070C0"/>
                </a:solidFill>
              </a:rPr>
              <a:t>う</a:t>
            </a:r>
            <a:endParaRPr kumimoji="1" lang="ja-JP" altLang="en-US" dirty="0">
              <a:solidFill>
                <a:srgbClr val="0070C0"/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3214678" y="3571876"/>
            <a:ext cx="1928826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857488" y="3500438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3214678" y="4929198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3214678" y="5214950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143240" y="492919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143240" y="5214950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cxnSp>
        <p:nvCxnSpPr>
          <p:cNvPr id="17" name="直線コネクタ 16"/>
          <p:cNvCxnSpPr/>
          <p:nvPr/>
        </p:nvCxnSpPr>
        <p:spPr>
          <a:xfrm rot="10800000" flipV="1">
            <a:off x="285720" y="3714752"/>
            <a:ext cx="3143272" cy="1428760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コネクタ 19"/>
          <p:cNvCxnSpPr/>
          <p:nvPr/>
        </p:nvCxnSpPr>
        <p:spPr>
          <a:xfrm rot="10800000">
            <a:off x="285720" y="5143512"/>
            <a:ext cx="2786082" cy="1588"/>
          </a:xfrm>
          <a:prstGeom prst="line">
            <a:avLst/>
          </a:prstGeom>
          <a:ln w="19050">
            <a:solidFill>
              <a:srgbClr val="00B050"/>
            </a:solidFill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正方形/長方形 17"/>
          <p:cNvSpPr/>
          <p:nvPr/>
        </p:nvSpPr>
        <p:spPr>
          <a:xfrm>
            <a:off x="3214678" y="1214422"/>
            <a:ext cx="1928826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20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2857488" y="1142984"/>
            <a:ext cx="2952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3214678" y="1500174"/>
            <a:ext cx="1928826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3214678" y="121442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F0"/>
                </a:solidFill>
              </a:rPr>
              <a:t>a.key</a:t>
            </a:r>
            <a:endParaRPr lang="en-US" altLang="ja-JP" sz="1200" dirty="0" smtClean="0">
              <a:solidFill>
                <a:srgbClr val="00B0F0"/>
              </a:solidFill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3214678" y="150017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F0"/>
                </a:solidFill>
              </a:rPr>
              <a:t>a.</a:t>
            </a:r>
            <a:r>
              <a:rPr lang="en-US" altLang="ja-JP" sz="1200" dirty="0" err="1" smtClean="0">
                <a:solidFill>
                  <a:srgbClr val="00B050"/>
                </a:solidFill>
              </a:rPr>
              <a:t>next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5576998" y="357166"/>
            <a:ext cx="3682418" cy="59093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dirty="0">
                <a:solidFill>
                  <a:srgbClr val="00B0F0"/>
                </a:solidFill>
              </a:rPr>
              <a:t>水色</a:t>
            </a:r>
            <a:r>
              <a:rPr lang="ja-JP" altLang="en-US" dirty="0" smtClean="0">
                <a:solidFill>
                  <a:srgbClr val="00B0F0"/>
                </a:solidFill>
              </a:rPr>
              <a:t>の箱</a:t>
            </a:r>
            <a:r>
              <a:rPr lang="ja-JP" altLang="en-US" dirty="0" smtClean="0"/>
              <a:t>（変数）</a:t>
            </a:r>
            <a:endParaRPr lang="en-US" altLang="ja-JP" dirty="0" smtClean="0"/>
          </a:p>
          <a:p>
            <a:pPr algn="ctr"/>
            <a:r>
              <a:rPr kumimoji="1" lang="ja-JP" altLang="en-US" dirty="0" smtClean="0"/>
              <a:t>と</a:t>
            </a:r>
            <a:endParaRPr kumimoji="1" lang="en-US" altLang="ja-JP" dirty="0" smtClean="0"/>
          </a:p>
          <a:p>
            <a:pPr algn="ctr"/>
            <a:r>
              <a:rPr lang="ja-JP" altLang="en-US" dirty="0">
                <a:solidFill>
                  <a:srgbClr val="FF0000"/>
                </a:solidFill>
              </a:rPr>
              <a:t>赤い</a:t>
            </a:r>
            <a:r>
              <a:rPr lang="ja-JP" altLang="en-US" dirty="0" smtClean="0">
                <a:solidFill>
                  <a:srgbClr val="FF0000"/>
                </a:solidFill>
              </a:rPr>
              <a:t>箱</a:t>
            </a:r>
            <a:r>
              <a:rPr lang="ja-JP" altLang="en-US" dirty="0" smtClean="0"/>
              <a:t>（確保された領域）</a:t>
            </a:r>
            <a:endParaRPr lang="en-US" altLang="ja-JP" dirty="0" smtClean="0"/>
          </a:p>
          <a:p>
            <a:pPr algn="ctr"/>
            <a:r>
              <a:rPr kumimoji="1" lang="ja-JP" altLang="en-US" dirty="0" smtClean="0"/>
              <a:t>の違い</a:t>
            </a:r>
            <a:endParaRPr kumimoji="1" lang="en-US" altLang="ja-JP" dirty="0" smtClean="0"/>
          </a:p>
          <a:p>
            <a:pPr algn="ctr"/>
            <a:endParaRPr lang="en-US" altLang="ja-JP" dirty="0"/>
          </a:p>
          <a:p>
            <a:r>
              <a:rPr kumimoji="1" lang="ja-JP" altLang="en-US" dirty="0" smtClean="0">
                <a:solidFill>
                  <a:srgbClr val="00B0F0"/>
                </a:solidFill>
              </a:rPr>
              <a:t>変数</a:t>
            </a:r>
            <a:r>
              <a:rPr kumimoji="1" lang="ja-JP" altLang="en-US" dirty="0" smtClean="0"/>
              <a:t>： </a:t>
            </a:r>
            <a:endParaRPr kumimoji="1" lang="en-US" altLang="ja-JP" dirty="0" smtClean="0"/>
          </a:p>
          <a:p>
            <a:r>
              <a:rPr lang="ja-JP" altLang="en-US" dirty="0"/>
              <a:t>　</a:t>
            </a:r>
            <a:r>
              <a:rPr lang="ja-JP" altLang="en-US" dirty="0" smtClean="0"/>
              <a:t>・</a:t>
            </a:r>
            <a:r>
              <a:rPr kumimoji="1" lang="ja-JP" altLang="en-US" dirty="0" smtClean="0"/>
              <a:t>ブロック内で「宣言」されると、</a:t>
            </a:r>
            <a:endParaRPr kumimoji="1" lang="en-US" altLang="ja-JP" dirty="0" smtClean="0"/>
          </a:p>
          <a:p>
            <a:r>
              <a:rPr lang="ja-JP" altLang="en-US" dirty="0"/>
              <a:t>　</a:t>
            </a:r>
            <a:r>
              <a:rPr lang="ja-JP" altLang="en-US" dirty="0" smtClean="0"/>
              <a:t>そのブロックの中でずっと有効</a:t>
            </a:r>
            <a:endParaRPr lang="en-US" altLang="ja-JP" dirty="0" smtClean="0"/>
          </a:p>
          <a:p>
            <a:r>
              <a:rPr kumimoji="1" lang="ja-JP" altLang="en-US" dirty="0"/>
              <a:t>　</a:t>
            </a:r>
            <a:r>
              <a:rPr kumimoji="1" lang="ja-JP" altLang="en-US" dirty="0" smtClean="0"/>
              <a:t>　（スコープ）</a:t>
            </a:r>
            <a:endParaRPr kumimoji="1" lang="en-US" altLang="ja-JP" dirty="0" smtClean="0"/>
          </a:p>
          <a:p>
            <a:r>
              <a:rPr lang="ja-JP" altLang="en-US" dirty="0"/>
              <a:t>　</a:t>
            </a:r>
            <a:r>
              <a:rPr lang="ja-JP" altLang="en-US" dirty="0" smtClean="0"/>
              <a:t>・名前（変数名）がある。</a:t>
            </a:r>
            <a:endParaRPr lang="en-US" altLang="ja-JP" dirty="0" smtClean="0"/>
          </a:p>
          <a:p>
            <a:r>
              <a:rPr kumimoji="1" lang="ja-JP" altLang="en-US" dirty="0"/>
              <a:t>　</a:t>
            </a:r>
            <a:r>
              <a:rPr kumimoji="1" lang="ja-JP" altLang="en-US" dirty="0" smtClean="0"/>
              <a:t>・</a:t>
            </a:r>
            <a:r>
              <a:rPr lang="ja-JP" altLang="en-US" dirty="0" smtClean="0"/>
              <a:t>変数領域</a:t>
            </a:r>
            <a:endParaRPr kumimoji="1" lang="en-US" altLang="ja-JP" dirty="0" smtClean="0"/>
          </a:p>
          <a:p>
            <a:endParaRPr lang="en-US" altLang="ja-JP" dirty="0"/>
          </a:p>
          <a:p>
            <a:r>
              <a:rPr kumimoji="1" lang="en-US" altLang="ja-JP" dirty="0" err="1" smtClean="0">
                <a:solidFill>
                  <a:srgbClr val="FF0000"/>
                </a:solidFill>
              </a:rPr>
              <a:t>malloc</a:t>
            </a:r>
            <a:r>
              <a:rPr kumimoji="1" lang="ja-JP" altLang="en-US" dirty="0" smtClean="0">
                <a:solidFill>
                  <a:srgbClr val="FF0000"/>
                </a:solidFill>
              </a:rPr>
              <a:t>によって確保された領域</a:t>
            </a:r>
            <a:r>
              <a:rPr kumimoji="1" lang="ja-JP" altLang="en-US" dirty="0" smtClean="0"/>
              <a:t>：</a:t>
            </a:r>
            <a:endParaRPr kumimoji="1" lang="en-US" altLang="ja-JP" dirty="0" smtClean="0"/>
          </a:p>
          <a:p>
            <a:r>
              <a:rPr lang="ja-JP" altLang="en-US" dirty="0"/>
              <a:t>　</a:t>
            </a:r>
            <a:r>
              <a:rPr lang="ja-JP" altLang="en-US" dirty="0" smtClean="0"/>
              <a:t>・プログラムの実行中に「割当て」。</a:t>
            </a:r>
            <a:endParaRPr lang="en-US" altLang="ja-JP" dirty="0" smtClean="0"/>
          </a:p>
          <a:p>
            <a:r>
              <a:rPr kumimoji="1" lang="ja-JP" altLang="en-US" dirty="0"/>
              <a:t>　</a:t>
            </a:r>
            <a:r>
              <a:rPr kumimoji="1" lang="ja-JP" altLang="en-US" dirty="0" smtClean="0"/>
              <a:t>または、「解放」。</a:t>
            </a:r>
            <a:endParaRPr kumimoji="1" lang="en-US" altLang="ja-JP" dirty="0" smtClean="0"/>
          </a:p>
          <a:p>
            <a:r>
              <a:rPr lang="ja-JP" altLang="en-US" dirty="0"/>
              <a:t>　</a:t>
            </a:r>
            <a:r>
              <a:rPr lang="ja-JP" altLang="en-US" dirty="0" smtClean="0"/>
              <a:t>（</a:t>
            </a:r>
            <a:r>
              <a:rPr lang="ja-JP" altLang="en-US" u="sng" dirty="0" smtClean="0"/>
              <a:t>必要時に割り当てて、</a:t>
            </a:r>
            <a:endParaRPr lang="en-US" altLang="ja-JP" u="sng" dirty="0" smtClean="0"/>
          </a:p>
          <a:p>
            <a:r>
              <a:rPr lang="ja-JP" altLang="en-US" dirty="0"/>
              <a:t>　</a:t>
            </a:r>
            <a:r>
              <a:rPr lang="ja-JP" altLang="en-US" dirty="0" smtClean="0"/>
              <a:t>　</a:t>
            </a:r>
            <a:r>
              <a:rPr lang="ja-JP" altLang="en-US" u="sng" dirty="0" smtClean="0"/>
              <a:t>不要になったら解放する。</a:t>
            </a:r>
            <a:r>
              <a:rPr lang="ja-JP" altLang="en-US" dirty="0" smtClean="0"/>
              <a:t>）</a:t>
            </a:r>
            <a:endParaRPr lang="en-US" altLang="ja-JP" dirty="0" smtClean="0"/>
          </a:p>
          <a:p>
            <a:r>
              <a:rPr kumimoji="1" lang="ja-JP" altLang="en-US" dirty="0"/>
              <a:t>　</a:t>
            </a:r>
            <a:r>
              <a:rPr kumimoji="1" lang="ja-JP" altLang="en-US" dirty="0" smtClean="0"/>
              <a:t>・名前はない。</a:t>
            </a:r>
            <a:endParaRPr kumimoji="1" lang="en-US" altLang="ja-JP" dirty="0" smtClean="0"/>
          </a:p>
          <a:p>
            <a:r>
              <a:rPr lang="ja-JP" altLang="en-US" dirty="0"/>
              <a:t>　</a:t>
            </a:r>
            <a:r>
              <a:rPr lang="ja-JP" altLang="en-US" dirty="0" smtClean="0"/>
              <a:t>だから、アドレスを記録しなくては</a:t>
            </a:r>
            <a:endParaRPr lang="en-US" altLang="ja-JP" dirty="0" smtClean="0"/>
          </a:p>
          <a:p>
            <a:r>
              <a:rPr kumimoji="1" lang="ja-JP" altLang="en-US" dirty="0"/>
              <a:t>　</a:t>
            </a:r>
            <a:r>
              <a:rPr kumimoji="1" lang="ja-JP" altLang="en-US" dirty="0" smtClean="0"/>
              <a:t>ならない。</a:t>
            </a:r>
            <a:endParaRPr kumimoji="1" lang="en-US" altLang="ja-JP" dirty="0" smtClean="0"/>
          </a:p>
          <a:p>
            <a:r>
              <a:rPr lang="ja-JP" altLang="en-US" dirty="0" smtClean="0"/>
              <a:t>　・動的割当領域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428596" y="0"/>
          <a:ext cx="3857652" cy="673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8389"/>
                <a:gridCol w="2149263"/>
              </a:tblGrid>
              <a:tr h="303612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アドレス（</a:t>
                      </a:r>
                      <a:r>
                        <a:rPr kumimoji="1" lang="en-US" altLang="ja-JP" dirty="0" smtClean="0"/>
                        <a:t>32bit</a:t>
                      </a:r>
                      <a:r>
                        <a:rPr kumimoji="1" lang="ja-JP" altLang="en-US" dirty="0" smtClean="0"/>
                        <a:t>）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中身（</a:t>
                      </a:r>
                      <a:r>
                        <a:rPr kumimoji="1" lang="en-US" altLang="ja-JP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kumimoji="1" lang="ja-JP" alt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記憶単位は</a:t>
                      </a:r>
                      <a:r>
                        <a:rPr kumimoji="1" lang="en-US" altLang="ja-JP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8bit</a:t>
                      </a:r>
                      <a:r>
                        <a:rPr kumimoji="1" lang="ja-JP" alt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）</a:t>
                      </a:r>
                      <a:endParaRPr kumimoji="1" lang="ja-JP" altLang="en-US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…</a:t>
                      </a: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0800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1101 0000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0801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0000 0111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0802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0100</a:t>
                      </a:r>
                      <a:r>
                        <a:rPr kumimoji="1" lang="en-US" altLang="ja-JP" sz="1600" baseline="0" dirty="0" smtClean="0"/>
                        <a:t> 1011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0803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1011 1111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solidFill>
                            <a:srgbClr val="00B050"/>
                          </a:solidFill>
                        </a:rPr>
                        <a:t>0x 40ea 0804</a:t>
                      </a:r>
                      <a:endParaRPr kumimoji="1" lang="ja-JP" alt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0000 0000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0805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0000 0000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0806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0000</a:t>
                      </a:r>
                      <a:r>
                        <a:rPr kumimoji="1" lang="en-US" altLang="ja-JP" sz="1600" baseline="0" dirty="0" smtClean="0"/>
                        <a:t> 0000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0807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000</a:t>
                      </a:r>
                      <a:r>
                        <a:rPr kumimoji="1" lang="en-US" altLang="ja-JP" sz="1600" dirty="0" smtClean="0">
                          <a:solidFill>
                            <a:srgbClr val="FF0000"/>
                          </a:solidFill>
                        </a:rPr>
                        <a:t>1 0100</a:t>
                      </a:r>
                      <a:endParaRPr kumimoji="1" lang="ja-JP" alt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0100 0001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1011 0111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080a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0100 0001</a:t>
                      </a:r>
                      <a:endParaRPr kumimoji="1" lang="ja-JP" altLang="en-US" sz="1600" dirty="0" smtClean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080b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1101 0000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080c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0100 1100</a:t>
                      </a:r>
                      <a:endParaRPr kumimoji="1" lang="ja-JP" altLang="en-US" sz="1600" dirty="0" smtClean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080d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0110 1111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080e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1010 0111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080f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0101 0000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0810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1101 0000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テキスト ボックス 2"/>
          <p:cNvSpPr txBox="1"/>
          <p:nvPr/>
        </p:nvSpPr>
        <p:spPr>
          <a:xfrm>
            <a:off x="5214942" y="142852"/>
            <a:ext cx="3070456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main(void)</a:t>
            </a:r>
          </a:p>
          <a:p>
            <a:r>
              <a:rPr lang="en-US" altLang="ja-JP" dirty="0"/>
              <a:t>{</a:t>
            </a:r>
            <a:endParaRPr kumimoji="1" lang="en-US" altLang="ja-JP" dirty="0" smtClean="0"/>
          </a:p>
          <a:p>
            <a:r>
              <a:rPr lang="en-US" altLang="ja-JP" dirty="0"/>
              <a:t> </a:t>
            </a:r>
            <a:r>
              <a:rPr lang="en-US" altLang="ja-JP" dirty="0" smtClean="0"/>
              <a:t>   </a:t>
            </a:r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</a:t>
            </a:r>
            <a:r>
              <a:rPr kumimoji="1" lang="en-US" altLang="ja-JP" dirty="0" smtClean="0">
                <a:solidFill>
                  <a:srgbClr val="00B0F0"/>
                </a:solidFill>
              </a:rPr>
              <a:t>a</a:t>
            </a:r>
            <a:r>
              <a:rPr kumimoji="1" lang="en-US" altLang="ja-JP" dirty="0" smtClean="0"/>
              <a:t>;</a:t>
            </a:r>
            <a:endParaRPr lang="en-US" altLang="ja-JP" dirty="0"/>
          </a:p>
          <a:p>
            <a:r>
              <a:rPr lang="en-US" altLang="ja-JP" dirty="0" smtClean="0"/>
              <a:t>    </a:t>
            </a:r>
            <a:r>
              <a:rPr lang="en-US" altLang="ja-JP" dirty="0" smtClean="0">
                <a:solidFill>
                  <a:srgbClr val="00B0F0"/>
                </a:solidFill>
              </a:rPr>
              <a:t>a</a:t>
            </a:r>
            <a:r>
              <a:rPr lang="en-US" altLang="ja-JP" dirty="0" smtClean="0"/>
              <a:t> = 20;</a:t>
            </a:r>
            <a:endParaRPr kumimoji="1" lang="en-US" altLang="ja-JP" dirty="0"/>
          </a:p>
          <a:p>
            <a:r>
              <a:rPr lang="en-US" altLang="ja-JP" dirty="0" smtClean="0"/>
              <a:t>    </a:t>
            </a:r>
            <a:r>
              <a:rPr lang="en-US" altLang="ja-JP" dirty="0" err="1" smtClean="0"/>
              <a:t>printf</a:t>
            </a:r>
            <a:r>
              <a:rPr lang="en-US" altLang="ja-JP" dirty="0" smtClean="0"/>
              <a:t>(“a:</a:t>
            </a:r>
            <a:r>
              <a:rPr lang="en-US" altLang="ja-JP" dirty="0" smtClean="0">
                <a:solidFill>
                  <a:srgbClr val="00B050"/>
                </a:solidFill>
              </a:rPr>
              <a:t>%x </a:t>
            </a:r>
            <a:r>
              <a:rPr lang="en-US" altLang="ja-JP" dirty="0" smtClean="0"/>
              <a:t>= </a:t>
            </a:r>
            <a:r>
              <a:rPr lang="en-US" altLang="ja-JP" dirty="0" smtClean="0">
                <a:solidFill>
                  <a:srgbClr val="00B0F0"/>
                </a:solidFill>
              </a:rPr>
              <a:t>%d</a:t>
            </a:r>
            <a:r>
              <a:rPr lang="en-US" altLang="ja-JP" dirty="0" smtClean="0"/>
              <a:t>\n”, </a:t>
            </a:r>
            <a:r>
              <a:rPr lang="en-US" altLang="ja-JP" dirty="0" smtClean="0">
                <a:solidFill>
                  <a:srgbClr val="00B050"/>
                </a:solidFill>
              </a:rPr>
              <a:t>&amp;a</a:t>
            </a:r>
            <a:r>
              <a:rPr lang="en-US" altLang="ja-JP" dirty="0" smtClean="0"/>
              <a:t>, </a:t>
            </a:r>
            <a:r>
              <a:rPr lang="en-US" altLang="ja-JP" dirty="0" smtClean="0">
                <a:solidFill>
                  <a:srgbClr val="00B0F0"/>
                </a:solidFill>
              </a:rPr>
              <a:t>a</a:t>
            </a:r>
            <a:r>
              <a:rPr lang="en-US" altLang="ja-JP" dirty="0" smtClean="0"/>
              <a:t>);</a:t>
            </a:r>
          </a:p>
          <a:p>
            <a:r>
              <a:rPr lang="en-US" altLang="ja-JP" dirty="0" smtClean="0"/>
              <a:t>    return 0;</a:t>
            </a:r>
          </a:p>
          <a:p>
            <a:r>
              <a:rPr kumimoji="1" lang="en-US" altLang="ja-JP" dirty="0"/>
              <a:t>}</a:t>
            </a:r>
            <a:r>
              <a:rPr kumimoji="1" lang="en-US" altLang="ja-JP" dirty="0" smtClean="0"/>
              <a:t> </a:t>
            </a:r>
            <a:endParaRPr kumimoji="1" lang="ja-JP" altLang="en-US" dirty="0"/>
          </a:p>
        </p:txBody>
      </p:sp>
      <p:grpSp>
        <p:nvGrpSpPr>
          <p:cNvPr id="2" name="グループ化 15"/>
          <p:cNvGrpSpPr/>
          <p:nvPr/>
        </p:nvGrpSpPr>
        <p:grpSpPr>
          <a:xfrm>
            <a:off x="4786314" y="3786190"/>
            <a:ext cx="3286148" cy="797960"/>
            <a:chOff x="4572000" y="2928934"/>
            <a:chExt cx="3286148" cy="797960"/>
          </a:xfrm>
        </p:grpSpPr>
        <p:sp>
          <p:nvSpPr>
            <p:cNvPr id="5" name="正方形/長方形 4"/>
            <p:cNvSpPr/>
            <p:nvPr/>
          </p:nvSpPr>
          <p:spPr>
            <a:xfrm>
              <a:off x="5000628" y="3000372"/>
              <a:ext cx="2857520" cy="285752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200" dirty="0" smtClean="0">
                  <a:solidFill>
                    <a:schemeClr val="tx1"/>
                  </a:solidFill>
                </a:rPr>
                <a:t>00000000 00000000 00000000 000</a:t>
              </a:r>
              <a:r>
                <a:rPr kumimoji="1" lang="en-US" altLang="ja-JP" sz="1200" dirty="0" smtClean="0">
                  <a:solidFill>
                    <a:srgbClr val="FF0000"/>
                  </a:solidFill>
                </a:rPr>
                <a:t>10100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sp>
          <p:nvSpPr>
            <p:cNvPr id="6" name="テキスト ボックス 5"/>
            <p:cNvSpPr txBox="1"/>
            <p:nvPr/>
          </p:nvSpPr>
          <p:spPr>
            <a:xfrm>
              <a:off x="4572000" y="2928934"/>
              <a:ext cx="40107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 smtClean="0"/>
                <a:t> </a:t>
              </a:r>
              <a:r>
                <a:rPr lang="en-US" altLang="ja-JP" dirty="0" smtClean="0">
                  <a:solidFill>
                    <a:srgbClr val="00B0F0"/>
                  </a:solidFill>
                </a:rPr>
                <a:t>a</a:t>
              </a:r>
              <a:r>
                <a:rPr lang="en-US" altLang="ja-JP" dirty="0" smtClean="0"/>
                <a:t> </a:t>
              </a:r>
              <a:endParaRPr kumimoji="1" lang="ja-JP" altLang="en-US" dirty="0"/>
            </a:p>
          </p:txBody>
        </p:sp>
        <p:cxnSp>
          <p:nvCxnSpPr>
            <p:cNvPr id="9" name="直線矢印コネクタ 8"/>
            <p:cNvCxnSpPr/>
            <p:nvPr/>
          </p:nvCxnSpPr>
          <p:spPr>
            <a:xfrm>
              <a:off x="5072066" y="3500438"/>
              <a:ext cx="2714644" cy="1588"/>
            </a:xfrm>
            <a:prstGeom prst="straightConnector1">
              <a:avLst/>
            </a:prstGeom>
            <a:ln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テキスト ボックス 9"/>
            <p:cNvSpPr txBox="1"/>
            <p:nvPr/>
          </p:nvSpPr>
          <p:spPr>
            <a:xfrm>
              <a:off x="5715008" y="3357562"/>
              <a:ext cx="154029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ja-JP" dirty="0" smtClean="0"/>
                <a:t> </a:t>
              </a:r>
              <a:r>
                <a:rPr lang="en-US" altLang="ja-JP" dirty="0" err="1" smtClean="0"/>
                <a:t>int</a:t>
              </a:r>
              <a:r>
                <a:rPr lang="en-US" altLang="ja-JP" dirty="0" smtClean="0"/>
                <a:t> </a:t>
              </a:r>
              <a:r>
                <a:rPr lang="ja-JP" altLang="en-US" dirty="0" smtClean="0"/>
                <a:t>型（</a:t>
              </a:r>
              <a:r>
                <a:rPr lang="en-US" altLang="ja-JP" dirty="0" smtClean="0"/>
                <a:t>32bit</a:t>
              </a:r>
              <a:r>
                <a:rPr lang="ja-JP" altLang="en-US" dirty="0" smtClean="0"/>
                <a:t>）</a:t>
              </a:r>
              <a:r>
                <a:rPr lang="en-US" altLang="ja-JP" dirty="0" smtClean="0"/>
                <a:t> </a:t>
              </a:r>
              <a:endParaRPr kumimoji="1" lang="ja-JP" altLang="en-US" dirty="0"/>
            </a:p>
          </p:txBody>
        </p:sp>
      </p:grpSp>
      <p:sp>
        <p:nvSpPr>
          <p:cNvPr id="11" name="テキスト ボックス 10"/>
          <p:cNvSpPr txBox="1"/>
          <p:nvPr/>
        </p:nvSpPr>
        <p:spPr>
          <a:xfrm>
            <a:off x="4286248" y="2857496"/>
            <a:ext cx="464343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solidFill>
                  <a:srgbClr val="0070C0"/>
                </a:solidFill>
              </a:rPr>
              <a:t>この</a:t>
            </a:r>
            <a:r>
              <a:rPr lang="ja-JP" altLang="en-US" dirty="0">
                <a:solidFill>
                  <a:srgbClr val="0070C0"/>
                </a:solidFill>
              </a:rPr>
              <a:t>場合</a:t>
            </a:r>
            <a:r>
              <a:rPr lang="ja-JP" altLang="en-US" dirty="0" smtClean="0">
                <a:solidFill>
                  <a:srgbClr val="0070C0"/>
                </a:solidFill>
              </a:rPr>
              <a:t>の</a:t>
            </a:r>
            <a:r>
              <a:rPr lang="en-US" altLang="ja-JP" dirty="0" smtClean="0">
                <a:solidFill>
                  <a:srgbClr val="0070C0"/>
                </a:solidFill>
              </a:rPr>
              <a:t>a</a:t>
            </a:r>
            <a:r>
              <a:rPr lang="ja-JP" altLang="en-US" dirty="0" smtClean="0">
                <a:solidFill>
                  <a:srgbClr val="0070C0"/>
                </a:solidFill>
              </a:rPr>
              <a:t>は？</a:t>
            </a:r>
            <a:endParaRPr kumimoji="1" lang="en-US" altLang="ja-JP" dirty="0" smtClean="0">
              <a:solidFill>
                <a:srgbClr val="0070C0"/>
              </a:solidFill>
            </a:endParaRPr>
          </a:p>
          <a:p>
            <a:r>
              <a:rPr kumimoji="1" lang="ja-JP" altLang="en-US" dirty="0" smtClean="0"/>
              <a:t>　→</a:t>
            </a:r>
            <a:r>
              <a:rPr kumimoji="1" lang="en-US" altLang="ja-JP" dirty="0" err="1" smtClean="0"/>
              <a:t>int</a:t>
            </a:r>
            <a:r>
              <a:rPr kumimoji="1" lang="ja-JP" altLang="en-US" dirty="0" smtClean="0"/>
              <a:t>型（</a:t>
            </a:r>
            <a:r>
              <a:rPr kumimoji="1" lang="en-US" altLang="ja-JP" dirty="0" smtClean="0"/>
              <a:t>32bit</a:t>
            </a:r>
            <a:r>
              <a:rPr kumimoji="1" lang="ja-JP" altLang="en-US" dirty="0" smtClean="0"/>
              <a:t>の箱）の変数</a:t>
            </a:r>
            <a:r>
              <a:rPr kumimoji="1" lang="en-US" altLang="ja-JP" dirty="0" smtClean="0"/>
              <a:t>a</a:t>
            </a:r>
            <a:r>
              <a:rPr kumimoji="1" lang="ja-JP" altLang="en-US" dirty="0" smtClean="0"/>
              <a:t>は、</a:t>
            </a:r>
            <a:endParaRPr kumimoji="1" lang="en-US" altLang="ja-JP" dirty="0" smtClean="0"/>
          </a:p>
          <a:p>
            <a:r>
              <a:rPr lang="ja-JP" altLang="en-US" dirty="0" smtClean="0"/>
              <a:t>　　中身が</a:t>
            </a:r>
            <a:r>
              <a:rPr lang="en-US" altLang="ja-JP" dirty="0" smtClean="0"/>
              <a:t>20</a:t>
            </a:r>
            <a:r>
              <a:rPr lang="ja-JP" altLang="en-US" dirty="0" smtClean="0"/>
              <a:t> （</a:t>
            </a:r>
            <a:r>
              <a:rPr lang="en-US" altLang="ja-JP" dirty="0" smtClean="0"/>
              <a:t>2</a:t>
            </a:r>
            <a:r>
              <a:rPr lang="ja-JP" altLang="en-US" dirty="0" smtClean="0"/>
              <a:t>進数では</a:t>
            </a:r>
            <a:r>
              <a:rPr lang="en-US" altLang="ja-JP" dirty="0" smtClean="0"/>
              <a:t>10100</a:t>
            </a:r>
            <a:r>
              <a:rPr lang="ja-JP" altLang="en-US" dirty="0" smtClean="0"/>
              <a:t>）</a:t>
            </a:r>
            <a:endParaRPr lang="en-US" altLang="ja-JP" dirty="0" smtClean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4429124" y="2143116"/>
            <a:ext cx="33794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実行する</a:t>
            </a:r>
            <a:r>
              <a:rPr lang="ja-JP" altLang="en-US" dirty="0" smtClean="0"/>
              <a:t>と、</a:t>
            </a:r>
            <a:r>
              <a:rPr lang="ja-JP" altLang="en-US" dirty="0"/>
              <a:t>以下</a:t>
            </a:r>
            <a:r>
              <a:rPr lang="ja-JP" altLang="en-US" dirty="0" smtClean="0"/>
              <a:t>の結果が出た。</a:t>
            </a:r>
            <a:endParaRPr lang="en-US" altLang="ja-JP" dirty="0" smtClean="0"/>
          </a:p>
          <a:p>
            <a:r>
              <a:rPr kumimoji="1" lang="en-US" altLang="ja-JP" dirty="0" smtClean="0"/>
              <a:t>a: 40ea0804 = 20</a:t>
            </a:r>
            <a:endParaRPr kumimoji="1" lang="ja-JP" altLang="en-US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4357686" y="4786322"/>
            <a:ext cx="464343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70C0"/>
                </a:solidFill>
              </a:rPr>
              <a:t>a</a:t>
            </a:r>
            <a:r>
              <a:rPr lang="ja-JP" altLang="en-US" dirty="0" smtClean="0">
                <a:solidFill>
                  <a:srgbClr val="0070C0"/>
                </a:solidFill>
              </a:rPr>
              <a:t>は、物理的にどこに存在する？</a:t>
            </a:r>
            <a:endParaRPr lang="en-US" altLang="ja-JP" dirty="0" smtClean="0">
              <a:solidFill>
                <a:srgbClr val="0070C0"/>
              </a:solidFill>
            </a:endParaRPr>
          </a:p>
          <a:p>
            <a:r>
              <a:rPr lang="ja-JP" altLang="en-US" dirty="0"/>
              <a:t>　</a:t>
            </a:r>
            <a:r>
              <a:rPr lang="ja-JP" altLang="en-US" dirty="0" smtClean="0"/>
              <a:t>→ 記憶（メモリ）の中</a:t>
            </a:r>
            <a:endParaRPr lang="en-US" altLang="ja-JP" dirty="0" smtClean="0"/>
          </a:p>
          <a:p>
            <a:r>
              <a:rPr lang="ja-JP" altLang="en-US" dirty="0"/>
              <a:t>　</a:t>
            </a:r>
            <a:r>
              <a:rPr lang="ja-JP" altLang="en-US" dirty="0" smtClean="0"/>
              <a:t>　</a:t>
            </a:r>
            <a:r>
              <a:rPr lang="en-US" altLang="ja-JP" dirty="0" smtClean="0"/>
              <a:t> </a:t>
            </a:r>
            <a:r>
              <a:rPr lang="ja-JP" altLang="en-US" dirty="0" smtClean="0"/>
              <a:t>（ＯＳに割り当ててもらう； 毎回変わる）</a:t>
            </a:r>
            <a:endParaRPr lang="en-US" altLang="ja-JP" dirty="0" smtClean="0"/>
          </a:p>
          <a:p>
            <a:endParaRPr lang="en-US" altLang="ja-JP" dirty="0" smtClean="0"/>
          </a:p>
          <a:p>
            <a:r>
              <a:rPr lang="en-US" altLang="ja-JP" dirty="0" smtClean="0">
                <a:solidFill>
                  <a:srgbClr val="0070C0"/>
                </a:solidFill>
              </a:rPr>
              <a:t>a</a:t>
            </a:r>
            <a:r>
              <a:rPr lang="ja-JP" altLang="en-US" dirty="0" smtClean="0">
                <a:solidFill>
                  <a:srgbClr val="0070C0"/>
                </a:solidFill>
              </a:rPr>
              <a:t>は、具体的にどこ？</a:t>
            </a:r>
            <a:endParaRPr lang="en-US" altLang="ja-JP" dirty="0" smtClean="0">
              <a:solidFill>
                <a:srgbClr val="0070C0"/>
              </a:solidFill>
            </a:endParaRPr>
          </a:p>
          <a:p>
            <a:r>
              <a:rPr lang="ja-JP" altLang="en-US" dirty="0"/>
              <a:t>　</a:t>
            </a:r>
            <a:r>
              <a:rPr lang="ja-JP" altLang="en-US" dirty="0" smtClean="0"/>
              <a:t>→ 今回は</a:t>
            </a:r>
            <a:r>
              <a:rPr lang="en-US" altLang="ja-JP" dirty="0" smtClean="0">
                <a:solidFill>
                  <a:srgbClr val="00B050"/>
                </a:solidFill>
              </a:rPr>
              <a:t>0x 40ea 0804</a:t>
            </a:r>
            <a:r>
              <a:rPr lang="ja-JP" altLang="en-US" dirty="0" smtClean="0"/>
              <a:t>番地からの</a:t>
            </a:r>
            <a:r>
              <a:rPr lang="en-US" altLang="ja-JP" dirty="0" smtClean="0"/>
              <a:t>4</a:t>
            </a:r>
            <a:r>
              <a:rPr lang="ja-JP" altLang="en-US" dirty="0" smtClean="0"/>
              <a:t>バイト分</a:t>
            </a:r>
            <a:endParaRPr lang="en-US" altLang="ja-JP" dirty="0" smtClean="0"/>
          </a:p>
          <a:p>
            <a:r>
              <a:rPr lang="ja-JP" altLang="en-US" dirty="0" smtClean="0"/>
              <a:t>　→ </a:t>
            </a:r>
            <a:r>
              <a:rPr lang="en-US" altLang="ja-JP" dirty="0" smtClean="0">
                <a:solidFill>
                  <a:srgbClr val="00B050"/>
                </a:solidFill>
              </a:rPr>
              <a:t>&amp;a</a:t>
            </a:r>
            <a:r>
              <a:rPr lang="en-US" altLang="ja-JP" dirty="0" smtClean="0"/>
              <a:t> == </a:t>
            </a:r>
            <a:r>
              <a:rPr lang="en-US" altLang="ja-JP" dirty="0" smtClean="0">
                <a:solidFill>
                  <a:srgbClr val="00B050"/>
                </a:solidFill>
              </a:rPr>
              <a:t>0x 40ea 0804 </a:t>
            </a:r>
            <a:r>
              <a:rPr lang="ja-JP" altLang="en-US" dirty="0" smtClean="0"/>
              <a:t>（</a:t>
            </a:r>
            <a:r>
              <a:rPr lang="en-US" altLang="ja-JP" u="sng" dirty="0" smtClean="0"/>
              <a:t>a</a:t>
            </a:r>
            <a:r>
              <a:rPr lang="ja-JP" altLang="en-US" u="sng" dirty="0" smtClean="0"/>
              <a:t>のアドレス</a:t>
            </a:r>
            <a:r>
              <a:rPr lang="ja-JP" altLang="en-US" dirty="0" smtClean="0"/>
              <a:t>）</a:t>
            </a:r>
            <a:endParaRPr lang="en-US" altLang="ja-JP" dirty="0" smtClean="0"/>
          </a:p>
        </p:txBody>
      </p:sp>
      <p:sp>
        <p:nvSpPr>
          <p:cNvPr id="17" name="正方形/長方形 16"/>
          <p:cNvSpPr/>
          <p:nvPr/>
        </p:nvSpPr>
        <p:spPr>
          <a:xfrm>
            <a:off x="2643174" y="2071678"/>
            <a:ext cx="1643074" cy="1285884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0" y="2000240"/>
            <a:ext cx="4523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&amp;a</a:t>
            </a:r>
            <a:endParaRPr kumimoji="1" lang="ja-JP" altLang="en-US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2285984" y="2071678"/>
            <a:ext cx="295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0889906"/>
              </p:ext>
            </p:extLst>
          </p:nvPr>
        </p:nvGraphicFramePr>
        <p:xfrm>
          <a:off x="500034" y="182880"/>
          <a:ext cx="4572032" cy="667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4758"/>
                <a:gridCol w="2547274"/>
              </a:tblGrid>
              <a:tr h="303612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アドレス（</a:t>
                      </a:r>
                      <a:r>
                        <a:rPr kumimoji="1" lang="en-US" altLang="ja-JP" dirty="0" smtClean="0"/>
                        <a:t>32bit</a:t>
                      </a:r>
                      <a:r>
                        <a:rPr kumimoji="1" lang="ja-JP" altLang="en-US" dirty="0" smtClean="0"/>
                        <a:t>）</a:t>
                      </a:r>
                      <a:r>
                        <a:rPr kumimoji="1" lang="en-US" altLang="ja-JP" dirty="0" smtClean="0"/>
                        <a:t>, </a:t>
                      </a:r>
                    </a:p>
                    <a:p>
                      <a:r>
                        <a:rPr kumimoji="1" lang="en-US" altLang="ja-JP" dirty="0" smtClean="0"/>
                        <a:t>4</a:t>
                      </a:r>
                      <a:r>
                        <a:rPr kumimoji="1" lang="ja-JP" altLang="en-US" dirty="0" smtClean="0"/>
                        <a:t>アドレス飛び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中身（</a:t>
                      </a:r>
                      <a:r>
                        <a:rPr kumimoji="1" lang="en-US" altLang="ja-JP" sz="1600" dirty="0" smtClean="0"/>
                        <a:t>1</a:t>
                      </a:r>
                      <a:r>
                        <a:rPr kumimoji="1" lang="ja-JP" altLang="en-US" sz="1600" dirty="0" smtClean="0"/>
                        <a:t>記憶単位</a:t>
                      </a:r>
                      <a:r>
                        <a:rPr kumimoji="1" lang="en-US" altLang="ja-JP" sz="1600" dirty="0" smtClean="0"/>
                        <a:t>=8bit</a:t>
                      </a:r>
                      <a:r>
                        <a:rPr kumimoji="1" lang="ja-JP" altLang="en-US" sz="1600" dirty="0" smtClean="0"/>
                        <a:t>を</a:t>
                      </a:r>
                      <a:r>
                        <a:rPr kumimoji="1" lang="en-US" altLang="ja-JP" sz="1600" dirty="0" smtClean="0"/>
                        <a:t>4</a:t>
                      </a:r>
                      <a:r>
                        <a:rPr kumimoji="1" lang="ja-JP" altLang="en-US" sz="1600" dirty="0" smtClean="0"/>
                        <a:t>領域まとめて</a:t>
                      </a:r>
                      <a:r>
                        <a:rPr kumimoji="1" lang="en-US" altLang="ja-JP" sz="1600" dirty="0" smtClean="0"/>
                        <a:t>32bit</a:t>
                      </a:r>
                      <a:r>
                        <a:rPr kumimoji="1" lang="ja-JP" altLang="en-US" sz="1600" dirty="0" smtClean="0"/>
                        <a:t>で表示）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…</a:t>
                      </a: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0800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0x d007 4bbf 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solidFill>
                            <a:srgbClr val="00B050"/>
                          </a:solidFill>
                        </a:rPr>
                        <a:t>0x 40ea 0804</a:t>
                      </a:r>
                      <a:endParaRPr kumimoji="1" lang="ja-JP" alt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</a:t>
                      </a:r>
                      <a:r>
                        <a:rPr kumimoji="1" lang="en-US" altLang="ja-JP" sz="1600" baseline="0" dirty="0" smtClean="0">
                          <a:solidFill>
                            <a:srgbClr val="FF0000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0000 0014</a:t>
                      </a:r>
                      <a:endParaRPr kumimoji="1" lang="ja-JP" altLang="en-US" sz="1600" dirty="0">
                        <a:solidFill>
                          <a:srgbClr val="FF0000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41b7 41b0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080c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4c6f a750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0x 40ea 0810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0000 0000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0814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0000 0000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0818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0000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0000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081c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ef5c 2100</a:t>
                      </a:r>
                      <a:endParaRPr kumimoji="1" lang="ja-JP" altLang="en-US" sz="1600" dirty="0">
                        <a:solidFill>
                          <a:srgbClr val="FF0000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0820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0100 0001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0x 1011 0111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0828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</a:t>
                      </a: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0100 0001</a:t>
                      </a:r>
                      <a:endParaRPr kumimoji="1" lang="ja-JP" altLang="en-US" sz="16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082c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0x 1101 0000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0830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0100 1100</a:t>
                      </a:r>
                      <a:endParaRPr kumimoji="1" lang="ja-JP" altLang="en-US" sz="16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0834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0110 1111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0838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1010 0111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083c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0101 0000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…</a:t>
                      </a:r>
                      <a:endParaRPr kumimoji="1" lang="ja-JP" altLang="en-US" sz="16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5" name="テキスト ボックス 14"/>
          <p:cNvSpPr txBox="1"/>
          <p:nvPr/>
        </p:nvSpPr>
        <p:spPr>
          <a:xfrm>
            <a:off x="0" y="1500174"/>
            <a:ext cx="4523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&amp;a</a:t>
            </a:r>
            <a:endParaRPr kumimoji="1" lang="ja-JP" altLang="en-US" dirty="0"/>
          </a:p>
        </p:txBody>
      </p:sp>
      <p:sp>
        <p:nvSpPr>
          <p:cNvPr id="16" name="正方形/長方形 15"/>
          <p:cNvSpPr/>
          <p:nvPr/>
        </p:nvSpPr>
        <p:spPr>
          <a:xfrm>
            <a:off x="3357554" y="1500174"/>
            <a:ext cx="1785950" cy="35719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3000364" y="1500174"/>
            <a:ext cx="295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grpSp>
        <p:nvGrpSpPr>
          <p:cNvPr id="21" name="グループ化 15"/>
          <p:cNvGrpSpPr/>
          <p:nvPr/>
        </p:nvGrpSpPr>
        <p:grpSpPr>
          <a:xfrm>
            <a:off x="5429256" y="2214554"/>
            <a:ext cx="3286148" cy="797960"/>
            <a:chOff x="4572000" y="2928934"/>
            <a:chExt cx="3286148" cy="797960"/>
          </a:xfrm>
        </p:grpSpPr>
        <p:sp>
          <p:nvSpPr>
            <p:cNvPr id="22" name="正方形/長方形 21"/>
            <p:cNvSpPr/>
            <p:nvPr/>
          </p:nvSpPr>
          <p:spPr>
            <a:xfrm>
              <a:off x="5000628" y="3000372"/>
              <a:ext cx="2857520" cy="285752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200" dirty="0" smtClean="0">
                  <a:solidFill>
                    <a:schemeClr val="tx1"/>
                  </a:solidFill>
                </a:rPr>
                <a:t>00000000 00000000 00000000 000</a:t>
              </a:r>
              <a:r>
                <a:rPr kumimoji="1" lang="en-US" altLang="ja-JP" sz="1200" dirty="0" smtClean="0">
                  <a:solidFill>
                    <a:srgbClr val="FF0000"/>
                  </a:solidFill>
                </a:rPr>
                <a:t>10100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sp>
          <p:nvSpPr>
            <p:cNvPr id="23" name="テキスト ボックス 22"/>
            <p:cNvSpPr txBox="1"/>
            <p:nvPr/>
          </p:nvSpPr>
          <p:spPr>
            <a:xfrm>
              <a:off x="4572000" y="2928934"/>
              <a:ext cx="40107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 smtClean="0"/>
                <a:t> </a:t>
              </a:r>
              <a:r>
                <a:rPr lang="en-US" altLang="ja-JP" dirty="0" smtClean="0">
                  <a:solidFill>
                    <a:srgbClr val="00B0F0"/>
                  </a:solidFill>
                </a:rPr>
                <a:t>a</a:t>
              </a:r>
              <a:r>
                <a:rPr lang="en-US" altLang="ja-JP" dirty="0" smtClean="0"/>
                <a:t> </a:t>
              </a:r>
              <a:endParaRPr kumimoji="1" lang="ja-JP" altLang="en-US" dirty="0"/>
            </a:p>
          </p:txBody>
        </p:sp>
        <p:cxnSp>
          <p:nvCxnSpPr>
            <p:cNvPr id="24" name="直線矢印コネクタ 23"/>
            <p:cNvCxnSpPr/>
            <p:nvPr/>
          </p:nvCxnSpPr>
          <p:spPr>
            <a:xfrm>
              <a:off x="5072066" y="3500438"/>
              <a:ext cx="2714644" cy="1588"/>
            </a:xfrm>
            <a:prstGeom prst="straightConnector1">
              <a:avLst/>
            </a:prstGeom>
            <a:ln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テキスト ボックス 24"/>
            <p:cNvSpPr txBox="1"/>
            <p:nvPr/>
          </p:nvSpPr>
          <p:spPr>
            <a:xfrm>
              <a:off x="5715008" y="3357562"/>
              <a:ext cx="154029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ja-JP" dirty="0" smtClean="0"/>
                <a:t> </a:t>
              </a:r>
              <a:r>
                <a:rPr lang="en-US" altLang="ja-JP" dirty="0" err="1" smtClean="0"/>
                <a:t>int</a:t>
              </a:r>
              <a:r>
                <a:rPr lang="en-US" altLang="ja-JP" dirty="0" smtClean="0"/>
                <a:t> </a:t>
              </a:r>
              <a:r>
                <a:rPr lang="ja-JP" altLang="en-US" dirty="0" smtClean="0"/>
                <a:t>型（</a:t>
              </a:r>
              <a:r>
                <a:rPr lang="en-US" altLang="ja-JP" dirty="0" smtClean="0"/>
                <a:t>32bit</a:t>
              </a:r>
              <a:r>
                <a:rPr lang="ja-JP" altLang="en-US" dirty="0" smtClean="0"/>
                <a:t>）</a:t>
              </a:r>
              <a:r>
                <a:rPr lang="en-US" altLang="ja-JP" dirty="0" smtClean="0"/>
                <a:t> </a:t>
              </a:r>
              <a:endParaRPr kumimoji="1" lang="ja-JP" altLang="en-US" dirty="0"/>
            </a:p>
          </p:txBody>
        </p:sp>
      </p:grpSp>
      <p:sp>
        <p:nvSpPr>
          <p:cNvPr id="26" name="テキスト ボックス 25"/>
          <p:cNvSpPr txBox="1"/>
          <p:nvPr/>
        </p:nvSpPr>
        <p:spPr>
          <a:xfrm>
            <a:off x="5357818" y="1071546"/>
            <a:ext cx="34290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solidFill>
                  <a:srgbClr val="0070C0"/>
                </a:solidFill>
              </a:rPr>
              <a:t>この</a:t>
            </a:r>
            <a:r>
              <a:rPr lang="ja-JP" altLang="en-US" dirty="0">
                <a:solidFill>
                  <a:srgbClr val="0070C0"/>
                </a:solidFill>
              </a:rPr>
              <a:t>場合</a:t>
            </a:r>
            <a:r>
              <a:rPr lang="ja-JP" altLang="en-US" dirty="0" smtClean="0">
                <a:solidFill>
                  <a:srgbClr val="0070C0"/>
                </a:solidFill>
              </a:rPr>
              <a:t>の</a:t>
            </a:r>
            <a:r>
              <a:rPr lang="en-US" altLang="ja-JP" dirty="0" smtClean="0">
                <a:solidFill>
                  <a:srgbClr val="0070C0"/>
                </a:solidFill>
              </a:rPr>
              <a:t>a</a:t>
            </a:r>
            <a:r>
              <a:rPr lang="ja-JP" altLang="en-US" dirty="0" smtClean="0">
                <a:solidFill>
                  <a:srgbClr val="0070C0"/>
                </a:solidFill>
              </a:rPr>
              <a:t>は？</a:t>
            </a:r>
            <a:endParaRPr kumimoji="1" lang="en-US" altLang="ja-JP" dirty="0" smtClean="0">
              <a:solidFill>
                <a:srgbClr val="0070C0"/>
              </a:solidFill>
            </a:endParaRPr>
          </a:p>
          <a:p>
            <a:r>
              <a:rPr kumimoji="1" lang="ja-JP" altLang="en-US" dirty="0" smtClean="0"/>
              <a:t>　→</a:t>
            </a:r>
            <a:r>
              <a:rPr kumimoji="1" lang="en-US" altLang="ja-JP" dirty="0" err="1" smtClean="0"/>
              <a:t>int</a:t>
            </a:r>
            <a:r>
              <a:rPr kumimoji="1" lang="ja-JP" altLang="en-US" dirty="0" smtClean="0"/>
              <a:t>型（</a:t>
            </a:r>
            <a:r>
              <a:rPr kumimoji="1" lang="en-US" altLang="ja-JP" dirty="0" smtClean="0"/>
              <a:t>32bit</a:t>
            </a:r>
            <a:r>
              <a:rPr kumimoji="1" lang="ja-JP" altLang="en-US" dirty="0" smtClean="0"/>
              <a:t>の箱）の変数</a:t>
            </a:r>
            <a:r>
              <a:rPr kumimoji="1" lang="en-US" altLang="ja-JP" dirty="0" smtClean="0"/>
              <a:t>a</a:t>
            </a:r>
            <a:r>
              <a:rPr kumimoji="1" lang="ja-JP" altLang="en-US" dirty="0" smtClean="0"/>
              <a:t>は、</a:t>
            </a:r>
            <a:endParaRPr kumimoji="1" lang="en-US" altLang="ja-JP" dirty="0" smtClean="0"/>
          </a:p>
          <a:p>
            <a:r>
              <a:rPr lang="ja-JP" altLang="en-US" dirty="0" smtClean="0"/>
              <a:t>　　中身が</a:t>
            </a:r>
            <a:r>
              <a:rPr lang="en-US" altLang="ja-JP" dirty="0" smtClean="0"/>
              <a:t>20</a:t>
            </a:r>
            <a:r>
              <a:rPr lang="ja-JP" altLang="en-US" dirty="0" smtClean="0"/>
              <a:t> （</a:t>
            </a:r>
            <a:r>
              <a:rPr lang="en-US" altLang="ja-JP" dirty="0" smtClean="0"/>
              <a:t>16</a:t>
            </a:r>
            <a:r>
              <a:rPr lang="ja-JP" altLang="en-US" dirty="0" smtClean="0"/>
              <a:t>進数では</a:t>
            </a:r>
            <a:r>
              <a:rPr lang="en-US" altLang="ja-JP" dirty="0" smtClean="0"/>
              <a:t>14</a:t>
            </a:r>
            <a:r>
              <a:rPr lang="ja-JP" altLang="en-US" dirty="0" smtClean="0"/>
              <a:t>）</a:t>
            </a:r>
            <a:endParaRPr lang="en-US" altLang="ja-JP" dirty="0" smtClean="0"/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6143636" y="3214686"/>
            <a:ext cx="23574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変数</a:t>
            </a:r>
            <a:r>
              <a:rPr kumimoji="1" lang="en-US" altLang="ja-JP" dirty="0" smtClean="0"/>
              <a:t>a</a:t>
            </a:r>
            <a:r>
              <a:rPr lang="ja-JP" altLang="en-US" dirty="0" smtClean="0"/>
              <a:t>の</a:t>
            </a:r>
            <a:r>
              <a:rPr kumimoji="1" lang="ja-JP" altLang="en-US" dirty="0" smtClean="0"/>
              <a:t>アドレスは、</a:t>
            </a:r>
            <a:endParaRPr kumimoji="1" lang="en-US" altLang="ja-JP" dirty="0" smtClean="0"/>
          </a:p>
          <a:p>
            <a:r>
              <a:rPr lang="ja-JP" altLang="en-US" dirty="0" smtClean="0"/>
              <a:t>　　</a:t>
            </a:r>
            <a:r>
              <a:rPr lang="en-US" altLang="ja-JP" dirty="0" smtClean="0"/>
              <a:t>0x 40ea0804</a:t>
            </a:r>
            <a:r>
              <a:rPr lang="ja-JP" altLang="en-US" dirty="0" smtClean="0"/>
              <a:t>番地</a:t>
            </a:r>
            <a:endParaRPr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500034" y="182880"/>
          <a:ext cx="4572032" cy="667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4758"/>
                <a:gridCol w="2547274"/>
              </a:tblGrid>
              <a:tr h="303612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アドレス（</a:t>
                      </a:r>
                      <a:r>
                        <a:rPr kumimoji="1" lang="en-US" altLang="ja-JP" dirty="0" smtClean="0"/>
                        <a:t>32bit</a:t>
                      </a:r>
                      <a:r>
                        <a:rPr kumimoji="1" lang="ja-JP" altLang="en-US" dirty="0" smtClean="0"/>
                        <a:t>）</a:t>
                      </a:r>
                      <a:r>
                        <a:rPr kumimoji="1" lang="en-US" altLang="ja-JP" dirty="0" smtClean="0"/>
                        <a:t>, </a:t>
                      </a:r>
                    </a:p>
                    <a:p>
                      <a:r>
                        <a:rPr kumimoji="1" lang="en-US" altLang="ja-JP" dirty="0" smtClean="0"/>
                        <a:t>4</a:t>
                      </a:r>
                      <a:r>
                        <a:rPr kumimoji="1" lang="ja-JP" altLang="en-US" dirty="0" smtClean="0"/>
                        <a:t>アドレス飛び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中身（</a:t>
                      </a:r>
                      <a:r>
                        <a:rPr kumimoji="1" lang="en-US" altLang="ja-JP" sz="1600" dirty="0" smtClean="0"/>
                        <a:t>1</a:t>
                      </a:r>
                      <a:r>
                        <a:rPr kumimoji="1" lang="ja-JP" altLang="en-US" sz="1600" dirty="0" smtClean="0"/>
                        <a:t>記憶単位</a:t>
                      </a:r>
                      <a:r>
                        <a:rPr kumimoji="1" lang="en-US" altLang="ja-JP" sz="1600" dirty="0" smtClean="0"/>
                        <a:t>=8bit</a:t>
                      </a:r>
                      <a:r>
                        <a:rPr kumimoji="1" lang="ja-JP" altLang="en-US" sz="1600" dirty="0" smtClean="0"/>
                        <a:t>を</a:t>
                      </a:r>
                      <a:r>
                        <a:rPr kumimoji="1" lang="en-US" altLang="ja-JP" sz="1600" dirty="0" smtClean="0"/>
                        <a:t>4</a:t>
                      </a:r>
                      <a:r>
                        <a:rPr kumimoji="1" lang="ja-JP" altLang="en-US" sz="1600" dirty="0" smtClean="0"/>
                        <a:t>領域まとめて</a:t>
                      </a:r>
                      <a:r>
                        <a:rPr kumimoji="1" lang="en-US" altLang="ja-JP" sz="1600" dirty="0" smtClean="0"/>
                        <a:t>32bit</a:t>
                      </a:r>
                      <a:r>
                        <a:rPr kumimoji="1" lang="ja-JP" altLang="en-US" sz="1600" dirty="0" smtClean="0"/>
                        <a:t>で表示）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…</a:t>
                      </a: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0800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0x d007 4bbf 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0x 40ea 0804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</a:t>
                      </a:r>
                      <a:r>
                        <a:rPr kumimoji="1" lang="en-US" altLang="ja-JP" sz="1600" baseline="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0000 0014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41b7 41b0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080c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4c6f a750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0x 40ea 0810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0000 0000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0814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0000 0000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0818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0000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0000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081c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ef5c 2100</a:t>
                      </a:r>
                      <a:endParaRPr kumimoji="1" lang="ja-JP" altLang="en-US" sz="1600" dirty="0">
                        <a:solidFill>
                          <a:srgbClr val="FF0000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0820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0100 0001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0x 1011 0111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0828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</a:t>
                      </a: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0100 0001</a:t>
                      </a:r>
                      <a:endParaRPr kumimoji="1" lang="ja-JP" altLang="en-US" sz="16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082c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0x 1101 0000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0830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0100 1100</a:t>
                      </a:r>
                      <a:endParaRPr kumimoji="1" lang="ja-JP" altLang="en-US" sz="16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0834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0110 1111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0838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1010 0111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083c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0101 0000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…</a:t>
                      </a:r>
                      <a:endParaRPr kumimoji="1" lang="ja-JP" altLang="en-US" sz="16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" name="テキスト ボックス 12"/>
          <p:cNvSpPr txBox="1"/>
          <p:nvPr/>
        </p:nvSpPr>
        <p:spPr>
          <a:xfrm>
            <a:off x="5214942" y="142852"/>
            <a:ext cx="3198696" cy="53553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struct</a:t>
            </a:r>
            <a:r>
              <a:rPr kumimoji="1" lang="en-US" altLang="ja-JP" dirty="0" smtClean="0"/>
              <a:t> list {</a:t>
            </a:r>
          </a:p>
          <a:p>
            <a:r>
              <a:rPr lang="en-US" altLang="ja-JP" dirty="0" smtClean="0"/>
              <a:t>    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key;</a:t>
            </a:r>
          </a:p>
          <a:p>
            <a:r>
              <a:rPr kumimoji="1" lang="en-US" altLang="ja-JP" dirty="0"/>
              <a:t> </a:t>
            </a:r>
            <a:r>
              <a:rPr kumimoji="1" lang="en-US" altLang="ja-JP" dirty="0" smtClean="0"/>
              <a:t>   </a:t>
            </a:r>
            <a:r>
              <a:rPr kumimoji="1" lang="en-US" altLang="ja-JP" dirty="0" err="1" smtClean="0"/>
              <a:t>struct</a:t>
            </a:r>
            <a:r>
              <a:rPr kumimoji="1" lang="en-US" altLang="ja-JP" dirty="0" smtClean="0"/>
              <a:t> list *next;</a:t>
            </a:r>
          </a:p>
          <a:p>
            <a:r>
              <a:rPr lang="en-US" altLang="ja-JP" dirty="0" smtClean="0"/>
              <a:t>};</a:t>
            </a:r>
            <a:endParaRPr kumimoji="1" lang="en-US" altLang="ja-JP" dirty="0" smtClean="0"/>
          </a:p>
          <a:p>
            <a:endParaRPr lang="en-US" altLang="ja-JP" dirty="0"/>
          </a:p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main(void)</a:t>
            </a:r>
          </a:p>
          <a:p>
            <a:r>
              <a:rPr lang="en-US" altLang="ja-JP" dirty="0"/>
              <a:t>{</a:t>
            </a:r>
            <a:endParaRPr kumimoji="1" lang="en-US" altLang="ja-JP" dirty="0" smtClean="0"/>
          </a:p>
          <a:p>
            <a:r>
              <a:rPr lang="en-US" altLang="ja-JP" dirty="0"/>
              <a:t> </a:t>
            </a:r>
            <a:r>
              <a:rPr lang="en-US" altLang="ja-JP" dirty="0" smtClean="0"/>
              <a:t>   </a:t>
            </a:r>
            <a:r>
              <a:rPr lang="en-US" altLang="ja-JP" dirty="0" err="1" smtClean="0"/>
              <a:t>struct</a:t>
            </a:r>
            <a:r>
              <a:rPr lang="en-US" altLang="ja-JP" dirty="0" smtClean="0"/>
              <a:t> list </a:t>
            </a:r>
            <a:r>
              <a:rPr lang="en-US" altLang="ja-JP" dirty="0" smtClean="0">
                <a:solidFill>
                  <a:srgbClr val="00B0F0"/>
                </a:solidFill>
              </a:rPr>
              <a:t>a</a:t>
            </a:r>
            <a:r>
              <a:rPr lang="en-US" altLang="ja-JP" dirty="0" smtClean="0"/>
              <a:t>, *</a:t>
            </a:r>
            <a:r>
              <a:rPr lang="en-US" altLang="ja-JP" dirty="0" smtClean="0">
                <a:solidFill>
                  <a:srgbClr val="00B050"/>
                </a:solidFill>
              </a:rPr>
              <a:t>p</a:t>
            </a:r>
            <a:r>
              <a:rPr lang="en-US" altLang="ja-JP" dirty="0" smtClean="0"/>
              <a:t>;</a:t>
            </a:r>
          </a:p>
          <a:p>
            <a:endParaRPr lang="en-US" altLang="ja-JP" dirty="0"/>
          </a:p>
          <a:p>
            <a:r>
              <a:rPr lang="en-US" altLang="ja-JP" dirty="0" smtClean="0"/>
              <a:t>    </a:t>
            </a:r>
            <a:r>
              <a:rPr lang="en-US" altLang="ja-JP" dirty="0" err="1" smtClean="0">
                <a:solidFill>
                  <a:srgbClr val="00B0F0"/>
                </a:solidFill>
              </a:rPr>
              <a:t>a.key</a:t>
            </a:r>
            <a:r>
              <a:rPr lang="en-US" altLang="ja-JP" dirty="0" smtClean="0"/>
              <a:t> = 20;</a:t>
            </a:r>
          </a:p>
          <a:p>
            <a:r>
              <a:rPr lang="en-US" altLang="ja-JP" dirty="0" smtClean="0"/>
              <a:t>    </a:t>
            </a:r>
            <a:r>
              <a:rPr lang="en-US" altLang="ja-JP" dirty="0" err="1" smtClean="0">
                <a:solidFill>
                  <a:srgbClr val="00B0F0"/>
                </a:solidFill>
              </a:rPr>
              <a:t>a.</a:t>
            </a:r>
            <a:r>
              <a:rPr lang="en-US" altLang="ja-JP" dirty="0" err="1" smtClean="0">
                <a:solidFill>
                  <a:srgbClr val="00B050"/>
                </a:solidFill>
              </a:rPr>
              <a:t>next</a:t>
            </a:r>
            <a:r>
              <a:rPr lang="en-US" altLang="ja-JP" dirty="0" smtClean="0"/>
              <a:t> = NULL;</a:t>
            </a:r>
          </a:p>
          <a:p>
            <a:endParaRPr lang="en-US" altLang="ja-JP" dirty="0" smtClean="0"/>
          </a:p>
          <a:p>
            <a:r>
              <a:rPr kumimoji="1" lang="en-US" altLang="ja-JP" dirty="0"/>
              <a:t> </a:t>
            </a:r>
            <a:r>
              <a:rPr kumimoji="1" lang="en-US" altLang="ja-JP" dirty="0" smtClean="0"/>
              <a:t>   p = &amp;a;</a:t>
            </a:r>
          </a:p>
          <a:p>
            <a:endParaRPr kumimoji="1" lang="en-US" altLang="ja-JP" dirty="0"/>
          </a:p>
          <a:p>
            <a:r>
              <a:rPr lang="en-US" altLang="ja-JP" dirty="0" smtClean="0"/>
              <a:t>    </a:t>
            </a:r>
            <a:r>
              <a:rPr lang="en-US" altLang="ja-JP" dirty="0" err="1" smtClean="0"/>
              <a:t>printf</a:t>
            </a:r>
            <a:r>
              <a:rPr lang="en-US" altLang="ja-JP" dirty="0" smtClean="0"/>
              <a:t>(“a:</a:t>
            </a:r>
            <a:r>
              <a:rPr lang="en-US" altLang="ja-JP" dirty="0" smtClean="0">
                <a:solidFill>
                  <a:srgbClr val="00B050"/>
                </a:solidFill>
              </a:rPr>
              <a:t>%0x </a:t>
            </a:r>
            <a:r>
              <a:rPr lang="en-US" altLang="ja-JP" dirty="0" smtClean="0"/>
              <a:t>= [</a:t>
            </a:r>
            <a:r>
              <a:rPr lang="en-US" altLang="ja-JP" dirty="0" smtClean="0">
                <a:solidFill>
                  <a:srgbClr val="00B0F0"/>
                </a:solidFill>
              </a:rPr>
              <a:t>%d</a:t>
            </a:r>
            <a:r>
              <a:rPr lang="en-US" altLang="ja-JP" dirty="0" smtClean="0"/>
              <a:t>,</a:t>
            </a:r>
            <a:r>
              <a:rPr lang="en-US" altLang="ja-JP" dirty="0" smtClean="0">
                <a:solidFill>
                  <a:srgbClr val="00B0F0"/>
                </a:solidFill>
              </a:rPr>
              <a:t> %0x</a:t>
            </a:r>
            <a:r>
              <a:rPr lang="en-US" altLang="ja-JP" dirty="0" smtClean="0"/>
              <a:t>]\n”, </a:t>
            </a:r>
          </a:p>
          <a:p>
            <a:r>
              <a:rPr lang="en-US" altLang="ja-JP" dirty="0">
                <a:solidFill>
                  <a:srgbClr val="00B050"/>
                </a:solidFill>
              </a:rPr>
              <a:t> </a:t>
            </a:r>
            <a:r>
              <a:rPr lang="en-US" altLang="ja-JP" dirty="0" smtClean="0">
                <a:solidFill>
                  <a:srgbClr val="00B050"/>
                </a:solidFill>
              </a:rPr>
              <a:t>       </a:t>
            </a:r>
            <a:r>
              <a:rPr lang="en-US" altLang="ja-JP" dirty="0">
                <a:solidFill>
                  <a:srgbClr val="00B050"/>
                </a:solidFill>
              </a:rPr>
              <a:t>p</a:t>
            </a:r>
            <a:r>
              <a:rPr lang="en-US" altLang="ja-JP" dirty="0" smtClean="0"/>
              <a:t>, </a:t>
            </a:r>
            <a:r>
              <a:rPr lang="en-US" altLang="ja-JP" dirty="0" err="1" smtClean="0">
                <a:solidFill>
                  <a:srgbClr val="00B0F0"/>
                </a:solidFill>
              </a:rPr>
              <a:t>a.key</a:t>
            </a:r>
            <a:r>
              <a:rPr lang="en-US" altLang="ja-JP" dirty="0" smtClean="0"/>
              <a:t>, </a:t>
            </a:r>
            <a:r>
              <a:rPr lang="en-US" altLang="ja-JP" dirty="0" err="1" smtClean="0">
                <a:solidFill>
                  <a:srgbClr val="00B0F0"/>
                </a:solidFill>
              </a:rPr>
              <a:t>a.</a:t>
            </a:r>
            <a:r>
              <a:rPr lang="en-US" altLang="ja-JP" dirty="0" err="1" smtClean="0">
                <a:solidFill>
                  <a:srgbClr val="00B050"/>
                </a:solidFill>
              </a:rPr>
              <a:t>next</a:t>
            </a:r>
            <a:r>
              <a:rPr lang="en-US" altLang="ja-JP" dirty="0" smtClean="0"/>
              <a:t>);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    return 0;</a:t>
            </a:r>
          </a:p>
          <a:p>
            <a:r>
              <a:rPr kumimoji="1" lang="en-US" altLang="ja-JP" dirty="0"/>
              <a:t>}</a:t>
            </a:r>
            <a:r>
              <a:rPr kumimoji="1" lang="en-US" altLang="ja-JP" dirty="0" smtClean="0"/>
              <a:t> </a:t>
            </a:r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072198" y="5357826"/>
            <a:ext cx="240963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変数によるプログラム：</a:t>
            </a:r>
            <a:endParaRPr lang="en-US" altLang="ja-JP" dirty="0" smtClean="0"/>
          </a:p>
          <a:p>
            <a:endParaRPr lang="en-US" altLang="ja-JP" dirty="0"/>
          </a:p>
          <a:p>
            <a:r>
              <a:rPr lang="ja-JP" altLang="en-US" dirty="0" smtClean="0"/>
              <a:t>プログラム中では、</a:t>
            </a:r>
            <a:endParaRPr lang="en-US" altLang="ja-JP" dirty="0"/>
          </a:p>
          <a:p>
            <a:r>
              <a:rPr lang="ja-JP" altLang="en-US" dirty="0" smtClean="0"/>
              <a:t>変数の枠は動かない</a:t>
            </a:r>
            <a:endParaRPr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500034" y="182880"/>
          <a:ext cx="4572032" cy="667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4758"/>
                <a:gridCol w="2547274"/>
              </a:tblGrid>
              <a:tr h="303612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アドレス（</a:t>
                      </a:r>
                      <a:r>
                        <a:rPr kumimoji="1" lang="en-US" altLang="ja-JP" dirty="0" smtClean="0"/>
                        <a:t>32bit</a:t>
                      </a:r>
                      <a:r>
                        <a:rPr kumimoji="1" lang="ja-JP" altLang="en-US" dirty="0" smtClean="0"/>
                        <a:t>）</a:t>
                      </a:r>
                      <a:r>
                        <a:rPr kumimoji="1" lang="en-US" altLang="ja-JP" dirty="0" smtClean="0"/>
                        <a:t>, </a:t>
                      </a:r>
                    </a:p>
                    <a:p>
                      <a:r>
                        <a:rPr kumimoji="1" lang="en-US" altLang="ja-JP" dirty="0" smtClean="0"/>
                        <a:t>4</a:t>
                      </a:r>
                      <a:r>
                        <a:rPr kumimoji="1" lang="ja-JP" altLang="en-US" dirty="0" smtClean="0"/>
                        <a:t>アドレス飛び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中身（</a:t>
                      </a:r>
                      <a:r>
                        <a:rPr kumimoji="1" lang="en-US" altLang="ja-JP" sz="1600" dirty="0" smtClean="0"/>
                        <a:t>1</a:t>
                      </a:r>
                      <a:r>
                        <a:rPr kumimoji="1" lang="ja-JP" altLang="en-US" sz="1600" dirty="0" smtClean="0"/>
                        <a:t>記憶単位</a:t>
                      </a:r>
                      <a:r>
                        <a:rPr kumimoji="1" lang="en-US" altLang="ja-JP" sz="1600" dirty="0" smtClean="0"/>
                        <a:t>=8bit</a:t>
                      </a:r>
                      <a:r>
                        <a:rPr kumimoji="1" lang="ja-JP" altLang="en-US" sz="1600" dirty="0" smtClean="0"/>
                        <a:t>を</a:t>
                      </a:r>
                      <a:r>
                        <a:rPr kumimoji="1" lang="en-US" altLang="ja-JP" sz="1600" dirty="0" smtClean="0"/>
                        <a:t>4</a:t>
                      </a:r>
                      <a:r>
                        <a:rPr kumimoji="1" lang="ja-JP" altLang="en-US" sz="1600" dirty="0" smtClean="0"/>
                        <a:t>領域まとめて</a:t>
                      </a:r>
                      <a:r>
                        <a:rPr kumimoji="1" lang="en-US" altLang="ja-JP" sz="1600" dirty="0" smtClean="0"/>
                        <a:t>32bit</a:t>
                      </a:r>
                      <a:r>
                        <a:rPr kumimoji="1" lang="ja-JP" altLang="en-US" sz="1600" dirty="0" smtClean="0"/>
                        <a:t>で表示）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…</a:t>
                      </a: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0800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0x d007 4bbf 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0x 40ea 0804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</a:t>
                      </a:r>
                      <a:r>
                        <a:rPr kumimoji="1" lang="en-US" altLang="ja-JP" sz="1600" baseline="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0000 0014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41b7 41b0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080c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4c6f a750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0x 40ea 0810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0000 0000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0814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0000 0000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0818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0000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0000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081c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ef5c 2100</a:t>
                      </a:r>
                      <a:endParaRPr kumimoji="1" lang="ja-JP" altLang="en-US" sz="1600" dirty="0">
                        <a:solidFill>
                          <a:srgbClr val="FF0000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0820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0100 0001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0x 1011 0111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0828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</a:t>
                      </a: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0100 0001</a:t>
                      </a:r>
                      <a:endParaRPr kumimoji="1" lang="ja-JP" altLang="en-US" sz="16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082c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0x 1101 0000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0830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0100 1100</a:t>
                      </a:r>
                      <a:endParaRPr kumimoji="1" lang="ja-JP" altLang="en-US" sz="16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0834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0110 1111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0838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1010 0111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083c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0101 0000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…</a:t>
                      </a:r>
                      <a:endParaRPr kumimoji="1" lang="ja-JP" altLang="en-US" sz="16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" name="テキスト ボックス 12"/>
          <p:cNvSpPr txBox="1"/>
          <p:nvPr/>
        </p:nvSpPr>
        <p:spPr>
          <a:xfrm>
            <a:off x="5214942" y="142852"/>
            <a:ext cx="3198696" cy="53553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struct</a:t>
            </a:r>
            <a:r>
              <a:rPr kumimoji="1" lang="en-US" altLang="ja-JP" dirty="0" smtClean="0"/>
              <a:t> list {</a:t>
            </a:r>
          </a:p>
          <a:p>
            <a:r>
              <a:rPr lang="en-US" altLang="ja-JP" dirty="0" smtClean="0"/>
              <a:t>    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key;</a:t>
            </a:r>
          </a:p>
          <a:p>
            <a:r>
              <a:rPr kumimoji="1" lang="en-US" altLang="ja-JP" dirty="0"/>
              <a:t> </a:t>
            </a:r>
            <a:r>
              <a:rPr kumimoji="1" lang="en-US" altLang="ja-JP" dirty="0" smtClean="0"/>
              <a:t>   </a:t>
            </a:r>
            <a:r>
              <a:rPr kumimoji="1" lang="en-US" altLang="ja-JP" dirty="0" err="1" smtClean="0"/>
              <a:t>struct</a:t>
            </a:r>
            <a:r>
              <a:rPr kumimoji="1" lang="en-US" altLang="ja-JP" dirty="0" smtClean="0"/>
              <a:t> list *next;</a:t>
            </a:r>
          </a:p>
          <a:p>
            <a:r>
              <a:rPr lang="en-US" altLang="ja-JP" dirty="0" smtClean="0"/>
              <a:t>};</a:t>
            </a:r>
            <a:endParaRPr kumimoji="1" lang="en-US" altLang="ja-JP" dirty="0" smtClean="0"/>
          </a:p>
          <a:p>
            <a:endParaRPr lang="en-US" altLang="ja-JP" dirty="0"/>
          </a:p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main(void)</a:t>
            </a:r>
          </a:p>
          <a:p>
            <a:r>
              <a:rPr lang="en-US" altLang="ja-JP" dirty="0"/>
              <a:t>{</a:t>
            </a:r>
            <a:endParaRPr kumimoji="1" lang="en-US" altLang="ja-JP" dirty="0" smtClean="0"/>
          </a:p>
          <a:p>
            <a:r>
              <a:rPr lang="en-US" altLang="ja-JP" dirty="0"/>
              <a:t> </a:t>
            </a:r>
            <a:r>
              <a:rPr lang="en-US" altLang="ja-JP" dirty="0" smtClean="0"/>
              <a:t>   </a:t>
            </a:r>
            <a:r>
              <a:rPr lang="en-US" altLang="ja-JP" dirty="0" err="1" smtClean="0"/>
              <a:t>struct</a:t>
            </a:r>
            <a:r>
              <a:rPr lang="en-US" altLang="ja-JP" dirty="0" smtClean="0"/>
              <a:t> list </a:t>
            </a:r>
            <a:r>
              <a:rPr lang="en-US" altLang="ja-JP" dirty="0" smtClean="0">
                <a:solidFill>
                  <a:srgbClr val="00B0F0"/>
                </a:solidFill>
              </a:rPr>
              <a:t>a</a:t>
            </a:r>
            <a:r>
              <a:rPr lang="en-US" altLang="ja-JP" dirty="0" smtClean="0"/>
              <a:t>, *</a:t>
            </a:r>
            <a:r>
              <a:rPr lang="en-US" altLang="ja-JP" dirty="0" smtClean="0">
                <a:solidFill>
                  <a:srgbClr val="00B050"/>
                </a:solidFill>
              </a:rPr>
              <a:t>p</a:t>
            </a:r>
            <a:r>
              <a:rPr lang="en-US" altLang="ja-JP" dirty="0" smtClean="0"/>
              <a:t>;</a:t>
            </a:r>
          </a:p>
          <a:p>
            <a:endParaRPr lang="en-US" altLang="ja-JP" dirty="0"/>
          </a:p>
          <a:p>
            <a:r>
              <a:rPr lang="en-US" altLang="ja-JP" dirty="0" smtClean="0"/>
              <a:t>    </a:t>
            </a:r>
            <a:r>
              <a:rPr lang="en-US" altLang="ja-JP" dirty="0" err="1" smtClean="0">
                <a:solidFill>
                  <a:srgbClr val="00B0F0"/>
                </a:solidFill>
              </a:rPr>
              <a:t>a.key</a:t>
            </a:r>
            <a:r>
              <a:rPr lang="en-US" altLang="ja-JP" dirty="0" smtClean="0"/>
              <a:t> = 20;</a:t>
            </a:r>
          </a:p>
          <a:p>
            <a:r>
              <a:rPr lang="en-US" altLang="ja-JP" dirty="0" smtClean="0"/>
              <a:t>    </a:t>
            </a:r>
            <a:r>
              <a:rPr lang="en-US" altLang="ja-JP" dirty="0" err="1" smtClean="0">
                <a:solidFill>
                  <a:srgbClr val="00B0F0"/>
                </a:solidFill>
              </a:rPr>
              <a:t>a.</a:t>
            </a:r>
            <a:r>
              <a:rPr lang="en-US" altLang="ja-JP" dirty="0" err="1" smtClean="0">
                <a:solidFill>
                  <a:srgbClr val="00B050"/>
                </a:solidFill>
              </a:rPr>
              <a:t>next</a:t>
            </a:r>
            <a:r>
              <a:rPr lang="en-US" altLang="ja-JP" dirty="0" smtClean="0"/>
              <a:t> = NULL;</a:t>
            </a:r>
          </a:p>
          <a:p>
            <a:endParaRPr lang="en-US" altLang="ja-JP" dirty="0" smtClean="0"/>
          </a:p>
          <a:p>
            <a:r>
              <a:rPr kumimoji="1" lang="en-US" altLang="ja-JP" dirty="0"/>
              <a:t> </a:t>
            </a:r>
            <a:r>
              <a:rPr kumimoji="1" lang="en-US" altLang="ja-JP" dirty="0" smtClean="0"/>
              <a:t>   p = &amp;a;</a:t>
            </a:r>
          </a:p>
          <a:p>
            <a:endParaRPr kumimoji="1" lang="en-US" altLang="ja-JP" dirty="0"/>
          </a:p>
          <a:p>
            <a:r>
              <a:rPr lang="en-US" altLang="ja-JP" dirty="0" smtClean="0"/>
              <a:t>    </a:t>
            </a:r>
            <a:r>
              <a:rPr lang="en-US" altLang="ja-JP" dirty="0" err="1" smtClean="0"/>
              <a:t>printf</a:t>
            </a:r>
            <a:r>
              <a:rPr lang="en-US" altLang="ja-JP" dirty="0" smtClean="0"/>
              <a:t>(“a:</a:t>
            </a:r>
            <a:r>
              <a:rPr lang="en-US" altLang="ja-JP" dirty="0" smtClean="0">
                <a:solidFill>
                  <a:srgbClr val="00B050"/>
                </a:solidFill>
              </a:rPr>
              <a:t>%0x </a:t>
            </a:r>
            <a:r>
              <a:rPr lang="en-US" altLang="ja-JP" dirty="0" smtClean="0"/>
              <a:t>= [</a:t>
            </a:r>
            <a:r>
              <a:rPr lang="en-US" altLang="ja-JP" dirty="0" smtClean="0">
                <a:solidFill>
                  <a:srgbClr val="00B0F0"/>
                </a:solidFill>
              </a:rPr>
              <a:t>%d</a:t>
            </a:r>
            <a:r>
              <a:rPr lang="en-US" altLang="ja-JP" dirty="0" smtClean="0"/>
              <a:t>,</a:t>
            </a:r>
            <a:r>
              <a:rPr lang="en-US" altLang="ja-JP" dirty="0" smtClean="0">
                <a:solidFill>
                  <a:srgbClr val="00B0F0"/>
                </a:solidFill>
              </a:rPr>
              <a:t> %0x</a:t>
            </a:r>
            <a:r>
              <a:rPr lang="en-US" altLang="ja-JP" dirty="0" smtClean="0"/>
              <a:t>]\n”, </a:t>
            </a:r>
          </a:p>
          <a:p>
            <a:r>
              <a:rPr lang="en-US" altLang="ja-JP" dirty="0">
                <a:solidFill>
                  <a:srgbClr val="00B050"/>
                </a:solidFill>
              </a:rPr>
              <a:t> </a:t>
            </a:r>
            <a:r>
              <a:rPr lang="en-US" altLang="ja-JP" dirty="0" smtClean="0">
                <a:solidFill>
                  <a:srgbClr val="00B050"/>
                </a:solidFill>
              </a:rPr>
              <a:t>       </a:t>
            </a:r>
            <a:r>
              <a:rPr lang="en-US" altLang="ja-JP" dirty="0">
                <a:solidFill>
                  <a:srgbClr val="00B050"/>
                </a:solidFill>
              </a:rPr>
              <a:t>p</a:t>
            </a:r>
            <a:r>
              <a:rPr lang="en-US" altLang="ja-JP" dirty="0" smtClean="0"/>
              <a:t>, </a:t>
            </a:r>
            <a:r>
              <a:rPr lang="en-US" altLang="ja-JP" dirty="0" err="1" smtClean="0">
                <a:solidFill>
                  <a:srgbClr val="00B0F0"/>
                </a:solidFill>
              </a:rPr>
              <a:t>a.key</a:t>
            </a:r>
            <a:r>
              <a:rPr lang="en-US" altLang="ja-JP" dirty="0" smtClean="0"/>
              <a:t>, </a:t>
            </a:r>
            <a:r>
              <a:rPr lang="en-US" altLang="ja-JP" dirty="0" err="1" smtClean="0">
                <a:solidFill>
                  <a:srgbClr val="00B0F0"/>
                </a:solidFill>
              </a:rPr>
              <a:t>a.</a:t>
            </a:r>
            <a:r>
              <a:rPr lang="en-US" altLang="ja-JP" dirty="0" err="1" smtClean="0">
                <a:solidFill>
                  <a:srgbClr val="00B050"/>
                </a:solidFill>
              </a:rPr>
              <a:t>next</a:t>
            </a:r>
            <a:r>
              <a:rPr lang="en-US" altLang="ja-JP" dirty="0" smtClean="0"/>
              <a:t>);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    return 0;</a:t>
            </a:r>
          </a:p>
          <a:p>
            <a:r>
              <a:rPr kumimoji="1" lang="en-US" altLang="ja-JP" dirty="0"/>
              <a:t>}</a:t>
            </a:r>
            <a:r>
              <a:rPr kumimoji="1" lang="en-US" altLang="ja-JP" dirty="0" smtClean="0"/>
              <a:t> </a:t>
            </a:r>
            <a:endParaRPr kumimoji="1" lang="ja-JP" altLang="en-US" dirty="0"/>
          </a:p>
        </p:txBody>
      </p:sp>
      <p:sp>
        <p:nvSpPr>
          <p:cNvPr id="5" name="右矢印 4"/>
          <p:cNvSpPr/>
          <p:nvPr/>
        </p:nvSpPr>
        <p:spPr>
          <a:xfrm>
            <a:off x="5143504" y="2214554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3214678" y="1214422"/>
            <a:ext cx="1928826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857488" y="1142984"/>
            <a:ext cx="2952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3214678" y="1500174"/>
            <a:ext cx="1928826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3214678" y="121442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F0"/>
                </a:solidFill>
              </a:rPr>
              <a:t>a.key</a:t>
            </a:r>
            <a:endParaRPr lang="en-US" altLang="ja-JP" sz="1200" dirty="0" smtClean="0">
              <a:solidFill>
                <a:srgbClr val="00B0F0"/>
              </a:solidFill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3214678" y="150017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F0"/>
                </a:solidFill>
              </a:rPr>
              <a:t>a.</a:t>
            </a:r>
            <a:r>
              <a:rPr lang="en-US" altLang="ja-JP" sz="1200" dirty="0" err="1" smtClean="0">
                <a:solidFill>
                  <a:srgbClr val="00B050"/>
                </a:solidFill>
              </a:rPr>
              <a:t>next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0" y="1142984"/>
            <a:ext cx="5619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&amp;a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3214678" y="2500306"/>
            <a:ext cx="1928826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2857488" y="2428868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6072198" y="5357826"/>
            <a:ext cx="240963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変数によるプログラム：</a:t>
            </a:r>
            <a:endParaRPr lang="en-US" altLang="ja-JP" dirty="0" smtClean="0"/>
          </a:p>
          <a:p>
            <a:endParaRPr lang="en-US" altLang="ja-JP" dirty="0"/>
          </a:p>
          <a:p>
            <a:r>
              <a:rPr lang="ja-JP" altLang="en-US" dirty="0" smtClean="0"/>
              <a:t>プログラム中では、</a:t>
            </a:r>
            <a:endParaRPr lang="en-US" altLang="ja-JP" dirty="0"/>
          </a:p>
          <a:p>
            <a:r>
              <a:rPr lang="ja-JP" altLang="en-US" dirty="0" smtClean="0"/>
              <a:t>変数の枠は動かない</a:t>
            </a:r>
            <a:endParaRPr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500034" y="182880"/>
          <a:ext cx="4572032" cy="667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4758"/>
                <a:gridCol w="2547274"/>
              </a:tblGrid>
              <a:tr h="303612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アドレス（</a:t>
                      </a:r>
                      <a:r>
                        <a:rPr kumimoji="1" lang="en-US" altLang="ja-JP" dirty="0" smtClean="0"/>
                        <a:t>32bit</a:t>
                      </a:r>
                      <a:r>
                        <a:rPr kumimoji="1" lang="ja-JP" altLang="en-US" dirty="0" smtClean="0"/>
                        <a:t>）</a:t>
                      </a:r>
                      <a:r>
                        <a:rPr kumimoji="1" lang="en-US" altLang="ja-JP" dirty="0" smtClean="0"/>
                        <a:t>, </a:t>
                      </a:r>
                    </a:p>
                    <a:p>
                      <a:r>
                        <a:rPr kumimoji="1" lang="en-US" altLang="ja-JP" dirty="0" smtClean="0"/>
                        <a:t>4</a:t>
                      </a:r>
                      <a:r>
                        <a:rPr kumimoji="1" lang="ja-JP" altLang="en-US" dirty="0" smtClean="0"/>
                        <a:t>アドレス飛び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中身（</a:t>
                      </a:r>
                      <a:r>
                        <a:rPr kumimoji="1" lang="en-US" altLang="ja-JP" sz="1600" dirty="0" smtClean="0"/>
                        <a:t>1</a:t>
                      </a:r>
                      <a:r>
                        <a:rPr kumimoji="1" lang="ja-JP" altLang="en-US" sz="1600" dirty="0" smtClean="0"/>
                        <a:t>記憶単位</a:t>
                      </a:r>
                      <a:r>
                        <a:rPr kumimoji="1" lang="en-US" altLang="ja-JP" sz="1600" dirty="0" smtClean="0"/>
                        <a:t>=8bit</a:t>
                      </a:r>
                      <a:r>
                        <a:rPr kumimoji="1" lang="ja-JP" altLang="en-US" sz="1600" dirty="0" smtClean="0"/>
                        <a:t>を</a:t>
                      </a:r>
                      <a:r>
                        <a:rPr kumimoji="1" lang="en-US" altLang="ja-JP" sz="1600" dirty="0" smtClean="0"/>
                        <a:t>4</a:t>
                      </a:r>
                      <a:r>
                        <a:rPr kumimoji="1" lang="ja-JP" altLang="en-US" sz="1600" dirty="0" smtClean="0"/>
                        <a:t>領域まとめて</a:t>
                      </a:r>
                      <a:r>
                        <a:rPr kumimoji="1" lang="en-US" altLang="ja-JP" sz="1600" dirty="0" smtClean="0"/>
                        <a:t>32bit</a:t>
                      </a:r>
                      <a:r>
                        <a:rPr kumimoji="1" lang="ja-JP" altLang="en-US" sz="1600" dirty="0" smtClean="0"/>
                        <a:t>で表示）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…</a:t>
                      </a: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0800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rgbClr val="FF0000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20</a:t>
                      </a:r>
                      <a:endParaRPr kumimoji="1" lang="ja-JP" altLang="en-US" sz="1600" dirty="0" smtClean="0">
                        <a:solidFill>
                          <a:srgbClr val="FF0000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0x 40ea 0804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</a:t>
                      </a:r>
                      <a:r>
                        <a:rPr kumimoji="1" lang="en-US" altLang="ja-JP" sz="1600" baseline="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0000 0014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41b7 41b0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080c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4c6f a750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0x 40ea 0810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0000 0000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0814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0000 0000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0818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0000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0000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081c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ef5c 2100</a:t>
                      </a:r>
                      <a:endParaRPr kumimoji="1" lang="ja-JP" altLang="en-US" sz="1600" dirty="0">
                        <a:solidFill>
                          <a:srgbClr val="FF0000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0820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0100 0001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0x 1011 0111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0828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</a:t>
                      </a: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0100 0001</a:t>
                      </a:r>
                      <a:endParaRPr kumimoji="1" lang="ja-JP" altLang="en-US" sz="16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082c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0x 1101 0000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0830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0100 1100</a:t>
                      </a:r>
                      <a:endParaRPr kumimoji="1" lang="ja-JP" altLang="en-US" sz="16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0834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0110 1111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0838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1010 0111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083c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0101 0000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…</a:t>
                      </a:r>
                      <a:endParaRPr kumimoji="1" lang="ja-JP" altLang="en-US" sz="16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" name="テキスト ボックス 12"/>
          <p:cNvSpPr txBox="1"/>
          <p:nvPr/>
        </p:nvSpPr>
        <p:spPr>
          <a:xfrm>
            <a:off x="5214942" y="142852"/>
            <a:ext cx="3198696" cy="53553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struct</a:t>
            </a:r>
            <a:r>
              <a:rPr kumimoji="1" lang="en-US" altLang="ja-JP" dirty="0" smtClean="0"/>
              <a:t> list {</a:t>
            </a:r>
          </a:p>
          <a:p>
            <a:r>
              <a:rPr lang="en-US" altLang="ja-JP" dirty="0" smtClean="0"/>
              <a:t>    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key;</a:t>
            </a:r>
          </a:p>
          <a:p>
            <a:r>
              <a:rPr kumimoji="1" lang="en-US" altLang="ja-JP" dirty="0"/>
              <a:t> </a:t>
            </a:r>
            <a:r>
              <a:rPr kumimoji="1" lang="en-US" altLang="ja-JP" dirty="0" smtClean="0"/>
              <a:t>   </a:t>
            </a:r>
            <a:r>
              <a:rPr kumimoji="1" lang="en-US" altLang="ja-JP" dirty="0" err="1" smtClean="0"/>
              <a:t>struct</a:t>
            </a:r>
            <a:r>
              <a:rPr kumimoji="1" lang="en-US" altLang="ja-JP" dirty="0" smtClean="0"/>
              <a:t> list *next;</a:t>
            </a:r>
          </a:p>
          <a:p>
            <a:r>
              <a:rPr lang="en-US" altLang="ja-JP" dirty="0" smtClean="0"/>
              <a:t>};</a:t>
            </a:r>
            <a:endParaRPr kumimoji="1" lang="en-US" altLang="ja-JP" dirty="0" smtClean="0"/>
          </a:p>
          <a:p>
            <a:endParaRPr lang="en-US" altLang="ja-JP" dirty="0"/>
          </a:p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main(void)</a:t>
            </a:r>
          </a:p>
          <a:p>
            <a:r>
              <a:rPr lang="en-US" altLang="ja-JP" dirty="0"/>
              <a:t>{</a:t>
            </a:r>
            <a:endParaRPr kumimoji="1" lang="en-US" altLang="ja-JP" dirty="0" smtClean="0"/>
          </a:p>
          <a:p>
            <a:r>
              <a:rPr lang="en-US" altLang="ja-JP" dirty="0"/>
              <a:t> </a:t>
            </a:r>
            <a:r>
              <a:rPr lang="en-US" altLang="ja-JP" dirty="0" smtClean="0"/>
              <a:t>   </a:t>
            </a:r>
            <a:r>
              <a:rPr lang="en-US" altLang="ja-JP" dirty="0" err="1" smtClean="0"/>
              <a:t>struct</a:t>
            </a:r>
            <a:r>
              <a:rPr lang="en-US" altLang="ja-JP" dirty="0" smtClean="0"/>
              <a:t> list </a:t>
            </a:r>
            <a:r>
              <a:rPr lang="en-US" altLang="ja-JP" dirty="0" smtClean="0">
                <a:solidFill>
                  <a:srgbClr val="00B0F0"/>
                </a:solidFill>
              </a:rPr>
              <a:t>a</a:t>
            </a:r>
            <a:r>
              <a:rPr lang="en-US" altLang="ja-JP" dirty="0" smtClean="0"/>
              <a:t>, *</a:t>
            </a:r>
            <a:r>
              <a:rPr lang="en-US" altLang="ja-JP" dirty="0" smtClean="0">
                <a:solidFill>
                  <a:srgbClr val="00B050"/>
                </a:solidFill>
              </a:rPr>
              <a:t>p</a:t>
            </a:r>
            <a:r>
              <a:rPr lang="en-US" altLang="ja-JP" dirty="0" smtClean="0"/>
              <a:t>;</a:t>
            </a:r>
          </a:p>
          <a:p>
            <a:endParaRPr lang="en-US" altLang="ja-JP" dirty="0"/>
          </a:p>
          <a:p>
            <a:r>
              <a:rPr lang="en-US" altLang="ja-JP" dirty="0" smtClean="0"/>
              <a:t>    </a:t>
            </a:r>
            <a:r>
              <a:rPr lang="en-US" altLang="ja-JP" dirty="0" err="1" smtClean="0">
                <a:solidFill>
                  <a:srgbClr val="00B0F0"/>
                </a:solidFill>
              </a:rPr>
              <a:t>a.key</a:t>
            </a:r>
            <a:r>
              <a:rPr lang="en-US" altLang="ja-JP" dirty="0" smtClean="0"/>
              <a:t> = 20;</a:t>
            </a:r>
          </a:p>
          <a:p>
            <a:r>
              <a:rPr lang="en-US" altLang="ja-JP" dirty="0" smtClean="0"/>
              <a:t>    </a:t>
            </a:r>
            <a:r>
              <a:rPr lang="en-US" altLang="ja-JP" dirty="0" err="1" smtClean="0">
                <a:solidFill>
                  <a:srgbClr val="00B0F0"/>
                </a:solidFill>
              </a:rPr>
              <a:t>a.</a:t>
            </a:r>
            <a:r>
              <a:rPr lang="en-US" altLang="ja-JP" dirty="0" err="1" smtClean="0">
                <a:solidFill>
                  <a:srgbClr val="00B050"/>
                </a:solidFill>
              </a:rPr>
              <a:t>next</a:t>
            </a:r>
            <a:r>
              <a:rPr lang="en-US" altLang="ja-JP" dirty="0" smtClean="0"/>
              <a:t> = NULL;</a:t>
            </a:r>
          </a:p>
          <a:p>
            <a:endParaRPr lang="en-US" altLang="ja-JP" dirty="0" smtClean="0"/>
          </a:p>
          <a:p>
            <a:r>
              <a:rPr kumimoji="1" lang="en-US" altLang="ja-JP" dirty="0"/>
              <a:t> </a:t>
            </a:r>
            <a:r>
              <a:rPr kumimoji="1" lang="en-US" altLang="ja-JP" dirty="0" smtClean="0"/>
              <a:t>   p = &amp;a;</a:t>
            </a:r>
          </a:p>
          <a:p>
            <a:endParaRPr kumimoji="1" lang="en-US" altLang="ja-JP" dirty="0"/>
          </a:p>
          <a:p>
            <a:r>
              <a:rPr lang="en-US" altLang="ja-JP" dirty="0" smtClean="0"/>
              <a:t>    </a:t>
            </a:r>
            <a:r>
              <a:rPr lang="en-US" altLang="ja-JP" dirty="0" err="1" smtClean="0"/>
              <a:t>printf</a:t>
            </a:r>
            <a:r>
              <a:rPr lang="en-US" altLang="ja-JP" dirty="0" smtClean="0"/>
              <a:t>(“a:</a:t>
            </a:r>
            <a:r>
              <a:rPr lang="en-US" altLang="ja-JP" dirty="0" smtClean="0">
                <a:solidFill>
                  <a:srgbClr val="00B050"/>
                </a:solidFill>
              </a:rPr>
              <a:t>%0x </a:t>
            </a:r>
            <a:r>
              <a:rPr lang="en-US" altLang="ja-JP" dirty="0" smtClean="0"/>
              <a:t>= [</a:t>
            </a:r>
            <a:r>
              <a:rPr lang="en-US" altLang="ja-JP" dirty="0" smtClean="0">
                <a:solidFill>
                  <a:srgbClr val="00B0F0"/>
                </a:solidFill>
              </a:rPr>
              <a:t>%d</a:t>
            </a:r>
            <a:r>
              <a:rPr lang="en-US" altLang="ja-JP" dirty="0" smtClean="0"/>
              <a:t>,</a:t>
            </a:r>
            <a:r>
              <a:rPr lang="en-US" altLang="ja-JP" dirty="0" smtClean="0">
                <a:solidFill>
                  <a:srgbClr val="00B0F0"/>
                </a:solidFill>
              </a:rPr>
              <a:t> %0x</a:t>
            </a:r>
            <a:r>
              <a:rPr lang="en-US" altLang="ja-JP" dirty="0" smtClean="0"/>
              <a:t>]\n”, </a:t>
            </a:r>
          </a:p>
          <a:p>
            <a:r>
              <a:rPr lang="en-US" altLang="ja-JP" dirty="0">
                <a:solidFill>
                  <a:srgbClr val="00B050"/>
                </a:solidFill>
              </a:rPr>
              <a:t> </a:t>
            </a:r>
            <a:r>
              <a:rPr lang="en-US" altLang="ja-JP" dirty="0" smtClean="0">
                <a:solidFill>
                  <a:srgbClr val="00B050"/>
                </a:solidFill>
              </a:rPr>
              <a:t>       </a:t>
            </a:r>
            <a:r>
              <a:rPr lang="en-US" altLang="ja-JP" dirty="0">
                <a:solidFill>
                  <a:srgbClr val="00B050"/>
                </a:solidFill>
              </a:rPr>
              <a:t>p</a:t>
            </a:r>
            <a:r>
              <a:rPr lang="en-US" altLang="ja-JP" dirty="0" smtClean="0"/>
              <a:t>, </a:t>
            </a:r>
            <a:r>
              <a:rPr lang="en-US" altLang="ja-JP" dirty="0" err="1" smtClean="0">
                <a:solidFill>
                  <a:srgbClr val="00B0F0"/>
                </a:solidFill>
              </a:rPr>
              <a:t>a.key</a:t>
            </a:r>
            <a:r>
              <a:rPr lang="en-US" altLang="ja-JP" dirty="0" smtClean="0"/>
              <a:t>, </a:t>
            </a:r>
            <a:r>
              <a:rPr lang="en-US" altLang="ja-JP" dirty="0" err="1" smtClean="0">
                <a:solidFill>
                  <a:srgbClr val="00B0F0"/>
                </a:solidFill>
              </a:rPr>
              <a:t>a.</a:t>
            </a:r>
            <a:r>
              <a:rPr lang="en-US" altLang="ja-JP" dirty="0" err="1" smtClean="0">
                <a:solidFill>
                  <a:srgbClr val="00B050"/>
                </a:solidFill>
              </a:rPr>
              <a:t>next</a:t>
            </a:r>
            <a:r>
              <a:rPr lang="en-US" altLang="ja-JP" dirty="0" smtClean="0"/>
              <a:t>);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    return 0;</a:t>
            </a:r>
          </a:p>
          <a:p>
            <a:r>
              <a:rPr kumimoji="1" lang="en-US" altLang="ja-JP" dirty="0"/>
              <a:t>}</a:t>
            </a:r>
            <a:r>
              <a:rPr kumimoji="1" lang="en-US" altLang="ja-JP" dirty="0" smtClean="0"/>
              <a:t> </a:t>
            </a:r>
            <a:endParaRPr kumimoji="1" lang="ja-JP" altLang="en-US" dirty="0"/>
          </a:p>
        </p:txBody>
      </p:sp>
      <p:sp>
        <p:nvSpPr>
          <p:cNvPr id="5" name="右矢印 4"/>
          <p:cNvSpPr/>
          <p:nvPr/>
        </p:nvSpPr>
        <p:spPr>
          <a:xfrm>
            <a:off x="5143504" y="2786058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3214678" y="1214422"/>
            <a:ext cx="1928826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857488" y="1142984"/>
            <a:ext cx="2952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3214678" y="1500174"/>
            <a:ext cx="1928826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3214678" y="121442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F0"/>
                </a:solidFill>
              </a:rPr>
              <a:t>a.key</a:t>
            </a:r>
            <a:endParaRPr lang="en-US" altLang="ja-JP" sz="1200" dirty="0" smtClean="0">
              <a:solidFill>
                <a:srgbClr val="00B0F0"/>
              </a:solidFill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3214678" y="150017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F0"/>
                </a:solidFill>
              </a:rPr>
              <a:t>a.</a:t>
            </a:r>
            <a:r>
              <a:rPr lang="en-US" altLang="ja-JP" sz="1200" dirty="0" err="1" smtClean="0">
                <a:solidFill>
                  <a:srgbClr val="00B050"/>
                </a:solidFill>
              </a:rPr>
              <a:t>next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0" y="1142984"/>
            <a:ext cx="5619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&amp;a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3214678" y="2500306"/>
            <a:ext cx="1928826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2857488" y="2428868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500034" y="182880"/>
          <a:ext cx="4572032" cy="667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4758"/>
                <a:gridCol w="2547274"/>
              </a:tblGrid>
              <a:tr h="303612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アドレス（</a:t>
                      </a:r>
                      <a:r>
                        <a:rPr kumimoji="1" lang="en-US" altLang="ja-JP" dirty="0" smtClean="0"/>
                        <a:t>32bit</a:t>
                      </a:r>
                      <a:r>
                        <a:rPr kumimoji="1" lang="ja-JP" altLang="en-US" dirty="0" smtClean="0"/>
                        <a:t>）</a:t>
                      </a:r>
                      <a:r>
                        <a:rPr kumimoji="1" lang="en-US" altLang="ja-JP" dirty="0" smtClean="0"/>
                        <a:t>, </a:t>
                      </a:r>
                    </a:p>
                    <a:p>
                      <a:r>
                        <a:rPr kumimoji="1" lang="en-US" altLang="ja-JP" dirty="0" smtClean="0"/>
                        <a:t>4</a:t>
                      </a:r>
                      <a:r>
                        <a:rPr kumimoji="1" lang="ja-JP" altLang="en-US" dirty="0" smtClean="0"/>
                        <a:t>アドレス飛び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中身（</a:t>
                      </a:r>
                      <a:r>
                        <a:rPr kumimoji="1" lang="en-US" altLang="ja-JP" sz="1600" dirty="0" smtClean="0"/>
                        <a:t>1</a:t>
                      </a:r>
                      <a:r>
                        <a:rPr kumimoji="1" lang="ja-JP" altLang="en-US" sz="1600" dirty="0" smtClean="0"/>
                        <a:t>記憶単位</a:t>
                      </a:r>
                      <a:r>
                        <a:rPr kumimoji="1" lang="en-US" altLang="ja-JP" sz="1600" dirty="0" smtClean="0"/>
                        <a:t>=8bit</a:t>
                      </a:r>
                      <a:r>
                        <a:rPr kumimoji="1" lang="ja-JP" altLang="en-US" sz="1600" dirty="0" smtClean="0"/>
                        <a:t>を</a:t>
                      </a:r>
                      <a:r>
                        <a:rPr kumimoji="1" lang="en-US" altLang="ja-JP" sz="1600" dirty="0" smtClean="0"/>
                        <a:t>4</a:t>
                      </a:r>
                      <a:r>
                        <a:rPr kumimoji="1" lang="ja-JP" altLang="en-US" sz="1600" dirty="0" smtClean="0"/>
                        <a:t>領域まとめて</a:t>
                      </a:r>
                      <a:r>
                        <a:rPr kumimoji="1" lang="en-US" altLang="ja-JP" sz="1600" dirty="0" smtClean="0"/>
                        <a:t>32bit</a:t>
                      </a:r>
                      <a:r>
                        <a:rPr kumimoji="1" lang="ja-JP" altLang="en-US" sz="1600" dirty="0" smtClean="0"/>
                        <a:t>で表示）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…</a:t>
                      </a: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0800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20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0x 40ea 0804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</a:t>
                      </a:r>
                      <a:r>
                        <a:rPr kumimoji="1" lang="en-US" altLang="ja-JP" sz="1600" baseline="0" dirty="0" smtClean="0">
                          <a:solidFill>
                            <a:srgbClr val="FF0000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0000 0000</a:t>
                      </a:r>
                      <a:endParaRPr kumimoji="1" lang="ja-JP" altLang="en-US" sz="1600" dirty="0">
                        <a:solidFill>
                          <a:srgbClr val="FF0000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41b7 41b0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080c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4c6f a750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0x 40ea 0810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0000 0000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0814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0000 0000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0818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0000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0000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081c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ef5c 2100</a:t>
                      </a:r>
                      <a:endParaRPr kumimoji="1" lang="ja-JP" altLang="en-US" sz="1600" dirty="0">
                        <a:solidFill>
                          <a:srgbClr val="FF0000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0820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0100 0001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0x 1011 0111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0828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</a:t>
                      </a: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0100 0001</a:t>
                      </a:r>
                      <a:endParaRPr kumimoji="1" lang="ja-JP" altLang="en-US" sz="16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082c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0x 1101 0000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0830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0100 1100</a:t>
                      </a:r>
                      <a:endParaRPr kumimoji="1" lang="ja-JP" altLang="en-US" sz="16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0834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0110 1111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0838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1010 0111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083c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0101 0000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…</a:t>
                      </a:r>
                      <a:endParaRPr kumimoji="1" lang="ja-JP" altLang="en-US" sz="16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" name="テキスト ボックス 12"/>
          <p:cNvSpPr txBox="1"/>
          <p:nvPr/>
        </p:nvSpPr>
        <p:spPr>
          <a:xfrm>
            <a:off x="5214942" y="142852"/>
            <a:ext cx="3198696" cy="53553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struct</a:t>
            </a:r>
            <a:r>
              <a:rPr kumimoji="1" lang="en-US" altLang="ja-JP" dirty="0" smtClean="0"/>
              <a:t> list {</a:t>
            </a:r>
          </a:p>
          <a:p>
            <a:r>
              <a:rPr lang="en-US" altLang="ja-JP" dirty="0" smtClean="0"/>
              <a:t>    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key;</a:t>
            </a:r>
          </a:p>
          <a:p>
            <a:r>
              <a:rPr kumimoji="1" lang="en-US" altLang="ja-JP" dirty="0"/>
              <a:t> </a:t>
            </a:r>
            <a:r>
              <a:rPr kumimoji="1" lang="en-US" altLang="ja-JP" dirty="0" smtClean="0"/>
              <a:t>   </a:t>
            </a:r>
            <a:r>
              <a:rPr kumimoji="1" lang="en-US" altLang="ja-JP" dirty="0" err="1" smtClean="0"/>
              <a:t>struct</a:t>
            </a:r>
            <a:r>
              <a:rPr kumimoji="1" lang="en-US" altLang="ja-JP" dirty="0" smtClean="0"/>
              <a:t> list *next;</a:t>
            </a:r>
          </a:p>
          <a:p>
            <a:r>
              <a:rPr lang="en-US" altLang="ja-JP" dirty="0" smtClean="0"/>
              <a:t>};</a:t>
            </a:r>
            <a:endParaRPr kumimoji="1" lang="en-US" altLang="ja-JP" dirty="0" smtClean="0"/>
          </a:p>
          <a:p>
            <a:endParaRPr lang="en-US" altLang="ja-JP" dirty="0"/>
          </a:p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main(void)</a:t>
            </a:r>
          </a:p>
          <a:p>
            <a:r>
              <a:rPr lang="en-US" altLang="ja-JP" dirty="0"/>
              <a:t>{</a:t>
            </a:r>
            <a:endParaRPr kumimoji="1" lang="en-US" altLang="ja-JP" dirty="0" smtClean="0"/>
          </a:p>
          <a:p>
            <a:r>
              <a:rPr lang="en-US" altLang="ja-JP" dirty="0"/>
              <a:t> </a:t>
            </a:r>
            <a:r>
              <a:rPr lang="en-US" altLang="ja-JP" dirty="0" smtClean="0"/>
              <a:t>   </a:t>
            </a:r>
            <a:r>
              <a:rPr lang="en-US" altLang="ja-JP" dirty="0" err="1" smtClean="0"/>
              <a:t>struct</a:t>
            </a:r>
            <a:r>
              <a:rPr lang="en-US" altLang="ja-JP" dirty="0" smtClean="0"/>
              <a:t> list </a:t>
            </a:r>
            <a:r>
              <a:rPr lang="en-US" altLang="ja-JP" dirty="0" smtClean="0">
                <a:solidFill>
                  <a:srgbClr val="00B0F0"/>
                </a:solidFill>
              </a:rPr>
              <a:t>a</a:t>
            </a:r>
            <a:r>
              <a:rPr lang="en-US" altLang="ja-JP" dirty="0" smtClean="0"/>
              <a:t>, *</a:t>
            </a:r>
            <a:r>
              <a:rPr lang="en-US" altLang="ja-JP" dirty="0" smtClean="0">
                <a:solidFill>
                  <a:srgbClr val="00B050"/>
                </a:solidFill>
              </a:rPr>
              <a:t>p</a:t>
            </a:r>
            <a:r>
              <a:rPr lang="en-US" altLang="ja-JP" dirty="0" smtClean="0"/>
              <a:t>;</a:t>
            </a:r>
          </a:p>
          <a:p>
            <a:endParaRPr lang="en-US" altLang="ja-JP" dirty="0"/>
          </a:p>
          <a:p>
            <a:r>
              <a:rPr lang="en-US" altLang="ja-JP" dirty="0" smtClean="0"/>
              <a:t>    </a:t>
            </a:r>
            <a:r>
              <a:rPr lang="en-US" altLang="ja-JP" dirty="0" err="1" smtClean="0">
                <a:solidFill>
                  <a:srgbClr val="00B0F0"/>
                </a:solidFill>
              </a:rPr>
              <a:t>a.key</a:t>
            </a:r>
            <a:r>
              <a:rPr lang="en-US" altLang="ja-JP" dirty="0" smtClean="0"/>
              <a:t> = 20;</a:t>
            </a:r>
          </a:p>
          <a:p>
            <a:r>
              <a:rPr lang="en-US" altLang="ja-JP" dirty="0" smtClean="0"/>
              <a:t>    </a:t>
            </a:r>
            <a:r>
              <a:rPr lang="en-US" altLang="ja-JP" dirty="0" err="1" smtClean="0">
                <a:solidFill>
                  <a:srgbClr val="00B0F0"/>
                </a:solidFill>
              </a:rPr>
              <a:t>a.</a:t>
            </a:r>
            <a:r>
              <a:rPr lang="en-US" altLang="ja-JP" dirty="0" err="1" smtClean="0">
                <a:solidFill>
                  <a:srgbClr val="00B050"/>
                </a:solidFill>
              </a:rPr>
              <a:t>next</a:t>
            </a:r>
            <a:r>
              <a:rPr lang="en-US" altLang="ja-JP" dirty="0" smtClean="0"/>
              <a:t> = NULL;</a:t>
            </a:r>
          </a:p>
          <a:p>
            <a:endParaRPr lang="en-US" altLang="ja-JP" dirty="0" smtClean="0"/>
          </a:p>
          <a:p>
            <a:r>
              <a:rPr kumimoji="1" lang="en-US" altLang="ja-JP" dirty="0"/>
              <a:t> </a:t>
            </a:r>
            <a:r>
              <a:rPr kumimoji="1" lang="en-US" altLang="ja-JP" dirty="0" smtClean="0"/>
              <a:t>   p = &amp;a;</a:t>
            </a:r>
          </a:p>
          <a:p>
            <a:endParaRPr kumimoji="1" lang="en-US" altLang="ja-JP" dirty="0"/>
          </a:p>
          <a:p>
            <a:r>
              <a:rPr lang="en-US" altLang="ja-JP" dirty="0" smtClean="0"/>
              <a:t>    </a:t>
            </a:r>
            <a:r>
              <a:rPr lang="en-US" altLang="ja-JP" dirty="0" err="1" smtClean="0"/>
              <a:t>printf</a:t>
            </a:r>
            <a:r>
              <a:rPr lang="en-US" altLang="ja-JP" dirty="0" smtClean="0"/>
              <a:t>(“a:</a:t>
            </a:r>
            <a:r>
              <a:rPr lang="en-US" altLang="ja-JP" dirty="0" smtClean="0">
                <a:solidFill>
                  <a:srgbClr val="00B050"/>
                </a:solidFill>
              </a:rPr>
              <a:t>%0x </a:t>
            </a:r>
            <a:r>
              <a:rPr lang="en-US" altLang="ja-JP" dirty="0" smtClean="0"/>
              <a:t>= [</a:t>
            </a:r>
            <a:r>
              <a:rPr lang="en-US" altLang="ja-JP" dirty="0" smtClean="0">
                <a:solidFill>
                  <a:srgbClr val="00B0F0"/>
                </a:solidFill>
              </a:rPr>
              <a:t>%d</a:t>
            </a:r>
            <a:r>
              <a:rPr lang="en-US" altLang="ja-JP" dirty="0" smtClean="0"/>
              <a:t>,</a:t>
            </a:r>
            <a:r>
              <a:rPr lang="en-US" altLang="ja-JP" dirty="0" smtClean="0">
                <a:solidFill>
                  <a:srgbClr val="00B0F0"/>
                </a:solidFill>
              </a:rPr>
              <a:t> %0x</a:t>
            </a:r>
            <a:r>
              <a:rPr lang="en-US" altLang="ja-JP" dirty="0" smtClean="0"/>
              <a:t>]\n”, </a:t>
            </a:r>
          </a:p>
          <a:p>
            <a:r>
              <a:rPr lang="en-US" altLang="ja-JP" dirty="0">
                <a:solidFill>
                  <a:srgbClr val="00B050"/>
                </a:solidFill>
              </a:rPr>
              <a:t> </a:t>
            </a:r>
            <a:r>
              <a:rPr lang="en-US" altLang="ja-JP" dirty="0" smtClean="0">
                <a:solidFill>
                  <a:srgbClr val="00B050"/>
                </a:solidFill>
              </a:rPr>
              <a:t>       </a:t>
            </a:r>
            <a:r>
              <a:rPr lang="en-US" altLang="ja-JP" dirty="0">
                <a:solidFill>
                  <a:srgbClr val="00B050"/>
                </a:solidFill>
              </a:rPr>
              <a:t>p</a:t>
            </a:r>
            <a:r>
              <a:rPr lang="en-US" altLang="ja-JP" dirty="0" smtClean="0"/>
              <a:t>, </a:t>
            </a:r>
            <a:r>
              <a:rPr lang="en-US" altLang="ja-JP" dirty="0" err="1" smtClean="0">
                <a:solidFill>
                  <a:srgbClr val="00B0F0"/>
                </a:solidFill>
              </a:rPr>
              <a:t>a.key</a:t>
            </a:r>
            <a:r>
              <a:rPr lang="en-US" altLang="ja-JP" dirty="0" smtClean="0"/>
              <a:t>, </a:t>
            </a:r>
            <a:r>
              <a:rPr lang="en-US" altLang="ja-JP" dirty="0" err="1" smtClean="0">
                <a:solidFill>
                  <a:srgbClr val="00B0F0"/>
                </a:solidFill>
              </a:rPr>
              <a:t>a.</a:t>
            </a:r>
            <a:r>
              <a:rPr lang="en-US" altLang="ja-JP" dirty="0" err="1" smtClean="0">
                <a:solidFill>
                  <a:srgbClr val="00B050"/>
                </a:solidFill>
              </a:rPr>
              <a:t>next</a:t>
            </a:r>
            <a:r>
              <a:rPr lang="en-US" altLang="ja-JP" dirty="0" smtClean="0"/>
              <a:t>);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    return 0;</a:t>
            </a:r>
          </a:p>
          <a:p>
            <a:r>
              <a:rPr kumimoji="1" lang="en-US" altLang="ja-JP" dirty="0"/>
              <a:t>}</a:t>
            </a:r>
            <a:r>
              <a:rPr kumimoji="1" lang="en-US" altLang="ja-JP" dirty="0" smtClean="0"/>
              <a:t> </a:t>
            </a:r>
            <a:endParaRPr kumimoji="1" lang="ja-JP" altLang="en-US" dirty="0"/>
          </a:p>
        </p:txBody>
      </p:sp>
      <p:sp>
        <p:nvSpPr>
          <p:cNvPr id="5" name="右矢印 4"/>
          <p:cNvSpPr/>
          <p:nvPr/>
        </p:nvSpPr>
        <p:spPr>
          <a:xfrm>
            <a:off x="5143504" y="3071810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3214678" y="1214422"/>
            <a:ext cx="1928826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857488" y="1142984"/>
            <a:ext cx="2952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3214678" y="1500174"/>
            <a:ext cx="1928826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3214678" y="121442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F0"/>
                </a:solidFill>
              </a:rPr>
              <a:t>a.key</a:t>
            </a:r>
            <a:endParaRPr lang="en-US" altLang="ja-JP" sz="1200" dirty="0" smtClean="0">
              <a:solidFill>
                <a:srgbClr val="00B0F0"/>
              </a:solidFill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3214678" y="150017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F0"/>
                </a:solidFill>
              </a:rPr>
              <a:t>a.</a:t>
            </a:r>
            <a:r>
              <a:rPr lang="en-US" altLang="ja-JP" sz="1200" dirty="0" err="1" smtClean="0">
                <a:solidFill>
                  <a:srgbClr val="00B050"/>
                </a:solidFill>
              </a:rPr>
              <a:t>next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0" y="1142984"/>
            <a:ext cx="5619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&amp;a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3214678" y="2500306"/>
            <a:ext cx="1928826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2857488" y="2428868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500034" y="182880"/>
          <a:ext cx="4572032" cy="667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4758"/>
                <a:gridCol w="2547274"/>
              </a:tblGrid>
              <a:tr h="303612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アドレス（</a:t>
                      </a:r>
                      <a:r>
                        <a:rPr kumimoji="1" lang="en-US" altLang="ja-JP" dirty="0" smtClean="0"/>
                        <a:t>32bit</a:t>
                      </a:r>
                      <a:r>
                        <a:rPr kumimoji="1" lang="ja-JP" altLang="en-US" dirty="0" smtClean="0"/>
                        <a:t>）</a:t>
                      </a:r>
                      <a:r>
                        <a:rPr kumimoji="1" lang="en-US" altLang="ja-JP" dirty="0" smtClean="0"/>
                        <a:t>, </a:t>
                      </a:r>
                    </a:p>
                    <a:p>
                      <a:r>
                        <a:rPr kumimoji="1" lang="en-US" altLang="ja-JP" dirty="0" smtClean="0"/>
                        <a:t>4</a:t>
                      </a:r>
                      <a:r>
                        <a:rPr kumimoji="1" lang="ja-JP" altLang="en-US" dirty="0" smtClean="0"/>
                        <a:t>アドレス飛び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中身（</a:t>
                      </a:r>
                      <a:r>
                        <a:rPr kumimoji="1" lang="en-US" altLang="ja-JP" sz="1600" dirty="0" smtClean="0"/>
                        <a:t>1</a:t>
                      </a:r>
                      <a:r>
                        <a:rPr kumimoji="1" lang="ja-JP" altLang="en-US" sz="1600" dirty="0" smtClean="0"/>
                        <a:t>記憶単位</a:t>
                      </a:r>
                      <a:r>
                        <a:rPr kumimoji="1" lang="en-US" altLang="ja-JP" sz="1600" dirty="0" smtClean="0"/>
                        <a:t>=8bit</a:t>
                      </a:r>
                      <a:r>
                        <a:rPr kumimoji="1" lang="ja-JP" altLang="en-US" sz="1600" dirty="0" smtClean="0"/>
                        <a:t>を</a:t>
                      </a:r>
                      <a:r>
                        <a:rPr kumimoji="1" lang="en-US" altLang="ja-JP" sz="1600" dirty="0" smtClean="0"/>
                        <a:t>4</a:t>
                      </a:r>
                      <a:r>
                        <a:rPr kumimoji="1" lang="ja-JP" altLang="en-US" sz="1600" dirty="0" smtClean="0"/>
                        <a:t>領域まとめて</a:t>
                      </a:r>
                      <a:r>
                        <a:rPr kumimoji="1" lang="en-US" altLang="ja-JP" sz="1600" dirty="0" smtClean="0"/>
                        <a:t>32bit</a:t>
                      </a:r>
                      <a:r>
                        <a:rPr kumimoji="1" lang="ja-JP" altLang="en-US" sz="1600" dirty="0" smtClean="0"/>
                        <a:t>で表示）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…</a:t>
                      </a: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</a:t>
                      </a:r>
                      <a:r>
                        <a:rPr kumimoji="1" lang="en-US" altLang="ja-JP" sz="1600" dirty="0" smtClean="0">
                          <a:solidFill>
                            <a:srgbClr val="00B050"/>
                          </a:solidFill>
                        </a:rPr>
                        <a:t>40ea 0800</a:t>
                      </a:r>
                      <a:endParaRPr kumimoji="1" lang="ja-JP" alt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20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0x 40ea 0804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</a:t>
                      </a:r>
                      <a:r>
                        <a:rPr kumimoji="1" lang="en-US" altLang="ja-JP" sz="1600" baseline="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0000 0000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41b7 41b0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080c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4c6f a750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0x 40ea 0810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</a:t>
                      </a:r>
                      <a:r>
                        <a:rPr kumimoji="1" lang="en-US" altLang="ja-JP" sz="1600" dirty="0" smtClean="0">
                          <a:solidFill>
                            <a:srgbClr val="FF0000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40ea 0800</a:t>
                      </a:r>
                      <a:endParaRPr kumimoji="1" lang="ja-JP" altLang="en-US" sz="1600" dirty="0">
                        <a:solidFill>
                          <a:srgbClr val="FF0000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0814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0000 0000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0818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0000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0000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081c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ef5c 2100</a:t>
                      </a:r>
                      <a:endParaRPr kumimoji="1" lang="ja-JP" altLang="en-US" sz="1600" dirty="0">
                        <a:solidFill>
                          <a:srgbClr val="FF0000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0820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0100 0001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0x 1011 0111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0828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</a:t>
                      </a: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0100 0001</a:t>
                      </a:r>
                      <a:endParaRPr kumimoji="1" lang="ja-JP" altLang="en-US" sz="16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082c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0x 1101 0000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0830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0100 1100</a:t>
                      </a:r>
                      <a:endParaRPr kumimoji="1" lang="ja-JP" altLang="en-US" sz="16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0834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0110 1111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0838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1010 0111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083c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0101 0000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…</a:t>
                      </a:r>
                      <a:endParaRPr kumimoji="1" lang="ja-JP" altLang="en-US" sz="16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" name="テキスト ボックス 12"/>
          <p:cNvSpPr txBox="1"/>
          <p:nvPr/>
        </p:nvSpPr>
        <p:spPr>
          <a:xfrm>
            <a:off x="5214942" y="142852"/>
            <a:ext cx="3198696" cy="53553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struct</a:t>
            </a:r>
            <a:r>
              <a:rPr kumimoji="1" lang="en-US" altLang="ja-JP" dirty="0" smtClean="0"/>
              <a:t> list {</a:t>
            </a:r>
          </a:p>
          <a:p>
            <a:r>
              <a:rPr lang="en-US" altLang="ja-JP" dirty="0" smtClean="0"/>
              <a:t>    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key;</a:t>
            </a:r>
          </a:p>
          <a:p>
            <a:r>
              <a:rPr kumimoji="1" lang="en-US" altLang="ja-JP" dirty="0"/>
              <a:t> </a:t>
            </a:r>
            <a:r>
              <a:rPr kumimoji="1" lang="en-US" altLang="ja-JP" dirty="0" smtClean="0"/>
              <a:t>   </a:t>
            </a:r>
            <a:r>
              <a:rPr kumimoji="1" lang="en-US" altLang="ja-JP" dirty="0" err="1" smtClean="0"/>
              <a:t>struct</a:t>
            </a:r>
            <a:r>
              <a:rPr kumimoji="1" lang="en-US" altLang="ja-JP" dirty="0" smtClean="0"/>
              <a:t> list *next;</a:t>
            </a:r>
          </a:p>
          <a:p>
            <a:r>
              <a:rPr lang="en-US" altLang="ja-JP" dirty="0" smtClean="0"/>
              <a:t>};</a:t>
            </a:r>
            <a:endParaRPr kumimoji="1" lang="en-US" altLang="ja-JP" dirty="0" smtClean="0"/>
          </a:p>
          <a:p>
            <a:endParaRPr lang="en-US" altLang="ja-JP" dirty="0"/>
          </a:p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main(void)</a:t>
            </a:r>
          </a:p>
          <a:p>
            <a:r>
              <a:rPr lang="en-US" altLang="ja-JP" dirty="0"/>
              <a:t>{</a:t>
            </a:r>
            <a:endParaRPr kumimoji="1" lang="en-US" altLang="ja-JP" dirty="0" smtClean="0"/>
          </a:p>
          <a:p>
            <a:r>
              <a:rPr lang="en-US" altLang="ja-JP" dirty="0"/>
              <a:t> </a:t>
            </a:r>
            <a:r>
              <a:rPr lang="en-US" altLang="ja-JP" dirty="0" smtClean="0"/>
              <a:t>   </a:t>
            </a:r>
            <a:r>
              <a:rPr lang="en-US" altLang="ja-JP" dirty="0" err="1" smtClean="0"/>
              <a:t>struct</a:t>
            </a:r>
            <a:r>
              <a:rPr lang="en-US" altLang="ja-JP" dirty="0" smtClean="0"/>
              <a:t> list </a:t>
            </a:r>
            <a:r>
              <a:rPr lang="en-US" altLang="ja-JP" dirty="0" smtClean="0">
                <a:solidFill>
                  <a:srgbClr val="00B0F0"/>
                </a:solidFill>
              </a:rPr>
              <a:t>a</a:t>
            </a:r>
            <a:r>
              <a:rPr lang="en-US" altLang="ja-JP" dirty="0" smtClean="0"/>
              <a:t>, *</a:t>
            </a:r>
            <a:r>
              <a:rPr lang="en-US" altLang="ja-JP" dirty="0" smtClean="0">
                <a:solidFill>
                  <a:srgbClr val="00B050"/>
                </a:solidFill>
              </a:rPr>
              <a:t>p</a:t>
            </a:r>
            <a:r>
              <a:rPr lang="en-US" altLang="ja-JP" dirty="0" smtClean="0"/>
              <a:t>;</a:t>
            </a:r>
          </a:p>
          <a:p>
            <a:endParaRPr lang="en-US" altLang="ja-JP" dirty="0"/>
          </a:p>
          <a:p>
            <a:r>
              <a:rPr lang="en-US" altLang="ja-JP" dirty="0" smtClean="0"/>
              <a:t>    </a:t>
            </a:r>
            <a:r>
              <a:rPr lang="en-US" altLang="ja-JP" dirty="0" err="1" smtClean="0">
                <a:solidFill>
                  <a:srgbClr val="00B0F0"/>
                </a:solidFill>
              </a:rPr>
              <a:t>a.key</a:t>
            </a:r>
            <a:r>
              <a:rPr lang="en-US" altLang="ja-JP" dirty="0" smtClean="0"/>
              <a:t> = 20;</a:t>
            </a:r>
          </a:p>
          <a:p>
            <a:r>
              <a:rPr lang="en-US" altLang="ja-JP" dirty="0" smtClean="0"/>
              <a:t>    </a:t>
            </a:r>
            <a:r>
              <a:rPr lang="en-US" altLang="ja-JP" dirty="0" err="1" smtClean="0">
                <a:solidFill>
                  <a:srgbClr val="00B0F0"/>
                </a:solidFill>
              </a:rPr>
              <a:t>a.</a:t>
            </a:r>
            <a:r>
              <a:rPr lang="en-US" altLang="ja-JP" dirty="0" err="1" smtClean="0">
                <a:solidFill>
                  <a:srgbClr val="00B050"/>
                </a:solidFill>
              </a:rPr>
              <a:t>next</a:t>
            </a:r>
            <a:r>
              <a:rPr lang="en-US" altLang="ja-JP" dirty="0" smtClean="0"/>
              <a:t> = NULL;</a:t>
            </a:r>
          </a:p>
          <a:p>
            <a:endParaRPr lang="en-US" altLang="ja-JP" dirty="0" smtClean="0"/>
          </a:p>
          <a:p>
            <a:r>
              <a:rPr kumimoji="1" lang="en-US" altLang="ja-JP" dirty="0"/>
              <a:t> </a:t>
            </a:r>
            <a:r>
              <a:rPr kumimoji="1" lang="en-US" altLang="ja-JP" dirty="0" smtClean="0"/>
              <a:t>   p = &amp;a;</a:t>
            </a:r>
          </a:p>
          <a:p>
            <a:endParaRPr kumimoji="1" lang="en-US" altLang="ja-JP" dirty="0"/>
          </a:p>
          <a:p>
            <a:r>
              <a:rPr lang="en-US" altLang="ja-JP" dirty="0" smtClean="0"/>
              <a:t>    </a:t>
            </a:r>
            <a:r>
              <a:rPr lang="en-US" altLang="ja-JP" dirty="0" err="1" smtClean="0"/>
              <a:t>printf</a:t>
            </a:r>
            <a:r>
              <a:rPr lang="en-US" altLang="ja-JP" dirty="0" smtClean="0"/>
              <a:t>(“a:</a:t>
            </a:r>
            <a:r>
              <a:rPr lang="en-US" altLang="ja-JP" dirty="0" smtClean="0">
                <a:solidFill>
                  <a:srgbClr val="00B050"/>
                </a:solidFill>
              </a:rPr>
              <a:t>%0x </a:t>
            </a:r>
            <a:r>
              <a:rPr lang="en-US" altLang="ja-JP" dirty="0" smtClean="0"/>
              <a:t>= [</a:t>
            </a:r>
            <a:r>
              <a:rPr lang="en-US" altLang="ja-JP" dirty="0" smtClean="0">
                <a:solidFill>
                  <a:srgbClr val="00B0F0"/>
                </a:solidFill>
              </a:rPr>
              <a:t>%d</a:t>
            </a:r>
            <a:r>
              <a:rPr lang="en-US" altLang="ja-JP" dirty="0" smtClean="0"/>
              <a:t>,</a:t>
            </a:r>
            <a:r>
              <a:rPr lang="en-US" altLang="ja-JP" dirty="0" smtClean="0">
                <a:solidFill>
                  <a:srgbClr val="00B0F0"/>
                </a:solidFill>
              </a:rPr>
              <a:t> %0x</a:t>
            </a:r>
            <a:r>
              <a:rPr lang="en-US" altLang="ja-JP" dirty="0" smtClean="0"/>
              <a:t>]\n”, </a:t>
            </a:r>
          </a:p>
          <a:p>
            <a:r>
              <a:rPr lang="en-US" altLang="ja-JP" dirty="0">
                <a:solidFill>
                  <a:srgbClr val="00B050"/>
                </a:solidFill>
              </a:rPr>
              <a:t> </a:t>
            </a:r>
            <a:r>
              <a:rPr lang="en-US" altLang="ja-JP" dirty="0" smtClean="0">
                <a:solidFill>
                  <a:srgbClr val="00B050"/>
                </a:solidFill>
              </a:rPr>
              <a:t>       </a:t>
            </a:r>
            <a:r>
              <a:rPr lang="en-US" altLang="ja-JP" dirty="0">
                <a:solidFill>
                  <a:srgbClr val="00B050"/>
                </a:solidFill>
              </a:rPr>
              <a:t>p</a:t>
            </a:r>
            <a:r>
              <a:rPr lang="en-US" altLang="ja-JP" dirty="0" smtClean="0"/>
              <a:t>, </a:t>
            </a:r>
            <a:r>
              <a:rPr lang="en-US" altLang="ja-JP" dirty="0" err="1" smtClean="0">
                <a:solidFill>
                  <a:srgbClr val="00B0F0"/>
                </a:solidFill>
              </a:rPr>
              <a:t>a.key</a:t>
            </a:r>
            <a:r>
              <a:rPr lang="en-US" altLang="ja-JP" dirty="0" smtClean="0"/>
              <a:t>, </a:t>
            </a:r>
            <a:r>
              <a:rPr lang="en-US" altLang="ja-JP" dirty="0" err="1" smtClean="0">
                <a:solidFill>
                  <a:srgbClr val="00B0F0"/>
                </a:solidFill>
              </a:rPr>
              <a:t>a.</a:t>
            </a:r>
            <a:r>
              <a:rPr lang="en-US" altLang="ja-JP" dirty="0" err="1" smtClean="0">
                <a:solidFill>
                  <a:srgbClr val="00B050"/>
                </a:solidFill>
              </a:rPr>
              <a:t>next</a:t>
            </a:r>
            <a:r>
              <a:rPr lang="en-US" altLang="ja-JP" dirty="0" smtClean="0"/>
              <a:t>);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    return 0;</a:t>
            </a:r>
          </a:p>
          <a:p>
            <a:r>
              <a:rPr kumimoji="1" lang="en-US" altLang="ja-JP" dirty="0"/>
              <a:t>}</a:t>
            </a:r>
            <a:r>
              <a:rPr kumimoji="1" lang="en-US" altLang="ja-JP" dirty="0" smtClean="0"/>
              <a:t> </a:t>
            </a:r>
            <a:endParaRPr kumimoji="1" lang="ja-JP" altLang="en-US" dirty="0"/>
          </a:p>
        </p:txBody>
      </p:sp>
      <p:sp>
        <p:nvSpPr>
          <p:cNvPr id="5" name="右矢印 4"/>
          <p:cNvSpPr/>
          <p:nvPr/>
        </p:nvSpPr>
        <p:spPr>
          <a:xfrm>
            <a:off x="5143504" y="3571876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3214678" y="1214422"/>
            <a:ext cx="1928826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857488" y="1142984"/>
            <a:ext cx="2952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3214678" y="1500174"/>
            <a:ext cx="1928826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3214678" y="121442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F0"/>
                </a:solidFill>
              </a:rPr>
              <a:t>a.key</a:t>
            </a:r>
            <a:endParaRPr lang="en-US" altLang="ja-JP" sz="1200" dirty="0" smtClean="0">
              <a:solidFill>
                <a:srgbClr val="00B0F0"/>
              </a:solidFill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3214678" y="150017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F0"/>
                </a:solidFill>
              </a:rPr>
              <a:t>a.</a:t>
            </a:r>
            <a:r>
              <a:rPr lang="en-US" altLang="ja-JP" sz="1200" dirty="0" err="1" smtClean="0">
                <a:solidFill>
                  <a:srgbClr val="00B050"/>
                </a:solidFill>
              </a:rPr>
              <a:t>next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0" y="1142984"/>
            <a:ext cx="5619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&amp;a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3214678" y="2500306"/>
            <a:ext cx="1928826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2857488" y="2428868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287</TotalTime>
  <Words>4187</Words>
  <Application>Microsoft Office PowerPoint</Application>
  <PresentationFormat>画面に合わせる (4:3)</PresentationFormat>
  <Paragraphs>1278</Paragraphs>
  <Slides>26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26</vt:i4>
      </vt:variant>
    </vt:vector>
  </HeadingPairs>
  <TitlesOfParts>
    <vt:vector size="31" baseType="lpstr">
      <vt:lpstr>ＭＳ Ｐゴシック</vt:lpstr>
      <vt:lpstr>ＭＳ ゴシック</vt:lpstr>
      <vt:lpstr>Arial</vt:lpstr>
      <vt:lpstr>Calibri</vt:lpstr>
      <vt:lpstr>Office テーマ</vt:lpstr>
      <vt:lpstr>アルゴリズムとデータ構造 補足資料11-1 「mallocとfree」</vt:lpstr>
      <vt:lpstr>メモリの「物理的」な構成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tommy</dc:creator>
  <cp:lastModifiedBy>tommy@ynu.ac.jp</cp:lastModifiedBy>
  <cp:revision>39</cp:revision>
  <dcterms:created xsi:type="dcterms:W3CDTF">2008-06-12T10:29:17Z</dcterms:created>
  <dcterms:modified xsi:type="dcterms:W3CDTF">2013-06-26T01:57:56Z</dcterms:modified>
</cp:coreProperties>
</file>