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sldIdLst>
    <p:sldId id="348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300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8" r:id="rId41"/>
    <p:sldId id="309" r:id="rId42"/>
    <p:sldId id="310" r:id="rId43"/>
    <p:sldId id="311" r:id="rId44"/>
    <p:sldId id="312" r:id="rId45"/>
    <p:sldId id="313" r:id="rId46"/>
    <p:sldId id="315" r:id="rId47"/>
    <p:sldId id="316" r:id="rId48"/>
    <p:sldId id="317" r:id="rId49"/>
    <p:sldId id="318" r:id="rId50"/>
    <p:sldId id="319" r:id="rId51"/>
    <p:sldId id="320" r:id="rId52"/>
    <p:sldId id="321" r:id="rId53"/>
    <p:sldId id="322" r:id="rId54"/>
    <p:sldId id="323" r:id="rId55"/>
    <p:sldId id="324" r:id="rId56"/>
    <p:sldId id="325" r:id="rId57"/>
    <p:sldId id="326" r:id="rId58"/>
    <p:sldId id="327" r:id="rId59"/>
    <p:sldId id="328" r:id="rId60"/>
    <p:sldId id="329" r:id="rId61"/>
    <p:sldId id="330" r:id="rId62"/>
    <p:sldId id="331" r:id="rId63"/>
    <p:sldId id="332" r:id="rId64"/>
    <p:sldId id="333" r:id="rId65"/>
    <p:sldId id="334" r:id="rId66"/>
    <p:sldId id="335" r:id="rId67"/>
    <p:sldId id="336" r:id="rId68"/>
    <p:sldId id="338" r:id="rId69"/>
    <p:sldId id="337" r:id="rId70"/>
    <p:sldId id="339" r:id="rId71"/>
    <p:sldId id="340" r:id="rId72"/>
    <p:sldId id="341" r:id="rId73"/>
    <p:sldId id="342" r:id="rId74"/>
    <p:sldId id="343" r:id="rId75"/>
    <p:sldId id="344" r:id="rId76"/>
    <p:sldId id="345" r:id="rId77"/>
    <p:sldId id="346" r:id="rId78"/>
    <p:sldId id="347" r:id="rId7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FE167-4254-4F1F-867D-E539808DC8CF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E5A27-DECD-43B2-8F77-D76FFD6D74F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966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F45FB-2885-4892-BA79-7F5A4B3EDC9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04911-D470-494E-A459-FBDFF92B37B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11-3</a:t>
            </a:r>
            <a:br>
              <a:rPr lang="en-US" altLang="ja-JP" dirty="0" smtClean="0"/>
            </a:br>
            <a:r>
              <a:rPr lang="ja-JP" altLang="en-US" dirty="0" smtClean="0"/>
              <a:t>「線形リストのオペレータ」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23" idx="1"/>
          </p:cNvCxnSpPr>
          <p:nvPr/>
        </p:nvCxnSpPr>
        <p:spPr>
          <a:xfrm>
            <a:off x="2143108" y="2000240"/>
            <a:ext cx="3786214" cy="785818"/>
          </a:xfrm>
          <a:prstGeom prst="curvedConnector3">
            <a:avLst>
              <a:gd name="adj1" fmla="val 87736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571604" y="200024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121442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 &lt;22&gt;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23" idx="1"/>
          </p:cNvCxnSpPr>
          <p:nvPr/>
        </p:nvCxnSpPr>
        <p:spPr>
          <a:xfrm>
            <a:off x="2143108" y="2000240"/>
            <a:ext cx="3786214" cy="785818"/>
          </a:xfrm>
          <a:prstGeom prst="curvedConnector3">
            <a:avLst>
              <a:gd name="adj1" fmla="val 87736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571604" y="200024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714356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 &lt;22&gt;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500562" y="1785926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!=NULL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23" idx="1"/>
          </p:cNvCxnSpPr>
          <p:nvPr/>
        </p:nvCxnSpPr>
        <p:spPr>
          <a:xfrm>
            <a:off x="2143108" y="2000240"/>
            <a:ext cx="3786214" cy="785818"/>
          </a:xfrm>
          <a:prstGeom prst="curvedConnector3">
            <a:avLst>
              <a:gd name="adj1" fmla="val 87736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571604" y="200024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1000108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 &lt;22&gt; </a:t>
            </a:r>
            <a:r>
              <a:rPr kumimoji="1" lang="en-US" altLang="ja-JP" dirty="0" smtClean="0">
                <a:solidFill>
                  <a:srgbClr val="FF0000"/>
                </a:solidFill>
              </a:rPr>
              <a:t>&lt;23&gt;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121442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 &lt;22&gt; &lt;23&gt;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714356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 &lt;22&gt; &lt;23&gt;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214546" y="1785926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=</a:t>
            </a:r>
            <a:r>
              <a:rPr kumimoji="1" lang="en-US" altLang="ja-JP" dirty="0" smtClean="0">
                <a:solidFill>
                  <a:srgbClr val="FF0000"/>
                </a:solidFill>
              </a:rPr>
              <a:t>=NULL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1785926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 &lt;22&gt; &lt;23&gt;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5929322" y="200024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 &lt;22&gt; &lt;23&gt;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071670" y="5857892"/>
            <a:ext cx="5628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走査（</a:t>
            </a:r>
            <a:r>
              <a:rPr kumimoji="1" lang="en-US" altLang="ja-JP" dirty="0" smtClean="0"/>
              <a:t>scan</a:t>
            </a:r>
            <a:r>
              <a:rPr kumimoji="1" lang="ja-JP" altLang="en-US" dirty="0" smtClean="0"/>
              <a:t>）とは、一つ一つの要素のキーを見ていくこと。</a:t>
            </a:r>
            <a:endParaRPr kumimoji="1" lang="en-US" altLang="ja-JP" dirty="0" smtClean="0"/>
          </a:p>
          <a:p>
            <a:r>
              <a:rPr lang="ja-JP" altLang="en-US" dirty="0" smtClean="0"/>
              <a:t>「探索」（</a:t>
            </a:r>
            <a:r>
              <a:rPr lang="en-US" altLang="ja-JP" dirty="0" smtClean="0"/>
              <a:t>search</a:t>
            </a:r>
            <a:r>
              <a:rPr lang="ja-JP" altLang="en-US" dirty="0" smtClean="0"/>
              <a:t>）の際にも使う。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786050" y="0"/>
            <a:ext cx="336662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リストのオペレータ</a:t>
            </a:r>
            <a:endParaRPr kumimoji="1"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生成</a:t>
            </a:r>
            <a:endParaRPr lang="en-US" altLang="ja-JP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表示（走査）</a:t>
            </a:r>
            <a:endParaRPr kumimoji="1" lang="en-US" altLang="ja-JP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/>
              <a:t>挿入</a:t>
            </a:r>
            <a:endParaRPr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削除</a:t>
            </a:r>
            <a:r>
              <a:rPr kumimoji="1" lang="en-US" altLang="ja-JP" sz="3200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  <a:endParaRPr kumimoji="1" lang="ja-JP" altLang="en-US" sz="3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794" y="4572008"/>
            <a:ext cx="42753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8644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8644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2952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42952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207170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42938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868662" y="0"/>
            <a:ext cx="427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86248" y="457200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86248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1643074" y="471488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rot="5400000" flipH="1" flipV="1">
            <a:off x="4214810" y="3786190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5000628" y="3857628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ここに挿入する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8644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8644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2952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42952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207170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42938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868662" y="0"/>
            <a:ext cx="427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86248" y="457200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86248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1643074" y="471488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右矢印 40"/>
          <p:cNvSpPr/>
          <p:nvPr/>
        </p:nvSpPr>
        <p:spPr>
          <a:xfrm>
            <a:off x="4500562" y="642918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4" name="直線コネクタ 43"/>
          <p:cNvCxnSpPr>
            <a:endCxn id="36" idx="3"/>
          </p:cNvCxnSpPr>
          <p:nvPr/>
        </p:nvCxnSpPr>
        <p:spPr>
          <a:xfrm>
            <a:off x="4929190" y="5000636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図形 32"/>
          <p:cNvCxnSpPr>
            <a:stCxn id="36" idx="3"/>
            <a:endCxn id="18" idx="1"/>
          </p:cNvCxnSpPr>
          <p:nvPr/>
        </p:nvCxnSpPr>
        <p:spPr>
          <a:xfrm flipV="1">
            <a:off x="5500694" y="2786058"/>
            <a:ext cx="357190" cy="2214578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/>
          <p:nvPr/>
        </p:nvCxnSpPr>
        <p:spPr>
          <a:xfrm rot="16200000" flipH="1">
            <a:off x="3143240" y="3286124"/>
            <a:ext cx="1785950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/>
          <p:cNvSpPr txBox="1"/>
          <p:nvPr/>
        </p:nvSpPr>
        <p:spPr>
          <a:xfrm>
            <a:off x="2071670" y="3643314"/>
            <a:ext cx="1653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この値をコピー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786050" y="0"/>
            <a:ext cx="336662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リストのオペレータ</a:t>
            </a:r>
            <a:endParaRPr kumimoji="1"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/>
              <a:t>生成</a:t>
            </a:r>
            <a:endParaRPr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/>
              <a:t>表示（走査）</a:t>
            </a:r>
            <a:endParaRPr kumimoji="1"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/>
              <a:t>挿入</a:t>
            </a:r>
            <a:endParaRPr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/>
              <a:t>削除</a:t>
            </a:r>
            <a:r>
              <a:rPr kumimoji="1" lang="en-US" altLang="ja-JP" sz="3200" dirty="0" smtClean="0"/>
              <a:t>	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8644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8644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2952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42952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40" idx="1"/>
          </p:cNvCxnSpPr>
          <p:nvPr/>
        </p:nvCxnSpPr>
        <p:spPr>
          <a:xfrm>
            <a:off x="3786182" y="3071810"/>
            <a:ext cx="571504" cy="1643074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42938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868662" y="0"/>
            <a:ext cx="427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86248" y="457200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86248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1643074" y="471488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右矢印 40"/>
          <p:cNvSpPr/>
          <p:nvPr/>
        </p:nvSpPr>
        <p:spPr>
          <a:xfrm>
            <a:off x="4500562" y="1000108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4" name="直線コネクタ 43"/>
          <p:cNvCxnSpPr>
            <a:endCxn id="36" idx="3"/>
          </p:cNvCxnSpPr>
          <p:nvPr/>
        </p:nvCxnSpPr>
        <p:spPr>
          <a:xfrm>
            <a:off x="4929190" y="500063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図形 32"/>
          <p:cNvCxnSpPr>
            <a:stCxn id="36" idx="3"/>
            <a:endCxn id="18" idx="1"/>
          </p:cNvCxnSpPr>
          <p:nvPr/>
        </p:nvCxnSpPr>
        <p:spPr>
          <a:xfrm flipV="1">
            <a:off x="5500694" y="2786058"/>
            <a:ext cx="357190" cy="221457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 rot="5400000" flipH="1" flipV="1">
            <a:off x="1607323" y="3178967"/>
            <a:ext cx="1571636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テキスト ボックス 45"/>
          <p:cNvSpPr txBox="1"/>
          <p:nvPr/>
        </p:nvSpPr>
        <p:spPr>
          <a:xfrm>
            <a:off x="714348" y="3500438"/>
            <a:ext cx="1653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この値をコピー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78644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8644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2952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42952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40" idx="1"/>
          </p:cNvCxnSpPr>
          <p:nvPr/>
        </p:nvCxnSpPr>
        <p:spPr>
          <a:xfrm>
            <a:off x="3786182" y="3071810"/>
            <a:ext cx="571504" cy="164307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42938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4868662" y="0"/>
            <a:ext cx="427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86248" y="457200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286248" y="485776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1643074" y="471488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右矢印 40"/>
          <p:cNvSpPr/>
          <p:nvPr/>
        </p:nvSpPr>
        <p:spPr>
          <a:xfrm>
            <a:off x="4500562" y="1214422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4" name="直線コネクタ 43"/>
          <p:cNvCxnSpPr>
            <a:endCxn id="36" idx="3"/>
          </p:cNvCxnSpPr>
          <p:nvPr/>
        </p:nvCxnSpPr>
        <p:spPr>
          <a:xfrm>
            <a:off x="4929190" y="5000636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図形 32"/>
          <p:cNvCxnSpPr>
            <a:stCxn id="36" idx="3"/>
            <a:endCxn id="18" idx="1"/>
          </p:cNvCxnSpPr>
          <p:nvPr/>
        </p:nvCxnSpPr>
        <p:spPr>
          <a:xfrm flipV="1">
            <a:off x="5500694" y="2786058"/>
            <a:ext cx="357190" cy="221457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207170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85801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「連絡網が切れないように、途中にメンバーを挿入する。」</a:t>
            </a:r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夏目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2071670" y="4714884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rot="5400000" flipH="1" flipV="1">
            <a:off x="4214810" y="3786190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5000628" y="3857628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ここに挿入する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207170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85801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「連絡網が切れないように、途中にメンバーを挿入する。」</a:t>
            </a:r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夏目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2071670" y="4714884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4868662" y="0"/>
            <a:ext cx="427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6" name="右矢印 25"/>
          <p:cNvSpPr/>
          <p:nvPr/>
        </p:nvSpPr>
        <p:spPr>
          <a:xfrm>
            <a:off x="4500562" y="642918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/>
          <p:cNvCxnSpPr/>
          <p:nvPr/>
        </p:nvCxnSpPr>
        <p:spPr>
          <a:xfrm>
            <a:off x="5357818" y="5000636"/>
            <a:ext cx="14287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図形 32"/>
          <p:cNvCxnSpPr/>
          <p:nvPr/>
        </p:nvCxnSpPr>
        <p:spPr>
          <a:xfrm flipV="1">
            <a:off x="5500694" y="2786058"/>
            <a:ext cx="357190" cy="2214578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/>
          <p:nvPr/>
        </p:nvCxnSpPr>
        <p:spPr>
          <a:xfrm rot="16200000" flipH="1">
            <a:off x="3143240" y="3286124"/>
            <a:ext cx="1785950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2071670" y="3643314"/>
            <a:ext cx="1653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この値をコピー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85801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「連絡網が切れないように、途中にメンバーを挿入する。」</a:t>
            </a:r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夏目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2071670" y="4714884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4868662" y="0"/>
            <a:ext cx="427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6" name="右矢印 25"/>
          <p:cNvSpPr/>
          <p:nvPr/>
        </p:nvSpPr>
        <p:spPr>
          <a:xfrm>
            <a:off x="4500562" y="928670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/>
          <p:cNvCxnSpPr/>
          <p:nvPr/>
        </p:nvCxnSpPr>
        <p:spPr>
          <a:xfrm>
            <a:off x="5357818" y="5000636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図形 32"/>
          <p:cNvCxnSpPr/>
          <p:nvPr/>
        </p:nvCxnSpPr>
        <p:spPr>
          <a:xfrm flipV="1">
            <a:off x="5500694" y="2786058"/>
            <a:ext cx="357190" cy="221457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32"/>
          <p:cNvCxnSpPr/>
          <p:nvPr/>
        </p:nvCxnSpPr>
        <p:spPr>
          <a:xfrm>
            <a:off x="3786182" y="3071810"/>
            <a:ext cx="571504" cy="1643074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rot="5400000" flipH="1" flipV="1">
            <a:off x="1607323" y="3178967"/>
            <a:ext cx="1571636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714348" y="3500438"/>
            <a:ext cx="1653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この値をコピー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85801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「連絡網が切れないように、途中にメンバーを挿入する。」</a:t>
            </a:r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夏目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2071670" y="4714884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4868662" y="0"/>
            <a:ext cx="427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6" name="右矢印 25"/>
          <p:cNvSpPr/>
          <p:nvPr/>
        </p:nvSpPr>
        <p:spPr>
          <a:xfrm>
            <a:off x="4500562" y="1214422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/>
          <p:cNvCxnSpPr/>
          <p:nvPr/>
        </p:nvCxnSpPr>
        <p:spPr>
          <a:xfrm>
            <a:off x="5357818" y="5000636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図形 32"/>
          <p:cNvCxnSpPr/>
          <p:nvPr/>
        </p:nvCxnSpPr>
        <p:spPr>
          <a:xfrm flipV="1">
            <a:off x="5500694" y="2786058"/>
            <a:ext cx="357190" cy="221457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32"/>
          <p:cNvCxnSpPr/>
          <p:nvPr/>
        </p:nvCxnSpPr>
        <p:spPr>
          <a:xfrm>
            <a:off x="3786182" y="3071810"/>
            <a:ext cx="571504" cy="164307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85801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「連絡網が切れないように、途中にメンバーを挿入する。」</a:t>
            </a:r>
          </a:p>
          <a:p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夏目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868662" y="0"/>
            <a:ext cx="427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6" name="右矢印 25"/>
          <p:cNvSpPr/>
          <p:nvPr/>
        </p:nvSpPr>
        <p:spPr>
          <a:xfrm>
            <a:off x="4500562" y="1214422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7" name="直線コネクタ 26"/>
          <p:cNvCxnSpPr/>
          <p:nvPr/>
        </p:nvCxnSpPr>
        <p:spPr>
          <a:xfrm>
            <a:off x="5286380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図形 32"/>
          <p:cNvCxnSpPr>
            <a:stCxn id="36" idx="3"/>
            <a:endCxn id="18" idx="1"/>
          </p:cNvCxnSpPr>
          <p:nvPr/>
        </p:nvCxnSpPr>
        <p:spPr>
          <a:xfrm flipV="1">
            <a:off x="5429256" y="2786058"/>
            <a:ext cx="42862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32"/>
          <p:cNvCxnSpPr>
            <a:stCxn id="11" idx="3"/>
            <a:endCxn id="40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214282" y="5286388"/>
            <a:ext cx="2425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番号の写し順に注意！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207170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85801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「連絡網が切れないように、途中にメンバーを挿入する。」</a:t>
            </a:r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夏目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2071670" y="4714884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/>
          <p:cNvCxnSpPr/>
          <p:nvPr/>
        </p:nvCxnSpPr>
        <p:spPr>
          <a:xfrm rot="5400000" flipH="1" flipV="1">
            <a:off x="4214810" y="3786190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5000628" y="3857628"/>
            <a:ext cx="1653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ここに挿入する</a:t>
            </a:r>
            <a:endParaRPr kumimoji="1" lang="ja-JP" altLang="en-US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14282" y="5286388"/>
            <a:ext cx="78213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番号の写し順に注意！</a:t>
            </a:r>
            <a:endParaRPr kumimoji="1" lang="en-US" altLang="ja-JP" dirty="0" smtClean="0"/>
          </a:p>
          <a:p>
            <a:r>
              <a:rPr kumimoji="1" lang="ja-JP" altLang="en-US" dirty="0" smtClean="0"/>
              <a:t>先に、福沢さんの覚えている樋口さんの電話番号を、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メモをとらずに（憶えておかずに）夏目さんの電話番号に書き換えてしまうと</a:t>
            </a:r>
            <a:r>
              <a:rPr kumimoji="1" lang="ja-JP" altLang="en-US" dirty="0" err="1" smtClean="0"/>
              <a:t>。。。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rgbClr val="FF0000"/>
                </a:solidFill>
              </a:rPr>
              <a:t>夏目</a:t>
            </a:r>
            <a:r>
              <a:rPr kumimoji="1" lang="ja-JP" altLang="en-US" sz="1000" dirty="0" smtClean="0">
                <a:solidFill>
                  <a:srgbClr val="FF0000"/>
                </a:solidFill>
              </a:rPr>
              <a:t>さんの番号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40" idx="1"/>
          </p:cNvCxnSpPr>
          <p:nvPr/>
        </p:nvCxnSpPr>
        <p:spPr>
          <a:xfrm>
            <a:off x="3786182" y="3071810"/>
            <a:ext cx="571504" cy="164307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85801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「連絡網が切れないように、途中にメンバーを挿入する。」</a:t>
            </a:r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夏目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2071670" y="4714884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214282" y="5286388"/>
            <a:ext cx="78213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番号の写し順に注意！</a:t>
            </a:r>
            <a:endParaRPr kumimoji="1" lang="en-US" altLang="ja-JP" dirty="0" smtClean="0"/>
          </a:p>
          <a:p>
            <a:r>
              <a:rPr kumimoji="1" lang="ja-JP" altLang="en-US" dirty="0" smtClean="0"/>
              <a:t>先に、福沢さんの覚えている樋口さんの電話番号を、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メモをとらずに（憶えておかずに）夏目さんの電話番号に書き換えてしまうと</a:t>
            </a:r>
            <a:r>
              <a:rPr kumimoji="1" lang="ja-JP" altLang="en-US" dirty="0" err="1" smtClean="0"/>
              <a:t>。。。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</a:t>
            </a:r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85788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750095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50095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85788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40" idx="1"/>
          </p:cNvCxnSpPr>
          <p:nvPr/>
        </p:nvCxnSpPr>
        <p:spPr>
          <a:xfrm>
            <a:off x="3786182" y="3071810"/>
            <a:ext cx="571504" cy="164307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700089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685801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「連絡網が切れないように、途中にメンバーを挿入する。」</a:t>
            </a:r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1071570" y="457200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夏目さんの番号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14380" y="450057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x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357686" y="485776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図形 30"/>
          <p:cNvCxnSpPr>
            <a:stCxn id="28" idx="3"/>
            <a:endCxn id="40" idx="1"/>
          </p:cNvCxnSpPr>
          <p:nvPr/>
        </p:nvCxnSpPr>
        <p:spPr>
          <a:xfrm>
            <a:off x="2214578" y="4714884"/>
            <a:ext cx="2143108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4357686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夏目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2" name="直線コネクタ 41"/>
          <p:cNvCxnSpPr>
            <a:endCxn id="28" idx="3"/>
          </p:cNvCxnSpPr>
          <p:nvPr/>
        </p:nvCxnSpPr>
        <p:spPr>
          <a:xfrm>
            <a:off x="2071670" y="4714884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5500694" y="478632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rgbClr val="FF0000"/>
                </a:solidFill>
              </a:rPr>
              <a:t>？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14282" y="5286388"/>
            <a:ext cx="78213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番号の写し順に注意！</a:t>
            </a:r>
            <a:endParaRPr kumimoji="1" lang="en-US" altLang="ja-JP" dirty="0" smtClean="0"/>
          </a:p>
          <a:p>
            <a:r>
              <a:rPr kumimoji="1" lang="ja-JP" altLang="en-US" dirty="0" smtClean="0"/>
              <a:t>先に、福沢さんの覚えている樋口さんの電話番号を、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メモをとらずに（憶えておかずに）夏目さんの電話番号に書き換えてしまうと</a:t>
            </a:r>
            <a:r>
              <a:rPr kumimoji="1" lang="ja-JP" altLang="en-US" dirty="0" err="1" smtClean="0"/>
              <a:t>。。。</a:t>
            </a:r>
            <a:endParaRPr kumimoji="1" lang="en-US" altLang="ja-JP" dirty="0" smtClean="0"/>
          </a:p>
          <a:p>
            <a:r>
              <a:rPr lang="ja-JP" altLang="en-US" dirty="0" smtClean="0">
                <a:solidFill>
                  <a:srgbClr val="FF0000"/>
                </a:solidFill>
              </a:rPr>
              <a:t>樋口さんの電話番号がわからなくなる！</a:t>
            </a:r>
            <a:r>
              <a:rPr lang="ja-JP" altLang="en-US" dirty="0" smtClean="0"/>
              <a:t>　ので、連絡網が切れてしまう。</a:t>
            </a:r>
            <a:endParaRPr lang="en-US" altLang="ja-JP" b="1" dirty="0" smtClean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868662" y="0"/>
            <a:ext cx="42753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insert_after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*x, 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x-&gt;next = p-&gt;next;</a:t>
            </a:r>
            <a:endParaRPr lang="ja-JP" altLang="en-US" dirty="0" smtClean="0"/>
          </a:p>
          <a:p>
            <a:r>
              <a:rPr lang="en-US" dirty="0" smtClean="0"/>
              <a:t>    p-&gt;next = x;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>
            <a:off x="4714876" y="642918"/>
            <a:ext cx="2786082" cy="5715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786050" y="0"/>
            <a:ext cx="336662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リストのオペレータ</a:t>
            </a:r>
            <a:endParaRPr kumimoji="1"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生成</a:t>
            </a:r>
            <a:endParaRPr lang="en-US" altLang="ja-JP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/>
              <a:t>表示（走査）</a:t>
            </a:r>
            <a:endParaRPr kumimoji="1"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挿入</a:t>
            </a:r>
            <a:endParaRPr lang="en-US" altLang="ja-JP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削除</a:t>
            </a:r>
            <a:r>
              <a:rPr kumimoji="1" lang="en-US" altLang="ja-JP" sz="3200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  <a:endParaRPr kumimoji="1" lang="ja-JP" altLang="en-US" sz="3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786050" y="3714752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786050" y="0"/>
            <a:ext cx="336662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リストのオペレータ</a:t>
            </a:r>
            <a:endParaRPr kumimoji="1"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生成</a:t>
            </a:r>
            <a:endParaRPr lang="en-US" altLang="ja-JP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表示（走査）</a:t>
            </a:r>
            <a:endParaRPr kumimoji="1" lang="en-US" altLang="ja-JP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挿入</a:t>
            </a:r>
            <a:endParaRPr lang="en-US" altLang="ja-JP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/>
              <a:t>削除</a:t>
            </a:r>
            <a:r>
              <a:rPr kumimoji="1" lang="en-US" altLang="ja-JP" sz="3200" dirty="0" smtClean="0"/>
              <a:t>	</a:t>
            </a:r>
            <a:endParaRPr kumimoji="1" lang="ja-JP" altLang="en-US" sz="32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000364" y="3929066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643042" y="6286520"/>
            <a:ext cx="5498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削除がないと、領域を解放しないので、増加しっぱなし。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cxnSp>
        <p:nvCxnSpPr>
          <p:cNvPr id="28" name="直線矢印コネクタ 27"/>
          <p:cNvCxnSpPr/>
          <p:nvPr/>
        </p:nvCxnSpPr>
        <p:spPr>
          <a:xfrm rot="5400000" flipH="1" flipV="1">
            <a:off x="4214810" y="4000504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5000628" y="4071942"/>
            <a:ext cx="3294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この要素を削除（領域解放）する</a:t>
            </a:r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1071538" y="428625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14348" y="421481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q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371475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342900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371475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342900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>
            <a:off x="3786182" y="3071810"/>
            <a:ext cx="500066" cy="5000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85762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cxnSp>
        <p:nvCxnSpPr>
          <p:cNvPr id="28" name="直線矢印コネクタ 27"/>
          <p:cNvCxnSpPr/>
          <p:nvPr/>
        </p:nvCxnSpPr>
        <p:spPr>
          <a:xfrm rot="5400000" flipH="1" flipV="1">
            <a:off x="4214810" y="4786322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5000628" y="4857760"/>
            <a:ext cx="3294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この要素を削除（領域解放）する</a:t>
            </a:r>
            <a:endParaRPr kumimoji="1" lang="en-US" altLang="ja-JP" dirty="0" smtClean="0"/>
          </a:p>
          <a:p>
            <a:endParaRPr lang="en-US" altLang="ja-JP" dirty="0" smtClean="0"/>
          </a:p>
        </p:txBody>
      </p:sp>
      <p:sp>
        <p:nvSpPr>
          <p:cNvPr id="37" name="正方形/長方形 36"/>
          <p:cNvSpPr/>
          <p:nvPr/>
        </p:nvSpPr>
        <p:spPr>
          <a:xfrm>
            <a:off x="1071538" y="428625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14348" y="421481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q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605578" y="5934670"/>
            <a:ext cx="45384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※</a:t>
            </a:r>
            <a:r>
              <a:rPr lang="ja-JP" altLang="en-US" dirty="0" smtClean="0"/>
              <a:t>見やすくするために位置をずらしましたが、</a:t>
            </a:r>
            <a:endParaRPr lang="en-US" altLang="ja-JP" dirty="0" smtClean="0"/>
          </a:p>
          <a:p>
            <a:r>
              <a:rPr lang="ja-JP" altLang="en-US" dirty="0" smtClean="0"/>
              <a:t>　　メモリ内で確保されている領域が</a:t>
            </a:r>
            <a:endParaRPr lang="en-US" altLang="ja-JP" dirty="0" smtClean="0"/>
          </a:p>
          <a:p>
            <a:r>
              <a:rPr lang="ja-JP" altLang="en-US" dirty="0" smtClean="0"/>
              <a:t>　　移動するわけではありません。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371475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342900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371475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342900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>
            <a:off x="3786182" y="3071810"/>
            <a:ext cx="500066" cy="5000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85762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1071538" y="428625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14348" y="421481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q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5786446" y="928670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37" idx="3"/>
          </p:cNvCxnSpPr>
          <p:nvPr/>
        </p:nvCxnSpPr>
        <p:spPr>
          <a:xfrm>
            <a:off x="1643042" y="4429132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stCxn id="37" idx="3"/>
            <a:endCxn id="18" idx="1"/>
          </p:cNvCxnSpPr>
          <p:nvPr/>
        </p:nvCxnSpPr>
        <p:spPr>
          <a:xfrm flipV="1">
            <a:off x="2214546" y="3571876"/>
            <a:ext cx="2071702" cy="857256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rot="10800000" flipV="1">
            <a:off x="1785918" y="3143248"/>
            <a:ext cx="1357322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/>
          <p:cNvSpPr txBox="1"/>
          <p:nvPr/>
        </p:nvSpPr>
        <p:spPr>
          <a:xfrm>
            <a:off x="928662" y="3429000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この値をコピー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371475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342900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371475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342900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23" idx="1"/>
          </p:cNvCxnSpPr>
          <p:nvPr/>
        </p:nvCxnSpPr>
        <p:spPr>
          <a:xfrm flipV="1">
            <a:off x="3786182" y="2786058"/>
            <a:ext cx="214314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85762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1071538" y="428625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14348" y="421481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q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5786446" y="1214422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37" idx="3"/>
          </p:cNvCxnSpPr>
          <p:nvPr/>
        </p:nvCxnSpPr>
        <p:spPr>
          <a:xfrm>
            <a:off x="1643042" y="442913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stCxn id="37" idx="3"/>
            <a:endCxn id="18" idx="1"/>
          </p:cNvCxnSpPr>
          <p:nvPr/>
        </p:nvCxnSpPr>
        <p:spPr>
          <a:xfrm flipV="1">
            <a:off x="2214546" y="3571876"/>
            <a:ext cx="2071702" cy="85725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rot="10800000">
            <a:off x="3357554" y="3143248"/>
            <a:ext cx="1357322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1857356" y="3286124"/>
            <a:ext cx="1632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この値をコピー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3714752"/>
            <a:ext cx="1143008" cy="28575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3429000"/>
            <a:ext cx="5715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bg1">
                    <a:lumMod val="75000"/>
                  </a:schemeClr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3714752"/>
            <a:ext cx="5715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chemeClr val="bg1">
                    <a:lumMod val="75000"/>
                  </a:schemeClr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3429000"/>
            <a:ext cx="1143008" cy="28575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bg1">
                    <a:lumMod val="7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bg1">
                  <a:lumMod val="75000"/>
                </a:schemeClr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23" idx="1"/>
          </p:cNvCxnSpPr>
          <p:nvPr/>
        </p:nvCxnSpPr>
        <p:spPr>
          <a:xfrm flipV="1">
            <a:off x="3786182" y="2786058"/>
            <a:ext cx="214314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1071570"/>
          </a:xfrm>
          <a:prstGeom prst="curvedConnector3">
            <a:avLst>
              <a:gd name="adj1" fmla="val 50000"/>
            </a:avLst>
          </a:prstGeom>
          <a:ln w="190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857628"/>
            <a:ext cx="571504" cy="1588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1071538" y="428625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14348" y="421481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q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>
            <a:off x="5786446" y="1428736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37" idx="3"/>
          </p:cNvCxnSpPr>
          <p:nvPr/>
        </p:nvCxnSpPr>
        <p:spPr>
          <a:xfrm>
            <a:off x="1643042" y="442913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stCxn id="37" idx="3"/>
            <a:endCxn id="18" idx="1"/>
          </p:cNvCxnSpPr>
          <p:nvPr/>
        </p:nvCxnSpPr>
        <p:spPr>
          <a:xfrm flipV="1">
            <a:off x="2214546" y="3571876"/>
            <a:ext cx="2071702" cy="85725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4786314" y="4143380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領域を解放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23" idx="1"/>
          </p:cNvCxnSpPr>
          <p:nvPr/>
        </p:nvCxnSpPr>
        <p:spPr>
          <a:xfrm flipV="1">
            <a:off x="3786182" y="2786058"/>
            <a:ext cx="214314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36" name="右矢印 35"/>
          <p:cNvSpPr/>
          <p:nvPr/>
        </p:nvSpPr>
        <p:spPr>
          <a:xfrm>
            <a:off x="5643570" y="1714488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4572008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428625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457200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428625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23" idx="1"/>
          </p:cNvCxnSpPr>
          <p:nvPr/>
        </p:nvCxnSpPr>
        <p:spPr>
          <a:xfrm flipV="1">
            <a:off x="3786182" y="2786058"/>
            <a:ext cx="214314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643074" y="2786058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4714884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/*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free(q);</a:t>
            </a:r>
            <a:r>
              <a:rPr lang="en-US" dirty="0" smtClean="0"/>
              <a:t>*/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25184" y="5286388"/>
            <a:ext cx="901881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領域解放を忘れると、メモリ内にリンクのない使えない領域が</a:t>
            </a:r>
            <a:r>
              <a:rPr lang="ja-JP" altLang="en-US" dirty="0" smtClean="0"/>
              <a:t>残り続ける。</a:t>
            </a:r>
            <a:endParaRPr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r>
              <a:rPr kumimoji="1" lang="ja-JP" altLang="en-US" dirty="0" smtClean="0"/>
              <a:t>（メモリリーク：メモリ漏れ； プログラムが進むにつれて、だんだんと使えるメモリが減っていく）</a:t>
            </a:r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r>
              <a:rPr lang="ja-JP" altLang="en-US" dirty="0" smtClean="0"/>
              <a:t>必ず、解放しよう！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357686" y="371475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00760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000760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42900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>
            <a:off x="3786182" y="3071810"/>
            <a:ext cx="571504" cy="5000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500694" y="2786058"/>
            <a:ext cx="500066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5357818" y="3857628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「連絡網が切れないように、途中にメンバーを削除する。」</a:t>
            </a:r>
          </a:p>
          <a:p>
            <a:endParaRPr kumimoji="1" lang="ja-JP" altLang="en-US" dirty="0"/>
          </a:p>
        </p:txBody>
      </p:sp>
      <p:cxnSp>
        <p:nvCxnSpPr>
          <p:cNvPr id="46" name="直線矢印コネクタ 45"/>
          <p:cNvCxnSpPr/>
          <p:nvPr/>
        </p:nvCxnSpPr>
        <p:spPr>
          <a:xfrm rot="5400000" flipH="1" flipV="1">
            <a:off x="4286248" y="4857760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5000628" y="4857760"/>
            <a:ext cx="21403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この要素を削除する</a:t>
            </a:r>
            <a:endParaRPr kumimoji="1"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357686" y="371475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00760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000760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42900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>
            <a:off x="3786182" y="3071810"/>
            <a:ext cx="571504" cy="5000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500694" y="2786058"/>
            <a:ext cx="500066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5357818" y="3857628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「連絡網が切れないように、途中にメンバーを削除する。」</a:t>
            </a:r>
          </a:p>
          <a:p>
            <a:endParaRPr kumimoji="1" lang="ja-JP" altLang="en-US" dirty="0"/>
          </a:p>
        </p:txBody>
      </p:sp>
      <p:cxnSp>
        <p:nvCxnSpPr>
          <p:cNvPr id="46" name="直線矢印コネクタ 45"/>
          <p:cNvCxnSpPr/>
          <p:nvPr/>
        </p:nvCxnSpPr>
        <p:spPr>
          <a:xfrm rot="5400000" flipH="1" flipV="1">
            <a:off x="4286248" y="4857760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5000628" y="4857760"/>
            <a:ext cx="21403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この要素を削除する</a:t>
            </a:r>
            <a:endParaRPr kumimoji="1" lang="en-US" altLang="ja-JP" dirty="0" smtClean="0"/>
          </a:p>
          <a:p>
            <a:endParaRPr lang="en-US" altLang="ja-JP" dirty="0" smtClean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071538" y="428625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14348" y="421481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q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143108" y="2000240"/>
            <a:ext cx="500066" cy="78581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571604" y="200024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5857884" y="428604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357686" y="371475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00760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000760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42900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>
            <a:off x="3786182" y="3071810"/>
            <a:ext cx="571504" cy="5000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500694" y="2786058"/>
            <a:ext cx="500066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5357818" y="3857628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「連絡網が切れないように、途中にメンバーを削除する。」</a:t>
            </a:r>
          </a:p>
          <a:p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071538" y="428625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rgbClr val="FF0000"/>
                </a:solidFill>
              </a:rPr>
              <a:t>樋口さんの番号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14348" y="421481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q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5857884" y="1000108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矢印コネクタ 25"/>
          <p:cNvCxnSpPr/>
          <p:nvPr/>
        </p:nvCxnSpPr>
        <p:spPr>
          <a:xfrm rot="10800000" flipV="1">
            <a:off x="1785918" y="3143248"/>
            <a:ext cx="1357322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928662" y="3429000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この値をコピー</a:t>
            </a:r>
            <a:endParaRPr kumimoji="1" lang="ja-JP" altLang="en-US" dirty="0"/>
          </a:p>
        </p:txBody>
      </p:sp>
      <p:cxnSp>
        <p:nvCxnSpPr>
          <p:cNvPr id="28" name="直線コネクタ 27"/>
          <p:cNvCxnSpPr>
            <a:endCxn id="21" idx="3"/>
          </p:cNvCxnSpPr>
          <p:nvPr/>
        </p:nvCxnSpPr>
        <p:spPr>
          <a:xfrm>
            <a:off x="2071670" y="4429132"/>
            <a:ext cx="14287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32"/>
          <p:cNvCxnSpPr>
            <a:stCxn id="21" idx="3"/>
            <a:endCxn id="18" idx="1"/>
          </p:cNvCxnSpPr>
          <p:nvPr/>
        </p:nvCxnSpPr>
        <p:spPr>
          <a:xfrm flipV="1">
            <a:off x="2214546" y="3571876"/>
            <a:ext cx="2143140" cy="857256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214282" y="5214950"/>
            <a:ext cx="38587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あとで、本部から樋口さんに</a:t>
            </a:r>
            <a:endParaRPr kumimoji="1" lang="en-US" altLang="ja-JP" dirty="0" smtClean="0"/>
          </a:p>
          <a:p>
            <a:r>
              <a:rPr lang="ja-JP" altLang="en-US" dirty="0" smtClean="0"/>
              <a:t>「あなたは連絡網から削除されました」</a:t>
            </a:r>
            <a:endParaRPr lang="en-US" altLang="ja-JP" dirty="0" smtClean="0"/>
          </a:p>
          <a:p>
            <a:r>
              <a:rPr kumimoji="1" lang="ja-JP" altLang="en-US" dirty="0" smtClean="0"/>
              <a:t>と電話で伝える（解放する）ために</a:t>
            </a:r>
            <a:endParaRPr kumimoji="1" lang="en-US" altLang="ja-JP" dirty="0" smtClean="0"/>
          </a:p>
          <a:p>
            <a:r>
              <a:rPr lang="ja-JP" altLang="en-US" dirty="0" smtClean="0"/>
              <a:t>樋口さんの電話番号をメモしておく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rgbClr val="FF0000"/>
                </a:solidFill>
              </a:rPr>
              <a:t>野口</a:t>
            </a:r>
            <a:r>
              <a:rPr kumimoji="1" lang="ja-JP" altLang="en-US" sz="1000" dirty="0" smtClean="0">
                <a:solidFill>
                  <a:srgbClr val="FF0000"/>
                </a:solidFill>
              </a:rPr>
              <a:t>さんの番号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357686" y="371475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00760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000760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42900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23" idx="1"/>
          </p:cNvCxnSpPr>
          <p:nvPr/>
        </p:nvCxnSpPr>
        <p:spPr>
          <a:xfrm flipV="1">
            <a:off x="3786182" y="2786058"/>
            <a:ext cx="221457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500694" y="2786058"/>
            <a:ext cx="500066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5357818" y="3857628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「連絡網が切れないように、途中にメンバーを削除する。」</a:t>
            </a:r>
          </a:p>
          <a:p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071538" y="428625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14348" y="421481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q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5857884" y="1214422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矢印コネクタ 25"/>
          <p:cNvCxnSpPr/>
          <p:nvPr/>
        </p:nvCxnSpPr>
        <p:spPr>
          <a:xfrm rot="10800000">
            <a:off x="3357554" y="3143248"/>
            <a:ext cx="1143008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143108" y="3286124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この値をコピー</a:t>
            </a:r>
            <a:endParaRPr kumimoji="1" lang="ja-JP" altLang="en-US" dirty="0"/>
          </a:p>
        </p:txBody>
      </p:sp>
      <p:cxnSp>
        <p:nvCxnSpPr>
          <p:cNvPr id="28" name="直線コネクタ 27"/>
          <p:cNvCxnSpPr>
            <a:endCxn id="21" idx="3"/>
          </p:cNvCxnSpPr>
          <p:nvPr/>
        </p:nvCxnSpPr>
        <p:spPr>
          <a:xfrm>
            <a:off x="2071670" y="442913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32"/>
          <p:cNvCxnSpPr>
            <a:stCxn id="21" idx="3"/>
            <a:endCxn id="18" idx="1"/>
          </p:cNvCxnSpPr>
          <p:nvPr/>
        </p:nvCxnSpPr>
        <p:spPr>
          <a:xfrm flipV="1">
            <a:off x="2214546" y="3571876"/>
            <a:ext cx="2143140" cy="85725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</a:t>
            </a:r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357686" y="3714752"/>
            <a:ext cx="1143008" cy="28575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75000"/>
                  </a:schemeClr>
                </a:solidFill>
              </a:rPr>
              <a:t>野口さんの番号</a:t>
            </a:r>
            <a:endParaRPr kumimoji="1" lang="ja-JP" alt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00760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000760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357686" y="3429000"/>
            <a:ext cx="1143008" cy="28575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bg1">
                    <a:lumMod val="7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樋口</a:t>
            </a:r>
            <a:endParaRPr kumimoji="1" lang="ja-JP" altLang="en-US" dirty="0">
              <a:solidFill>
                <a:schemeClr val="bg1">
                  <a:lumMod val="75000"/>
                </a:schemeClr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23" idx="1"/>
          </p:cNvCxnSpPr>
          <p:nvPr/>
        </p:nvCxnSpPr>
        <p:spPr>
          <a:xfrm flipV="1">
            <a:off x="3786182" y="2786058"/>
            <a:ext cx="221457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500694" y="2786058"/>
            <a:ext cx="500066" cy="1071570"/>
          </a:xfrm>
          <a:prstGeom prst="curvedConnector3">
            <a:avLst>
              <a:gd name="adj1" fmla="val 50000"/>
            </a:avLst>
          </a:prstGeom>
          <a:ln w="1905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5357818" y="3857628"/>
            <a:ext cx="142876" cy="1588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「連絡網が切れないように、途中にメンバーを削除する。」</a:t>
            </a:r>
          </a:p>
          <a:p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1071538" y="4286256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樋口さんの番号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14348" y="421481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q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5857884" y="1500174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>
            <a:endCxn id="21" idx="3"/>
          </p:cNvCxnSpPr>
          <p:nvPr/>
        </p:nvCxnSpPr>
        <p:spPr>
          <a:xfrm>
            <a:off x="2071670" y="442913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32"/>
          <p:cNvCxnSpPr>
            <a:stCxn id="21" idx="3"/>
            <a:endCxn id="18" idx="1"/>
          </p:cNvCxnSpPr>
          <p:nvPr/>
        </p:nvCxnSpPr>
        <p:spPr>
          <a:xfrm flipV="1">
            <a:off x="2214546" y="3571876"/>
            <a:ext cx="2143140" cy="85725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214282" y="5214950"/>
            <a:ext cx="38587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本部から樋口さんに</a:t>
            </a:r>
            <a:endParaRPr kumimoji="1" lang="en-US" altLang="ja-JP" dirty="0" smtClean="0"/>
          </a:p>
          <a:p>
            <a:r>
              <a:rPr lang="ja-JP" altLang="en-US" dirty="0" smtClean="0"/>
              <a:t>「あなたは連絡網から削除されました」</a:t>
            </a:r>
            <a:endParaRPr lang="en-US" altLang="ja-JP" dirty="0" smtClean="0"/>
          </a:p>
          <a:p>
            <a:r>
              <a:rPr kumimoji="1" lang="ja-JP" altLang="en-US" dirty="0" smtClean="0"/>
              <a:t>と電話を入れる（解放する）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71570" y="2643182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福沢さんの番号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4380" y="2571744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野口</a:t>
            </a:r>
            <a:r>
              <a:rPr kumimoji="1" lang="ja-JP" altLang="en-US" sz="1000" dirty="0" smtClean="0">
                <a:solidFill>
                  <a:schemeClr val="bg1">
                    <a:lumMod val="50000"/>
                  </a:schemeClr>
                </a:solidFill>
              </a:rPr>
              <a:t>さんの番号</a:t>
            </a:r>
            <a:endParaRPr kumimoji="1" lang="ja-JP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6000760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214578" y="2786058"/>
            <a:ext cx="42859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福沢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000760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野口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23" idx="1"/>
          </p:cNvCxnSpPr>
          <p:nvPr/>
        </p:nvCxnSpPr>
        <p:spPr>
          <a:xfrm flipV="1">
            <a:off x="3786182" y="2786058"/>
            <a:ext cx="2214578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2071670" y="2786058"/>
            <a:ext cx="142908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643306" y="3071810"/>
            <a:ext cx="14287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14282" y="714356"/>
            <a:ext cx="62953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イメージ：　電話連絡網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この連絡網では、</a:t>
            </a:r>
            <a:endParaRPr lang="en-US" altLang="ja-JP" dirty="0" smtClean="0"/>
          </a:p>
          <a:p>
            <a:r>
              <a:rPr lang="ja-JP" altLang="en-US" dirty="0" smtClean="0"/>
              <a:t>「各人は、次に連絡を回す相手の電話番号だけ知っている。」</a:t>
            </a:r>
            <a:endParaRPr lang="en-US" altLang="ja-JP" dirty="0" smtClean="0"/>
          </a:p>
          <a:p>
            <a:r>
              <a:rPr lang="ja-JP" altLang="en-US" dirty="0" smtClean="0"/>
              <a:t>「連絡網が切れないように、途中にメンバーを削除する。」</a:t>
            </a:r>
          </a:p>
          <a:p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092459" y="0"/>
            <a:ext cx="30515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delete_next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endParaRPr lang="ja-JP" altLang="en-US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*q;</a:t>
            </a:r>
            <a:r>
              <a:rPr lang="ja-JP" altLang="en-US" dirty="0" smtClean="0"/>
              <a:t> </a:t>
            </a:r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q = p-&gt;next;</a:t>
            </a:r>
            <a:endParaRPr lang="ja-JP" altLang="en-US" dirty="0" smtClean="0"/>
          </a:p>
          <a:p>
            <a:r>
              <a:rPr lang="en-US" dirty="0" smtClean="0"/>
              <a:t>    p-&gt;next = q-&gt;next;</a:t>
            </a:r>
            <a:endParaRPr lang="ja-JP" altLang="en-US" dirty="0" smtClean="0"/>
          </a:p>
          <a:p>
            <a:r>
              <a:rPr lang="en-US" dirty="0" smtClean="0"/>
              <a:t>    free(q);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25" name="右矢印 24"/>
          <p:cNvSpPr/>
          <p:nvPr/>
        </p:nvSpPr>
        <p:spPr>
          <a:xfrm>
            <a:off x="5715008" y="1785926"/>
            <a:ext cx="42862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/>
          <p:cNvSpPr txBox="1"/>
          <p:nvPr/>
        </p:nvSpPr>
        <p:spPr>
          <a:xfrm>
            <a:off x="2786050" y="0"/>
            <a:ext cx="336662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リストのオペレータ</a:t>
            </a:r>
            <a:endParaRPr kumimoji="1"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/>
              <a:t>生成</a:t>
            </a:r>
            <a:endParaRPr lang="en-US" altLang="ja-JP" sz="3200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表示（走査）</a:t>
            </a:r>
            <a:endParaRPr kumimoji="1" lang="en-US" altLang="ja-JP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挿入</a:t>
            </a:r>
            <a:endParaRPr lang="en-US" altLang="ja-JP" sz="3200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3200" dirty="0" smtClean="0">
                <a:solidFill>
                  <a:schemeClr val="bg1">
                    <a:lumMod val="75000"/>
                  </a:schemeClr>
                </a:solidFill>
              </a:rPr>
              <a:t>削除</a:t>
            </a:r>
            <a:r>
              <a:rPr kumimoji="1" lang="en-US" altLang="ja-JP" sz="3200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  <a:endParaRPr kumimoji="1" lang="ja-JP" altLang="en-US" sz="3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928794" y="3164681"/>
            <a:ext cx="4890506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058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058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3929058" y="1500174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3929058" y="178592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50003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43042" y="1643050"/>
            <a:ext cx="778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!=EOD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3929058" y="207167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50003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16" idx="1"/>
          </p:cNvCxnSpPr>
          <p:nvPr/>
        </p:nvCxnSpPr>
        <p:spPr>
          <a:xfrm>
            <a:off x="4000496" y="4500570"/>
            <a:ext cx="385765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3929058" y="2357430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50003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16" idx="1"/>
          </p:cNvCxnSpPr>
          <p:nvPr/>
        </p:nvCxnSpPr>
        <p:spPr>
          <a:xfrm>
            <a:off x="4000496" y="4500570"/>
            <a:ext cx="385765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1428728" y="1928802"/>
            <a:ext cx="7286676" cy="3571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143108" y="2000240"/>
            <a:ext cx="500066" cy="78581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7" idx="3"/>
          </p:cNvCxnSpPr>
          <p:nvPr/>
        </p:nvCxnSpPr>
        <p:spPr>
          <a:xfrm>
            <a:off x="1571604" y="200024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714356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357422" y="1857364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!=NULL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3929058" y="2643182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50003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16" idx="1"/>
          </p:cNvCxnSpPr>
          <p:nvPr/>
        </p:nvCxnSpPr>
        <p:spPr>
          <a:xfrm>
            <a:off x="4000496" y="4500570"/>
            <a:ext cx="385765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1357290" y="4500570"/>
            <a:ext cx="7000924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3929058" y="2928934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50003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16" idx="1"/>
          </p:cNvCxnSpPr>
          <p:nvPr/>
        </p:nvCxnSpPr>
        <p:spPr>
          <a:xfrm>
            <a:off x="4000496" y="4500570"/>
            <a:ext cx="385765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10800000">
            <a:off x="1357290" y="442913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16" idx="1"/>
          </p:cNvCxnSpPr>
          <p:nvPr/>
        </p:nvCxnSpPr>
        <p:spPr>
          <a:xfrm>
            <a:off x="1500198" y="4500570"/>
            <a:ext cx="6357950" cy="1071570"/>
          </a:xfrm>
          <a:prstGeom prst="curvedConnector3">
            <a:avLst>
              <a:gd name="adj1" fmla="val 17641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178592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71434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16" idx="1"/>
          </p:cNvCxnSpPr>
          <p:nvPr/>
        </p:nvCxnSpPr>
        <p:spPr>
          <a:xfrm>
            <a:off x="4000496" y="4500570"/>
            <a:ext cx="385765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16" idx="1"/>
          </p:cNvCxnSpPr>
          <p:nvPr/>
        </p:nvCxnSpPr>
        <p:spPr>
          <a:xfrm>
            <a:off x="1500198" y="4500570"/>
            <a:ext cx="6357950" cy="1071570"/>
          </a:xfrm>
          <a:prstGeom prst="curvedConnector3">
            <a:avLst>
              <a:gd name="adj1" fmla="val 1764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1643042" y="1643050"/>
            <a:ext cx="778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!=EOD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07167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71434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27" idx="1"/>
          </p:cNvCxnSpPr>
          <p:nvPr/>
        </p:nvCxnSpPr>
        <p:spPr>
          <a:xfrm>
            <a:off x="4000496" y="4500570"/>
            <a:ext cx="24288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16" idx="1"/>
          </p:cNvCxnSpPr>
          <p:nvPr/>
        </p:nvCxnSpPr>
        <p:spPr>
          <a:xfrm>
            <a:off x="1500198" y="4500570"/>
            <a:ext cx="6357950" cy="1071570"/>
          </a:xfrm>
          <a:prstGeom prst="curvedConnector3">
            <a:avLst>
              <a:gd name="adj1" fmla="val 1764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357430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71434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27" idx="1"/>
          </p:cNvCxnSpPr>
          <p:nvPr/>
        </p:nvCxnSpPr>
        <p:spPr>
          <a:xfrm>
            <a:off x="4000496" y="4500570"/>
            <a:ext cx="24288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16" idx="1"/>
          </p:cNvCxnSpPr>
          <p:nvPr/>
        </p:nvCxnSpPr>
        <p:spPr>
          <a:xfrm>
            <a:off x="1500198" y="4500570"/>
            <a:ext cx="6357950" cy="1071570"/>
          </a:xfrm>
          <a:prstGeom prst="curvedConnector3">
            <a:avLst>
              <a:gd name="adj1" fmla="val 1764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8" name="直線矢印コネクタ 27"/>
          <p:cNvCxnSpPr/>
          <p:nvPr/>
        </p:nvCxnSpPr>
        <p:spPr>
          <a:xfrm>
            <a:off x="1428728" y="1928802"/>
            <a:ext cx="5857916" cy="3571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643182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71434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27" idx="1"/>
          </p:cNvCxnSpPr>
          <p:nvPr/>
        </p:nvCxnSpPr>
        <p:spPr>
          <a:xfrm>
            <a:off x="4000496" y="4500570"/>
            <a:ext cx="24288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16" idx="1"/>
          </p:cNvCxnSpPr>
          <p:nvPr/>
        </p:nvCxnSpPr>
        <p:spPr>
          <a:xfrm>
            <a:off x="1500198" y="4500570"/>
            <a:ext cx="6357950" cy="1071570"/>
          </a:xfrm>
          <a:prstGeom prst="curvedConnector3">
            <a:avLst>
              <a:gd name="adj1" fmla="val 17641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8" name="直線矢印コネクタ 27"/>
          <p:cNvCxnSpPr/>
          <p:nvPr/>
        </p:nvCxnSpPr>
        <p:spPr>
          <a:xfrm>
            <a:off x="1214414" y="4572008"/>
            <a:ext cx="5715040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85749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71434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27" idx="1"/>
          </p:cNvCxnSpPr>
          <p:nvPr/>
        </p:nvCxnSpPr>
        <p:spPr>
          <a:xfrm>
            <a:off x="4000496" y="4500570"/>
            <a:ext cx="24288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27" idx="1"/>
          </p:cNvCxnSpPr>
          <p:nvPr/>
        </p:nvCxnSpPr>
        <p:spPr>
          <a:xfrm>
            <a:off x="1500198" y="4500570"/>
            <a:ext cx="4929190" cy="1071570"/>
          </a:xfrm>
          <a:prstGeom prst="curvedConnector3">
            <a:avLst>
              <a:gd name="adj1" fmla="val 21246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rot="10800000">
            <a:off x="1357290" y="442913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178592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000100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27" idx="1"/>
          </p:cNvCxnSpPr>
          <p:nvPr/>
        </p:nvCxnSpPr>
        <p:spPr>
          <a:xfrm>
            <a:off x="4000496" y="4500570"/>
            <a:ext cx="24288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27" idx="1"/>
          </p:cNvCxnSpPr>
          <p:nvPr/>
        </p:nvCxnSpPr>
        <p:spPr>
          <a:xfrm>
            <a:off x="1500198" y="4500570"/>
            <a:ext cx="4929190" cy="1071570"/>
          </a:xfrm>
          <a:prstGeom prst="curvedConnector3">
            <a:avLst>
              <a:gd name="adj1" fmla="val 21246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1643042" y="1643050"/>
            <a:ext cx="778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!=EOD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07167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000100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35" idx="1"/>
          </p:cNvCxnSpPr>
          <p:nvPr/>
        </p:nvCxnSpPr>
        <p:spPr>
          <a:xfrm>
            <a:off x="4000496" y="4500570"/>
            <a:ext cx="9286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27" idx="1"/>
          </p:cNvCxnSpPr>
          <p:nvPr/>
        </p:nvCxnSpPr>
        <p:spPr>
          <a:xfrm>
            <a:off x="1500198" y="4500570"/>
            <a:ext cx="4929190" cy="1071570"/>
          </a:xfrm>
          <a:prstGeom prst="curvedConnector3">
            <a:avLst>
              <a:gd name="adj1" fmla="val 21246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357430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000100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35" idx="1"/>
          </p:cNvCxnSpPr>
          <p:nvPr/>
        </p:nvCxnSpPr>
        <p:spPr>
          <a:xfrm>
            <a:off x="4000496" y="4500570"/>
            <a:ext cx="9286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27" idx="1"/>
          </p:cNvCxnSpPr>
          <p:nvPr/>
        </p:nvCxnSpPr>
        <p:spPr>
          <a:xfrm>
            <a:off x="1500198" y="4500570"/>
            <a:ext cx="4929190" cy="1071570"/>
          </a:xfrm>
          <a:prstGeom prst="curvedConnector3">
            <a:avLst>
              <a:gd name="adj1" fmla="val 21246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10" idx="1"/>
          </p:cNvCxnSpPr>
          <p:nvPr/>
        </p:nvCxnSpPr>
        <p:spPr>
          <a:xfrm>
            <a:off x="2143108" y="2000240"/>
            <a:ext cx="500066" cy="78581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571604" y="200024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92867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&lt;21&gt;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643182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000100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35" idx="1"/>
          </p:cNvCxnSpPr>
          <p:nvPr/>
        </p:nvCxnSpPr>
        <p:spPr>
          <a:xfrm>
            <a:off x="4000496" y="4500570"/>
            <a:ext cx="9286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27" idx="1"/>
          </p:cNvCxnSpPr>
          <p:nvPr/>
        </p:nvCxnSpPr>
        <p:spPr>
          <a:xfrm>
            <a:off x="1500198" y="4500570"/>
            <a:ext cx="4929190" cy="1071570"/>
          </a:xfrm>
          <a:prstGeom prst="curvedConnector3">
            <a:avLst>
              <a:gd name="adj1" fmla="val 21246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928934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000100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35" idx="1"/>
          </p:cNvCxnSpPr>
          <p:nvPr/>
        </p:nvCxnSpPr>
        <p:spPr>
          <a:xfrm>
            <a:off x="4000496" y="4500570"/>
            <a:ext cx="9286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35" idx="1"/>
          </p:cNvCxnSpPr>
          <p:nvPr/>
        </p:nvCxnSpPr>
        <p:spPr>
          <a:xfrm>
            <a:off x="1500198" y="4500570"/>
            <a:ext cx="34289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178592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21441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35" idx="1"/>
          </p:cNvCxnSpPr>
          <p:nvPr/>
        </p:nvCxnSpPr>
        <p:spPr>
          <a:xfrm>
            <a:off x="4000496" y="4500570"/>
            <a:ext cx="9286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35" idx="1"/>
          </p:cNvCxnSpPr>
          <p:nvPr/>
        </p:nvCxnSpPr>
        <p:spPr>
          <a:xfrm>
            <a:off x="1500198" y="4500570"/>
            <a:ext cx="34289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1643042" y="1643050"/>
            <a:ext cx="778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!=EOD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07167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21441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2" idx="1"/>
          </p:cNvCxnSpPr>
          <p:nvPr/>
        </p:nvCxnSpPr>
        <p:spPr>
          <a:xfrm flipH="1">
            <a:off x="3428992" y="4500570"/>
            <a:ext cx="571504" cy="107157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35" idx="1"/>
          </p:cNvCxnSpPr>
          <p:nvPr/>
        </p:nvCxnSpPr>
        <p:spPr>
          <a:xfrm>
            <a:off x="1500198" y="4500570"/>
            <a:ext cx="34289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357430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21441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2" idx="1"/>
          </p:cNvCxnSpPr>
          <p:nvPr/>
        </p:nvCxnSpPr>
        <p:spPr>
          <a:xfrm flipH="1">
            <a:off x="3428992" y="4500570"/>
            <a:ext cx="571504" cy="107157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35" idx="1"/>
          </p:cNvCxnSpPr>
          <p:nvPr/>
        </p:nvCxnSpPr>
        <p:spPr>
          <a:xfrm>
            <a:off x="1500198" y="4500570"/>
            <a:ext cx="34289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643182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21441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2" idx="1"/>
          </p:cNvCxnSpPr>
          <p:nvPr/>
        </p:nvCxnSpPr>
        <p:spPr>
          <a:xfrm flipH="1">
            <a:off x="3428992" y="4500570"/>
            <a:ext cx="571504" cy="107157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35" idx="1"/>
          </p:cNvCxnSpPr>
          <p:nvPr/>
        </p:nvCxnSpPr>
        <p:spPr>
          <a:xfrm>
            <a:off x="1500198" y="4500570"/>
            <a:ext cx="3428992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85749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214414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2" idx="1"/>
          </p:cNvCxnSpPr>
          <p:nvPr/>
        </p:nvCxnSpPr>
        <p:spPr>
          <a:xfrm flipH="1">
            <a:off x="3428992" y="4500570"/>
            <a:ext cx="571504" cy="107157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2" idx="1"/>
          </p:cNvCxnSpPr>
          <p:nvPr/>
        </p:nvCxnSpPr>
        <p:spPr>
          <a:xfrm>
            <a:off x="1500198" y="4500570"/>
            <a:ext cx="19287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178592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42872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2" idx="1"/>
          </p:cNvCxnSpPr>
          <p:nvPr/>
        </p:nvCxnSpPr>
        <p:spPr>
          <a:xfrm flipH="1">
            <a:off x="3428992" y="4500570"/>
            <a:ext cx="571504" cy="1071570"/>
          </a:xfrm>
          <a:prstGeom prst="curvedConnector5">
            <a:avLst>
              <a:gd name="adj1" fmla="val -40000"/>
              <a:gd name="adj2" fmla="val 50000"/>
              <a:gd name="adj3" fmla="val 14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2" idx="1"/>
          </p:cNvCxnSpPr>
          <p:nvPr/>
        </p:nvCxnSpPr>
        <p:spPr>
          <a:xfrm>
            <a:off x="1500198" y="4500570"/>
            <a:ext cx="19287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1643042" y="1643050"/>
            <a:ext cx="778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!=EOD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07167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42872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8" idx="1"/>
          </p:cNvCxnSpPr>
          <p:nvPr/>
        </p:nvCxnSpPr>
        <p:spPr>
          <a:xfrm flipH="1">
            <a:off x="2000232" y="4500570"/>
            <a:ext cx="2000264" cy="1071570"/>
          </a:xfrm>
          <a:prstGeom prst="curvedConnector5">
            <a:avLst>
              <a:gd name="adj1" fmla="val -11428"/>
              <a:gd name="adj2" fmla="val 50000"/>
              <a:gd name="adj3" fmla="val 111428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2" idx="1"/>
          </p:cNvCxnSpPr>
          <p:nvPr/>
        </p:nvCxnSpPr>
        <p:spPr>
          <a:xfrm>
            <a:off x="1500198" y="4500570"/>
            <a:ext cx="19287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357430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42872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8" idx="1"/>
          </p:cNvCxnSpPr>
          <p:nvPr/>
        </p:nvCxnSpPr>
        <p:spPr>
          <a:xfrm flipH="1">
            <a:off x="2000232" y="4500570"/>
            <a:ext cx="2000264" cy="1071570"/>
          </a:xfrm>
          <a:prstGeom prst="curvedConnector5">
            <a:avLst>
              <a:gd name="adj1" fmla="val -11428"/>
              <a:gd name="adj2" fmla="val 50000"/>
              <a:gd name="adj3" fmla="val 111428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2" idx="1"/>
          </p:cNvCxnSpPr>
          <p:nvPr/>
        </p:nvCxnSpPr>
        <p:spPr>
          <a:xfrm>
            <a:off x="1500198" y="4500570"/>
            <a:ext cx="19287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21" idx="1"/>
          </p:cNvCxnSpPr>
          <p:nvPr/>
        </p:nvCxnSpPr>
        <p:spPr>
          <a:xfrm>
            <a:off x="2143108" y="2000240"/>
            <a:ext cx="2071702" cy="781442"/>
          </a:xfrm>
          <a:prstGeom prst="curvedConnector3">
            <a:avLst>
              <a:gd name="adj1" fmla="val 81448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571604" y="200024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121442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643182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42872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8" idx="1"/>
          </p:cNvCxnSpPr>
          <p:nvPr/>
        </p:nvCxnSpPr>
        <p:spPr>
          <a:xfrm flipH="1">
            <a:off x="2000232" y="4500570"/>
            <a:ext cx="2000264" cy="1071570"/>
          </a:xfrm>
          <a:prstGeom prst="curvedConnector5">
            <a:avLst>
              <a:gd name="adj1" fmla="val -11428"/>
              <a:gd name="adj2" fmla="val 50000"/>
              <a:gd name="adj3" fmla="val 111428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2" idx="1"/>
          </p:cNvCxnSpPr>
          <p:nvPr/>
        </p:nvCxnSpPr>
        <p:spPr>
          <a:xfrm>
            <a:off x="1500198" y="4500570"/>
            <a:ext cx="192879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5" idx="3"/>
          </p:cNvCxnSpPr>
          <p:nvPr/>
        </p:nvCxnSpPr>
        <p:spPr>
          <a:xfrm>
            <a:off x="2571736" y="5857892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42"/>
          <p:cNvCxnSpPr>
            <a:stCxn id="45" idx="3"/>
            <a:endCxn id="42" idx="1"/>
          </p:cNvCxnSpPr>
          <p:nvPr/>
        </p:nvCxnSpPr>
        <p:spPr>
          <a:xfrm flipV="1">
            <a:off x="314324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928934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428728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8" idx="1"/>
          </p:cNvCxnSpPr>
          <p:nvPr/>
        </p:nvCxnSpPr>
        <p:spPr>
          <a:xfrm flipH="1">
            <a:off x="2000232" y="4500570"/>
            <a:ext cx="2000264" cy="1071570"/>
          </a:xfrm>
          <a:prstGeom prst="curvedConnector5">
            <a:avLst>
              <a:gd name="adj1" fmla="val -11428"/>
              <a:gd name="adj2" fmla="val 50000"/>
              <a:gd name="adj3" fmla="val 111428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8" idx="1"/>
          </p:cNvCxnSpPr>
          <p:nvPr/>
        </p:nvCxnSpPr>
        <p:spPr>
          <a:xfrm>
            <a:off x="1500198" y="4500570"/>
            <a:ext cx="50003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5" idx="3"/>
          </p:cNvCxnSpPr>
          <p:nvPr/>
        </p:nvCxnSpPr>
        <p:spPr>
          <a:xfrm>
            <a:off x="257173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42"/>
          <p:cNvCxnSpPr>
            <a:stCxn id="45" idx="3"/>
            <a:endCxn id="42" idx="1"/>
          </p:cNvCxnSpPr>
          <p:nvPr/>
        </p:nvCxnSpPr>
        <p:spPr>
          <a:xfrm flipV="1">
            <a:off x="314324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178592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643042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48" idx="1"/>
          </p:cNvCxnSpPr>
          <p:nvPr/>
        </p:nvCxnSpPr>
        <p:spPr>
          <a:xfrm flipH="1">
            <a:off x="2000232" y="4500570"/>
            <a:ext cx="2000264" cy="1071570"/>
          </a:xfrm>
          <a:prstGeom prst="curvedConnector5">
            <a:avLst>
              <a:gd name="adj1" fmla="val -11428"/>
              <a:gd name="adj2" fmla="val 50000"/>
              <a:gd name="adj3" fmla="val 111428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8" idx="1"/>
          </p:cNvCxnSpPr>
          <p:nvPr/>
        </p:nvCxnSpPr>
        <p:spPr>
          <a:xfrm>
            <a:off x="1500198" y="4500570"/>
            <a:ext cx="50003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5" idx="3"/>
          </p:cNvCxnSpPr>
          <p:nvPr/>
        </p:nvCxnSpPr>
        <p:spPr>
          <a:xfrm>
            <a:off x="257173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42"/>
          <p:cNvCxnSpPr>
            <a:stCxn id="45" idx="3"/>
            <a:endCxn id="42" idx="1"/>
          </p:cNvCxnSpPr>
          <p:nvPr/>
        </p:nvCxnSpPr>
        <p:spPr>
          <a:xfrm flipV="1">
            <a:off x="314324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/>
          <p:cNvSpPr txBox="1"/>
          <p:nvPr/>
        </p:nvSpPr>
        <p:spPr>
          <a:xfrm>
            <a:off x="1643042" y="1643050"/>
            <a:ext cx="778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!=EOD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07167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643042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54" idx="1"/>
          </p:cNvCxnSpPr>
          <p:nvPr/>
        </p:nvCxnSpPr>
        <p:spPr>
          <a:xfrm flipH="1">
            <a:off x="571472" y="4500570"/>
            <a:ext cx="3429024" cy="1071570"/>
          </a:xfrm>
          <a:prstGeom prst="curvedConnector5">
            <a:avLst>
              <a:gd name="adj1" fmla="val -6667"/>
              <a:gd name="adj2" fmla="val 50000"/>
              <a:gd name="adj3" fmla="val 106667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8" idx="1"/>
          </p:cNvCxnSpPr>
          <p:nvPr/>
        </p:nvCxnSpPr>
        <p:spPr>
          <a:xfrm>
            <a:off x="1500198" y="4500570"/>
            <a:ext cx="50003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5" idx="3"/>
          </p:cNvCxnSpPr>
          <p:nvPr/>
        </p:nvCxnSpPr>
        <p:spPr>
          <a:xfrm>
            <a:off x="257173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42"/>
          <p:cNvCxnSpPr>
            <a:stCxn id="45" idx="3"/>
            <a:endCxn id="42" idx="1"/>
          </p:cNvCxnSpPr>
          <p:nvPr/>
        </p:nvCxnSpPr>
        <p:spPr>
          <a:xfrm flipV="1">
            <a:off x="314324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7147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0003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0003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7147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357430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643042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54" idx="1"/>
          </p:cNvCxnSpPr>
          <p:nvPr/>
        </p:nvCxnSpPr>
        <p:spPr>
          <a:xfrm flipH="1">
            <a:off x="571472" y="4500570"/>
            <a:ext cx="3429024" cy="1071570"/>
          </a:xfrm>
          <a:prstGeom prst="curvedConnector5">
            <a:avLst>
              <a:gd name="adj1" fmla="val -6667"/>
              <a:gd name="adj2" fmla="val 50000"/>
              <a:gd name="adj3" fmla="val 106667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8" idx="1"/>
          </p:cNvCxnSpPr>
          <p:nvPr/>
        </p:nvCxnSpPr>
        <p:spPr>
          <a:xfrm>
            <a:off x="1500198" y="4500570"/>
            <a:ext cx="50003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5" idx="3"/>
          </p:cNvCxnSpPr>
          <p:nvPr/>
        </p:nvCxnSpPr>
        <p:spPr>
          <a:xfrm>
            <a:off x="257173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42"/>
          <p:cNvCxnSpPr>
            <a:stCxn id="45" idx="3"/>
            <a:endCxn id="42" idx="1"/>
          </p:cNvCxnSpPr>
          <p:nvPr/>
        </p:nvCxnSpPr>
        <p:spPr>
          <a:xfrm flipV="1">
            <a:off x="314324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7147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0003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0003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7147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643182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643042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54" idx="1"/>
          </p:cNvCxnSpPr>
          <p:nvPr/>
        </p:nvCxnSpPr>
        <p:spPr>
          <a:xfrm flipH="1">
            <a:off x="571472" y="4500570"/>
            <a:ext cx="3429024" cy="1071570"/>
          </a:xfrm>
          <a:prstGeom prst="curvedConnector5">
            <a:avLst>
              <a:gd name="adj1" fmla="val -6667"/>
              <a:gd name="adj2" fmla="val 50000"/>
              <a:gd name="adj3" fmla="val 106667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48" idx="1"/>
          </p:cNvCxnSpPr>
          <p:nvPr/>
        </p:nvCxnSpPr>
        <p:spPr>
          <a:xfrm>
            <a:off x="1500198" y="4500570"/>
            <a:ext cx="500034" cy="1071570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5" idx="3"/>
          </p:cNvCxnSpPr>
          <p:nvPr/>
        </p:nvCxnSpPr>
        <p:spPr>
          <a:xfrm>
            <a:off x="257173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42"/>
          <p:cNvCxnSpPr>
            <a:stCxn id="45" idx="3"/>
            <a:endCxn id="42" idx="1"/>
          </p:cNvCxnSpPr>
          <p:nvPr/>
        </p:nvCxnSpPr>
        <p:spPr>
          <a:xfrm flipV="1">
            <a:off x="314324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7147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0003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0003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7147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9" name="直線コネクタ 48"/>
          <p:cNvCxnSpPr>
            <a:endCxn id="51" idx="3"/>
          </p:cNvCxnSpPr>
          <p:nvPr/>
        </p:nvCxnSpPr>
        <p:spPr>
          <a:xfrm>
            <a:off x="1142976" y="5857892"/>
            <a:ext cx="571504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図形 42"/>
          <p:cNvCxnSpPr>
            <a:stCxn id="51" idx="3"/>
            <a:endCxn id="48" idx="1"/>
          </p:cNvCxnSpPr>
          <p:nvPr/>
        </p:nvCxnSpPr>
        <p:spPr>
          <a:xfrm flipV="1">
            <a:off x="171448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2928934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1643042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54" idx="1"/>
          </p:cNvCxnSpPr>
          <p:nvPr/>
        </p:nvCxnSpPr>
        <p:spPr>
          <a:xfrm flipH="1">
            <a:off x="571472" y="4500570"/>
            <a:ext cx="3429024" cy="1071570"/>
          </a:xfrm>
          <a:prstGeom prst="curvedConnector5">
            <a:avLst>
              <a:gd name="adj1" fmla="val -6667"/>
              <a:gd name="adj2" fmla="val 50000"/>
              <a:gd name="adj3" fmla="val 106667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54" idx="1"/>
          </p:cNvCxnSpPr>
          <p:nvPr/>
        </p:nvCxnSpPr>
        <p:spPr>
          <a:xfrm flipH="1">
            <a:off x="571472" y="4500570"/>
            <a:ext cx="928726" cy="1071570"/>
          </a:xfrm>
          <a:prstGeom prst="curvedConnector5">
            <a:avLst>
              <a:gd name="adj1" fmla="val -24614"/>
              <a:gd name="adj2" fmla="val 50000"/>
              <a:gd name="adj3" fmla="val 124614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5" idx="3"/>
          </p:cNvCxnSpPr>
          <p:nvPr/>
        </p:nvCxnSpPr>
        <p:spPr>
          <a:xfrm>
            <a:off x="257173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42"/>
          <p:cNvCxnSpPr>
            <a:stCxn id="45" idx="3"/>
            <a:endCxn id="42" idx="1"/>
          </p:cNvCxnSpPr>
          <p:nvPr/>
        </p:nvCxnSpPr>
        <p:spPr>
          <a:xfrm flipV="1">
            <a:off x="314324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7147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0003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0003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7147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9" name="直線コネクタ 48"/>
          <p:cNvCxnSpPr>
            <a:endCxn id="51" idx="3"/>
          </p:cNvCxnSpPr>
          <p:nvPr/>
        </p:nvCxnSpPr>
        <p:spPr>
          <a:xfrm>
            <a:off x="114297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図形 42"/>
          <p:cNvCxnSpPr>
            <a:stCxn id="51" idx="3"/>
            <a:endCxn id="48" idx="1"/>
          </p:cNvCxnSpPr>
          <p:nvPr/>
        </p:nvCxnSpPr>
        <p:spPr>
          <a:xfrm flipV="1">
            <a:off x="171448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357190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428625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57190" y="1714488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-1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0" y="164305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00B0F0"/>
                </a:solidFill>
              </a:rPr>
              <a:t>d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2857488" y="435769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2214546" y="4286256"/>
            <a:ext cx="723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solidFill>
                  <a:srgbClr val="00B0F0"/>
                </a:solidFill>
              </a:rPr>
              <a:t>newp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4000496" y="1785926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2000232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3428992" y="450057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図形 42"/>
          <p:cNvCxnSpPr>
            <a:stCxn id="62" idx="3"/>
            <a:endCxn id="54" idx="1"/>
          </p:cNvCxnSpPr>
          <p:nvPr/>
        </p:nvCxnSpPr>
        <p:spPr>
          <a:xfrm flipH="1">
            <a:off x="571472" y="4500570"/>
            <a:ext cx="3429024" cy="1071570"/>
          </a:xfrm>
          <a:prstGeom prst="curvedConnector5">
            <a:avLst>
              <a:gd name="adj1" fmla="val -6667"/>
              <a:gd name="adj2" fmla="val 50000"/>
              <a:gd name="adj3" fmla="val 106667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endCxn id="8" idx="3"/>
          </p:cNvCxnSpPr>
          <p:nvPr/>
        </p:nvCxnSpPr>
        <p:spPr>
          <a:xfrm>
            <a:off x="928662" y="4500570"/>
            <a:ext cx="57153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54" idx="1"/>
          </p:cNvCxnSpPr>
          <p:nvPr/>
        </p:nvCxnSpPr>
        <p:spPr>
          <a:xfrm flipH="1">
            <a:off x="571472" y="4500570"/>
            <a:ext cx="928726" cy="1071570"/>
          </a:xfrm>
          <a:prstGeom prst="curvedConnector5">
            <a:avLst>
              <a:gd name="adj1" fmla="val -24614"/>
              <a:gd name="adj2" fmla="val 50000"/>
              <a:gd name="adj3" fmla="val 124614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5" idx="3"/>
          </p:cNvCxnSpPr>
          <p:nvPr/>
        </p:nvCxnSpPr>
        <p:spPr>
          <a:xfrm>
            <a:off x="257173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42"/>
          <p:cNvCxnSpPr>
            <a:stCxn id="45" idx="3"/>
            <a:endCxn id="42" idx="1"/>
          </p:cNvCxnSpPr>
          <p:nvPr/>
        </p:nvCxnSpPr>
        <p:spPr>
          <a:xfrm flipV="1">
            <a:off x="314324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7147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0003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0003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7147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9" name="直線コネクタ 48"/>
          <p:cNvCxnSpPr>
            <a:endCxn id="51" idx="3"/>
          </p:cNvCxnSpPr>
          <p:nvPr/>
        </p:nvCxnSpPr>
        <p:spPr>
          <a:xfrm>
            <a:off x="114297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図形 42"/>
          <p:cNvCxnSpPr>
            <a:stCxn id="51" idx="3"/>
            <a:endCxn id="48" idx="1"/>
          </p:cNvCxnSpPr>
          <p:nvPr/>
        </p:nvCxnSpPr>
        <p:spPr>
          <a:xfrm flipV="1">
            <a:off x="171448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54"/>
          <p:cNvSpPr txBox="1"/>
          <p:nvPr/>
        </p:nvSpPr>
        <p:spPr>
          <a:xfrm>
            <a:off x="1643042" y="1643050"/>
            <a:ext cx="819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=</a:t>
            </a:r>
            <a:r>
              <a:rPr kumimoji="1" lang="en-US" altLang="ja-JP" dirty="0" smtClean="0">
                <a:solidFill>
                  <a:srgbClr val="FF0000"/>
                </a:solidFill>
              </a:rPr>
              <a:t>=EOD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4253494" y="0"/>
            <a:ext cx="489050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struct</a:t>
            </a:r>
            <a:r>
              <a:rPr lang="en-US" dirty="0" smtClean="0"/>
              <a:t> list * </a:t>
            </a:r>
            <a:r>
              <a:rPr lang="en-US" dirty="0" err="1" smtClean="0"/>
              <a:t>get_list</a:t>
            </a:r>
            <a:r>
              <a:rPr lang="en-US" dirty="0" smtClean="0"/>
              <a:t>( void 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ja-JP" alt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d;</a:t>
            </a:r>
            <a:r>
              <a:rPr lang="ja-JP" altLang="en-US" dirty="0" smtClean="0"/>
              <a:t> </a:t>
            </a:r>
            <a:r>
              <a:rPr lang="en-US" dirty="0" smtClean="0"/>
              <a:t>   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list *p,*</a:t>
            </a:r>
            <a:r>
              <a:rPr lang="en-US" dirty="0" err="1" smtClean="0"/>
              <a:t>newp</a:t>
            </a:r>
            <a:r>
              <a:rPr lang="en-US" dirty="0" smtClean="0"/>
              <a:t>;</a:t>
            </a:r>
            <a:endParaRPr lang="ja-JP" altLang="en-US" dirty="0" smtClean="0"/>
          </a:p>
          <a:p>
            <a:r>
              <a:rPr lang="en-US" dirty="0" smtClean="0"/>
              <a:t> </a:t>
            </a:r>
            <a:endParaRPr lang="ja-JP" altLang="en-US" dirty="0" smtClean="0"/>
          </a:p>
          <a:p>
            <a:r>
              <a:rPr lang="en-US" dirty="0" smtClean="0"/>
              <a:t>    p = NULL;    </a:t>
            </a:r>
            <a:endParaRPr lang="ja-JP" altLang="en-US" dirty="0" smtClean="0"/>
          </a:p>
          <a:p>
            <a:r>
              <a:rPr lang="en-US" dirty="0" smtClean="0"/>
              <a:t>    while( ( d = </a:t>
            </a:r>
            <a:r>
              <a:rPr lang="en-US" dirty="0" err="1" smtClean="0"/>
              <a:t>get_data</a:t>
            </a:r>
            <a:r>
              <a:rPr lang="en-US" dirty="0" smtClean="0"/>
              <a:t>( ) ) != EOD) {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 = (</a:t>
            </a:r>
            <a:r>
              <a:rPr lang="en-US" dirty="0" err="1" smtClean="0"/>
              <a:t>struct</a:t>
            </a:r>
            <a:r>
              <a:rPr lang="en-US" dirty="0" smtClean="0"/>
              <a:t> list *)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list));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-&gt;key = d;</a:t>
            </a:r>
            <a:endParaRPr lang="ja-JP" altLang="en-US" dirty="0" smtClean="0"/>
          </a:p>
          <a:p>
            <a:r>
              <a:rPr lang="en-US" dirty="0" smtClean="0"/>
              <a:t>        </a:t>
            </a:r>
            <a:r>
              <a:rPr lang="en-US" dirty="0" err="1" smtClean="0"/>
              <a:t>newp</a:t>
            </a:r>
            <a:r>
              <a:rPr lang="en-US" dirty="0" smtClean="0"/>
              <a:t>-&gt;next = p;  </a:t>
            </a:r>
          </a:p>
          <a:p>
            <a:r>
              <a:rPr lang="en-US" dirty="0" smtClean="0"/>
              <a:t>        p = </a:t>
            </a:r>
            <a:r>
              <a:rPr lang="en-US" dirty="0" err="1" smtClean="0"/>
              <a:t>newp</a:t>
            </a:r>
            <a:r>
              <a:rPr lang="en-US" dirty="0" smtClean="0"/>
              <a:t>; 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return p;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3614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get_data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関数が返す値</a:t>
            </a:r>
            <a:r>
              <a:rPr lang="ja-JP" altLang="en-US" dirty="0" smtClean="0"/>
              <a:t>リスト</a:t>
            </a:r>
            <a:endParaRPr kumimoji="1" lang="en-US" altLang="ja-JP" dirty="0" smtClean="0"/>
          </a:p>
          <a:p>
            <a:r>
              <a:rPr lang="en-US" altLang="ja-JP" dirty="0" smtClean="0"/>
              <a:t>a[]={ 1, 2, 3, 4, 5, 6, EOD }  ※EOD: -1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1071538" y="2428868"/>
            <a:ext cx="1500198" cy="85725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14348" y="2428868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3929058" y="3429000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 flipV="1">
            <a:off x="2000232" y="642918"/>
            <a:ext cx="214314" cy="35719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85814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78671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8671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85814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3" name="直線コネクタ 22"/>
          <p:cNvCxnSpPr>
            <a:endCxn id="8" idx="3"/>
          </p:cNvCxnSpPr>
          <p:nvPr/>
        </p:nvCxnSpPr>
        <p:spPr>
          <a:xfrm flipV="1">
            <a:off x="1857356" y="2857496"/>
            <a:ext cx="714380" cy="2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図形 42"/>
          <p:cNvCxnSpPr>
            <a:stCxn id="8" idx="3"/>
            <a:endCxn id="54" idx="1"/>
          </p:cNvCxnSpPr>
          <p:nvPr/>
        </p:nvCxnSpPr>
        <p:spPr>
          <a:xfrm flipH="1">
            <a:off x="571472" y="2857496"/>
            <a:ext cx="2000264" cy="2714644"/>
          </a:xfrm>
          <a:prstGeom prst="curvedConnector5">
            <a:avLst>
              <a:gd name="adj1" fmla="val -11428"/>
              <a:gd name="adj2" fmla="val 55263"/>
              <a:gd name="adj3" fmla="val 111428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6429388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7950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357950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429388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1" name="直線コネクタ 30"/>
          <p:cNvCxnSpPr>
            <a:endCxn id="22" idx="3"/>
          </p:cNvCxnSpPr>
          <p:nvPr/>
        </p:nvCxnSpPr>
        <p:spPr>
          <a:xfrm>
            <a:off x="7000892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図形 42"/>
          <p:cNvCxnSpPr>
            <a:stCxn id="22" idx="3"/>
            <a:endCxn id="16" idx="1"/>
          </p:cNvCxnSpPr>
          <p:nvPr/>
        </p:nvCxnSpPr>
        <p:spPr>
          <a:xfrm flipV="1">
            <a:off x="7572396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929190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857752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857752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4929190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29" idx="3"/>
          </p:cNvCxnSpPr>
          <p:nvPr/>
        </p:nvCxnSpPr>
        <p:spPr>
          <a:xfrm>
            <a:off x="5500694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42"/>
          <p:cNvCxnSpPr>
            <a:stCxn id="29" idx="3"/>
            <a:endCxn id="27" idx="1"/>
          </p:cNvCxnSpPr>
          <p:nvPr/>
        </p:nvCxnSpPr>
        <p:spPr>
          <a:xfrm flipV="1">
            <a:off x="6072198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342899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35755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35755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342899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3"/>
          </p:cNvCxnSpPr>
          <p:nvPr/>
        </p:nvCxnSpPr>
        <p:spPr>
          <a:xfrm>
            <a:off x="400049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図形 42"/>
          <p:cNvCxnSpPr>
            <a:stCxn id="39" idx="3"/>
            <a:endCxn id="35" idx="1"/>
          </p:cNvCxnSpPr>
          <p:nvPr/>
        </p:nvCxnSpPr>
        <p:spPr>
          <a:xfrm flipV="1">
            <a:off x="4572000" y="5572140"/>
            <a:ext cx="357190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/>
          <p:cNvSpPr/>
          <p:nvPr/>
        </p:nvSpPr>
        <p:spPr>
          <a:xfrm>
            <a:off x="200023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92879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92879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200023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45" idx="3"/>
          </p:cNvCxnSpPr>
          <p:nvPr/>
        </p:nvCxnSpPr>
        <p:spPr>
          <a:xfrm>
            <a:off x="257173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図形 42"/>
          <p:cNvCxnSpPr>
            <a:stCxn id="45" idx="3"/>
            <a:endCxn id="42" idx="1"/>
          </p:cNvCxnSpPr>
          <p:nvPr/>
        </p:nvCxnSpPr>
        <p:spPr>
          <a:xfrm flipV="1">
            <a:off x="314324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571472" y="5715016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00034" y="542926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00034" y="571501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571472" y="542926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9" name="直線コネクタ 48"/>
          <p:cNvCxnSpPr>
            <a:endCxn id="51" idx="3"/>
          </p:cNvCxnSpPr>
          <p:nvPr/>
        </p:nvCxnSpPr>
        <p:spPr>
          <a:xfrm>
            <a:off x="1142976" y="585789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図形 42"/>
          <p:cNvCxnSpPr>
            <a:stCxn id="51" idx="3"/>
            <a:endCxn id="48" idx="1"/>
          </p:cNvCxnSpPr>
          <p:nvPr/>
        </p:nvCxnSpPr>
        <p:spPr>
          <a:xfrm flipV="1">
            <a:off x="1714480" y="5572140"/>
            <a:ext cx="285752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21" idx="1"/>
          </p:cNvCxnSpPr>
          <p:nvPr/>
        </p:nvCxnSpPr>
        <p:spPr>
          <a:xfrm>
            <a:off x="2143108" y="2000240"/>
            <a:ext cx="2071702" cy="781442"/>
          </a:xfrm>
          <a:prstGeom prst="curvedConnector3">
            <a:avLst>
              <a:gd name="adj1" fmla="val 81448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571604" y="200024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714356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143240" y="1785926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!=NULL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000100" y="1857364"/>
            <a:ext cx="1143008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2910" y="178592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643174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71736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71736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286248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4810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14810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929322" y="2928934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57884" y="264318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857884" y="292893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31" name="図形 30"/>
          <p:cNvCxnSpPr>
            <a:stCxn id="7" idx="3"/>
            <a:endCxn id="21" idx="1"/>
          </p:cNvCxnSpPr>
          <p:nvPr/>
        </p:nvCxnSpPr>
        <p:spPr>
          <a:xfrm>
            <a:off x="2143108" y="2000240"/>
            <a:ext cx="2071702" cy="781442"/>
          </a:xfrm>
          <a:prstGeom prst="curvedConnector3">
            <a:avLst>
              <a:gd name="adj1" fmla="val 81448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2643174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29322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86248" y="264318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図形 32"/>
          <p:cNvCxnSpPr>
            <a:stCxn id="11" idx="3"/>
            <a:endCxn id="18" idx="1"/>
          </p:cNvCxnSpPr>
          <p:nvPr/>
        </p:nvCxnSpPr>
        <p:spPr>
          <a:xfrm flipV="1">
            <a:off x="3786182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図形 42"/>
          <p:cNvCxnSpPr>
            <a:stCxn id="19" idx="3"/>
            <a:endCxn id="23" idx="1"/>
          </p:cNvCxnSpPr>
          <p:nvPr/>
        </p:nvCxnSpPr>
        <p:spPr>
          <a:xfrm flipV="1">
            <a:off x="5429256" y="2786058"/>
            <a:ext cx="50006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571604" y="200024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endCxn id="11" idx="3"/>
          </p:cNvCxnSpPr>
          <p:nvPr/>
        </p:nvCxnSpPr>
        <p:spPr>
          <a:xfrm>
            <a:off x="3214678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19" idx="3"/>
          </p:cNvCxnSpPr>
          <p:nvPr/>
        </p:nvCxnSpPr>
        <p:spPr>
          <a:xfrm>
            <a:off x="4857752" y="307181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250964" y="0"/>
            <a:ext cx="28763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void </a:t>
            </a:r>
            <a:r>
              <a:rPr lang="en-US" dirty="0" err="1" smtClean="0"/>
              <a:t>print_list</a:t>
            </a:r>
            <a:r>
              <a:rPr lang="en-US" dirty="0" smtClean="0"/>
              <a:t>(</a:t>
            </a:r>
            <a:r>
              <a:rPr lang="en-US" dirty="0" err="1" smtClean="0"/>
              <a:t>struct</a:t>
            </a:r>
            <a:r>
              <a:rPr lang="en-US" dirty="0" smtClean="0"/>
              <a:t> list *p)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{</a:t>
            </a:r>
            <a:endParaRPr lang="ja-JP" altLang="en-US" dirty="0" smtClean="0"/>
          </a:p>
          <a:p>
            <a:r>
              <a:rPr lang="en-US" dirty="0" smtClean="0"/>
              <a:t>    while (p != NULL) {</a:t>
            </a:r>
            <a:endParaRPr lang="ja-JP" altLang="en-US" dirty="0" smtClean="0"/>
          </a:p>
          <a:p>
            <a:r>
              <a:rPr lang="ja-JP" altLang="en-US" dirty="0" smtClean="0"/>
              <a:t>        </a:t>
            </a:r>
            <a:r>
              <a:rPr lang="en-US" dirty="0" err="1" smtClean="0"/>
              <a:t>printf</a:t>
            </a:r>
            <a:r>
              <a:rPr lang="en-US" dirty="0" smtClean="0"/>
              <a:t>("&lt;%d&gt; ", p-&gt;key);</a:t>
            </a:r>
            <a:r>
              <a:rPr lang="ja-JP" altLang="en-US" dirty="0" smtClean="0"/>
              <a:t> </a:t>
            </a:r>
            <a:endParaRPr lang="en-US" altLang="ja-JP" dirty="0" smtClean="0"/>
          </a:p>
          <a:p>
            <a:r>
              <a:rPr lang="en-US" dirty="0" smtClean="0"/>
              <a:t>        p = p-&gt;next;</a:t>
            </a:r>
            <a:endParaRPr lang="ja-JP" altLang="en-US" dirty="0" smtClean="0"/>
          </a:p>
          <a:p>
            <a:r>
              <a:rPr lang="en-US" dirty="0" smtClean="0"/>
              <a:t>    }</a:t>
            </a:r>
            <a:endParaRPr lang="ja-JP" alt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("\n");</a:t>
            </a:r>
            <a:endParaRPr lang="ja-JP" altLang="en-US" dirty="0" smtClean="0"/>
          </a:p>
          <a:p>
            <a:r>
              <a:rPr lang="en-US" dirty="0" smtClean="0"/>
              <a:t>}</a:t>
            </a:r>
            <a:endParaRPr lang="ja-JP" altLang="en-US" dirty="0" smtClean="0"/>
          </a:p>
        </p:txBody>
      </p:sp>
      <p:sp>
        <p:nvSpPr>
          <p:cNvPr id="30" name="右矢印 29"/>
          <p:cNvSpPr/>
          <p:nvPr/>
        </p:nvSpPr>
        <p:spPr>
          <a:xfrm>
            <a:off x="6000760" y="1000108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500570"/>
            <a:ext cx="1167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&lt;21&gt; </a:t>
            </a:r>
            <a:r>
              <a:rPr kumimoji="1" lang="en-US" altLang="ja-JP" dirty="0" smtClean="0">
                <a:solidFill>
                  <a:srgbClr val="FF0000"/>
                </a:solidFill>
              </a:rPr>
              <a:t>&lt;22&gt;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14282" y="41433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画面出力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4364</Words>
  <Application>Microsoft Office PowerPoint</Application>
  <PresentationFormat>画面に合わせる (4:3)</PresentationFormat>
  <Paragraphs>1955</Paragraphs>
  <Slides>78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78</vt:i4>
      </vt:variant>
    </vt:vector>
  </HeadingPairs>
  <TitlesOfParts>
    <vt:vector size="79" baseType="lpstr">
      <vt:lpstr>Office テーマ</vt:lpstr>
      <vt:lpstr>アルゴリズムとデータ構造 補足資料11-3 「線形リストのオペレータ」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27</cp:revision>
  <dcterms:created xsi:type="dcterms:W3CDTF">2008-06-13T10:55:23Z</dcterms:created>
  <dcterms:modified xsi:type="dcterms:W3CDTF">2012-04-02T06:59:48Z</dcterms:modified>
</cp:coreProperties>
</file>