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5" r:id="rId3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94636" autoAdjust="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11-2</a:t>
            </a:r>
            <a:br>
              <a:rPr lang="en-US" altLang="ja-JP" dirty="0" smtClean="0"/>
            </a:br>
            <a:r>
              <a:rPr lang="ja-JP" altLang="en-US" dirty="0" smtClean="0"/>
              <a:t>「線形リスト」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322" y="164305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どのような状況か？</a:t>
            </a:r>
            <a:endParaRPr kumimoji="1" lang="ja-JP" altLang="en-US" dirty="0"/>
          </a:p>
        </p:txBody>
      </p:sp>
      <p:cxnSp>
        <p:nvCxnSpPr>
          <p:cNvPr id="31" name="図形 30"/>
          <p:cNvCxnSpPr>
            <a:stCxn id="30" idx="3"/>
            <a:endCxn id="10" idx="1"/>
          </p:cNvCxnSpPr>
          <p:nvPr/>
        </p:nvCxnSpPr>
        <p:spPr>
          <a:xfrm>
            <a:off x="2500298" y="642918"/>
            <a:ext cx="714380" cy="442915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29" idx="1"/>
          </p:cNvCxnSpPr>
          <p:nvPr/>
        </p:nvCxnSpPr>
        <p:spPr>
          <a:xfrm flipH="1" flipV="1">
            <a:off x="4714876" y="3714752"/>
            <a:ext cx="428628" cy="1643074"/>
          </a:xfrm>
          <a:prstGeom prst="curvedConnector5">
            <a:avLst>
              <a:gd name="adj1" fmla="val -53333"/>
              <a:gd name="adj2" fmla="val 50000"/>
              <a:gd name="adj3" fmla="val 153333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25" idx="3"/>
            <a:endCxn id="42" idx="1"/>
          </p:cNvCxnSpPr>
          <p:nvPr/>
        </p:nvCxnSpPr>
        <p:spPr>
          <a:xfrm>
            <a:off x="6643702" y="4000504"/>
            <a:ext cx="357190" cy="5000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214810" y="5357826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571472" y="50004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2860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37" name="直線コネクタ 36"/>
          <p:cNvCxnSpPr>
            <a:endCxn id="30" idx="3"/>
          </p:cNvCxnSpPr>
          <p:nvPr/>
        </p:nvCxnSpPr>
        <p:spPr>
          <a:xfrm>
            <a:off x="1571604" y="642918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571472" y="564357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00034" y="6000768"/>
            <a:ext cx="1857388" cy="7143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malloc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確保された領域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000892" y="464344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929454" y="435769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929454" y="46434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7000892" y="435769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714876" y="385762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643438" y="357187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643438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4714876" y="357187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>
            <a:off x="5715008" y="4000504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4878089" y="0"/>
            <a:ext cx="42659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データ構造</a:t>
            </a:r>
            <a:r>
              <a:rPr kumimoji="1" lang="ja-JP" altLang="en-US" dirty="0" smtClean="0"/>
              <a:t>の</a:t>
            </a:r>
            <a:r>
              <a:rPr lang="ja-JP" altLang="en-US" sz="6000" dirty="0" smtClean="0"/>
              <a:t>論理</a:t>
            </a:r>
            <a:r>
              <a:rPr kumimoji="1" lang="ja-JP" altLang="en-US" sz="6000" dirty="0" smtClean="0"/>
              <a:t>的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/>
          <p:cNvSpPr txBox="1"/>
          <p:nvPr/>
        </p:nvSpPr>
        <p:spPr>
          <a:xfrm>
            <a:off x="5929322" y="164305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どのような状況か？</a:t>
            </a:r>
            <a:endParaRPr kumimoji="1" lang="ja-JP" altLang="en-US" dirty="0"/>
          </a:p>
        </p:txBody>
      </p:sp>
      <p:cxnSp>
        <p:nvCxnSpPr>
          <p:cNvPr id="31" name="図形 30"/>
          <p:cNvCxnSpPr>
            <a:stCxn id="30" idx="3"/>
            <a:endCxn id="47" idx="1"/>
          </p:cNvCxnSpPr>
          <p:nvPr/>
        </p:nvCxnSpPr>
        <p:spPr>
          <a:xfrm flipH="1">
            <a:off x="2357422" y="642918"/>
            <a:ext cx="142876" cy="2143140"/>
          </a:xfrm>
          <a:prstGeom prst="curvedConnector5">
            <a:avLst>
              <a:gd name="adj1" fmla="val -159999"/>
              <a:gd name="adj2" fmla="val 50000"/>
              <a:gd name="adj3" fmla="val 259999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32"/>
          <p:cNvCxnSpPr>
            <a:stCxn id="35" idx="3"/>
            <a:endCxn id="29" idx="1"/>
          </p:cNvCxnSpPr>
          <p:nvPr/>
        </p:nvCxnSpPr>
        <p:spPr>
          <a:xfrm>
            <a:off x="4286248" y="3071810"/>
            <a:ext cx="428628" cy="64294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25" idx="3"/>
            <a:endCxn id="42" idx="1"/>
          </p:cNvCxnSpPr>
          <p:nvPr/>
        </p:nvCxnSpPr>
        <p:spPr>
          <a:xfrm>
            <a:off x="6643702" y="4000504"/>
            <a:ext cx="357190" cy="5000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571472" y="50004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2860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37" name="直線コネクタ 36"/>
          <p:cNvCxnSpPr>
            <a:endCxn id="30" idx="3"/>
          </p:cNvCxnSpPr>
          <p:nvPr/>
        </p:nvCxnSpPr>
        <p:spPr>
          <a:xfrm>
            <a:off x="1571604" y="642918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571472" y="564357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00034" y="6000768"/>
            <a:ext cx="1857388" cy="7143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malloc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確保された領域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000892" y="464344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929454" y="435769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929454" y="46434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7000892" y="435769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714876" y="385762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643438" y="357187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643438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4714876" y="357187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>
            <a:off x="5715008" y="4000504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2357422" y="292893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2859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22859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2357422" y="264318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8" name="直線コネクタ 47"/>
          <p:cNvCxnSpPr/>
          <p:nvPr/>
        </p:nvCxnSpPr>
        <p:spPr>
          <a:xfrm>
            <a:off x="3357554" y="3071810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4878089" y="0"/>
            <a:ext cx="42659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データ構造</a:t>
            </a:r>
            <a:r>
              <a:rPr kumimoji="1" lang="ja-JP" altLang="en-US" dirty="0" smtClean="0"/>
              <a:t>の</a:t>
            </a:r>
            <a:r>
              <a:rPr lang="ja-JP" altLang="en-US" sz="6000" dirty="0" smtClean="0"/>
              <a:t>論理</a:t>
            </a:r>
            <a:r>
              <a:rPr kumimoji="1" lang="ja-JP" altLang="en-US" sz="6000" dirty="0" smtClean="0"/>
              <a:t>的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571472" y="564357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00034" y="6000768"/>
            <a:ext cx="1857388" cy="7143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malloc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確保された領域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5929322" y="164305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どのような状況か？</a:t>
            </a:r>
            <a:endParaRPr kumimoji="1" lang="ja-JP" altLang="en-US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5500694" y="4857760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線形リスト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878089" y="0"/>
            <a:ext cx="42659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データ構造</a:t>
            </a:r>
            <a:r>
              <a:rPr kumimoji="1" lang="ja-JP" altLang="en-US" dirty="0" smtClean="0"/>
              <a:t>の</a:t>
            </a:r>
            <a:r>
              <a:rPr lang="ja-JP" altLang="en-US" sz="6000" dirty="0" smtClean="0"/>
              <a:t>論理</a:t>
            </a:r>
            <a:r>
              <a:rPr kumimoji="1" lang="ja-JP" altLang="en-US" sz="6000" dirty="0" smtClean="0"/>
              <a:t>的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072198" y="314324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40" idx="1"/>
          </p:cNvCxnSpPr>
          <p:nvPr/>
        </p:nvCxnSpPr>
        <p:spPr>
          <a:xfrm flipH="1">
            <a:off x="6643702" y="3286124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643702" y="328612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43570" y="307181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500694" y="4857760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線形リスト</a:t>
            </a:r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929190" y="0"/>
            <a:ext cx="421782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← 　　　　</a:t>
            </a:r>
            <a:r>
              <a:rPr lang="ja-JP" altLang="en-US" sz="2400" dirty="0" smtClean="0"/>
              <a:t>物理構成</a:t>
            </a:r>
            <a:endParaRPr lang="en-US" altLang="ja-JP" sz="2400" dirty="0" smtClean="0"/>
          </a:p>
          <a:p>
            <a:r>
              <a:rPr lang="ja-JP" altLang="en-US" sz="2000" dirty="0" smtClean="0"/>
              <a:t>　　（実際のメモリの状態）</a:t>
            </a:r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r>
              <a:rPr lang="ja-JP" altLang="en-US" sz="2000" dirty="0" smtClean="0"/>
              <a:t>　　　　　　　　　　</a:t>
            </a:r>
            <a:r>
              <a:rPr lang="ja-JP" altLang="en-US" sz="2400" dirty="0" smtClean="0"/>
              <a:t>論理構成</a:t>
            </a:r>
            <a:endParaRPr lang="en-US" altLang="ja-JP" sz="2400" dirty="0" smtClean="0"/>
          </a:p>
          <a:p>
            <a:r>
              <a:rPr lang="ja-JP" altLang="en-US" sz="2000" dirty="0" smtClean="0"/>
              <a:t>　　（こういう状態であると「みなす」）↓</a:t>
            </a:r>
            <a:endParaRPr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520706"/>
              </p:ext>
            </p:extLst>
          </p:nvPr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</a:t>
                      </a:r>
                      <a:r>
                        <a:rPr kumimoji="1" lang="en-US" altLang="ja-JP" sz="1600" dirty="0" smtClean="0"/>
                        <a:t>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20" name="正方形/長方形 19"/>
          <p:cNvSpPr/>
          <p:nvPr/>
        </p:nvSpPr>
        <p:spPr>
          <a:xfrm>
            <a:off x="6072198" y="314324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40" idx="1"/>
          </p:cNvCxnSpPr>
          <p:nvPr/>
        </p:nvCxnSpPr>
        <p:spPr>
          <a:xfrm flipH="1">
            <a:off x="6643702" y="3286124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643702" y="328612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43570" y="307181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214678" y="421481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500298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072198" y="314324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40" idx="1"/>
          </p:cNvCxnSpPr>
          <p:nvPr/>
        </p:nvCxnSpPr>
        <p:spPr>
          <a:xfrm flipH="1">
            <a:off x="6643702" y="3286124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643702" y="328612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43570" y="307181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214678" y="421481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500298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157459" y="1071546"/>
            <a:ext cx="3986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err="1" smtClean="0"/>
              <a:t>newp</a:t>
            </a:r>
            <a:r>
              <a:rPr kumimoji="1" lang="en-US" altLang="ja-JP" sz="1600" dirty="0" smtClean="0"/>
              <a:t> = (</a:t>
            </a:r>
            <a:r>
              <a:rPr kumimoji="1" lang="en-US" altLang="ja-JP" sz="1600" dirty="0" err="1" smtClean="0"/>
              <a:t>struct</a:t>
            </a:r>
            <a:r>
              <a:rPr kumimoji="1" lang="en-US" altLang="ja-JP" sz="1600" dirty="0" smtClean="0"/>
              <a:t> list *)</a:t>
            </a:r>
            <a:r>
              <a:rPr kumimoji="1" lang="en-US" altLang="ja-JP" sz="1600" dirty="0" err="1" smtClean="0"/>
              <a:t>malloc</a:t>
            </a:r>
            <a:r>
              <a:rPr kumimoji="1" lang="en-US" altLang="ja-JP" sz="1600" dirty="0" smtClean="0"/>
              <a:t>(</a:t>
            </a:r>
            <a:r>
              <a:rPr kumimoji="1" lang="en-US" altLang="ja-JP" sz="1600" dirty="0" err="1" smtClean="0"/>
              <a:t>sizeof</a:t>
            </a:r>
            <a:r>
              <a:rPr kumimoji="1" lang="en-US" altLang="ja-JP" sz="1600" dirty="0" smtClean="0"/>
              <a:t>(</a:t>
            </a:r>
            <a:r>
              <a:rPr kumimoji="1" lang="en-US" altLang="ja-JP" sz="1600" dirty="0" err="1" smtClean="0"/>
              <a:t>struct</a:t>
            </a:r>
            <a:r>
              <a:rPr kumimoji="1" lang="en-US" altLang="ja-JP" sz="1600" dirty="0" smtClean="0"/>
              <a:t> list));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929322" y="714356"/>
            <a:ext cx="244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① 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用にメモリ確保</a:t>
            </a:r>
            <a:endParaRPr lang="en-US" altLang="ja-JP" dirty="0" smtClean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0834</a:t>
                      </a:r>
                      <a:endParaRPr kumimoji="1" lang="ja-JP" alt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0838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072198" y="314324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40" idx="1"/>
          </p:cNvCxnSpPr>
          <p:nvPr/>
        </p:nvCxnSpPr>
        <p:spPr>
          <a:xfrm flipH="1">
            <a:off x="6643702" y="3286124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643702" y="328612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43570" y="307181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214678" y="421481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500298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157459" y="1071546"/>
            <a:ext cx="3986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err="1" smtClean="0"/>
              <a:t>newp</a:t>
            </a:r>
            <a:r>
              <a:rPr kumimoji="1" lang="en-US" altLang="ja-JP" sz="1600" dirty="0" smtClean="0"/>
              <a:t> = (</a:t>
            </a:r>
            <a:r>
              <a:rPr kumimoji="1" lang="en-US" altLang="ja-JP" sz="1600" dirty="0" err="1" smtClean="0"/>
              <a:t>struct</a:t>
            </a:r>
            <a:r>
              <a:rPr kumimoji="1" lang="en-US" altLang="ja-JP" sz="1600" dirty="0" smtClean="0"/>
              <a:t> list *)</a:t>
            </a:r>
            <a:r>
              <a:rPr kumimoji="1" lang="en-US" altLang="ja-JP" sz="1600" dirty="0" err="1" smtClean="0"/>
              <a:t>malloc</a:t>
            </a:r>
            <a:r>
              <a:rPr kumimoji="1" lang="en-US" altLang="ja-JP" sz="1600" dirty="0" smtClean="0"/>
              <a:t>(</a:t>
            </a:r>
            <a:r>
              <a:rPr kumimoji="1" lang="en-US" altLang="ja-JP" sz="1600" dirty="0" err="1" smtClean="0"/>
              <a:t>sizeof</a:t>
            </a:r>
            <a:r>
              <a:rPr kumimoji="1" lang="en-US" altLang="ja-JP" sz="1600" dirty="0" smtClean="0"/>
              <a:t>(</a:t>
            </a:r>
            <a:r>
              <a:rPr kumimoji="1" lang="en-US" altLang="ja-JP" sz="1600" dirty="0" err="1" smtClean="0"/>
              <a:t>struct</a:t>
            </a:r>
            <a:r>
              <a:rPr kumimoji="1" lang="en-US" altLang="ja-JP" sz="1600" dirty="0" smtClean="0"/>
              <a:t> list));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929322" y="714356"/>
            <a:ext cx="244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① </a:t>
            </a:r>
            <a:r>
              <a:rPr lang="en-US" altLang="ja-JP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newp</a:t>
            </a:r>
            <a:r>
              <a:rPr lang="ja-JP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用にメモリ確保</a:t>
            </a:r>
            <a:endParaRPr lang="en-US" altLang="ja-JP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52" name="正方形/長方形 51"/>
          <p:cNvSpPr/>
          <p:nvPr/>
        </p:nvSpPr>
        <p:spPr>
          <a:xfrm>
            <a:off x="3214678" y="557214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3214678" y="585789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43240" y="557214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43240" y="58578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6500826" y="157161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7072330" y="257174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000892" y="22859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00089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65" name="図形 30"/>
          <p:cNvCxnSpPr>
            <a:stCxn id="61" idx="3"/>
            <a:endCxn id="66" idx="1"/>
          </p:cNvCxnSpPr>
          <p:nvPr/>
        </p:nvCxnSpPr>
        <p:spPr>
          <a:xfrm flipH="1">
            <a:off x="7072330" y="1714488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7072330" y="228599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61" idx="3"/>
          </p:cNvCxnSpPr>
          <p:nvPr/>
        </p:nvCxnSpPr>
        <p:spPr>
          <a:xfrm>
            <a:off x="7072330" y="171448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5786446" y="1500174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70" name="直線コネクタ 69"/>
          <p:cNvCxnSpPr/>
          <p:nvPr/>
        </p:nvCxnSpPr>
        <p:spPr>
          <a:xfrm rot="10800000" flipV="1">
            <a:off x="285720" y="4357694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 rot="10800000">
            <a:off x="285720" y="5786454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0834</a:t>
                      </a:r>
                      <a:endParaRPr kumimoji="1" lang="ja-JP" alt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30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0838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072198" y="314324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40" idx="1"/>
          </p:cNvCxnSpPr>
          <p:nvPr/>
        </p:nvCxnSpPr>
        <p:spPr>
          <a:xfrm flipH="1">
            <a:off x="6643702" y="3286124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643702" y="328612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43570" y="307181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214678" y="421481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500298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357950" y="1071546"/>
            <a:ext cx="1779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newp</a:t>
            </a:r>
            <a:r>
              <a:rPr kumimoji="1" lang="en-US" altLang="ja-JP" dirty="0" smtClean="0"/>
              <a:t> -&gt;key = 30;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929322" y="714356"/>
            <a:ext cx="2888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② 確保した領域に値を代入</a:t>
            </a:r>
            <a:endParaRPr lang="en-US" altLang="ja-JP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52" name="正方形/長方形 51"/>
          <p:cNvSpPr/>
          <p:nvPr/>
        </p:nvSpPr>
        <p:spPr>
          <a:xfrm>
            <a:off x="3214678" y="557214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3214678" y="585789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43240" y="557214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43240" y="58578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6500826" y="157161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7072330" y="257174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000892" y="22859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00089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65" name="図形 30"/>
          <p:cNvCxnSpPr>
            <a:stCxn id="61" idx="3"/>
            <a:endCxn id="66" idx="1"/>
          </p:cNvCxnSpPr>
          <p:nvPr/>
        </p:nvCxnSpPr>
        <p:spPr>
          <a:xfrm flipH="1">
            <a:off x="7072330" y="1714488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7072330" y="228599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61" idx="3"/>
          </p:cNvCxnSpPr>
          <p:nvPr/>
        </p:nvCxnSpPr>
        <p:spPr>
          <a:xfrm>
            <a:off x="7072330" y="171448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5786446" y="1500174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70" name="直線コネクタ 69"/>
          <p:cNvCxnSpPr/>
          <p:nvPr/>
        </p:nvCxnSpPr>
        <p:spPr>
          <a:xfrm rot="10800000" flipV="1">
            <a:off x="285720" y="4357694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 rot="10800000">
            <a:off x="285720" y="5786454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0834</a:t>
                      </a:r>
                      <a:endParaRPr kumimoji="1" lang="ja-JP" alt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30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0838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</a:t>
                      </a:r>
                      <a:r>
                        <a:rPr kumimoji="1" lang="en-US" altLang="ja-JP" sz="1600" baseline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082c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072198" y="314324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40" idx="1"/>
          </p:cNvCxnSpPr>
          <p:nvPr/>
        </p:nvCxnSpPr>
        <p:spPr>
          <a:xfrm flipH="1">
            <a:off x="6643702" y="3286124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643702" y="328612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43570" y="307181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214678" y="421481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500298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357950" y="1071546"/>
            <a:ext cx="1762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newp</a:t>
            </a:r>
            <a:r>
              <a:rPr kumimoji="1" lang="en-US" altLang="ja-JP" dirty="0" smtClean="0"/>
              <a:t> -&gt;next = p;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500694" y="714356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③確保した領域からリストに接続</a:t>
            </a:r>
            <a:endParaRPr lang="en-US" altLang="ja-JP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52" name="正方形/長方形 51"/>
          <p:cNvSpPr/>
          <p:nvPr/>
        </p:nvSpPr>
        <p:spPr>
          <a:xfrm>
            <a:off x="3214678" y="557214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3214678" y="585789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43240" y="557214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43240" y="58578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6500826" y="157161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7072330" y="257174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000892" y="22859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00089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65" name="図形 30"/>
          <p:cNvCxnSpPr>
            <a:stCxn id="61" idx="3"/>
            <a:endCxn id="66" idx="1"/>
          </p:cNvCxnSpPr>
          <p:nvPr/>
        </p:nvCxnSpPr>
        <p:spPr>
          <a:xfrm flipH="1">
            <a:off x="7072330" y="1714488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7072330" y="228599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61" idx="3"/>
          </p:cNvCxnSpPr>
          <p:nvPr/>
        </p:nvCxnSpPr>
        <p:spPr>
          <a:xfrm>
            <a:off x="7072330" y="171448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5786446" y="1500174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70" name="直線コネクタ 69"/>
          <p:cNvCxnSpPr/>
          <p:nvPr/>
        </p:nvCxnSpPr>
        <p:spPr>
          <a:xfrm rot="10800000" flipV="1">
            <a:off x="285720" y="4357694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 rot="10800000">
            <a:off x="285720" y="5786454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>
            <a:endCxn id="62" idx="3"/>
          </p:cNvCxnSpPr>
          <p:nvPr/>
        </p:nvCxnSpPr>
        <p:spPr>
          <a:xfrm>
            <a:off x="7715272" y="2714620"/>
            <a:ext cx="50006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図形 30"/>
          <p:cNvCxnSpPr>
            <a:stCxn id="62" idx="3"/>
            <a:endCxn id="29" idx="1"/>
          </p:cNvCxnSpPr>
          <p:nvPr/>
        </p:nvCxnSpPr>
        <p:spPr>
          <a:xfrm flipH="1">
            <a:off x="6572264" y="2714620"/>
            <a:ext cx="1643074" cy="1281508"/>
          </a:xfrm>
          <a:prstGeom prst="curvedConnector5">
            <a:avLst>
              <a:gd name="adj1" fmla="val -13913"/>
              <a:gd name="adj2" fmla="val 63550"/>
              <a:gd name="adj3" fmla="val 113913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曲線コネクタ 76"/>
          <p:cNvCxnSpPr>
            <a:stCxn id="7" idx="3"/>
            <a:endCxn id="53" idx="3"/>
          </p:cNvCxnSpPr>
          <p:nvPr/>
        </p:nvCxnSpPr>
        <p:spPr>
          <a:xfrm>
            <a:off x="5143504" y="3714752"/>
            <a:ext cx="1588" cy="2286016"/>
          </a:xfrm>
          <a:prstGeom prst="curvedConnector3">
            <a:avLst>
              <a:gd name="adj1" fmla="val 3454912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テキスト ボックス 78"/>
          <p:cNvSpPr txBox="1"/>
          <p:nvPr/>
        </p:nvSpPr>
        <p:spPr>
          <a:xfrm>
            <a:off x="5214942" y="6000768"/>
            <a:ext cx="2323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値（アドレス：ポインタ）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をコピー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0834</a:t>
                      </a:r>
                      <a:endParaRPr kumimoji="1" lang="ja-JP" alt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30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0838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</a:t>
                      </a:r>
                      <a:r>
                        <a:rPr kumimoji="1" lang="en-US" altLang="ja-JP" sz="1600" baseline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082c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072198" y="314324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40" idx="1"/>
          </p:cNvCxnSpPr>
          <p:nvPr/>
        </p:nvCxnSpPr>
        <p:spPr>
          <a:xfrm flipH="1">
            <a:off x="6643702" y="3286124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643702" y="328612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43570" y="307181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214678" y="421481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500298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357950" y="1071546"/>
            <a:ext cx="1762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newp</a:t>
            </a:r>
            <a:r>
              <a:rPr kumimoji="1" lang="en-US" altLang="ja-JP" dirty="0" smtClean="0"/>
              <a:t> -&gt;next = p;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500694" y="714356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③確保した領域からリストに接続</a:t>
            </a:r>
            <a:endParaRPr lang="en-US" altLang="ja-JP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52" name="正方形/長方形 51"/>
          <p:cNvSpPr/>
          <p:nvPr/>
        </p:nvSpPr>
        <p:spPr>
          <a:xfrm>
            <a:off x="3214678" y="557214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3214678" y="585789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43240" y="557214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43240" y="58578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6500826" y="157161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7072330" y="257174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000892" y="22859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00089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65" name="図形 30"/>
          <p:cNvCxnSpPr>
            <a:stCxn id="61" idx="3"/>
            <a:endCxn id="66" idx="1"/>
          </p:cNvCxnSpPr>
          <p:nvPr/>
        </p:nvCxnSpPr>
        <p:spPr>
          <a:xfrm flipH="1">
            <a:off x="7072330" y="1714488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7072330" y="228599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61" idx="3"/>
          </p:cNvCxnSpPr>
          <p:nvPr/>
        </p:nvCxnSpPr>
        <p:spPr>
          <a:xfrm>
            <a:off x="7072330" y="171448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5786446" y="1500174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70" name="直線コネクタ 69"/>
          <p:cNvCxnSpPr/>
          <p:nvPr/>
        </p:nvCxnSpPr>
        <p:spPr>
          <a:xfrm rot="10800000" flipV="1">
            <a:off x="285720" y="4357694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 rot="10800000">
            <a:off x="285720" y="5786454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>
            <a:endCxn id="62" idx="3"/>
          </p:cNvCxnSpPr>
          <p:nvPr/>
        </p:nvCxnSpPr>
        <p:spPr>
          <a:xfrm>
            <a:off x="7715272" y="2714620"/>
            <a:ext cx="50006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図形 30"/>
          <p:cNvCxnSpPr>
            <a:stCxn id="62" idx="3"/>
            <a:endCxn id="29" idx="1"/>
          </p:cNvCxnSpPr>
          <p:nvPr/>
        </p:nvCxnSpPr>
        <p:spPr>
          <a:xfrm flipH="1">
            <a:off x="6572264" y="2714620"/>
            <a:ext cx="1643074" cy="1281508"/>
          </a:xfrm>
          <a:prstGeom prst="curvedConnector5">
            <a:avLst>
              <a:gd name="adj1" fmla="val -13913"/>
              <a:gd name="adj2" fmla="val 63550"/>
              <a:gd name="adj3" fmla="val 113913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曲線コネクタ 76"/>
          <p:cNvCxnSpPr>
            <a:stCxn id="7" idx="3"/>
            <a:endCxn id="53" idx="3"/>
          </p:cNvCxnSpPr>
          <p:nvPr/>
        </p:nvCxnSpPr>
        <p:spPr>
          <a:xfrm>
            <a:off x="5143504" y="3714752"/>
            <a:ext cx="1588" cy="2286016"/>
          </a:xfrm>
          <a:prstGeom prst="curvedConnector3">
            <a:avLst>
              <a:gd name="adj1" fmla="val 3454912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テキスト ボックス 78"/>
          <p:cNvSpPr txBox="1"/>
          <p:nvPr/>
        </p:nvSpPr>
        <p:spPr>
          <a:xfrm>
            <a:off x="5214942" y="6000768"/>
            <a:ext cx="2323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値（アドレス：ポインタ）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をコピー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857224" y="2500306"/>
            <a:ext cx="72026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 smtClean="0">
                <a:solidFill>
                  <a:srgbClr val="FF0000"/>
                </a:solidFill>
              </a:rPr>
              <a:t>ここがポイント！　　→</a:t>
            </a:r>
            <a:endParaRPr kumimoji="1" lang="ja-JP" altLang="en-US" sz="6000" dirty="0">
              <a:solidFill>
                <a:srgbClr val="FF0000"/>
              </a:solidFill>
            </a:endParaRPr>
          </a:p>
        </p:txBody>
      </p:sp>
      <p:cxnSp>
        <p:nvCxnSpPr>
          <p:cNvPr id="68" name="図形 30"/>
          <p:cNvCxnSpPr>
            <a:endCxn id="10" idx="1"/>
          </p:cNvCxnSpPr>
          <p:nvPr/>
        </p:nvCxnSpPr>
        <p:spPr>
          <a:xfrm rot="5400000">
            <a:off x="2643174" y="4286256"/>
            <a:ext cx="1357322" cy="214314"/>
          </a:xfrm>
          <a:prstGeom prst="curvedConnector4">
            <a:avLst>
              <a:gd name="adj1" fmla="val 44737"/>
              <a:gd name="adj2" fmla="val 643996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図形 30"/>
          <p:cNvCxnSpPr>
            <a:endCxn id="10" idx="1"/>
          </p:cNvCxnSpPr>
          <p:nvPr/>
        </p:nvCxnSpPr>
        <p:spPr>
          <a:xfrm rot="16200000" flipV="1">
            <a:off x="2964645" y="5322107"/>
            <a:ext cx="928694" cy="428628"/>
          </a:xfrm>
          <a:prstGeom prst="curvedConnector4">
            <a:avLst>
              <a:gd name="adj1" fmla="val 42308"/>
              <a:gd name="adj2" fmla="val 307999"/>
            </a:avLst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メモリの「物理的」特性を考慮して、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「論理的」に扱う方法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 smtClean="0"/>
              <a:t>物理特性：</a:t>
            </a:r>
            <a:r>
              <a:rPr kumimoji="1" lang="en-US" altLang="ja-JP" dirty="0" smtClean="0"/>
              <a:t>Random Access Memory (RAM)</a:t>
            </a:r>
          </a:p>
          <a:p>
            <a:pPr lvl="1"/>
            <a:r>
              <a:rPr lang="ja-JP" altLang="en-US" dirty="0" smtClean="0"/>
              <a:t>「アドレス」と「中身」：有限個のセル（資源）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r>
              <a:rPr kumimoji="1" lang="en-US" altLang="ja-JP" dirty="0" smtClean="0"/>
              <a:t>CPU</a:t>
            </a:r>
            <a:r>
              <a:rPr kumimoji="1" lang="ja-JP" altLang="en-US" dirty="0" smtClean="0"/>
              <a:t>のメモリ操作：アドレス指定による読み出し、書き込み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それなりに遅い（あまりデータを動かしたくない）</a:t>
            </a:r>
            <a:endParaRPr kumimoji="1" lang="en-US" altLang="ja-JP" dirty="0" smtClean="0"/>
          </a:p>
          <a:p>
            <a:pPr lvl="2"/>
            <a:endParaRPr kumimoji="1" lang="en-US" altLang="ja-JP" dirty="0" smtClean="0"/>
          </a:p>
          <a:p>
            <a:r>
              <a:rPr lang="ja-JP" altLang="en-US" dirty="0" smtClean="0"/>
              <a:t>論理的に扱う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「みなす」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OS</a:t>
            </a:r>
            <a:r>
              <a:rPr lang="ja-JP" altLang="en-US" dirty="0" smtClean="0"/>
              <a:t>に、メモリ領域を管理させる。（使うときに「割当て」、終わったら「解放」）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「ポインタ」を使って、「指し示している」とみなす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メモリ内では、データは極力移動しない。「割当て」「解放」を、アドレスを指定して行う。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物理的にはこうなっているものを、こうであると考える（「みなす」）</a:t>
            </a:r>
            <a:endParaRPr kumimoji="1" lang="en-US" altLang="ja-JP" dirty="0" smtClean="0"/>
          </a:p>
          <a:p>
            <a:pPr lvl="3"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0834</a:t>
                      </a:r>
                      <a:endParaRPr kumimoji="1" lang="ja-JP" alt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30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0838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072198" y="314324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63" idx="1"/>
          </p:cNvCxnSpPr>
          <p:nvPr/>
        </p:nvCxnSpPr>
        <p:spPr>
          <a:xfrm flipH="1" flipV="1">
            <a:off x="7000892" y="2424492"/>
            <a:ext cx="214314" cy="861632"/>
          </a:xfrm>
          <a:prstGeom prst="curvedConnector5">
            <a:avLst>
              <a:gd name="adj1" fmla="val -106666"/>
              <a:gd name="adj2" fmla="val 42295"/>
              <a:gd name="adj3" fmla="val 206666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643702" y="3286124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43570" y="307181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214678" y="421481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500298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572264" y="1071546"/>
            <a:ext cx="1113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 = </a:t>
            </a:r>
            <a:r>
              <a:rPr kumimoji="1" lang="en-US" altLang="ja-JP" dirty="0" err="1" smtClean="0"/>
              <a:t>newp</a:t>
            </a:r>
            <a:r>
              <a:rPr kumimoji="1" lang="en-US" altLang="ja-JP" dirty="0" smtClean="0"/>
              <a:t>;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000760" y="714356"/>
            <a:ext cx="248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④リストの先頭を改める</a:t>
            </a:r>
            <a:endParaRPr lang="en-US" altLang="ja-JP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52" name="正方形/長方形 51"/>
          <p:cNvSpPr/>
          <p:nvPr/>
        </p:nvSpPr>
        <p:spPr>
          <a:xfrm>
            <a:off x="3214678" y="557214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3214678" y="585789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43240" y="557214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43240" y="58578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6500826" y="157161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7072330" y="257174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000892" y="22859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00089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65" name="図形 30"/>
          <p:cNvCxnSpPr>
            <a:stCxn id="61" idx="3"/>
            <a:endCxn id="66" idx="1"/>
          </p:cNvCxnSpPr>
          <p:nvPr/>
        </p:nvCxnSpPr>
        <p:spPr>
          <a:xfrm flipH="1">
            <a:off x="7072330" y="1714488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7072330" y="228599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61" idx="3"/>
          </p:cNvCxnSpPr>
          <p:nvPr/>
        </p:nvCxnSpPr>
        <p:spPr>
          <a:xfrm>
            <a:off x="7072330" y="171448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5786446" y="1500174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58" name="直線コネクタ 57"/>
          <p:cNvCxnSpPr>
            <a:endCxn id="62" idx="3"/>
          </p:cNvCxnSpPr>
          <p:nvPr/>
        </p:nvCxnSpPr>
        <p:spPr>
          <a:xfrm>
            <a:off x="7715272" y="2714620"/>
            <a:ext cx="50006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図形 30"/>
          <p:cNvCxnSpPr>
            <a:stCxn id="62" idx="3"/>
            <a:endCxn id="29" idx="1"/>
          </p:cNvCxnSpPr>
          <p:nvPr/>
        </p:nvCxnSpPr>
        <p:spPr>
          <a:xfrm flipH="1">
            <a:off x="6572264" y="2714620"/>
            <a:ext cx="1643074" cy="1281508"/>
          </a:xfrm>
          <a:prstGeom prst="curvedConnector5">
            <a:avLst>
              <a:gd name="adj1" fmla="val -13913"/>
              <a:gd name="adj2" fmla="val 63550"/>
              <a:gd name="adj3" fmla="val 113913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曲線コネクタ 75"/>
          <p:cNvCxnSpPr>
            <a:stCxn id="56" idx="3"/>
            <a:endCxn id="7" idx="3"/>
          </p:cNvCxnSpPr>
          <p:nvPr/>
        </p:nvCxnSpPr>
        <p:spPr>
          <a:xfrm flipV="1">
            <a:off x="5143504" y="3714752"/>
            <a:ext cx="1588" cy="642942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テキスト ボックス 77"/>
          <p:cNvSpPr txBox="1"/>
          <p:nvPr/>
        </p:nvSpPr>
        <p:spPr>
          <a:xfrm>
            <a:off x="5072066" y="4500570"/>
            <a:ext cx="2323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srgbClr val="FF0000"/>
                </a:solidFill>
              </a:rPr>
              <a:t>値（アドレス：ポインタ）</a:t>
            </a:r>
            <a:endParaRPr lang="en-US" altLang="ja-JP" sz="1400" dirty="0" smtClean="0">
              <a:solidFill>
                <a:srgbClr val="FF0000"/>
              </a:solidFill>
            </a:endParaRPr>
          </a:p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をコピー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0834</a:t>
                      </a:r>
                      <a:endParaRPr kumimoji="1" lang="ja-JP" alt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30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0838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072198" y="314324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63" idx="1"/>
          </p:cNvCxnSpPr>
          <p:nvPr/>
        </p:nvCxnSpPr>
        <p:spPr>
          <a:xfrm flipH="1" flipV="1">
            <a:off x="7000892" y="2424492"/>
            <a:ext cx="214314" cy="861632"/>
          </a:xfrm>
          <a:prstGeom prst="curvedConnector5">
            <a:avLst>
              <a:gd name="adj1" fmla="val -106666"/>
              <a:gd name="adj2" fmla="val 42295"/>
              <a:gd name="adj3" fmla="val 206666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643702" y="328612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43570" y="307181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214678" y="421481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500298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572264" y="1071546"/>
            <a:ext cx="1113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 = </a:t>
            </a:r>
            <a:r>
              <a:rPr kumimoji="1" lang="en-US" altLang="ja-JP" dirty="0" err="1" smtClean="0"/>
              <a:t>newp</a:t>
            </a:r>
            <a:r>
              <a:rPr kumimoji="1" lang="en-US" altLang="ja-JP" dirty="0" smtClean="0"/>
              <a:t>;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000760" y="714356"/>
            <a:ext cx="248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④リストの先頭を改める</a:t>
            </a:r>
            <a:endParaRPr lang="en-US" altLang="ja-JP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52" name="正方形/長方形 51"/>
          <p:cNvSpPr/>
          <p:nvPr/>
        </p:nvSpPr>
        <p:spPr>
          <a:xfrm>
            <a:off x="3214678" y="557214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3214678" y="585789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43240" y="557214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43240" y="58578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6500826" y="157161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7072330" y="257174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000892" y="22859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00089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65" name="図形 30"/>
          <p:cNvCxnSpPr>
            <a:stCxn id="61" idx="3"/>
            <a:endCxn id="66" idx="1"/>
          </p:cNvCxnSpPr>
          <p:nvPr/>
        </p:nvCxnSpPr>
        <p:spPr>
          <a:xfrm flipH="1">
            <a:off x="7072330" y="1714488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7072330" y="228599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61" idx="3"/>
          </p:cNvCxnSpPr>
          <p:nvPr/>
        </p:nvCxnSpPr>
        <p:spPr>
          <a:xfrm>
            <a:off x="7072330" y="171448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5786446" y="1500174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58" name="直線コネクタ 57"/>
          <p:cNvCxnSpPr>
            <a:endCxn id="62" idx="3"/>
          </p:cNvCxnSpPr>
          <p:nvPr/>
        </p:nvCxnSpPr>
        <p:spPr>
          <a:xfrm>
            <a:off x="7715272" y="2714620"/>
            <a:ext cx="50006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図形 30"/>
          <p:cNvCxnSpPr>
            <a:stCxn id="62" idx="3"/>
            <a:endCxn id="29" idx="1"/>
          </p:cNvCxnSpPr>
          <p:nvPr/>
        </p:nvCxnSpPr>
        <p:spPr>
          <a:xfrm flipH="1">
            <a:off x="6572264" y="2714620"/>
            <a:ext cx="1643074" cy="1281508"/>
          </a:xfrm>
          <a:prstGeom prst="curvedConnector5">
            <a:avLst>
              <a:gd name="adj1" fmla="val -13913"/>
              <a:gd name="adj2" fmla="val 63550"/>
              <a:gd name="adj3" fmla="val 113913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曲線コネクタ 75"/>
          <p:cNvCxnSpPr>
            <a:stCxn id="56" idx="3"/>
            <a:endCxn id="7" idx="3"/>
          </p:cNvCxnSpPr>
          <p:nvPr/>
        </p:nvCxnSpPr>
        <p:spPr>
          <a:xfrm flipV="1">
            <a:off x="5143504" y="3714752"/>
            <a:ext cx="1588" cy="642942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テキスト ボックス 77"/>
          <p:cNvSpPr txBox="1"/>
          <p:nvPr/>
        </p:nvSpPr>
        <p:spPr>
          <a:xfrm>
            <a:off x="5072066" y="4500570"/>
            <a:ext cx="2323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srgbClr val="FF0000"/>
                </a:solidFill>
              </a:rPr>
              <a:t>値（アドレス：ポインタ）</a:t>
            </a:r>
            <a:endParaRPr lang="en-US" altLang="ja-JP" sz="1400" dirty="0" smtClean="0">
              <a:solidFill>
                <a:srgbClr val="FF0000"/>
              </a:solidFill>
            </a:endParaRPr>
          </a:p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をコピー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785786" y="2285992"/>
            <a:ext cx="61798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 smtClean="0">
                <a:solidFill>
                  <a:srgbClr val="FF0000"/>
                </a:solidFill>
              </a:rPr>
              <a:t>ここがポイント！→</a:t>
            </a:r>
            <a:endParaRPr kumimoji="1" lang="ja-JP" alt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0834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30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0838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072198" y="314324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63" idx="1"/>
          </p:cNvCxnSpPr>
          <p:nvPr/>
        </p:nvCxnSpPr>
        <p:spPr>
          <a:xfrm flipH="1" flipV="1">
            <a:off x="7000892" y="2424492"/>
            <a:ext cx="214314" cy="861632"/>
          </a:xfrm>
          <a:prstGeom prst="curvedConnector5">
            <a:avLst>
              <a:gd name="adj1" fmla="val -106666"/>
              <a:gd name="adj2" fmla="val 42295"/>
              <a:gd name="adj3" fmla="val 206666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643702" y="328612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43570" y="307181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214678" y="421481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500298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929454" y="71435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完了！</a:t>
            </a:r>
            <a:endParaRPr lang="en-US" altLang="ja-JP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52" name="正方形/長方形 51"/>
          <p:cNvSpPr/>
          <p:nvPr/>
        </p:nvSpPr>
        <p:spPr>
          <a:xfrm>
            <a:off x="3214678" y="557214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3214678" y="585789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43240" y="557214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43240" y="58578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6500826" y="157161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7072330" y="257174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000892" y="22859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00089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65" name="図形 30"/>
          <p:cNvCxnSpPr>
            <a:stCxn id="61" idx="3"/>
            <a:endCxn id="66" idx="1"/>
          </p:cNvCxnSpPr>
          <p:nvPr/>
        </p:nvCxnSpPr>
        <p:spPr>
          <a:xfrm flipH="1">
            <a:off x="7072330" y="1714488"/>
            <a:ext cx="571504" cy="71438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7072330" y="228599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7" name="直線コネクタ 66"/>
          <p:cNvCxnSpPr>
            <a:endCxn id="61" idx="3"/>
          </p:cNvCxnSpPr>
          <p:nvPr/>
        </p:nvCxnSpPr>
        <p:spPr>
          <a:xfrm>
            <a:off x="7072330" y="171448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5786446" y="1500174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58" name="直線コネクタ 57"/>
          <p:cNvCxnSpPr>
            <a:endCxn id="62" idx="3"/>
          </p:cNvCxnSpPr>
          <p:nvPr/>
        </p:nvCxnSpPr>
        <p:spPr>
          <a:xfrm>
            <a:off x="7715272" y="2714620"/>
            <a:ext cx="50006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図形 30"/>
          <p:cNvCxnSpPr>
            <a:stCxn id="62" idx="3"/>
            <a:endCxn id="29" idx="1"/>
          </p:cNvCxnSpPr>
          <p:nvPr/>
        </p:nvCxnSpPr>
        <p:spPr>
          <a:xfrm flipH="1">
            <a:off x="6572264" y="2714620"/>
            <a:ext cx="1643074" cy="1281508"/>
          </a:xfrm>
          <a:prstGeom prst="curvedConnector5">
            <a:avLst>
              <a:gd name="adj1" fmla="val -13913"/>
              <a:gd name="adj2" fmla="val 63550"/>
              <a:gd name="adj3" fmla="val 113913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0834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30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0838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5572132" y="207167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6643702" y="414338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572264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72264" y="414338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215206" y="521495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43768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858148" y="63579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786710" y="60722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786710" y="63579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0" idx="3"/>
            <a:endCxn id="66" idx="1"/>
          </p:cNvCxnSpPr>
          <p:nvPr/>
        </p:nvCxnSpPr>
        <p:spPr>
          <a:xfrm flipH="1">
            <a:off x="6215074" y="2214554"/>
            <a:ext cx="500066" cy="714380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6643702" y="385762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858148" y="607220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215206" y="492919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32"/>
          <p:cNvCxnSpPr>
            <a:stCxn id="28" idx="3"/>
            <a:endCxn id="42" idx="1"/>
          </p:cNvCxnSpPr>
          <p:nvPr/>
        </p:nvCxnSpPr>
        <p:spPr>
          <a:xfrm flipH="1">
            <a:off x="7215206" y="4286256"/>
            <a:ext cx="571504" cy="785818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3" idx="3"/>
            <a:endCxn id="41" idx="1"/>
          </p:cNvCxnSpPr>
          <p:nvPr/>
        </p:nvCxnSpPr>
        <p:spPr>
          <a:xfrm flipH="1">
            <a:off x="7858148" y="5357826"/>
            <a:ext cx="500066" cy="857256"/>
          </a:xfrm>
          <a:prstGeom prst="curvedConnector5">
            <a:avLst>
              <a:gd name="adj1" fmla="val -45714"/>
              <a:gd name="adj2" fmla="val 50000"/>
              <a:gd name="adj3" fmla="val 1457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endCxn id="20" idx="3"/>
          </p:cNvCxnSpPr>
          <p:nvPr/>
        </p:nvCxnSpPr>
        <p:spPr>
          <a:xfrm>
            <a:off x="6143636" y="221455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28" idx="3"/>
          </p:cNvCxnSpPr>
          <p:nvPr/>
        </p:nvCxnSpPr>
        <p:spPr>
          <a:xfrm>
            <a:off x="7215206" y="428625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33" idx="3"/>
          </p:cNvCxnSpPr>
          <p:nvPr/>
        </p:nvCxnSpPr>
        <p:spPr>
          <a:xfrm>
            <a:off x="7786710" y="535782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143504" y="200024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214678" y="421481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500298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929454" y="71435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完了！</a:t>
            </a:r>
            <a:endParaRPr lang="en-US" altLang="ja-JP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357818" y="0"/>
            <a:ext cx="3305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</p:txBody>
      </p:sp>
      <p:sp>
        <p:nvSpPr>
          <p:cNvPr id="52" name="正方形/長方形 51"/>
          <p:cNvSpPr/>
          <p:nvPr/>
        </p:nvSpPr>
        <p:spPr>
          <a:xfrm>
            <a:off x="3214678" y="557214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3214678" y="585789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43240" y="557214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43240" y="585789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6215074" y="307181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143636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6143636" y="307181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66" name="正方形/長方形 65"/>
          <p:cNvSpPr/>
          <p:nvPr/>
        </p:nvSpPr>
        <p:spPr>
          <a:xfrm>
            <a:off x="6215074" y="278605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8" name="直線コネクタ 57"/>
          <p:cNvCxnSpPr>
            <a:endCxn id="62" idx="3"/>
          </p:cNvCxnSpPr>
          <p:nvPr/>
        </p:nvCxnSpPr>
        <p:spPr>
          <a:xfrm>
            <a:off x="6858016" y="3214686"/>
            <a:ext cx="50006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図形 30"/>
          <p:cNvCxnSpPr>
            <a:stCxn id="62" idx="3"/>
            <a:endCxn id="29" idx="1"/>
          </p:cNvCxnSpPr>
          <p:nvPr/>
        </p:nvCxnSpPr>
        <p:spPr>
          <a:xfrm flipH="1">
            <a:off x="6572264" y="3214686"/>
            <a:ext cx="785818" cy="781442"/>
          </a:xfrm>
          <a:prstGeom prst="curvedConnector5">
            <a:avLst>
              <a:gd name="adj1" fmla="val -29091"/>
              <a:gd name="adj2" fmla="val 50280"/>
              <a:gd name="adj3" fmla="val 12909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857224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0034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42912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35768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5768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07219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00076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00076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71527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64383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4383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000232" y="2786058"/>
            <a:ext cx="2428892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442912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71527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07219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557213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21520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428728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500062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64370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28596" y="214290"/>
            <a:ext cx="27494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図で、もう</a:t>
            </a:r>
            <a:r>
              <a:rPr kumimoji="1" lang="en-US" altLang="ja-JP" sz="3200" dirty="0" smtClean="0"/>
              <a:t>1</a:t>
            </a:r>
            <a:r>
              <a:rPr kumimoji="1" lang="ja-JP" altLang="en-US" sz="3200" dirty="0" smtClean="0"/>
              <a:t>回。</a:t>
            </a:r>
            <a:endParaRPr lang="en-US" altLang="ja-JP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857224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0034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42912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35768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5768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07219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00076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00076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71527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64383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4383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000232" y="2786058"/>
            <a:ext cx="2428892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442912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71527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07219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557213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21520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428728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500062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64370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28596" y="214290"/>
            <a:ext cx="27494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図で、もう</a:t>
            </a:r>
            <a:r>
              <a:rPr kumimoji="1" lang="en-US" altLang="ja-JP" sz="3200" dirty="0" smtClean="0"/>
              <a:t>1</a:t>
            </a:r>
            <a:r>
              <a:rPr kumimoji="1" lang="ja-JP" altLang="en-US" sz="3200" dirty="0" smtClean="0"/>
              <a:t>回。</a:t>
            </a:r>
            <a:endParaRPr lang="en-US" altLang="ja-JP" sz="3200" dirty="0" smtClean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157459" y="1071546"/>
            <a:ext cx="3986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err="1" smtClean="0"/>
              <a:t>newp</a:t>
            </a:r>
            <a:r>
              <a:rPr kumimoji="1" lang="en-US" altLang="ja-JP" sz="1600" dirty="0" smtClean="0"/>
              <a:t> = (</a:t>
            </a:r>
            <a:r>
              <a:rPr kumimoji="1" lang="en-US" altLang="ja-JP" sz="1600" dirty="0" err="1" smtClean="0"/>
              <a:t>struct</a:t>
            </a:r>
            <a:r>
              <a:rPr kumimoji="1" lang="en-US" altLang="ja-JP" sz="1600" dirty="0" smtClean="0"/>
              <a:t> list *)</a:t>
            </a:r>
            <a:r>
              <a:rPr kumimoji="1" lang="en-US" altLang="ja-JP" sz="1600" dirty="0" err="1" smtClean="0"/>
              <a:t>malloc</a:t>
            </a:r>
            <a:r>
              <a:rPr kumimoji="1" lang="en-US" altLang="ja-JP" sz="1600" dirty="0" smtClean="0"/>
              <a:t>(</a:t>
            </a:r>
            <a:r>
              <a:rPr kumimoji="1" lang="en-US" altLang="ja-JP" sz="1600" dirty="0" err="1" smtClean="0"/>
              <a:t>sizeof</a:t>
            </a:r>
            <a:r>
              <a:rPr kumimoji="1" lang="en-US" altLang="ja-JP" sz="1600" dirty="0" smtClean="0"/>
              <a:t>(</a:t>
            </a:r>
            <a:r>
              <a:rPr kumimoji="1" lang="en-US" altLang="ja-JP" sz="1600" dirty="0" err="1" smtClean="0"/>
              <a:t>struct</a:t>
            </a:r>
            <a:r>
              <a:rPr kumimoji="1" lang="en-US" altLang="ja-JP" sz="1600" dirty="0" smtClean="0"/>
              <a:t> list));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929322" y="714356"/>
            <a:ext cx="244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① </a:t>
            </a:r>
            <a:r>
              <a:rPr lang="en-US" altLang="ja-JP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newp</a:t>
            </a:r>
            <a:r>
              <a:rPr lang="ja-JP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用にメモリ確保</a:t>
            </a:r>
            <a:endParaRPr lang="en-US" altLang="ja-JP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57224" y="178592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2571736" y="207167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500298" y="178592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500298" y="207167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40" name="図形 30"/>
          <p:cNvCxnSpPr>
            <a:stCxn id="29" idx="3"/>
            <a:endCxn id="41" idx="1"/>
          </p:cNvCxnSpPr>
          <p:nvPr/>
        </p:nvCxnSpPr>
        <p:spPr>
          <a:xfrm>
            <a:off x="2000232" y="1928802"/>
            <a:ext cx="571504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71736" y="178592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9" idx="3"/>
          </p:cNvCxnSpPr>
          <p:nvPr/>
        </p:nvCxnSpPr>
        <p:spPr>
          <a:xfrm>
            <a:off x="1428728" y="192880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142844" y="1714488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857224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0034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42912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35768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5768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07219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00076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00076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71527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64383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4383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000232" y="2786058"/>
            <a:ext cx="2428892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442912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71527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07219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557213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21520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428728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500062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64370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28596" y="214290"/>
            <a:ext cx="27494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図で、もう</a:t>
            </a:r>
            <a:r>
              <a:rPr kumimoji="1" lang="en-US" altLang="ja-JP" sz="3200" dirty="0" smtClean="0"/>
              <a:t>1</a:t>
            </a:r>
            <a:r>
              <a:rPr kumimoji="1" lang="ja-JP" altLang="en-US" sz="3200" dirty="0" smtClean="0"/>
              <a:t>回。</a:t>
            </a:r>
            <a:endParaRPr lang="en-US" altLang="ja-JP" sz="3200" dirty="0" smtClean="0"/>
          </a:p>
        </p:txBody>
      </p:sp>
      <p:sp>
        <p:nvSpPr>
          <p:cNvPr id="29" name="正方形/長方形 28"/>
          <p:cNvSpPr/>
          <p:nvPr/>
        </p:nvSpPr>
        <p:spPr>
          <a:xfrm>
            <a:off x="857224" y="178592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2571736" y="207167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500298" y="178592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500298" y="207167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40" name="図形 30"/>
          <p:cNvCxnSpPr>
            <a:stCxn id="29" idx="3"/>
            <a:endCxn id="41" idx="1"/>
          </p:cNvCxnSpPr>
          <p:nvPr/>
        </p:nvCxnSpPr>
        <p:spPr>
          <a:xfrm>
            <a:off x="2000232" y="1928802"/>
            <a:ext cx="571504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71736" y="178592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9" idx="3"/>
          </p:cNvCxnSpPr>
          <p:nvPr/>
        </p:nvCxnSpPr>
        <p:spPr>
          <a:xfrm>
            <a:off x="1428728" y="192880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142844" y="1714488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357950" y="1071546"/>
            <a:ext cx="1779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newp</a:t>
            </a:r>
            <a:r>
              <a:rPr kumimoji="1" lang="en-US" altLang="ja-JP" dirty="0" smtClean="0"/>
              <a:t> -&gt;key = 30;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929322" y="714356"/>
            <a:ext cx="2888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② 確保した領域に値を代入</a:t>
            </a:r>
            <a:endParaRPr lang="en-US" altLang="ja-JP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857224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0034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42912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35768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5768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07219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00076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00076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71527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64383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4383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000232" y="2786058"/>
            <a:ext cx="2428892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442912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71527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07219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557213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21520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428728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500062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64370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28596" y="214290"/>
            <a:ext cx="27494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図で、もう</a:t>
            </a:r>
            <a:r>
              <a:rPr kumimoji="1" lang="en-US" altLang="ja-JP" sz="3200" dirty="0" smtClean="0"/>
              <a:t>1</a:t>
            </a:r>
            <a:r>
              <a:rPr kumimoji="1" lang="ja-JP" altLang="en-US" sz="3200" dirty="0" smtClean="0"/>
              <a:t>回。</a:t>
            </a:r>
            <a:endParaRPr lang="en-US" altLang="ja-JP" sz="3200" dirty="0" smtClean="0"/>
          </a:p>
        </p:txBody>
      </p:sp>
      <p:sp>
        <p:nvSpPr>
          <p:cNvPr id="29" name="正方形/長方形 28"/>
          <p:cNvSpPr/>
          <p:nvPr/>
        </p:nvSpPr>
        <p:spPr>
          <a:xfrm>
            <a:off x="857224" y="178592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2571736" y="207167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500298" y="178592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500298" y="207167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40" name="図形 30"/>
          <p:cNvCxnSpPr>
            <a:stCxn id="29" idx="3"/>
            <a:endCxn id="41" idx="1"/>
          </p:cNvCxnSpPr>
          <p:nvPr/>
        </p:nvCxnSpPr>
        <p:spPr>
          <a:xfrm>
            <a:off x="2000232" y="1928802"/>
            <a:ext cx="571504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71736" y="178592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9" idx="3"/>
          </p:cNvCxnSpPr>
          <p:nvPr/>
        </p:nvCxnSpPr>
        <p:spPr>
          <a:xfrm>
            <a:off x="1428728" y="192880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142844" y="1714488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357950" y="1071546"/>
            <a:ext cx="1762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newp</a:t>
            </a:r>
            <a:r>
              <a:rPr kumimoji="1" lang="en-US" altLang="ja-JP" dirty="0" smtClean="0"/>
              <a:t> -&gt;next = p;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500694" y="714356"/>
            <a:ext cx="33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③確保した領域からリストに接続</a:t>
            </a:r>
            <a:endParaRPr lang="en-US" altLang="ja-JP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9" name="直線コネクタ 48"/>
          <p:cNvCxnSpPr>
            <a:endCxn id="37" idx="3"/>
          </p:cNvCxnSpPr>
          <p:nvPr/>
        </p:nvCxnSpPr>
        <p:spPr>
          <a:xfrm>
            <a:off x="3143240" y="221455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30"/>
          <p:cNvCxnSpPr>
            <a:stCxn id="37" idx="3"/>
            <a:endCxn id="10" idx="1"/>
          </p:cNvCxnSpPr>
          <p:nvPr/>
        </p:nvCxnSpPr>
        <p:spPr>
          <a:xfrm>
            <a:off x="3714744" y="2214554"/>
            <a:ext cx="714380" cy="57150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 flipV="1">
            <a:off x="2143108" y="2428868"/>
            <a:ext cx="78581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2571736" y="2428868"/>
            <a:ext cx="121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値をコピー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857224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0034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42912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35768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5768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07219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00076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00076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71527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64383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4383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38" idx="1"/>
          </p:cNvCxnSpPr>
          <p:nvPr/>
        </p:nvCxnSpPr>
        <p:spPr>
          <a:xfrm flipV="1">
            <a:off x="2000232" y="1924426"/>
            <a:ext cx="500066" cy="86163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442912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71527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07219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557213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21520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428728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500062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64370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5357818" y="0"/>
            <a:ext cx="361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  <a:p>
            <a:r>
              <a:rPr lang="ja-JP" altLang="en-US" dirty="0" smtClean="0"/>
              <a:t>（ただし、変数</a:t>
            </a:r>
            <a:r>
              <a:rPr lang="en-US" altLang="ja-JP" dirty="0" err="1" smtClean="0"/>
              <a:t>newp</a:t>
            </a:r>
            <a:r>
              <a:rPr lang="ja-JP" altLang="en-US" dirty="0" smtClean="0"/>
              <a:t>をつかってよい）</a:t>
            </a:r>
            <a:endParaRPr lang="en-US" altLang="ja-JP" dirty="0" smtClean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28596" y="214290"/>
            <a:ext cx="27494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図で、もう</a:t>
            </a:r>
            <a:r>
              <a:rPr kumimoji="1" lang="en-US" altLang="ja-JP" sz="3200" dirty="0" smtClean="0"/>
              <a:t>1</a:t>
            </a:r>
            <a:r>
              <a:rPr kumimoji="1" lang="ja-JP" altLang="en-US" sz="3200" dirty="0" smtClean="0"/>
              <a:t>回。</a:t>
            </a:r>
            <a:endParaRPr lang="en-US" altLang="ja-JP" sz="3200" dirty="0" smtClean="0"/>
          </a:p>
        </p:txBody>
      </p:sp>
      <p:sp>
        <p:nvSpPr>
          <p:cNvPr id="29" name="正方形/長方形 28"/>
          <p:cNvSpPr/>
          <p:nvPr/>
        </p:nvSpPr>
        <p:spPr>
          <a:xfrm>
            <a:off x="857224" y="178592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2571736" y="207167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500298" y="178592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500298" y="207167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40" name="図形 30"/>
          <p:cNvCxnSpPr>
            <a:stCxn id="29" idx="3"/>
            <a:endCxn id="41" idx="1"/>
          </p:cNvCxnSpPr>
          <p:nvPr/>
        </p:nvCxnSpPr>
        <p:spPr>
          <a:xfrm>
            <a:off x="2000232" y="1928802"/>
            <a:ext cx="571504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71736" y="178592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9" idx="3"/>
          </p:cNvCxnSpPr>
          <p:nvPr/>
        </p:nvCxnSpPr>
        <p:spPr>
          <a:xfrm>
            <a:off x="1428728" y="192880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142844" y="1714488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49" name="直線コネクタ 48"/>
          <p:cNvCxnSpPr>
            <a:endCxn id="37" idx="3"/>
          </p:cNvCxnSpPr>
          <p:nvPr/>
        </p:nvCxnSpPr>
        <p:spPr>
          <a:xfrm>
            <a:off x="3143240" y="221455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30"/>
          <p:cNvCxnSpPr>
            <a:stCxn id="37" idx="3"/>
            <a:endCxn id="10" idx="1"/>
          </p:cNvCxnSpPr>
          <p:nvPr/>
        </p:nvCxnSpPr>
        <p:spPr>
          <a:xfrm>
            <a:off x="3714744" y="2214554"/>
            <a:ext cx="714380" cy="57150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6572264" y="1071546"/>
            <a:ext cx="1113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 = </a:t>
            </a:r>
            <a:r>
              <a:rPr kumimoji="1" lang="en-US" altLang="ja-JP" dirty="0" err="1" smtClean="0"/>
              <a:t>newp</a:t>
            </a:r>
            <a:r>
              <a:rPr kumimoji="1" lang="en-US" altLang="ja-JP" dirty="0" smtClean="0"/>
              <a:t>;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000760" y="714356"/>
            <a:ext cx="248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④リストの先頭を改める</a:t>
            </a:r>
            <a:endParaRPr lang="en-US" altLang="ja-JP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52" name="直線矢印コネクタ 51"/>
          <p:cNvCxnSpPr/>
          <p:nvPr/>
        </p:nvCxnSpPr>
        <p:spPr>
          <a:xfrm rot="5400000">
            <a:off x="1214414" y="235743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214282" y="2143116"/>
            <a:ext cx="121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値をコピー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857224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0034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42912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35768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5768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07219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00076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00076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71527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64383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4383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41" idx="1"/>
          </p:cNvCxnSpPr>
          <p:nvPr/>
        </p:nvCxnSpPr>
        <p:spPr>
          <a:xfrm>
            <a:off x="2000232" y="2786058"/>
            <a:ext cx="714380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442912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71527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07219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557213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21520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428728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500062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64370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5357818" y="0"/>
            <a:ext cx="3305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ここで、新たに要素を追加したい</a:t>
            </a:r>
            <a:endParaRPr kumimoji="1" lang="en-US" altLang="ja-JP" dirty="0" smtClean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28596" y="214290"/>
            <a:ext cx="27494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図で、もう</a:t>
            </a:r>
            <a:r>
              <a:rPr kumimoji="1" lang="en-US" altLang="ja-JP" sz="3200" dirty="0" smtClean="0"/>
              <a:t>1</a:t>
            </a:r>
            <a:r>
              <a:rPr kumimoji="1" lang="ja-JP" altLang="en-US" sz="3200" dirty="0" smtClean="0"/>
              <a:t>回。</a:t>
            </a:r>
            <a:endParaRPr lang="en-US" altLang="ja-JP" sz="3200" dirty="0" smtClean="0"/>
          </a:p>
        </p:txBody>
      </p:sp>
      <p:sp>
        <p:nvSpPr>
          <p:cNvPr id="37" name="正方形/長方形 36"/>
          <p:cNvSpPr/>
          <p:nvPr/>
        </p:nvSpPr>
        <p:spPr>
          <a:xfrm>
            <a:off x="271461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64317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64317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271461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9" name="直線コネクタ 48"/>
          <p:cNvCxnSpPr>
            <a:endCxn id="37" idx="3"/>
          </p:cNvCxnSpPr>
          <p:nvPr/>
        </p:nvCxnSpPr>
        <p:spPr>
          <a:xfrm>
            <a:off x="3286116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30"/>
          <p:cNvCxnSpPr>
            <a:stCxn id="37" idx="3"/>
            <a:endCxn id="10" idx="1"/>
          </p:cNvCxnSpPr>
          <p:nvPr/>
        </p:nvCxnSpPr>
        <p:spPr>
          <a:xfrm flipV="1">
            <a:off x="3857620" y="2786058"/>
            <a:ext cx="571504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6929454" y="71435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完了！</a:t>
            </a:r>
            <a:endParaRPr lang="en-US" altLang="ja-JP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322" y="164305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どのような状況か？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6429388" y="321468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500826" y="3857628"/>
            <a:ext cx="1857388" cy="7143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malloc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確保された領域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830272" y="6211669"/>
            <a:ext cx="3313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※</a:t>
            </a:r>
            <a:r>
              <a:rPr lang="ja-JP" altLang="en-US" dirty="0" smtClean="0"/>
              <a:t> </a:t>
            </a:r>
            <a:r>
              <a:rPr lang="en-US" altLang="ja-JP" dirty="0" err="1" smtClean="0"/>
              <a:t>malloc</a:t>
            </a:r>
            <a:r>
              <a:rPr lang="ja-JP" altLang="en-US" dirty="0" smtClean="0"/>
              <a:t>は、そのときそのときで</a:t>
            </a:r>
            <a:endParaRPr lang="en-US" altLang="ja-JP" dirty="0" smtClean="0"/>
          </a:p>
          <a:p>
            <a:r>
              <a:rPr kumimoji="1" lang="ja-JP" altLang="en-US" dirty="0" smtClean="0"/>
              <a:t>　　適当な場所を割り当てる。</a:t>
            </a:r>
            <a:endParaRPr kumimoji="1" lang="en-US" altLang="ja-JP" dirty="0" smtClean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413492" y="0"/>
            <a:ext cx="37305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メモリの</a:t>
            </a:r>
            <a:r>
              <a:rPr kumimoji="1" lang="ja-JP" altLang="en-US" sz="6000" dirty="0" smtClean="0"/>
              <a:t>物理的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メモリの「物理的」特性を考慮して、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「論理的」に扱う方法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物理特性：</a:t>
            </a:r>
            <a:r>
              <a:rPr kumimoji="1" lang="en-US" altLang="ja-JP" dirty="0" smtClean="0"/>
              <a:t>Random Access Memory (RAM)</a:t>
            </a:r>
          </a:p>
          <a:p>
            <a:pPr lvl="2"/>
            <a:endParaRPr kumimoji="1" lang="en-US" altLang="ja-JP" dirty="0" smtClean="0"/>
          </a:p>
          <a:p>
            <a:r>
              <a:rPr lang="ja-JP" altLang="en-US" dirty="0" smtClean="0"/>
              <a:t>論理的に扱う：「割当て」「解放」「ポインタで指し示す」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動的データ構造： プログラムが使うメモリ領域を、必要に応じて増減させる。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配列「変数」は、そのスコープが有効な期間中ずっと確保される。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動的「割当て」は、必要に応じて増減させる</a:t>
            </a:r>
            <a:endParaRPr lang="en-US" altLang="ja-JP" dirty="0" smtClean="0"/>
          </a:p>
          <a:p>
            <a:pPr lvl="3"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322" y="164305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どのような状況か？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6429388" y="321468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500826" y="3857628"/>
            <a:ext cx="1857388" cy="7143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malloc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確保された領域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 flipH="1">
            <a:off x="3214678" y="3714752"/>
            <a:ext cx="1928826" cy="1357322"/>
          </a:xfrm>
          <a:prstGeom prst="curvedConnector5">
            <a:avLst>
              <a:gd name="adj1" fmla="val -11852"/>
              <a:gd name="adj2" fmla="val 50000"/>
              <a:gd name="adj3" fmla="val 111852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413492" y="0"/>
            <a:ext cx="37305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メモリの</a:t>
            </a:r>
            <a:r>
              <a:rPr kumimoji="1" lang="ja-JP" altLang="en-US" sz="6000" dirty="0" smtClean="0"/>
              <a:t>物理的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0800</a:t>
                      </a:r>
                      <a:endParaRPr kumimoji="1" lang="ja-JP" altLang="en-US" sz="1600" dirty="0" smtClean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322" y="164305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どのような状況か？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6429388" y="321468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500826" y="3857628"/>
            <a:ext cx="1857388" cy="7143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malloc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確保された領域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 flipH="1">
            <a:off x="3214678" y="3714752"/>
            <a:ext cx="1928826" cy="1357322"/>
          </a:xfrm>
          <a:prstGeom prst="curvedConnector5">
            <a:avLst>
              <a:gd name="adj1" fmla="val -11852"/>
              <a:gd name="adj2" fmla="val 50000"/>
              <a:gd name="adj3" fmla="val 111852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H="1" flipV="1">
            <a:off x="3143240" y="1357298"/>
            <a:ext cx="2000264" cy="4000528"/>
          </a:xfrm>
          <a:prstGeom prst="curvedConnector5">
            <a:avLst>
              <a:gd name="adj1" fmla="val -56570"/>
              <a:gd name="adj2" fmla="val 49143"/>
              <a:gd name="adj3" fmla="val 15657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5413492" y="0"/>
            <a:ext cx="37305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メモリの</a:t>
            </a:r>
            <a:r>
              <a:rPr kumimoji="1" lang="ja-JP" altLang="en-US" sz="6000" dirty="0" smtClean="0"/>
              <a:t>物理的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22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0810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0810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0800</a:t>
                      </a:r>
                      <a:endParaRPr kumimoji="1" lang="ja-JP" altLang="en-US" sz="1600" dirty="0" smtClean="0">
                        <a:solidFill>
                          <a:srgbClr val="00B05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322" y="164305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どのような状況か？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6429388" y="321468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500826" y="3857628"/>
            <a:ext cx="1857388" cy="7143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malloc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確保された領域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 flipH="1">
            <a:off x="3214678" y="3714752"/>
            <a:ext cx="1928826" cy="1357322"/>
          </a:xfrm>
          <a:prstGeom prst="curvedConnector5">
            <a:avLst>
              <a:gd name="adj1" fmla="val -11852"/>
              <a:gd name="adj2" fmla="val 50000"/>
              <a:gd name="adj3" fmla="val 111852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H="1" flipV="1">
            <a:off x="3143240" y="1357298"/>
            <a:ext cx="2000264" cy="4000528"/>
          </a:xfrm>
          <a:prstGeom prst="curvedConnector5">
            <a:avLst>
              <a:gd name="adj1" fmla="val -56570"/>
              <a:gd name="adj2" fmla="val 49143"/>
              <a:gd name="adj3" fmla="val 15657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H="1">
            <a:off x="3143240" y="1643050"/>
            <a:ext cx="1928826" cy="1071570"/>
          </a:xfrm>
          <a:prstGeom prst="curvedConnector5">
            <a:avLst>
              <a:gd name="adj1" fmla="val -11852"/>
              <a:gd name="adj2" fmla="val 50000"/>
              <a:gd name="adj3" fmla="val 111852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5413492" y="0"/>
            <a:ext cx="37305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メモリの</a:t>
            </a:r>
            <a:r>
              <a:rPr kumimoji="1" lang="ja-JP" altLang="en-US" sz="6000" dirty="0" smtClean="0"/>
              <a:t>物理的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322" y="164305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どのような状況か？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6429388" y="321468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500826" y="3857628"/>
            <a:ext cx="1857388" cy="7143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malloc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確保された領域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 flipH="1">
            <a:off x="3214678" y="3714752"/>
            <a:ext cx="1928826" cy="1357322"/>
          </a:xfrm>
          <a:prstGeom prst="curvedConnector5">
            <a:avLst>
              <a:gd name="adj1" fmla="val -11852"/>
              <a:gd name="adj2" fmla="val 50000"/>
              <a:gd name="adj3" fmla="val 111852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H="1" flipV="1">
            <a:off x="3143240" y="1357298"/>
            <a:ext cx="2000264" cy="4000528"/>
          </a:xfrm>
          <a:prstGeom prst="curvedConnector5">
            <a:avLst>
              <a:gd name="adj1" fmla="val -56570"/>
              <a:gd name="adj2" fmla="val 49143"/>
              <a:gd name="adj3" fmla="val 15657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H="1">
            <a:off x="3143240" y="1643050"/>
            <a:ext cx="1928826" cy="1071570"/>
          </a:xfrm>
          <a:prstGeom prst="curvedConnector5">
            <a:avLst>
              <a:gd name="adj1" fmla="val -11852"/>
              <a:gd name="adj2" fmla="val 50000"/>
              <a:gd name="adj3" fmla="val 111852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4214810" y="3714752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214810" y="5357826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4143372" y="1643050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4878089" y="0"/>
            <a:ext cx="42659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データ構造</a:t>
            </a:r>
            <a:r>
              <a:rPr kumimoji="1" lang="ja-JP" altLang="en-US" dirty="0" smtClean="0"/>
              <a:t>の</a:t>
            </a:r>
            <a:r>
              <a:rPr lang="ja-JP" altLang="en-US" sz="6000" dirty="0" smtClean="0"/>
              <a:t>論理</a:t>
            </a:r>
            <a:r>
              <a:rPr kumimoji="1" lang="ja-JP" altLang="en-US" sz="6000" dirty="0" smtClean="0"/>
              <a:t>的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0" y="6150114"/>
            <a:ext cx="74927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論理</a:t>
            </a:r>
            <a:r>
              <a:rPr kumimoji="1" lang="ja-JP" altLang="en-US" sz="2000" dirty="0" smtClean="0"/>
              <a:t>的には「指し示している」ので、見やすくするために図示を工夫。</a:t>
            </a:r>
            <a:endParaRPr kumimoji="1" lang="en-US" altLang="ja-JP" sz="2000" dirty="0" smtClean="0"/>
          </a:p>
          <a:p>
            <a:r>
              <a:rPr lang="ja-JP" altLang="en-US" sz="2000" dirty="0" smtClean="0"/>
              <a:t>物理的にメモリ内で「データが移動」しているわけではない。</a:t>
            </a:r>
            <a:endParaRPr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3143240" y="285749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71802" y="257174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71802" y="285749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322" y="164305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どのような状況か？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6429388" y="321468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500826" y="3857628"/>
            <a:ext cx="1857388" cy="7143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malloc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確保された領域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1" name="図形 30"/>
          <p:cNvCxnSpPr>
            <a:stCxn id="30" idx="3"/>
            <a:endCxn id="10" idx="1"/>
          </p:cNvCxnSpPr>
          <p:nvPr/>
        </p:nvCxnSpPr>
        <p:spPr>
          <a:xfrm>
            <a:off x="2500298" y="642918"/>
            <a:ext cx="714380" cy="442915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143240" y="257174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H="1" flipV="1">
            <a:off x="3143240" y="1357298"/>
            <a:ext cx="2000264" cy="4000528"/>
          </a:xfrm>
          <a:prstGeom prst="curvedConnector5">
            <a:avLst>
              <a:gd name="adj1" fmla="val -56570"/>
              <a:gd name="adj2" fmla="val 49143"/>
              <a:gd name="adj3" fmla="val 15657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H="1">
            <a:off x="3143240" y="1643050"/>
            <a:ext cx="1928826" cy="1071570"/>
          </a:xfrm>
          <a:prstGeom prst="curvedConnector5">
            <a:avLst>
              <a:gd name="adj1" fmla="val -11852"/>
              <a:gd name="adj2" fmla="val 50000"/>
              <a:gd name="adj3" fmla="val 111852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214810" y="5357826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4143372" y="1643050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571472" y="50004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2860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37" name="直線コネクタ 36"/>
          <p:cNvCxnSpPr>
            <a:endCxn id="30" idx="3"/>
          </p:cNvCxnSpPr>
          <p:nvPr/>
        </p:nvCxnSpPr>
        <p:spPr>
          <a:xfrm>
            <a:off x="1571604" y="642918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4878089" y="-24"/>
            <a:ext cx="42659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データ構造</a:t>
            </a:r>
            <a:r>
              <a:rPr kumimoji="1" lang="ja-JP" altLang="en-US" dirty="0" smtClean="0"/>
              <a:t>の</a:t>
            </a:r>
            <a:r>
              <a:rPr lang="ja-JP" altLang="en-US" sz="6000" dirty="0" smtClean="0"/>
              <a:t>論理</a:t>
            </a:r>
            <a:r>
              <a:rPr kumimoji="1" lang="ja-JP" altLang="en-US" sz="6000" dirty="0" smtClean="0"/>
              <a:t>的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0" y="6150114"/>
            <a:ext cx="74927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論理</a:t>
            </a:r>
            <a:r>
              <a:rPr kumimoji="1" lang="ja-JP" altLang="en-US" sz="2000" dirty="0" smtClean="0"/>
              <a:t>的には「指し示している」ので、見やすくするために図示を工夫。</a:t>
            </a:r>
            <a:endParaRPr kumimoji="1" lang="en-US" altLang="ja-JP" sz="2000" dirty="0" smtClean="0"/>
          </a:p>
          <a:p>
            <a:r>
              <a:rPr lang="ja-JP" altLang="en-US" sz="2000" dirty="0" smtClean="0"/>
              <a:t>物理的にメモリ内で「データが移動」しているわけではない。</a:t>
            </a:r>
            <a:endParaRPr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3143240" y="150017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71802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1802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29322" y="164305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どのような状況か？</a:t>
            </a:r>
            <a:endParaRPr kumimoji="1" lang="ja-JP" altLang="en-US" dirty="0"/>
          </a:p>
        </p:txBody>
      </p:sp>
      <p:cxnSp>
        <p:nvCxnSpPr>
          <p:cNvPr id="31" name="図形 30"/>
          <p:cNvCxnSpPr>
            <a:stCxn id="30" idx="3"/>
            <a:endCxn id="10" idx="1"/>
          </p:cNvCxnSpPr>
          <p:nvPr/>
        </p:nvCxnSpPr>
        <p:spPr>
          <a:xfrm>
            <a:off x="2500298" y="642918"/>
            <a:ext cx="714380" cy="442915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143240" y="1214422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H="1" flipV="1">
            <a:off x="3143240" y="1357298"/>
            <a:ext cx="2000264" cy="4000528"/>
          </a:xfrm>
          <a:prstGeom prst="curvedConnector5">
            <a:avLst>
              <a:gd name="adj1" fmla="val -56570"/>
              <a:gd name="adj2" fmla="val 49143"/>
              <a:gd name="adj3" fmla="val 15657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42" idx="1"/>
          </p:cNvCxnSpPr>
          <p:nvPr/>
        </p:nvCxnSpPr>
        <p:spPr>
          <a:xfrm>
            <a:off x="5072066" y="1643050"/>
            <a:ext cx="1928826" cy="285752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214810" y="5357826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4143372" y="1643050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571472" y="50004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2860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37" name="直線コネクタ 36"/>
          <p:cNvCxnSpPr>
            <a:endCxn id="30" idx="3"/>
          </p:cNvCxnSpPr>
          <p:nvPr/>
        </p:nvCxnSpPr>
        <p:spPr>
          <a:xfrm>
            <a:off x="1571604" y="642918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571472" y="564357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変数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00034" y="6000768"/>
            <a:ext cx="1857388" cy="7143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malloc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確保された領域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000892" y="464344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929454" y="435769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929454" y="46434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7000892" y="4357694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878089" y="-24"/>
            <a:ext cx="42659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データ構造</a:t>
            </a:r>
            <a:r>
              <a:rPr kumimoji="1" lang="ja-JP" altLang="en-US" dirty="0" smtClean="0"/>
              <a:t>の</a:t>
            </a:r>
            <a:r>
              <a:rPr lang="ja-JP" altLang="en-US" sz="6000" dirty="0" smtClean="0"/>
              <a:t>論理</a:t>
            </a:r>
            <a:r>
              <a:rPr kumimoji="1" lang="ja-JP" altLang="en-US" sz="6000" dirty="0" smtClean="0"/>
              <a:t>的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3193</Words>
  <Application>Microsoft Office PowerPoint</Application>
  <PresentationFormat>画面に合わせる (4:3)</PresentationFormat>
  <Paragraphs>1167</Paragraphs>
  <Slides>30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1" baseType="lpstr">
      <vt:lpstr>Office テーマ</vt:lpstr>
      <vt:lpstr>アルゴリズムとデータ構造 補足資料11-2 「線形リスト」</vt:lpstr>
      <vt:lpstr>メモリの「物理的」特性を考慮して、 「論理的」に扱う方法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メモリの「物理的」特性を考慮して、 「論理的」に扱う方法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7</cp:revision>
  <dcterms:created xsi:type="dcterms:W3CDTF">2008-06-13T10:55:23Z</dcterms:created>
  <dcterms:modified xsi:type="dcterms:W3CDTF">2012-04-02T06:59:16Z</dcterms:modified>
</cp:coreProperties>
</file>