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91" r:id="rId2"/>
    <p:sldId id="258" r:id="rId3"/>
    <p:sldId id="264" r:id="rId4"/>
    <p:sldId id="265" r:id="rId5"/>
    <p:sldId id="371" r:id="rId6"/>
    <p:sldId id="372" r:id="rId7"/>
    <p:sldId id="373" r:id="rId8"/>
    <p:sldId id="375" r:id="rId9"/>
    <p:sldId id="376" r:id="rId10"/>
    <p:sldId id="377" r:id="rId11"/>
    <p:sldId id="378" r:id="rId12"/>
    <p:sldId id="379" r:id="rId13"/>
    <p:sldId id="380" r:id="rId14"/>
    <p:sldId id="383" r:id="rId15"/>
    <p:sldId id="384" r:id="rId16"/>
    <p:sldId id="382" r:id="rId17"/>
    <p:sldId id="386" r:id="rId18"/>
    <p:sldId id="387" r:id="rId19"/>
    <p:sldId id="381" r:id="rId20"/>
    <p:sldId id="389" r:id="rId21"/>
    <p:sldId id="390" r:id="rId22"/>
    <p:sldId id="362" r:id="rId23"/>
  </p:sldIdLst>
  <p:sldSz cx="9144000" cy="6858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9EDF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スタイル (中間)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3553" autoAdjust="0"/>
  </p:normalViewPr>
  <p:slideViewPr>
    <p:cSldViewPr>
      <p:cViewPr varScale="1">
        <p:scale>
          <a:sx n="86" d="100"/>
          <a:sy n="86" d="100"/>
        </p:scale>
        <p:origin x="-666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 サブタイトルの書式設定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4" name="コンテンツ プレースホルダ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6" name="コンテンツ プレースホルダ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8" name="フッター プレースホル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日付プレースホル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4" name="フッター プレースホル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3" name="フッター プレースホル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図プレースホルダ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 テキストの書式設定</a:t>
            </a:r>
          </a:p>
        </p:txBody>
      </p:sp>
      <p:sp>
        <p:nvSpPr>
          <p:cNvPr id="5" name="日付プレースホル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6" name="フッター プレースホル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 タイトルの書式設定</a:t>
            </a:r>
            <a:endParaRPr kumimoji="1" lang="ja-JP" altLang="en-US"/>
          </a:p>
        </p:txBody>
      </p:sp>
      <p:sp>
        <p:nvSpPr>
          <p:cNvPr id="3" name="テキスト プレースホルダ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0903336-707F-48C9-A644-8F8DE9AFE5FE}" type="datetimeFigureOut">
              <a:rPr kumimoji="1" lang="ja-JP" altLang="en-US" smtClean="0"/>
              <a:pPr/>
              <a:t>2012/4/2</a:t>
            </a:fld>
            <a:endParaRPr kumimoji="1" lang="ja-JP" altLang="en-US"/>
          </a:p>
        </p:txBody>
      </p:sp>
      <p:sp>
        <p:nvSpPr>
          <p:cNvPr id="5" name="フッター プレースホルダ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59CEA9-71FB-487F-8191-47F1A93E02B1}" type="slidenum">
              <a:rPr kumimoji="1" lang="ja-JP" altLang="en-US" smtClean="0"/>
              <a:pPr/>
              <a:t>‹#›</a:t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kumimoji="1" lang="ja-JP" altLang="en-US" dirty="0" smtClean="0"/>
              <a:t>アルゴリズムとデータ構造</a:t>
            </a:r>
            <a:r>
              <a:rPr kumimoji="1" lang="en-US" altLang="ja-JP" dirty="0" smtClean="0"/>
              <a:t/>
            </a:r>
            <a:br>
              <a:rPr kumimoji="1" lang="en-US" altLang="ja-JP" dirty="0" smtClean="0"/>
            </a:br>
            <a:r>
              <a:rPr lang="ja-JP" altLang="en-US" dirty="0" smtClean="0"/>
              <a:t>補足資料</a:t>
            </a:r>
            <a:r>
              <a:rPr lang="en-US" altLang="ja-JP" dirty="0" smtClean="0"/>
              <a:t>10-2</a:t>
            </a:r>
            <a:br>
              <a:rPr lang="en-US" altLang="ja-JP" dirty="0" smtClean="0"/>
            </a:br>
            <a:r>
              <a:rPr lang="ja-JP" altLang="en-US" dirty="0" smtClean="0"/>
              <a:t>「</a:t>
            </a:r>
            <a:r>
              <a:rPr lang="en-US" altLang="ja-JP" dirty="0" smtClean="0"/>
              <a:t>n</a:t>
            </a:r>
            <a:r>
              <a:rPr lang="ja-JP" altLang="en-US" dirty="0" smtClean="0"/>
              <a:t>クイーン」</a:t>
            </a:r>
            <a:endParaRPr kumimoji="1" lang="ja-JP" altLang="en-US" dirty="0"/>
          </a:p>
        </p:txBody>
      </p:sp>
      <p:sp>
        <p:nvSpPr>
          <p:cNvPr id="5" name="サブタイトル 2"/>
          <p:cNvSpPr>
            <a:spLocks noGrp="1"/>
          </p:cNvSpPr>
          <p:nvPr>
            <p:ph type="subTitle" idx="1"/>
          </p:nvPr>
        </p:nvSpPr>
        <p:spPr>
          <a:xfrm>
            <a:off x="5868144" y="5517232"/>
            <a:ext cx="3160440" cy="1176536"/>
          </a:xfrm>
        </p:spPr>
        <p:txBody>
          <a:bodyPr>
            <a:normAutofit fontScale="55000" lnSpcReduction="20000"/>
          </a:bodyPr>
          <a:lstStyle/>
          <a:p>
            <a:pPr algn="r"/>
            <a:r>
              <a:rPr kumimoji="1" lang="ja-JP" altLang="en-US" dirty="0" smtClean="0"/>
              <a:t>横浜国立大学</a:t>
            </a:r>
            <a:endParaRPr kumimoji="1" lang="en-US" altLang="ja-JP" dirty="0" smtClean="0"/>
          </a:p>
          <a:p>
            <a:pPr algn="r"/>
            <a:r>
              <a:rPr lang="ja-JP" altLang="en-US" dirty="0"/>
              <a:t>理工</a:t>
            </a:r>
            <a:r>
              <a:rPr lang="ja-JP" altLang="en-US" dirty="0" smtClean="0"/>
              <a:t>学部</a:t>
            </a:r>
            <a:endParaRPr lang="en-US" altLang="ja-JP" dirty="0" smtClean="0"/>
          </a:p>
          <a:p>
            <a:pPr algn="r"/>
            <a:r>
              <a:rPr lang="ja-JP" altLang="en-US" dirty="0" smtClean="0"/>
              <a:t> </a:t>
            </a:r>
            <a:r>
              <a:rPr lang="ja-JP" altLang="en-US" dirty="0"/>
              <a:t>数物・電子情報系学科</a:t>
            </a:r>
            <a:endParaRPr lang="en-US" altLang="ja-JP" dirty="0"/>
          </a:p>
          <a:p>
            <a:pPr algn="r"/>
            <a:r>
              <a:rPr lang="ja-JP" altLang="en-US" dirty="0"/>
              <a:t>富井尚志</a:t>
            </a:r>
            <a:endParaRPr lang="en-US" altLang="ja-JP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この問題を解くための</a:t>
            </a:r>
            <a:r>
              <a:rPr kumimoji="1" lang="ja-JP" altLang="en-US" dirty="0" smtClean="0"/>
              <a:t>データ構造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</a:t>
            </a:r>
            <a:r>
              <a:rPr lang="en-US" altLang="ja-JP" dirty="0" smtClean="0"/>
              <a:t>2</a:t>
            </a:r>
            <a:r>
              <a:rPr lang="ja-JP" altLang="en-US" dirty="0" smtClean="0"/>
              <a:t>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q_se</a:t>
            </a:r>
            <a:r>
              <a:rPr lang="en-US" altLang="ja-JP" dirty="0" smtClean="0"/>
              <a:t>[col-row+N-1]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南東斜め筋は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dirty="0" err="1" smtClean="0">
                <a:solidFill>
                  <a:srgbClr val="FF0000"/>
                </a:solidFill>
              </a:rPr>
              <a:t>col</a:t>
            </a:r>
            <a:r>
              <a:rPr kumimoji="1" lang="en-US" altLang="ja-JP" dirty="0" smtClean="0">
                <a:solidFill>
                  <a:srgbClr val="FF0000"/>
                </a:solidFill>
              </a:rPr>
              <a:t>-row</a:t>
            </a:r>
            <a:r>
              <a:rPr kumimoji="1" lang="ja-JP" altLang="en-US" dirty="0" smtClean="0">
                <a:solidFill>
                  <a:srgbClr val="FF0000"/>
                </a:solidFill>
              </a:rPr>
              <a:t>が一定！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429124" y="2285992"/>
          <a:ext cx="4548200" cy="43285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chemeClr val="tx1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err="1" smtClean="0">
                          <a:solidFill>
                            <a:srgbClr val="FF0000"/>
                          </a:solidFill>
                        </a:rPr>
                        <a:t>col</a:t>
                      </a: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-row=-1</a:t>
                      </a:r>
                    </a:p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err="1" smtClean="0">
                          <a:solidFill>
                            <a:srgbClr val="FF0000"/>
                          </a:solidFill>
                        </a:rPr>
                        <a:t>col</a:t>
                      </a: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-row=-1</a:t>
                      </a:r>
                    </a:p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err="1" smtClean="0">
                          <a:solidFill>
                            <a:srgbClr val="FF0000"/>
                          </a:solidFill>
                        </a:rPr>
                        <a:t>col</a:t>
                      </a: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-row=-1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err="1" smtClean="0">
                          <a:solidFill>
                            <a:srgbClr val="FF0000"/>
                          </a:solidFill>
                        </a:rPr>
                        <a:t>col</a:t>
                      </a: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-row=-1</a:t>
                      </a:r>
                    </a:p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cxnSp>
        <p:nvCxnSpPr>
          <p:cNvPr id="35" name="直線矢印コネクタ 34"/>
          <p:cNvCxnSpPr/>
          <p:nvPr/>
        </p:nvCxnSpPr>
        <p:spPr>
          <a:xfrm>
            <a:off x="4643438" y="3357538"/>
            <a:ext cx="3214710" cy="300042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この問題を解くための</a:t>
            </a:r>
            <a:r>
              <a:rPr kumimoji="1" lang="ja-JP" altLang="en-US" dirty="0" smtClean="0"/>
              <a:t>データ構造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</a:t>
            </a:r>
            <a:r>
              <a:rPr lang="en-US" altLang="ja-JP" dirty="0" smtClean="0"/>
              <a:t>3</a:t>
            </a:r>
            <a:r>
              <a:rPr lang="ja-JP" altLang="en-US" dirty="0" smtClean="0"/>
              <a:t>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q_sw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col+row</a:t>
            </a:r>
            <a:r>
              <a:rPr lang="en-US" altLang="ja-JP" dirty="0" smtClean="0"/>
              <a:t>]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南西斜め筋は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en-US" altLang="ja-JP" dirty="0" err="1" smtClean="0">
                <a:solidFill>
                  <a:srgbClr val="FF0000"/>
                </a:solidFill>
              </a:rPr>
              <a:t>col+row</a:t>
            </a:r>
            <a:r>
              <a:rPr lang="ja-JP" altLang="en-US" dirty="0" smtClean="0">
                <a:solidFill>
                  <a:srgbClr val="FF0000"/>
                </a:solidFill>
              </a:rPr>
              <a:t>が一定！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429124" y="2285992"/>
          <a:ext cx="4548200" cy="4328589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chemeClr val="tx1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err="1" smtClean="0">
                          <a:solidFill>
                            <a:srgbClr val="FF0000"/>
                          </a:solidFill>
                        </a:rPr>
                        <a:t>col+row</a:t>
                      </a: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=-3</a:t>
                      </a:r>
                    </a:p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err="1" smtClean="0">
                          <a:solidFill>
                            <a:srgbClr val="FF0000"/>
                          </a:solidFill>
                        </a:rPr>
                        <a:t>col+row</a:t>
                      </a: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=-3</a:t>
                      </a:r>
                    </a:p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err="1" smtClean="0">
                          <a:solidFill>
                            <a:srgbClr val="FF0000"/>
                          </a:solidFill>
                        </a:rPr>
                        <a:t>col+row</a:t>
                      </a: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=-3</a:t>
                      </a:r>
                    </a:p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err="1" smtClean="0">
                          <a:solidFill>
                            <a:srgbClr val="FF0000"/>
                          </a:solidFill>
                        </a:rPr>
                        <a:t>col+row</a:t>
                      </a: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=-3</a:t>
                      </a:r>
                    </a:p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cxnSp>
        <p:nvCxnSpPr>
          <p:cNvPr id="32" name="直線矢印コネクタ 31"/>
          <p:cNvCxnSpPr/>
          <p:nvPr/>
        </p:nvCxnSpPr>
        <p:spPr>
          <a:xfrm flipV="1">
            <a:off x="4786314" y="2714620"/>
            <a:ext cx="2857520" cy="264161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0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この問題を解くための</a:t>
            </a:r>
            <a:r>
              <a:rPr kumimoji="1" lang="ja-JP" altLang="en-US" dirty="0" smtClean="0"/>
              <a:t>データ構造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この配列だけ、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前の</a:t>
            </a:r>
            <a:r>
              <a:rPr lang="en-US" altLang="ja-JP" dirty="0" smtClean="0">
                <a:solidFill>
                  <a:srgbClr val="FF0000"/>
                </a:solidFill>
              </a:rPr>
              <a:t>3</a:t>
            </a:r>
            <a:r>
              <a:rPr lang="ja-JP" altLang="en-US" dirty="0" smtClean="0">
                <a:solidFill>
                  <a:srgbClr val="FF0000"/>
                </a:solidFill>
              </a:rPr>
              <a:t>つと値が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異なることに注意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FF0000"/>
                </a:solidFill>
              </a:rPr>
              <a:t>col</a:t>
            </a:r>
            <a:r>
              <a:rPr lang="en-US" altLang="ja-JP" dirty="0" smtClean="0">
                <a:solidFill>
                  <a:srgbClr val="FF0000"/>
                </a:solidFill>
              </a:rPr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pic>
        <p:nvPicPr>
          <p:cNvPr id="30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>
                <a:solidFill>
                  <a:srgbClr val="FF0000"/>
                </a:solidFill>
              </a:rPr>
              <a:t>に、とりあえず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置いてみる。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dirty="0" err="1" smtClean="0">
                <a:solidFill>
                  <a:srgbClr val="FF0000"/>
                </a:solidFill>
              </a:rPr>
              <a:t>q_pos</a:t>
            </a:r>
            <a:r>
              <a:rPr kumimoji="1" lang="en-US" altLang="ja-JP" dirty="0" smtClean="0">
                <a:solidFill>
                  <a:srgbClr val="FF0000"/>
                </a:solidFill>
              </a:rPr>
              <a:t>[0]=0</a:t>
            </a:r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FF0000"/>
                </a:solidFill>
              </a:rPr>
              <a:t>col</a:t>
            </a:r>
            <a:r>
              <a:rPr lang="en-US" altLang="ja-JP" dirty="0" smtClean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1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42928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に、とりあえず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置いてみる。</a:t>
            </a:r>
            <a:endParaRPr lang="en-US" altLang="ja-JP" dirty="0" smtClean="0"/>
          </a:p>
          <a:p>
            <a:pPr>
              <a:buNone/>
            </a:pPr>
            <a:r>
              <a:rPr kumimoji="1" lang="en-US" altLang="ja-JP" dirty="0" err="1" smtClean="0"/>
              <a:t>q_pos</a:t>
            </a:r>
            <a:r>
              <a:rPr kumimoji="1" lang="en-US" altLang="ja-JP" dirty="0" smtClean="0"/>
              <a:t>[0]=0</a:t>
            </a: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効き筋を埋める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FF0000"/>
                </a:solidFill>
              </a:rPr>
              <a:t>col</a:t>
            </a:r>
            <a:r>
              <a:rPr lang="en-US" altLang="ja-JP" dirty="0" smtClean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1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42928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に、とりあえず</a:t>
            </a:r>
            <a:endParaRPr kumimoji="1" lang="en-US" altLang="ja-JP" dirty="0" smtClean="0"/>
          </a:p>
          <a:p>
            <a:pPr>
              <a:buNone/>
            </a:pPr>
            <a:r>
              <a:rPr lang="ja-JP" altLang="en-US" dirty="0" smtClean="0"/>
              <a:t>置いてみる。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次の候補は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en-US" altLang="ja-JP" dirty="0" smtClean="0">
                <a:solidFill>
                  <a:srgbClr val="00B050"/>
                </a:solidFill>
              </a:rPr>
              <a:t>A, B, C</a:t>
            </a:r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>
                <a:solidFill>
                  <a:srgbClr val="FF0000"/>
                </a:solidFill>
              </a:rPr>
              <a:t>col</a:t>
            </a:r>
            <a:r>
              <a:rPr lang="en-US" altLang="ja-JP" dirty="0" smtClean="0">
                <a:solidFill>
                  <a:srgbClr val="FF0000"/>
                </a:solidFill>
              </a:rPr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48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lang="ja-JP" altLang="en-US" sz="48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4800" dirty="0" smtClean="0">
                          <a:solidFill>
                            <a:srgbClr val="00B050"/>
                          </a:solidFill>
                        </a:rPr>
                        <a:t>B</a:t>
                      </a:r>
                      <a:endParaRPr lang="ja-JP" altLang="en-US" sz="48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4800" dirty="0" smtClean="0">
                          <a:solidFill>
                            <a:srgbClr val="00B050"/>
                          </a:solidFill>
                        </a:rPr>
                        <a:t>C</a:t>
                      </a:r>
                      <a:endParaRPr lang="ja-JP" altLang="en-US" sz="48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1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>
                <a:solidFill>
                  <a:srgbClr val="FF0000"/>
                </a:solidFill>
              </a:rPr>
              <a:t>とりあえず</a:t>
            </a:r>
            <a:r>
              <a:rPr kumimoji="1" lang="en-US" altLang="ja-JP" dirty="0" smtClean="0">
                <a:solidFill>
                  <a:srgbClr val="FF0000"/>
                </a:solidFill>
              </a:rPr>
              <a:t>A</a:t>
            </a:r>
          </a:p>
          <a:p>
            <a:pPr>
              <a:buNone/>
            </a:pPr>
            <a:r>
              <a:rPr lang="en-US" altLang="ja-JP" dirty="0" err="1" smtClean="0">
                <a:solidFill>
                  <a:srgbClr val="FF0000"/>
                </a:solidFill>
              </a:rPr>
              <a:t>q_pos</a:t>
            </a:r>
            <a:r>
              <a:rPr lang="en-US" altLang="ja-JP" dirty="0" smtClean="0">
                <a:solidFill>
                  <a:srgbClr val="FF0000"/>
                </a:solidFill>
              </a:rPr>
              <a:t>[1]=2</a:t>
            </a:r>
          </a:p>
          <a:p>
            <a:pPr>
              <a:buNone/>
            </a:pPr>
            <a:r>
              <a:rPr lang="ja-JP" altLang="en-US" dirty="0" err="1" smtClean="0">
                <a:solidFill>
                  <a:srgbClr val="FF0000"/>
                </a:solidFill>
              </a:rPr>
              <a:t>に置</a:t>
            </a:r>
            <a:r>
              <a:rPr lang="ja-JP" altLang="en-US" dirty="0" smtClean="0">
                <a:solidFill>
                  <a:srgbClr val="FF0000"/>
                </a:solidFill>
              </a:rPr>
              <a:t>いてみる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とりあえず</a:t>
            </a:r>
            <a:r>
              <a:rPr kumimoji="1" lang="en-US" altLang="ja-JP" dirty="0" smtClean="0"/>
              <a:t>A</a:t>
            </a: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効き筋チェック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とりあえず</a:t>
            </a:r>
            <a:r>
              <a:rPr kumimoji="1" lang="en-US" altLang="ja-JP" dirty="0" smtClean="0"/>
              <a:t>A</a:t>
            </a: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次の候補は</a:t>
            </a:r>
            <a:r>
              <a:rPr lang="en-US" altLang="ja-JP" dirty="0" smtClean="0">
                <a:solidFill>
                  <a:srgbClr val="00B050"/>
                </a:solidFill>
              </a:rPr>
              <a:t>A</a:t>
            </a:r>
            <a:endParaRPr kumimoji="1" lang="en-US" altLang="ja-JP" dirty="0" smtClean="0">
              <a:solidFill>
                <a:srgbClr val="00B05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sz="4800" dirty="0" smtClean="0">
                          <a:solidFill>
                            <a:srgbClr val="00B050"/>
                          </a:solidFill>
                        </a:rPr>
                        <a:t>A</a:t>
                      </a:r>
                      <a:endParaRPr lang="ja-JP" altLang="en-US" sz="48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5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6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とりあえず</a:t>
            </a:r>
            <a:r>
              <a:rPr lang="en-US" altLang="ja-JP" dirty="0" smtClean="0">
                <a:solidFill>
                  <a:srgbClr val="FF0000"/>
                </a:solidFill>
              </a:rPr>
              <a:t>A</a:t>
            </a:r>
          </a:p>
          <a:p>
            <a:pPr>
              <a:buNone/>
            </a:pPr>
            <a:r>
              <a:rPr lang="en-US" altLang="ja-JP" dirty="0" err="1" smtClean="0">
                <a:solidFill>
                  <a:srgbClr val="FF0000"/>
                </a:solidFill>
              </a:rPr>
              <a:t>q_pos</a:t>
            </a:r>
            <a:r>
              <a:rPr lang="en-US" altLang="ja-JP" dirty="0" smtClean="0">
                <a:solidFill>
                  <a:srgbClr val="FF0000"/>
                </a:solidFill>
              </a:rPr>
              <a:t>[2]=4</a:t>
            </a:r>
          </a:p>
          <a:p>
            <a:pPr>
              <a:buNone/>
            </a:pPr>
            <a:r>
              <a:rPr lang="ja-JP" altLang="en-US" dirty="0" err="1" smtClean="0">
                <a:solidFill>
                  <a:srgbClr val="FF0000"/>
                </a:solidFill>
              </a:rPr>
              <a:t>に置</a:t>
            </a:r>
            <a:r>
              <a:rPr lang="ja-JP" altLang="en-US" dirty="0" smtClean="0">
                <a:solidFill>
                  <a:srgbClr val="FF0000"/>
                </a:solidFill>
              </a:rPr>
              <a:t>いてみる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endParaRPr lang="ja-JP" altLang="en-US" sz="4800" dirty="0">
                        <a:solidFill>
                          <a:srgbClr val="00B05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112" y="5948386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バックトラックアルゴリズム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dirty="0" smtClean="0"/>
              <a:t>とりあえずやってみる</a:t>
            </a:r>
            <a:endParaRPr kumimoji="1" lang="en-US" altLang="ja-JP" dirty="0" smtClean="0"/>
          </a:p>
          <a:p>
            <a:r>
              <a:rPr lang="ja-JP" altLang="en-US" dirty="0"/>
              <a:t>ダメ</a:t>
            </a:r>
            <a:r>
              <a:rPr lang="ja-JP" altLang="en-US" dirty="0" smtClean="0"/>
              <a:t>なら戻って別の道を探る</a:t>
            </a:r>
            <a:endParaRPr lang="en-US" altLang="ja-JP" dirty="0" smtClean="0"/>
          </a:p>
          <a:p>
            <a:pPr lvl="1"/>
            <a:r>
              <a:rPr lang="ja-JP" altLang="en-US" dirty="0"/>
              <a:t>あの</a:t>
            </a:r>
            <a:r>
              <a:rPr lang="ja-JP" altLang="en-US" dirty="0" smtClean="0"/>
              <a:t>とき別の道を選んでいたら</a:t>
            </a:r>
            <a:r>
              <a:rPr lang="ja-JP" altLang="en-US" dirty="0" err="1" smtClean="0"/>
              <a:t>、、、</a:t>
            </a:r>
            <a:endParaRPr lang="en-US" altLang="ja-JP" dirty="0" smtClean="0"/>
          </a:p>
          <a:p>
            <a:endParaRPr kumimoji="1" lang="en-US" altLang="ja-JP" dirty="0"/>
          </a:p>
          <a:p>
            <a:r>
              <a:rPr lang="ja-JP" altLang="en-US" dirty="0" smtClean="0"/>
              <a:t>試行錯誤（</a:t>
            </a:r>
            <a:r>
              <a:rPr lang="en-US" altLang="ja-JP" dirty="0" smtClean="0"/>
              <a:t>trial and error</a:t>
            </a:r>
            <a:r>
              <a:rPr lang="ja-JP" altLang="en-US" dirty="0" smtClean="0"/>
              <a:t>）</a:t>
            </a:r>
            <a:endParaRPr lang="en-US" altLang="ja-JP" dirty="0" smtClean="0"/>
          </a:p>
          <a:p>
            <a:endParaRPr kumimoji="1" lang="en-US" altLang="ja-JP" dirty="0"/>
          </a:p>
          <a:p>
            <a:pPr lvl="1"/>
            <a:r>
              <a:rPr lang="ja-JP" altLang="en-US" dirty="0" smtClean="0"/>
              <a:t>結局全部のケースをやってみる（完全解）</a:t>
            </a:r>
            <a:endParaRPr lang="en-US" altLang="ja-JP" dirty="0" smtClean="0"/>
          </a:p>
          <a:p>
            <a:pPr lvl="1"/>
            <a:endParaRPr kumimoji="1" lang="en-US" altLang="ja-JP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q_pos</a:t>
            </a:r>
            <a:r>
              <a:rPr lang="en-US" altLang="ja-JP" dirty="0" smtClean="0"/>
              <a:t>[</a:t>
            </a:r>
            <a:r>
              <a:rPr lang="en-US" altLang="ja-JP" dirty="0" err="1" smtClean="0"/>
              <a:t>col</a:t>
            </a:r>
            <a:r>
              <a:rPr lang="en-US" altLang="ja-JP" dirty="0" smtClean="0"/>
              <a:t>]=row</a:t>
            </a:r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とりあえず</a:t>
            </a:r>
            <a:r>
              <a:rPr lang="en-US" altLang="ja-JP" dirty="0" smtClean="0"/>
              <a:t>A</a:t>
            </a: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効き筋チェック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112" y="5948386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429288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バックトラックによる解法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>
                <a:solidFill>
                  <a:srgbClr val="FF0000"/>
                </a:solidFill>
              </a:rPr>
              <a:t>この場合には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うまくいっていますが、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ja-JP" altLang="en-US" dirty="0" smtClean="0">
                <a:solidFill>
                  <a:srgbClr val="FF0000"/>
                </a:solidFill>
              </a:rPr>
              <a:t>次の候補がなければ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キャンセルして</a:t>
            </a:r>
            <a:endParaRPr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kumimoji="1" lang="ja-JP" altLang="en-US" dirty="0" smtClean="0">
                <a:solidFill>
                  <a:srgbClr val="FF0000"/>
                </a:solidFill>
              </a:rPr>
              <a:t>前に戻る</a:t>
            </a:r>
            <a:endParaRPr kumimoji="1" lang="en-US" altLang="ja-JP" dirty="0" smtClean="0">
              <a:solidFill>
                <a:srgbClr val="FF0000"/>
              </a:solidFill>
            </a:endParaRPr>
          </a:p>
          <a:p>
            <a:pPr>
              <a:buNone/>
            </a:pPr>
            <a:r>
              <a:rPr lang="ja-JP" altLang="en-US" dirty="0" smtClean="0">
                <a:solidFill>
                  <a:srgbClr val="FF0000"/>
                </a:solidFill>
              </a:rPr>
              <a:t>（バックトラック）</a:t>
            </a: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 smtClean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1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altLang="ja-JP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lang="ja-JP" altLang="en-US" dirty="0"/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112" y="5948386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チェスの「クイーン」、</a:t>
            </a:r>
            <a:r>
              <a:rPr lang="en-US" altLang="ja-JP" dirty="0" smtClean="0"/>
              <a:t>n x n</a:t>
            </a:r>
            <a:r>
              <a:rPr lang="ja-JP" altLang="en-US" dirty="0" smtClean="0"/>
              <a:t>の盤面上で、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</a:t>
            </a:r>
            <a:r>
              <a:rPr lang="en-US" altLang="ja-JP" dirty="0" smtClean="0"/>
              <a:t>n</a:t>
            </a:r>
            <a:r>
              <a:rPr lang="ja-JP" altLang="en-US" dirty="0" smtClean="0"/>
              <a:t>個のクイーンがお互いに取らない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</a:t>
            </a:r>
            <a:r>
              <a:rPr lang="ja-JP" altLang="en-US" sz="2800" dirty="0" smtClean="0"/>
              <a:t>（効き筋にならない）</a:t>
            </a:r>
            <a:r>
              <a:rPr lang="ja-JP" altLang="en-US" dirty="0" smtClean="0"/>
              <a:t>ように配置</a:t>
            </a:r>
            <a:endParaRPr lang="en-US" altLang="ja-JP" dirty="0" smtClean="0"/>
          </a:p>
          <a:p>
            <a:pPr>
              <a:buNone/>
            </a:pPr>
            <a:endParaRPr lang="en-US" altLang="ja-JP" dirty="0" smtClean="0"/>
          </a:p>
          <a:p>
            <a:r>
              <a:rPr lang="ja-JP" altLang="en-US" dirty="0" smtClean="0"/>
              <a:t>考え方：</a:t>
            </a:r>
            <a:endParaRPr lang="en-US" altLang="ja-JP" dirty="0" smtClean="0"/>
          </a:p>
          <a:p>
            <a:pPr lvl="1"/>
            <a:r>
              <a:rPr lang="ja-JP" altLang="en-US" dirty="0"/>
              <a:t>とりあえず</a:t>
            </a:r>
            <a:r>
              <a:rPr lang="ja-JP" altLang="en-US" dirty="0" smtClean="0"/>
              <a:t>、置いてみる。</a:t>
            </a:r>
            <a:endParaRPr lang="en-US" altLang="ja-JP" dirty="0" smtClean="0"/>
          </a:p>
          <a:p>
            <a:pPr lvl="1"/>
            <a:r>
              <a:rPr lang="ja-JP" altLang="en-US" dirty="0" smtClean="0"/>
              <a:t>行き詰ったら、前に戻って（バックトラック）、別の選択肢でやってみる。</a:t>
            </a:r>
            <a:endParaRPr lang="en-US" altLang="ja-JP" dirty="0"/>
          </a:p>
          <a:p>
            <a:endParaRPr kumimoji="1" lang="en-US" altLang="ja-JP" dirty="0"/>
          </a:p>
        </p:txBody>
      </p:sp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ja-JP" dirty="0" smtClean="0"/>
              <a:t>n</a:t>
            </a:r>
            <a:r>
              <a:rPr lang="ja-JP" altLang="en-US" dirty="0" smtClean="0"/>
              <a:t>クイーン（</a:t>
            </a:r>
            <a:r>
              <a:rPr lang="en-US" altLang="ja-JP" dirty="0" smtClean="0"/>
              <a:t>n-queens</a:t>
            </a:r>
            <a:r>
              <a:rPr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8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16416" y="6206895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</a:t>
            </a:r>
            <a:r>
              <a:rPr lang="ja-JP" altLang="en-US" dirty="0" smtClean="0"/>
              <a:t>クイーン</a:t>
            </a:r>
            <a:r>
              <a:rPr kumimoji="1" lang="ja-JP" altLang="en-US" dirty="0" smtClean="0"/>
              <a:t>」</a:t>
            </a:r>
            <a:endParaRPr kumimoji="1" lang="en-US" altLang="ja-JP" dirty="0"/>
          </a:p>
        </p:txBody>
      </p:sp>
      <p:cxnSp>
        <p:nvCxnSpPr>
          <p:cNvPr id="29" name="直線矢印コネクタ 28"/>
          <p:cNvCxnSpPr/>
          <p:nvPr/>
        </p:nvCxnSpPr>
        <p:spPr>
          <a:xfrm rot="10800000" flipV="1">
            <a:off x="1214416" y="4357694"/>
            <a:ext cx="3786213" cy="15394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rot="5400000" flipH="1" flipV="1">
            <a:off x="1214414" y="4500570"/>
            <a:ext cx="3714776" cy="158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直線矢印コネクタ 35"/>
          <p:cNvCxnSpPr/>
          <p:nvPr/>
        </p:nvCxnSpPr>
        <p:spPr>
          <a:xfrm flipV="1">
            <a:off x="1285852" y="2643182"/>
            <a:ext cx="3643338" cy="357190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9" name="直線矢印コネクタ 38"/>
          <p:cNvCxnSpPr/>
          <p:nvPr/>
        </p:nvCxnSpPr>
        <p:spPr>
          <a:xfrm>
            <a:off x="1285852" y="2714620"/>
            <a:ext cx="3786214" cy="3500462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27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5425" y="41145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表 6"/>
          <p:cNvGraphicFramePr>
            <a:graphicFrameLocks noGrp="1"/>
          </p:cNvGraphicFramePr>
          <p:nvPr/>
        </p:nvGraphicFramePr>
        <p:xfrm>
          <a:off x="857224" y="2214554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600200"/>
            <a:ext cx="8472518" cy="4525963"/>
          </a:xfrm>
        </p:spPr>
        <p:txBody>
          <a:bodyPr>
            <a:normAutofit/>
          </a:bodyPr>
          <a:lstStyle/>
          <a:p>
            <a:r>
              <a:rPr kumimoji="1" lang="ja-JP" altLang="en-US" dirty="0" smtClean="0"/>
              <a:t>チェスの「</a:t>
            </a:r>
            <a:r>
              <a:rPr lang="ja-JP" altLang="en-US" dirty="0" smtClean="0"/>
              <a:t>クイーン</a:t>
            </a:r>
            <a:r>
              <a:rPr kumimoji="1" lang="ja-JP" altLang="en-US" dirty="0" smtClean="0"/>
              <a:t>」</a:t>
            </a:r>
            <a:r>
              <a:rPr lang="ja-JP" altLang="en-US" dirty="0" smtClean="0"/>
              <a:t>、</a:t>
            </a:r>
            <a:r>
              <a:rPr lang="en-US" altLang="ja-JP" dirty="0" smtClean="0"/>
              <a:t>n x n</a:t>
            </a:r>
            <a:r>
              <a:rPr lang="ja-JP" altLang="en-US" dirty="0" smtClean="0"/>
              <a:t>の盤面上で、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</a:t>
            </a:r>
            <a:r>
              <a:rPr lang="en-US" altLang="ja-JP" dirty="0" smtClean="0"/>
              <a:t>n</a:t>
            </a:r>
            <a:r>
              <a:rPr lang="ja-JP" altLang="en-US" dirty="0" smtClean="0"/>
              <a:t>個のクイーンが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　　　　　　　　　　　　　　　　　　　お互いに取らない</a:t>
            </a:r>
            <a:endParaRPr lang="en-US" altLang="ja-JP" dirty="0" smtClean="0"/>
          </a:p>
          <a:p>
            <a:pPr>
              <a:buNone/>
            </a:pPr>
            <a:r>
              <a:rPr kumimoji="1" lang="ja-JP" altLang="en-US" dirty="0" smtClean="0"/>
              <a:t>　　　　　　　　　　　　　　　　　　　</a:t>
            </a:r>
            <a:r>
              <a:rPr kumimoji="1" lang="ja-JP" altLang="en-US" sz="2800" dirty="0" smtClean="0"/>
              <a:t>（効き筋にならない）</a:t>
            </a:r>
            <a:endParaRPr kumimoji="1" lang="en-US" altLang="ja-JP" sz="2800" dirty="0" smtClean="0"/>
          </a:p>
          <a:p>
            <a:pPr>
              <a:buNone/>
            </a:pPr>
            <a:r>
              <a:rPr kumimoji="1" lang="ja-JP" altLang="en-US" dirty="0" smtClean="0"/>
              <a:t>　　　　　　　　　　　　　　　　　　　ように配置</a:t>
            </a:r>
            <a:endParaRPr kumimoji="1" lang="en-US" altLang="ja-JP" dirty="0"/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pic>
        <p:nvPicPr>
          <p:cNvPr id="10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71600" y="2420888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1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46336" y="4090765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2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800094" y="587727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07904" y="3284984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4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17378" y="4993014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6" name="表 1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063707199"/>
              </p:ext>
            </p:extLst>
          </p:nvPr>
        </p:nvGraphicFramePr>
        <p:xfrm>
          <a:off x="4439242" y="2285668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17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8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9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112" y="5948386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0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922" y="3356098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21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396" y="5064128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この問題を解くための</a:t>
            </a:r>
            <a:r>
              <a:rPr kumimoji="1" lang="ja-JP" altLang="en-US" dirty="0" smtClean="0"/>
              <a:t>データ構造</a:t>
            </a:r>
            <a:endParaRPr kumimoji="1" lang="en-US" altLang="ja-JP" dirty="0" smtClean="0"/>
          </a:p>
          <a:p>
            <a:endParaRPr kumimoji="1" lang="en-US" altLang="ja-JP" dirty="0"/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この問題を解くための</a:t>
            </a:r>
            <a:r>
              <a:rPr kumimoji="1" lang="ja-JP" altLang="en-US" dirty="0" smtClean="0"/>
              <a:t>データ構造</a:t>
            </a:r>
            <a:endParaRPr kumimoji="1" lang="en-US" altLang="ja-JP" dirty="0" smtClean="0"/>
          </a:p>
          <a:p>
            <a:endParaRPr kumimoji="1" lang="en-US" altLang="ja-JP" dirty="0"/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graphicFrame>
        <p:nvGraphicFramePr>
          <p:cNvPr id="30" name="表 2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9367953"/>
              </p:ext>
            </p:extLst>
          </p:nvPr>
        </p:nvGraphicFramePr>
        <p:xfrm>
          <a:off x="4439242" y="2285668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endParaRPr kumimoji="1" lang="ja-JP" altLang="en-US" sz="1700" dirty="0"/>
                    </a:p>
                  </a:txBody>
                  <a:tcPr marL="88655" marR="88655" marT="44328" marB="44328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pic>
        <p:nvPicPr>
          <p:cNvPr id="31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53618" y="2492002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2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382112" y="5948386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4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289922" y="3356098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35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199396" y="5064128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4911741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この問題を解くための</a:t>
            </a:r>
            <a:r>
              <a:rPr kumimoji="1" lang="ja-JP" altLang="en-US" dirty="0" smtClean="0"/>
              <a:t>データ構造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すでに効き筋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>
                <a:solidFill>
                  <a:srgbClr val="FF0000"/>
                </a:solidFill>
              </a:rPr>
              <a:t>FALSE</a:t>
            </a:r>
          </a:p>
          <a:p>
            <a:r>
              <a:rPr lang="en-US" altLang="ja-JP" dirty="0" smtClean="0"/>
              <a:t>queen</a:t>
            </a:r>
            <a:r>
              <a:rPr lang="ja-JP" altLang="en-US" dirty="0" smtClean="0"/>
              <a:t>を置ける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TRUE</a:t>
            </a:r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chemeClr val="tx1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cxnSp>
        <p:nvCxnSpPr>
          <p:cNvPr id="30" name="直線矢印コネクタ 29"/>
          <p:cNvCxnSpPr/>
          <p:nvPr/>
        </p:nvCxnSpPr>
        <p:spPr>
          <a:xfrm rot="10800000" flipV="1">
            <a:off x="4786314" y="4429132"/>
            <a:ext cx="3786213" cy="15394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rot="5400000" flipH="1" flipV="1">
            <a:off x="3929852" y="4499776"/>
            <a:ext cx="3714776" cy="158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flipV="1">
            <a:off x="4786314" y="2714620"/>
            <a:ext cx="2857520" cy="264161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>
            <a:off x="4643438" y="3357538"/>
            <a:ext cx="3214710" cy="300042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500726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この問題を解くための</a:t>
            </a:r>
            <a:r>
              <a:rPr kumimoji="1" lang="ja-JP" altLang="en-US" dirty="0" smtClean="0"/>
              <a:t>データ構造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r>
              <a:rPr lang="ja-JP" altLang="en-US" dirty="0" smtClean="0"/>
              <a:t>すでに効き筋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>
                <a:solidFill>
                  <a:srgbClr val="FF0000"/>
                </a:solidFill>
              </a:rPr>
              <a:t>FALSE</a:t>
            </a:r>
          </a:p>
          <a:p>
            <a:r>
              <a:rPr lang="en-US" altLang="ja-JP" dirty="0" smtClean="0"/>
              <a:t>queen</a:t>
            </a:r>
            <a:r>
              <a:rPr lang="ja-JP" altLang="en-US" dirty="0" smtClean="0"/>
              <a:t>を置ける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→</a:t>
            </a:r>
            <a:r>
              <a:rPr lang="en-US" altLang="ja-JP" dirty="0" smtClean="0"/>
              <a:t>TRUE</a:t>
            </a:r>
          </a:p>
          <a:p>
            <a:pPr>
              <a:buNone/>
            </a:pP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これを</a:t>
            </a:r>
            <a:r>
              <a:rPr lang="en-US" altLang="ja-JP" sz="2400" dirty="0" smtClean="0"/>
              <a:t>2</a:t>
            </a:r>
            <a:r>
              <a:rPr lang="ja-JP" altLang="en-US" sz="2400" dirty="0" smtClean="0"/>
              <a:t>次元配列で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書いてもよいが、ここでは</a:t>
            </a:r>
            <a:endParaRPr lang="en-US" altLang="ja-JP" sz="2400" dirty="0" smtClean="0"/>
          </a:p>
          <a:p>
            <a:pPr>
              <a:buNone/>
            </a:pPr>
            <a:r>
              <a:rPr lang="ja-JP" altLang="en-US" sz="2400" dirty="0" smtClean="0"/>
              <a:t>次の</a:t>
            </a:r>
            <a:r>
              <a:rPr lang="en-US" altLang="ja-JP" sz="2400" dirty="0" smtClean="0"/>
              <a:t>3</a:t>
            </a:r>
            <a:r>
              <a:rPr lang="ja-JP" altLang="en-US" sz="2400" dirty="0" err="1" smtClean="0"/>
              <a:t>つの</a:t>
            </a:r>
            <a:r>
              <a:rPr lang="ja-JP" altLang="en-US" sz="2400" dirty="0" smtClean="0"/>
              <a:t>配列で表現</a:t>
            </a:r>
            <a:endParaRPr lang="en-US" altLang="ja-JP" sz="2400" dirty="0" smtClean="0"/>
          </a:p>
          <a:p>
            <a:pPr>
              <a:buNone/>
            </a:pPr>
            <a:endParaRPr lang="en-US" altLang="ja-JP" dirty="0" smtClean="0"/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chemeClr val="tx1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cxnSp>
        <p:nvCxnSpPr>
          <p:cNvPr id="30" name="直線矢印コネクタ 29"/>
          <p:cNvCxnSpPr/>
          <p:nvPr/>
        </p:nvCxnSpPr>
        <p:spPr>
          <a:xfrm rot="10800000" flipV="1">
            <a:off x="4786314" y="4429132"/>
            <a:ext cx="3786213" cy="15394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1" name="直線矢印コネクタ 30"/>
          <p:cNvCxnSpPr/>
          <p:nvPr/>
        </p:nvCxnSpPr>
        <p:spPr>
          <a:xfrm rot="5400000" flipH="1" flipV="1">
            <a:off x="3929852" y="4499776"/>
            <a:ext cx="3714776" cy="158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2" name="直線矢印コネクタ 31"/>
          <p:cNvCxnSpPr/>
          <p:nvPr/>
        </p:nvCxnSpPr>
        <p:spPr>
          <a:xfrm flipV="1">
            <a:off x="4786314" y="2714620"/>
            <a:ext cx="2857520" cy="2641618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5" name="直線矢印コネクタ 34"/>
          <p:cNvCxnSpPr/>
          <p:nvPr/>
        </p:nvCxnSpPr>
        <p:spPr>
          <a:xfrm>
            <a:off x="4643438" y="3357538"/>
            <a:ext cx="3214710" cy="3000420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3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コンテンツ プレースホルダ 2"/>
          <p:cNvSpPr>
            <a:spLocks noGrp="1"/>
          </p:cNvSpPr>
          <p:nvPr>
            <p:ph idx="1"/>
          </p:nvPr>
        </p:nvSpPr>
        <p:spPr>
          <a:xfrm>
            <a:off x="457200" y="1214422"/>
            <a:ext cx="8472518" cy="5500726"/>
          </a:xfrm>
        </p:spPr>
        <p:txBody>
          <a:bodyPr>
            <a:normAutofit/>
          </a:bodyPr>
          <a:lstStyle/>
          <a:p>
            <a:r>
              <a:rPr lang="ja-JP" altLang="en-US" dirty="0" smtClean="0"/>
              <a:t>この問題を解くための</a:t>
            </a:r>
            <a:r>
              <a:rPr kumimoji="1" lang="ja-JP" altLang="en-US" dirty="0" smtClean="0"/>
              <a:t>データ構造</a:t>
            </a:r>
            <a:endParaRPr kumimoji="1" lang="en-US" altLang="ja-JP" dirty="0" smtClean="0"/>
          </a:p>
          <a:p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配列１：</a:t>
            </a:r>
            <a:endParaRPr lang="en-US" altLang="ja-JP" dirty="0" smtClean="0"/>
          </a:p>
          <a:p>
            <a:pPr>
              <a:buNone/>
            </a:pPr>
            <a:r>
              <a:rPr lang="en-US" altLang="ja-JP" dirty="0" err="1" smtClean="0"/>
              <a:t>q_row</a:t>
            </a:r>
            <a:r>
              <a:rPr lang="en-US" altLang="ja-JP" dirty="0" smtClean="0"/>
              <a:t>[row]</a:t>
            </a:r>
          </a:p>
          <a:p>
            <a:pPr>
              <a:buNone/>
            </a:pPr>
            <a:r>
              <a:rPr lang="ja-JP" altLang="en-US" dirty="0" smtClean="0"/>
              <a:t>その行に</a:t>
            </a:r>
            <a:r>
              <a:rPr lang="en-US" altLang="ja-JP" dirty="0" smtClean="0"/>
              <a:t>queen</a:t>
            </a:r>
            <a:r>
              <a:rPr lang="ja-JP" altLang="en-US" dirty="0" smtClean="0"/>
              <a:t>が</a:t>
            </a:r>
            <a:endParaRPr lang="en-US" altLang="ja-JP" dirty="0" smtClean="0"/>
          </a:p>
          <a:p>
            <a:pPr>
              <a:buNone/>
            </a:pPr>
            <a:r>
              <a:rPr lang="ja-JP" altLang="en-US" dirty="0" smtClean="0"/>
              <a:t>いるときに</a:t>
            </a:r>
            <a:r>
              <a:rPr lang="en-US" altLang="ja-JP" dirty="0" smtClean="0"/>
              <a:t>FALSE</a:t>
            </a:r>
          </a:p>
          <a:p>
            <a:pPr>
              <a:buNone/>
            </a:pPr>
            <a:r>
              <a:rPr lang="ja-JP" altLang="en-US" dirty="0" smtClean="0"/>
              <a:t>いないときに</a:t>
            </a:r>
            <a:r>
              <a:rPr lang="en-US" altLang="ja-JP" dirty="0" smtClean="0"/>
              <a:t>TRUE</a:t>
            </a:r>
          </a:p>
          <a:p>
            <a:pPr>
              <a:buNone/>
            </a:pPr>
            <a:endParaRPr kumimoji="1" lang="en-US" altLang="ja-JP" dirty="0" smtClean="0">
              <a:solidFill>
                <a:srgbClr val="FF0000"/>
              </a:solidFill>
            </a:endParaRPr>
          </a:p>
        </p:txBody>
      </p:sp>
      <p:sp>
        <p:nvSpPr>
          <p:cNvPr id="24" name="タイトル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/>
          <a:p>
            <a:r>
              <a:rPr kumimoji="1" lang="en-US" altLang="ja-JP" dirty="0" smtClean="0"/>
              <a:t>n</a:t>
            </a:r>
            <a:r>
              <a:rPr kumimoji="1" lang="ja-JP" altLang="en-US" dirty="0" smtClean="0"/>
              <a:t>クイーン（</a:t>
            </a:r>
            <a:r>
              <a:rPr kumimoji="1" lang="en-US" altLang="ja-JP" dirty="0" smtClean="0"/>
              <a:t>n-queens</a:t>
            </a:r>
            <a:r>
              <a:rPr kumimoji="1" lang="ja-JP" altLang="en-US" dirty="0" smtClean="0"/>
              <a:t>）</a:t>
            </a:r>
            <a:endParaRPr kumimoji="1" lang="ja-JP" altLang="en-US" dirty="0"/>
          </a:p>
        </p:txBody>
      </p:sp>
      <p:graphicFrame>
        <p:nvGraphicFramePr>
          <p:cNvPr id="10" name="表 9"/>
          <p:cNvGraphicFramePr>
            <a:graphicFrameLocks noGrp="1"/>
          </p:cNvGraphicFramePr>
          <p:nvPr/>
        </p:nvGraphicFramePr>
        <p:xfrm>
          <a:off x="4429124" y="2285992"/>
          <a:ext cx="4548200" cy="4325025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909640"/>
                <a:gridCol w="909640"/>
                <a:gridCol w="909640"/>
                <a:gridCol w="909640"/>
                <a:gridCol w="909640"/>
              </a:tblGrid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chemeClr val="tx1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chemeClr val="tx1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865005"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indent="0" algn="ctr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700" dirty="0" smtClean="0">
                          <a:solidFill>
                            <a:srgbClr val="FF0000"/>
                          </a:solidFill>
                        </a:rPr>
                        <a:t>FALSE</a:t>
                      </a:r>
                      <a:endParaRPr kumimoji="1" lang="ja-JP" altLang="en-US" sz="1700" dirty="0" smtClean="0">
                        <a:solidFill>
                          <a:srgbClr val="FF000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kumimoji="1" lang="en-US" altLang="ja-JP" sz="1700" dirty="0" smtClean="0">
                          <a:solidFill>
                            <a:srgbClr val="002060"/>
                          </a:solidFill>
                        </a:rPr>
                        <a:t>TRUE</a:t>
                      </a:r>
                      <a:endParaRPr kumimoji="1" lang="ja-JP" altLang="en-US" sz="1700" dirty="0">
                        <a:solidFill>
                          <a:srgbClr val="002060"/>
                        </a:solidFill>
                      </a:endParaRPr>
                    </a:p>
                  </a:txBody>
                  <a:tcPr marL="88655" marR="88655" marT="44328" marB="44328" anchor="b" anchorCtr="1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85000"/>
                      </a:schemeClr>
                    </a:solidFill>
                  </a:tcPr>
                </a:tc>
              </a:tr>
            </a:tbl>
          </a:graphicData>
        </a:graphic>
      </p:graphicFrame>
      <p:sp>
        <p:nvSpPr>
          <p:cNvPr id="16" name="テキスト ボックス 15"/>
          <p:cNvSpPr txBox="1"/>
          <p:nvPr/>
        </p:nvSpPr>
        <p:spPr>
          <a:xfrm>
            <a:off x="3214678" y="1714488"/>
            <a:ext cx="116698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column </a:t>
            </a:r>
            <a:r>
              <a:rPr lang="ja-JP" altLang="en-US" dirty="0" smtClean="0"/>
              <a:t>列</a:t>
            </a:r>
            <a:endParaRPr kumimoji="1" lang="ja-JP" altLang="en-US" dirty="0"/>
          </a:p>
        </p:txBody>
      </p:sp>
      <p:sp>
        <p:nvSpPr>
          <p:cNvPr id="18" name="テキスト ボックス 17"/>
          <p:cNvSpPr txBox="1"/>
          <p:nvPr/>
        </p:nvSpPr>
        <p:spPr>
          <a:xfrm>
            <a:off x="4429124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0</a:t>
            </a:r>
          </a:p>
        </p:txBody>
      </p:sp>
      <p:sp>
        <p:nvSpPr>
          <p:cNvPr id="19" name="テキスト ボックス 18"/>
          <p:cNvSpPr txBox="1"/>
          <p:nvPr/>
        </p:nvSpPr>
        <p:spPr>
          <a:xfrm>
            <a:off x="542925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1</a:t>
            </a:r>
          </a:p>
        </p:txBody>
      </p:sp>
      <p:sp>
        <p:nvSpPr>
          <p:cNvPr id="20" name="テキスト ボックス 19"/>
          <p:cNvSpPr txBox="1"/>
          <p:nvPr/>
        </p:nvSpPr>
        <p:spPr>
          <a:xfrm>
            <a:off x="6357950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2</a:t>
            </a:r>
          </a:p>
        </p:txBody>
      </p:sp>
      <p:sp>
        <p:nvSpPr>
          <p:cNvPr id="21" name="テキスト ボックス 20"/>
          <p:cNvSpPr txBox="1"/>
          <p:nvPr/>
        </p:nvSpPr>
        <p:spPr>
          <a:xfrm>
            <a:off x="7215206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3</a:t>
            </a:r>
          </a:p>
        </p:txBody>
      </p:sp>
      <p:sp>
        <p:nvSpPr>
          <p:cNvPr id="22" name="テキスト ボックス 21"/>
          <p:cNvSpPr txBox="1"/>
          <p:nvPr/>
        </p:nvSpPr>
        <p:spPr>
          <a:xfrm>
            <a:off x="8072462" y="1857364"/>
            <a:ext cx="7934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err="1" smtClean="0"/>
              <a:t>col</a:t>
            </a:r>
            <a:r>
              <a:rPr lang="en-US" altLang="ja-JP" dirty="0" smtClean="0"/>
              <a:t> = 4</a:t>
            </a:r>
          </a:p>
        </p:txBody>
      </p:sp>
      <p:sp>
        <p:nvSpPr>
          <p:cNvPr id="23" name="テキスト ボックス 22"/>
          <p:cNvSpPr txBox="1"/>
          <p:nvPr/>
        </p:nvSpPr>
        <p:spPr>
          <a:xfrm>
            <a:off x="2857488" y="2071678"/>
            <a:ext cx="830868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</a:t>
            </a:r>
            <a:r>
              <a:rPr lang="ja-JP" altLang="en-US" dirty="0" smtClean="0"/>
              <a:t>行</a:t>
            </a:r>
            <a:endParaRPr kumimoji="1" lang="ja-JP" altLang="en-US" dirty="0"/>
          </a:p>
        </p:txBody>
      </p:sp>
      <p:sp>
        <p:nvSpPr>
          <p:cNvPr id="25" name="テキスト ボックス 24"/>
          <p:cNvSpPr txBox="1"/>
          <p:nvPr/>
        </p:nvSpPr>
        <p:spPr>
          <a:xfrm>
            <a:off x="3428992" y="2571744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0</a:t>
            </a:r>
          </a:p>
        </p:txBody>
      </p:sp>
      <p:sp>
        <p:nvSpPr>
          <p:cNvPr id="26" name="テキスト ボックス 25"/>
          <p:cNvSpPr txBox="1"/>
          <p:nvPr/>
        </p:nvSpPr>
        <p:spPr>
          <a:xfrm>
            <a:off x="3428992" y="335756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1</a:t>
            </a:r>
          </a:p>
        </p:txBody>
      </p:sp>
      <p:sp>
        <p:nvSpPr>
          <p:cNvPr id="27" name="テキスト ボックス 26"/>
          <p:cNvSpPr txBox="1"/>
          <p:nvPr/>
        </p:nvSpPr>
        <p:spPr>
          <a:xfrm>
            <a:off x="3428992" y="428625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>
                <a:solidFill>
                  <a:srgbClr val="FF0000"/>
                </a:solidFill>
              </a:rPr>
              <a:t>row = 2</a:t>
            </a:r>
          </a:p>
        </p:txBody>
      </p:sp>
      <p:sp>
        <p:nvSpPr>
          <p:cNvPr id="28" name="テキスト ボックス 27"/>
          <p:cNvSpPr txBox="1"/>
          <p:nvPr/>
        </p:nvSpPr>
        <p:spPr>
          <a:xfrm>
            <a:off x="3428992" y="5143512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3</a:t>
            </a:r>
          </a:p>
        </p:txBody>
      </p:sp>
      <p:sp>
        <p:nvSpPr>
          <p:cNvPr id="29" name="テキスト ボックス 28"/>
          <p:cNvSpPr txBox="1"/>
          <p:nvPr/>
        </p:nvSpPr>
        <p:spPr>
          <a:xfrm>
            <a:off x="3428992" y="6072206"/>
            <a:ext cx="8853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ja-JP" dirty="0" smtClean="0"/>
              <a:t>row = 4</a:t>
            </a:r>
          </a:p>
        </p:txBody>
      </p:sp>
      <p:cxnSp>
        <p:nvCxnSpPr>
          <p:cNvPr id="30" name="直線矢印コネクタ 29"/>
          <p:cNvCxnSpPr/>
          <p:nvPr/>
        </p:nvCxnSpPr>
        <p:spPr>
          <a:xfrm rot="10800000" flipV="1">
            <a:off x="4786314" y="4429132"/>
            <a:ext cx="3786213" cy="15394"/>
          </a:xfrm>
          <a:prstGeom prst="straightConnector1">
            <a:avLst/>
          </a:prstGeom>
          <a:ln w="38100">
            <a:solidFill>
              <a:srgbClr val="FF0000"/>
            </a:solidFill>
            <a:headEnd type="arrow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31" name="Picture 3" descr="C:\Users\tommy\AppData\Local\Microsoft\Windows\Temporary Internet Files\Content.IE5\JCUALD72\MC900339780[1].wmf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28354" y="4161879"/>
            <a:ext cx="604191" cy="5170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358</TotalTime>
  <Words>1350</Words>
  <Application>Microsoft Office PowerPoint</Application>
  <PresentationFormat>画面に合わせる (4:3)</PresentationFormat>
  <Paragraphs>619</Paragraphs>
  <Slides>22</Slides>
  <Notes>0</Notes>
  <HiddenSlides>0</HiddenSlides>
  <MMClips>0</MMClips>
  <ScaleCrop>false</ScaleCrop>
  <HeadingPairs>
    <vt:vector size="4" baseType="variant">
      <vt:variant>
        <vt:lpstr>テーマ</vt:lpstr>
      </vt:variant>
      <vt:variant>
        <vt:i4>1</vt:i4>
      </vt:variant>
      <vt:variant>
        <vt:lpstr>スライド タイトル</vt:lpstr>
      </vt:variant>
      <vt:variant>
        <vt:i4>22</vt:i4>
      </vt:variant>
    </vt:vector>
  </HeadingPairs>
  <TitlesOfParts>
    <vt:vector size="23" baseType="lpstr">
      <vt:lpstr>Office テーマ</vt:lpstr>
      <vt:lpstr>アルゴリズムとデータ構造 補足資料10-2 「nクイーン」</vt:lpstr>
      <vt:lpstr>バックトラックアルゴリズム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  <vt:lpstr>nクイーン（n-queens）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バックトラックアルゴリズム</dc:title>
  <dc:creator>tommy</dc:creator>
  <cp:lastModifiedBy>Takashi Tomii</cp:lastModifiedBy>
  <cp:revision>40</cp:revision>
  <dcterms:created xsi:type="dcterms:W3CDTF">2008-06-06T09:59:18Z</dcterms:created>
  <dcterms:modified xsi:type="dcterms:W3CDTF">2012-04-02T06:49:14Z</dcterms:modified>
</cp:coreProperties>
</file>