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1" r:id="rId2"/>
    <p:sldId id="258" r:id="rId3"/>
    <p:sldId id="264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344" r:id="rId33"/>
    <p:sldId id="343" r:id="rId34"/>
    <p:sldId id="294" r:id="rId35"/>
    <p:sldId id="301" r:id="rId36"/>
    <p:sldId id="305" r:id="rId37"/>
    <p:sldId id="295" r:id="rId38"/>
    <p:sldId id="304" r:id="rId39"/>
    <p:sldId id="306" r:id="rId40"/>
    <p:sldId id="296" r:id="rId41"/>
    <p:sldId id="307" r:id="rId42"/>
    <p:sldId id="308" r:id="rId43"/>
    <p:sldId id="297" r:id="rId44"/>
    <p:sldId id="309" r:id="rId45"/>
    <p:sldId id="310" r:id="rId46"/>
    <p:sldId id="298" r:id="rId47"/>
    <p:sldId id="311" r:id="rId48"/>
    <p:sldId id="312" r:id="rId49"/>
    <p:sldId id="299" r:id="rId50"/>
    <p:sldId id="314" r:id="rId51"/>
    <p:sldId id="313" r:id="rId52"/>
    <p:sldId id="300" r:id="rId53"/>
    <p:sldId id="315" r:id="rId54"/>
    <p:sldId id="316" r:id="rId55"/>
    <p:sldId id="317" r:id="rId56"/>
    <p:sldId id="318" r:id="rId57"/>
    <p:sldId id="319" r:id="rId58"/>
    <p:sldId id="320" r:id="rId59"/>
    <p:sldId id="322" r:id="rId60"/>
    <p:sldId id="323" r:id="rId61"/>
    <p:sldId id="324" r:id="rId62"/>
    <p:sldId id="325" r:id="rId63"/>
    <p:sldId id="326" r:id="rId64"/>
    <p:sldId id="327" r:id="rId65"/>
    <p:sldId id="328" r:id="rId66"/>
    <p:sldId id="329" r:id="rId67"/>
    <p:sldId id="330" r:id="rId68"/>
    <p:sldId id="331" r:id="rId69"/>
    <p:sldId id="332" r:id="rId70"/>
    <p:sldId id="333" r:id="rId71"/>
    <p:sldId id="334" r:id="rId72"/>
    <p:sldId id="335" r:id="rId73"/>
    <p:sldId id="336" r:id="rId74"/>
    <p:sldId id="337" r:id="rId75"/>
    <p:sldId id="338" r:id="rId76"/>
    <p:sldId id="339" r:id="rId77"/>
    <p:sldId id="340" r:id="rId78"/>
    <p:sldId id="341" r:id="rId79"/>
    <p:sldId id="345" r:id="rId80"/>
    <p:sldId id="342" r:id="rId81"/>
    <p:sldId id="346" r:id="rId82"/>
    <p:sldId id="347" r:id="rId83"/>
    <p:sldId id="348" r:id="rId84"/>
    <p:sldId id="349" r:id="rId85"/>
    <p:sldId id="350" r:id="rId86"/>
    <p:sldId id="351" r:id="rId87"/>
    <p:sldId id="352" r:id="rId88"/>
    <p:sldId id="353" r:id="rId89"/>
    <p:sldId id="354" r:id="rId90"/>
    <p:sldId id="355" r:id="rId91"/>
    <p:sldId id="356" r:id="rId92"/>
    <p:sldId id="357" r:id="rId93"/>
    <p:sldId id="359" r:id="rId94"/>
    <p:sldId id="358" r:id="rId95"/>
    <p:sldId id="364" r:id="rId96"/>
    <p:sldId id="365" r:id="rId97"/>
    <p:sldId id="366" r:id="rId98"/>
    <p:sldId id="367" r:id="rId99"/>
    <p:sldId id="368" r:id="rId100"/>
    <p:sldId id="369" r:id="rId101"/>
    <p:sldId id="361" r:id="rId102"/>
    <p:sldId id="362" r:id="rId103"/>
    <p:sldId id="363" r:id="rId104"/>
    <p:sldId id="370" r:id="rId10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3" autoAdjust="0"/>
  </p:normalViewPr>
  <p:slideViewPr>
    <p:cSldViewPr>
      <p:cViewPr varScale="1">
        <p:scale>
          <a:sx n="86" d="100"/>
          <a:sy n="86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10-1</a:t>
            </a:r>
            <a:br>
              <a:rPr lang="en-US" altLang="ja-JP" dirty="0" smtClean="0"/>
            </a:br>
            <a:r>
              <a:rPr lang="ja-JP" altLang="en-US" dirty="0" smtClean="0"/>
              <a:t>「騎士巡回」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1229810" y="4015900"/>
            <a:ext cx="1112217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1643042" y="5230346"/>
            <a:ext cx="1214446" cy="9847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95625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じゃあ</a:t>
            </a:r>
            <a:r>
              <a:rPr lang="ja-JP" altLang="en-US" sz="3200" dirty="0" smtClean="0">
                <a:solidFill>
                  <a:srgbClr val="FF0000"/>
                </a:solidFill>
              </a:rPr>
              <a:t>、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en-US" altLang="ja-JP" sz="3200" dirty="0" smtClean="0">
                <a:solidFill>
                  <a:srgbClr val="FF0000"/>
                </a:solidFill>
              </a:rPr>
              <a:t>B</a:t>
            </a:r>
            <a:r>
              <a:rPr lang="ja-JP" altLang="en-US" sz="3200" dirty="0">
                <a:solidFill>
                  <a:srgbClr val="FF0000"/>
                </a:solidFill>
              </a:rPr>
              <a:t>いっときますか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さっき見せたのは正解（の一つ）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285992"/>
            <a:ext cx="571503" cy="745171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5786446" y="4071942"/>
            <a:ext cx="295465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試行回数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（移動回数）は</a:t>
            </a:r>
            <a:endParaRPr kumimoji="1" lang="en-US" altLang="ja-JP" sz="3600" dirty="0" smtClean="0"/>
          </a:p>
          <a:p>
            <a:endParaRPr kumimoji="1" lang="en-US" altLang="ja-JP" sz="3600" dirty="0" smtClean="0"/>
          </a:p>
          <a:p>
            <a:r>
              <a:rPr kumimoji="1" lang="en-US" altLang="ja-JP" sz="3600" dirty="0" smtClean="0"/>
              <a:t>8,839</a:t>
            </a:r>
            <a:r>
              <a:rPr kumimoji="1" lang="ja-JP" altLang="en-US" sz="3600" dirty="0" smtClean="0"/>
              <a:t>回！</a:t>
            </a:r>
            <a:endParaRPr kumimoji="1" lang="ja-JP" altLang="en-US" sz="3600" dirty="0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6215074" y="5286388"/>
            <a:ext cx="1357318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 smtClean="0"/>
          </a:p>
          <a:p>
            <a:r>
              <a:rPr lang="ja-JP" altLang="en-US" dirty="0" smtClean="0"/>
              <a:t>考え方：</a:t>
            </a:r>
            <a:endParaRPr lang="en-US" altLang="ja-JP" dirty="0" smtClean="0"/>
          </a:p>
          <a:p>
            <a:pPr lvl="1"/>
            <a:r>
              <a:rPr lang="ja-JP" altLang="en-US" dirty="0"/>
              <a:t>とりあえず</a:t>
            </a:r>
            <a:r>
              <a:rPr lang="ja-JP" altLang="en-US" dirty="0" smtClean="0"/>
              <a:t>、行けるところまで行ってみる。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行き詰ったら、前に戻って（バックトラック）、別の選択肢でやってみる。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58578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5429256" y="857232"/>
          <a:ext cx="857255" cy="815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451"/>
                <a:gridCol w="171451"/>
                <a:gridCol w="171451"/>
                <a:gridCol w="171451"/>
                <a:gridCol w="171451"/>
              </a:tblGrid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785794"/>
            <a:ext cx="214314" cy="279440"/>
          </a:xfrm>
          <a:prstGeom prst="rect">
            <a:avLst/>
          </a:prstGeom>
          <a:noFill/>
        </p:spPr>
      </p:pic>
      <p:cxnSp>
        <p:nvCxnSpPr>
          <p:cNvPr id="9" name="直線矢印コネクタ 8"/>
          <p:cNvCxnSpPr/>
          <p:nvPr/>
        </p:nvCxnSpPr>
        <p:spPr>
          <a:xfrm rot="10800000" flipV="1">
            <a:off x="5143504" y="171448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000628" y="15716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10800000" flipH="1" flipV="1">
            <a:off x="6143636" y="171448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6429388" y="15716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4714876" y="1928802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000240"/>
            <a:ext cx="214314" cy="279440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rot="10800000" flipV="1">
            <a:off x="4429124" y="285749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286248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/>
          <p:nvPr/>
        </p:nvCxnSpPr>
        <p:spPr>
          <a:xfrm rot="10800000" flipH="1" flipV="1">
            <a:off x="5572132" y="285749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4714876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/>
          <p:nvPr/>
        </p:nvCxnSpPr>
        <p:spPr>
          <a:xfrm rot="5400000">
            <a:off x="4857752" y="2928934"/>
            <a:ext cx="21431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5400000">
            <a:off x="5108579" y="296385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16200000" flipH="1">
            <a:off x="5393537" y="2893216"/>
            <a:ext cx="177802" cy="106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4929190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214942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643570" y="26431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</a:t>
            </a:r>
            <a:endParaRPr kumimoji="1" lang="ja-JP" altLang="en-US" dirty="0"/>
          </a:p>
        </p:txBody>
      </p:sp>
      <p:graphicFrame>
        <p:nvGraphicFramePr>
          <p:cNvPr id="33" name="表 32"/>
          <p:cNvGraphicFramePr>
            <a:graphicFrameLocks noGrp="1"/>
          </p:cNvGraphicFramePr>
          <p:nvPr/>
        </p:nvGraphicFramePr>
        <p:xfrm>
          <a:off x="3929058" y="3071810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4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357561"/>
            <a:ext cx="214314" cy="279440"/>
          </a:xfrm>
          <a:prstGeom prst="rect">
            <a:avLst/>
          </a:prstGeom>
          <a:noFill/>
        </p:spPr>
      </p:pic>
      <p:cxnSp>
        <p:nvCxnSpPr>
          <p:cNvPr id="35" name="直線矢印コネクタ 34"/>
          <p:cNvCxnSpPr/>
          <p:nvPr/>
        </p:nvCxnSpPr>
        <p:spPr>
          <a:xfrm rot="10800000" flipV="1">
            <a:off x="3714744" y="392906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571868" y="378619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37" name="直線矢印コネクタ 36"/>
          <p:cNvCxnSpPr/>
          <p:nvPr/>
        </p:nvCxnSpPr>
        <p:spPr>
          <a:xfrm rot="10800000" flipH="1" flipV="1">
            <a:off x="4714876" y="392906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143372" y="3857628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41" name="直線矢印コネクタ 40"/>
          <p:cNvCxnSpPr/>
          <p:nvPr/>
        </p:nvCxnSpPr>
        <p:spPr>
          <a:xfrm rot="5400000">
            <a:off x="4394199" y="403542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4857752" y="378619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graphicFrame>
        <p:nvGraphicFramePr>
          <p:cNvPr id="45" name="表 44"/>
          <p:cNvGraphicFramePr>
            <a:graphicFrameLocks noGrp="1"/>
          </p:cNvGraphicFramePr>
          <p:nvPr/>
        </p:nvGraphicFramePr>
        <p:xfrm>
          <a:off x="2214546" y="4357694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表 45"/>
          <p:cNvGraphicFramePr>
            <a:graphicFrameLocks noGrp="1"/>
          </p:cNvGraphicFramePr>
          <p:nvPr/>
        </p:nvGraphicFramePr>
        <p:xfrm>
          <a:off x="1285852" y="5429264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7" name="直線矢印コネクタ 46"/>
          <p:cNvCxnSpPr/>
          <p:nvPr/>
        </p:nvCxnSpPr>
        <p:spPr>
          <a:xfrm rot="10800000" flipV="1">
            <a:off x="1857356" y="521495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1714480" y="5072074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49" name="直線矢印コネクタ 48"/>
          <p:cNvCxnSpPr/>
          <p:nvPr/>
        </p:nvCxnSpPr>
        <p:spPr>
          <a:xfrm rot="10800000" flipH="1" flipV="1">
            <a:off x="2857488" y="521495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285984" y="51435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 rot="5400000">
            <a:off x="2536811" y="532131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000364" y="5072074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/>
          <p:nvPr/>
        </p:nvCxnSpPr>
        <p:spPr>
          <a:xfrm rot="10800000" flipV="1">
            <a:off x="1071538" y="635795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928662" y="62150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55" name="直線矢印コネクタ 54"/>
          <p:cNvCxnSpPr/>
          <p:nvPr/>
        </p:nvCxnSpPr>
        <p:spPr>
          <a:xfrm rot="10800000" flipH="1" flipV="1">
            <a:off x="2071670" y="635795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357422" y="62150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pic>
        <p:nvPicPr>
          <p:cNvPr id="57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4643446"/>
            <a:ext cx="214314" cy="279440"/>
          </a:xfrm>
          <a:prstGeom prst="rect">
            <a:avLst/>
          </a:prstGeom>
          <a:noFill/>
        </p:spPr>
      </p:pic>
      <p:pic>
        <p:nvPicPr>
          <p:cNvPr id="5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5857892"/>
            <a:ext cx="214314" cy="279440"/>
          </a:xfrm>
          <a:prstGeom prst="rect">
            <a:avLst/>
          </a:prstGeom>
          <a:noFill/>
        </p:spPr>
      </p:pic>
      <p:cxnSp>
        <p:nvCxnSpPr>
          <p:cNvPr id="60" name="直線矢印コネクタ 59"/>
          <p:cNvCxnSpPr/>
          <p:nvPr/>
        </p:nvCxnSpPr>
        <p:spPr>
          <a:xfrm rot="5400000">
            <a:off x="1893075" y="1535893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1571604" y="142873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試行</a:t>
            </a:r>
            <a:endParaRPr kumimoji="1" lang="ja-JP" altLang="en-US" dirty="0"/>
          </a:p>
        </p:txBody>
      </p:sp>
      <p:cxnSp>
        <p:nvCxnSpPr>
          <p:cNvPr id="62" name="直線矢印コネクタ 61"/>
          <p:cNvCxnSpPr/>
          <p:nvPr/>
        </p:nvCxnSpPr>
        <p:spPr>
          <a:xfrm rot="5400000" flipH="1" flipV="1">
            <a:off x="2178827" y="1607331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2428860" y="171448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やり直し</a:t>
            </a:r>
            <a:endParaRPr kumimoji="1" lang="en-US" altLang="ja-JP" dirty="0" smtClean="0"/>
          </a:p>
          <a:p>
            <a:r>
              <a:rPr lang="ja-JP" altLang="en-US" dirty="0" smtClean="0"/>
              <a:t>（バックトラック）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>
            <a:stCxn id="14" idx="0"/>
          </p:cNvCxnSpPr>
          <p:nvPr/>
        </p:nvCxnSpPr>
        <p:spPr>
          <a:xfrm rot="16200000" flipH="1" flipV="1">
            <a:off x="4865743" y="156362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stCxn id="69" idx="3"/>
          </p:cNvCxnSpPr>
          <p:nvPr/>
        </p:nvCxnSpPr>
        <p:spPr>
          <a:xfrm flipH="1">
            <a:off x="857224" y="1541964"/>
            <a:ext cx="428628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85720" y="135729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選択肢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 rot="16200000" flipH="1" flipV="1">
            <a:off x="4222801" y="263519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/>
          <p:nvPr/>
        </p:nvCxnSpPr>
        <p:spPr>
          <a:xfrm rot="16200000" flipH="1" flipV="1">
            <a:off x="3365545" y="370676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3214678" y="400050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74" name="直線矢印コネクタ 73"/>
          <p:cNvCxnSpPr/>
          <p:nvPr/>
        </p:nvCxnSpPr>
        <p:spPr>
          <a:xfrm rot="16200000" flipH="1" flipV="1">
            <a:off x="1722471" y="4921207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rot="16200000" flipH="1" flipV="1">
            <a:off x="793777" y="6135653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 flipV="1">
            <a:off x="1071538" y="6429396"/>
            <a:ext cx="714380" cy="28575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1785918" y="6429396"/>
            <a:ext cx="571504" cy="21431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テキスト ボックス 83"/>
          <p:cNvSpPr txBox="1"/>
          <p:nvPr/>
        </p:nvSpPr>
        <p:spPr>
          <a:xfrm>
            <a:off x="428596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2214546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 rot="16200000" flipV="1">
            <a:off x="2000232" y="5857892"/>
            <a:ext cx="85725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rot="5400000" flipH="1" flipV="1">
            <a:off x="2143108" y="5429264"/>
            <a:ext cx="357190" cy="214314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 rot="16200000" flipH="1">
            <a:off x="2428860" y="5357826"/>
            <a:ext cx="142876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テキスト ボックス 94"/>
          <p:cNvSpPr txBox="1"/>
          <p:nvPr/>
        </p:nvSpPr>
        <p:spPr>
          <a:xfrm>
            <a:off x="2285984" y="55007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97" name="直線矢印コネクタ 96"/>
          <p:cNvCxnSpPr>
            <a:stCxn id="95" idx="0"/>
          </p:cNvCxnSpPr>
          <p:nvPr/>
        </p:nvCxnSpPr>
        <p:spPr>
          <a:xfrm rot="5400000" flipH="1" flipV="1">
            <a:off x="2696752" y="5339967"/>
            <a:ext cx="142876" cy="178595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>
            <a:off x="2857488" y="5429264"/>
            <a:ext cx="357190" cy="714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テキスト ボックス 105"/>
          <p:cNvSpPr txBox="1"/>
          <p:nvPr/>
        </p:nvSpPr>
        <p:spPr>
          <a:xfrm>
            <a:off x="3143240" y="55007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16200000" flipV="1">
            <a:off x="2964645" y="4964917"/>
            <a:ext cx="785818" cy="28575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/>
          <p:nvPr/>
        </p:nvCxnSpPr>
        <p:spPr>
          <a:xfrm flipV="1">
            <a:off x="3286116" y="4071942"/>
            <a:ext cx="857256" cy="71438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" name="表 111"/>
          <p:cNvGraphicFramePr>
            <a:graphicFrameLocks noGrp="1"/>
          </p:cNvGraphicFramePr>
          <p:nvPr/>
        </p:nvGraphicFramePr>
        <p:xfrm>
          <a:off x="7072330" y="5857892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" name="テキスト ボックス 112"/>
          <p:cNvSpPr txBox="1"/>
          <p:nvPr/>
        </p:nvSpPr>
        <p:spPr>
          <a:xfrm>
            <a:off x="7643834" y="5500702"/>
            <a:ext cx="1285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ゴール！</a:t>
            </a:r>
            <a:endParaRPr kumimoji="1" lang="ja-JP" altLang="en-US" sz="2000" dirty="0"/>
          </a:p>
        </p:txBody>
      </p:sp>
      <p:cxnSp>
        <p:nvCxnSpPr>
          <p:cNvPr id="114" name="直線矢印コネクタ 113"/>
          <p:cNvCxnSpPr/>
          <p:nvPr/>
        </p:nvCxnSpPr>
        <p:spPr>
          <a:xfrm rot="5400000">
            <a:off x="5464975" y="4179099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矢印コネクタ 114"/>
          <p:cNvCxnSpPr/>
          <p:nvPr/>
        </p:nvCxnSpPr>
        <p:spPr>
          <a:xfrm rot="5400000" flipH="1" flipV="1">
            <a:off x="5607851" y="4250537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矢印コネクタ 116"/>
          <p:cNvCxnSpPr/>
          <p:nvPr/>
        </p:nvCxnSpPr>
        <p:spPr>
          <a:xfrm rot="16200000" flipH="1">
            <a:off x="5857884" y="4429132"/>
            <a:ext cx="714380" cy="2857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矢印コネクタ 118"/>
          <p:cNvCxnSpPr/>
          <p:nvPr/>
        </p:nvCxnSpPr>
        <p:spPr>
          <a:xfrm rot="5400000">
            <a:off x="5893603" y="4964917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矢印コネクタ 120"/>
          <p:cNvCxnSpPr/>
          <p:nvPr/>
        </p:nvCxnSpPr>
        <p:spPr>
          <a:xfrm rot="5400000" flipH="1" flipV="1">
            <a:off x="5965041" y="5036355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/>
          <p:cNvCxnSpPr/>
          <p:nvPr/>
        </p:nvCxnSpPr>
        <p:spPr>
          <a:xfrm rot="16200000" flipH="1">
            <a:off x="6179355" y="5179231"/>
            <a:ext cx="500066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rot="16200000" flipV="1">
            <a:off x="6286512" y="5214950"/>
            <a:ext cx="500066" cy="7143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テキスト ボックス 130"/>
          <p:cNvSpPr txBox="1"/>
          <p:nvPr/>
        </p:nvSpPr>
        <p:spPr>
          <a:xfrm>
            <a:off x="5715008" y="364331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214942" y="55721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133" name="直線矢印コネクタ 132"/>
          <p:cNvCxnSpPr/>
          <p:nvPr/>
        </p:nvCxnSpPr>
        <p:spPr>
          <a:xfrm rot="16200000" flipH="1">
            <a:off x="6607983" y="5107793"/>
            <a:ext cx="428628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/>
          <p:cNvCxnSpPr/>
          <p:nvPr/>
        </p:nvCxnSpPr>
        <p:spPr>
          <a:xfrm rot="16200000" flipH="1">
            <a:off x="6965172" y="5607858"/>
            <a:ext cx="357192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テキスト ボックス 139"/>
          <p:cNvSpPr txBox="1"/>
          <p:nvPr/>
        </p:nvSpPr>
        <p:spPr>
          <a:xfrm>
            <a:off x="3714744" y="60007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3929058" y="557214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4500562" y="607220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4572000" y="528638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5572132" y="542926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4214810" y="457200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4572000" y="421481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5357818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バックトラック（モデル）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5429256" y="857232"/>
          <a:ext cx="857255" cy="815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451"/>
                <a:gridCol w="171451"/>
                <a:gridCol w="171451"/>
                <a:gridCol w="171451"/>
                <a:gridCol w="171451"/>
              </a:tblGrid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38"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" dirty="0"/>
                    </a:p>
                  </a:txBody>
                  <a:tcPr marL="16710" marR="16710" marT="8355" marB="83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785794"/>
            <a:ext cx="214314" cy="279440"/>
          </a:xfrm>
          <a:prstGeom prst="rect">
            <a:avLst/>
          </a:prstGeom>
          <a:noFill/>
        </p:spPr>
      </p:pic>
      <p:cxnSp>
        <p:nvCxnSpPr>
          <p:cNvPr id="9" name="直線矢印コネクタ 8"/>
          <p:cNvCxnSpPr/>
          <p:nvPr/>
        </p:nvCxnSpPr>
        <p:spPr>
          <a:xfrm rot="10800000" flipV="1">
            <a:off x="5143504" y="171448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000628" y="15716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10800000" flipH="1" flipV="1">
            <a:off x="6143636" y="171448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6429388" y="15716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4714876" y="1928802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000240"/>
            <a:ext cx="214314" cy="279440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rot="10800000" flipV="1">
            <a:off x="4429124" y="285749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286248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/>
          <p:nvPr/>
        </p:nvCxnSpPr>
        <p:spPr>
          <a:xfrm rot="10800000" flipH="1" flipV="1">
            <a:off x="5572132" y="285749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4714876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/>
          <p:nvPr/>
        </p:nvCxnSpPr>
        <p:spPr>
          <a:xfrm rot="5400000">
            <a:off x="4857752" y="2928934"/>
            <a:ext cx="21431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5400000">
            <a:off x="5108579" y="296385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16200000" flipH="1">
            <a:off x="5393537" y="2893216"/>
            <a:ext cx="177802" cy="106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4929190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214942" y="271462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643570" y="26431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</a:t>
            </a:r>
            <a:endParaRPr kumimoji="1" lang="ja-JP" altLang="en-US" dirty="0"/>
          </a:p>
        </p:txBody>
      </p:sp>
      <p:graphicFrame>
        <p:nvGraphicFramePr>
          <p:cNvPr id="33" name="表 32"/>
          <p:cNvGraphicFramePr>
            <a:graphicFrameLocks noGrp="1"/>
          </p:cNvGraphicFramePr>
          <p:nvPr/>
        </p:nvGraphicFramePr>
        <p:xfrm>
          <a:off x="3929058" y="3071810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4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357561"/>
            <a:ext cx="214314" cy="279440"/>
          </a:xfrm>
          <a:prstGeom prst="rect">
            <a:avLst/>
          </a:prstGeom>
          <a:noFill/>
        </p:spPr>
      </p:pic>
      <p:cxnSp>
        <p:nvCxnSpPr>
          <p:cNvPr id="35" name="直線矢印コネクタ 34"/>
          <p:cNvCxnSpPr/>
          <p:nvPr/>
        </p:nvCxnSpPr>
        <p:spPr>
          <a:xfrm rot="10800000" flipV="1">
            <a:off x="3714744" y="392906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571868" y="378619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37" name="直線矢印コネクタ 36"/>
          <p:cNvCxnSpPr/>
          <p:nvPr/>
        </p:nvCxnSpPr>
        <p:spPr>
          <a:xfrm rot="10800000" flipH="1" flipV="1">
            <a:off x="4714876" y="392906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143372" y="3857628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41" name="直線矢印コネクタ 40"/>
          <p:cNvCxnSpPr/>
          <p:nvPr/>
        </p:nvCxnSpPr>
        <p:spPr>
          <a:xfrm rot="5400000">
            <a:off x="4394199" y="403542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4857752" y="3786190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graphicFrame>
        <p:nvGraphicFramePr>
          <p:cNvPr id="45" name="表 44"/>
          <p:cNvGraphicFramePr>
            <a:graphicFrameLocks noGrp="1"/>
          </p:cNvGraphicFramePr>
          <p:nvPr/>
        </p:nvGraphicFramePr>
        <p:xfrm>
          <a:off x="2214546" y="4357694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表 45"/>
          <p:cNvGraphicFramePr>
            <a:graphicFrameLocks noGrp="1"/>
          </p:cNvGraphicFramePr>
          <p:nvPr/>
        </p:nvGraphicFramePr>
        <p:xfrm>
          <a:off x="1285852" y="5429264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700" dirty="0">
                        <a:solidFill>
                          <a:srgbClr val="00B050"/>
                        </a:solidFill>
                      </a:endParaRPr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7" name="直線矢印コネクタ 46"/>
          <p:cNvCxnSpPr/>
          <p:nvPr/>
        </p:nvCxnSpPr>
        <p:spPr>
          <a:xfrm rot="10800000" flipV="1">
            <a:off x="1857356" y="521495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1714480" y="5072074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49" name="直線矢印コネクタ 48"/>
          <p:cNvCxnSpPr/>
          <p:nvPr/>
        </p:nvCxnSpPr>
        <p:spPr>
          <a:xfrm rot="10800000" flipH="1" flipV="1">
            <a:off x="2857488" y="521495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285984" y="514351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 rot="5400000">
            <a:off x="2536811" y="532131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000364" y="5072074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/>
          <p:nvPr/>
        </p:nvCxnSpPr>
        <p:spPr>
          <a:xfrm rot="10800000" flipV="1">
            <a:off x="1071538" y="635795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928662" y="62150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cxnSp>
        <p:nvCxnSpPr>
          <p:cNvPr id="55" name="直線矢印コネクタ 54"/>
          <p:cNvCxnSpPr/>
          <p:nvPr/>
        </p:nvCxnSpPr>
        <p:spPr>
          <a:xfrm rot="10800000" flipH="1" flipV="1">
            <a:off x="2071670" y="635795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357422" y="6215082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pic>
        <p:nvPicPr>
          <p:cNvPr id="57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4643446"/>
            <a:ext cx="214314" cy="279440"/>
          </a:xfrm>
          <a:prstGeom prst="rect">
            <a:avLst/>
          </a:prstGeom>
          <a:noFill/>
        </p:spPr>
      </p:pic>
      <p:pic>
        <p:nvPicPr>
          <p:cNvPr id="5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5857892"/>
            <a:ext cx="214314" cy="279440"/>
          </a:xfrm>
          <a:prstGeom prst="rect">
            <a:avLst/>
          </a:prstGeom>
          <a:noFill/>
        </p:spPr>
      </p:pic>
      <p:cxnSp>
        <p:nvCxnSpPr>
          <p:cNvPr id="60" name="直線矢印コネクタ 59"/>
          <p:cNvCxnSpPr/>
          <p:nvPr/>
        </p:nvCxnSpPr>
        <p:spPr>
          <a:xfrm rot="5400000">
            <a:off x="1893075" y="1535893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1571604" y="142873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試行</a:t>
            </a:r>
            <a:endParaRPr kumimoji="1" lang="ja-JP" altLang="en-US" dirty="0"/>
          </a:p>
        </p:txBody>
      </p:sp>
      <p:cxnSp>
        <p:nvCxnSpPr>
          <p:cNvPr id="62" name="直線矢印コネクタ 61"/>
          <p:cNvCxnSpPr/>
          <p:nvPr/>
        </p:nvCxnSpPr>
        <p:spPr>
          <a:xfrm rot="5400000" flipH="1" flipV="1">
            <a:off x="2178827" y="1607331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2428860" y="171448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やり直し</a:t>
            </a:r>
            <a:endParaRPr kumimoji="1" lang="en-US" altLang="ja-JP" dirty="0" smtClean="0"/>
          </a:p>
          <a:p>
            <a:r>
              <a:rPr lang="ja-JP" altLang="en-US" dirty="0" smtClean="0"/>
              <a:t>（バックトラック）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>
            <a:stCxn id="14" idx="0"/>
          </p:cNvCxnSpPr>
          <p:nvPr/>
        </p:nvCxnSpPr>
        <p:spPr>
          <a:xfrm rot="16200000" flipH="1" flipV="1">
            <a:off x="4865743" y="156362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stCxn id="69" idx="3"/>
          </p:cNvCxnSpPr>
          <p:nvPr/>
        </p:nvCxnSpPr>
        <p:spPr>
          <a:xfrm flipH="1">
            <a:off x="857224" y="1541964"/>
            <a:ext cx="428628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85720" y="135729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選択肢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 rot="16200000" flipH="1" flipV="1">
            <a:off x="4222801" y="263519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/>
          <p:nvPr/>
        </p:nvCxnSpPr>
        <p:spPr>
          <a:xfrm rot="16200000" flipH="1" flipV="1">
            <a:off x="3365545" y="3706761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3214678" y="400050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74" name="直線矢印コネクタ 73"/>
          <p:cNvCxnSpPr/>
          <p:nvPr/>
        </p:nvCxnSpPr>
        <p:spPr>
          <a:xfrm rot="16200000" flipH="1" flipV="1">
            <a:off x="1722471" y="4921207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rot="16200000" flipH="1" flipV="1">
            <a:off x="793777" y="6135653"/>
            <a:ext cx="285752" cy="3017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 flipV="1">
            <a:off x="1071538" y="6429396"/>
            <a:ext cx="714380" cy="28575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1785918" y="6429396"/>
            <a:ext cx="571504" cy="21431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テキスト ボックス 83"/>
          <p:cNvSpPr txBox="1"/>
          <p:nvPr/>
        </p:nvSpPr>
        <p:spPr>
          <a:xfrm>
            <a:off x="428596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2214546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 rot="16200000" flipV="1">
            <a:off x="2000232" y="5857892"/>
            <a:ext cx="85725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rot="5400000" flipH="1" flipV="1">
            <a:off x="2143108" y="5429264"/>
            <a:ext cx="357190" cy="214314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 rot="16200000" flipH="1">
            <a:off x="2428860" y="5357826"/>
            <a:ext cx="142876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テキスト ボックス 94"/>
          <p:cNvSpPr txBox="1"/>
          <p:nvPr/>
        </p:nvSpPr>
        <p:spPr>
          <a:xfrm>
            <a:off x="2285984" y="55007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97" name="直線矢印コネクタ 96"/>
          <p:cNvCxnSpPr>
            <a:stCxn id="95" idx="0"/>
          </p:cNvCxnSpPr>
          <p:nvPr/>
        </p:nvCxnSpPr>
        <p:spPr>
          <a:xfrm rot="5400000" flipH="1" flipV="1">
            <a:off x="2696752" y="5339967"/>
            <a:ext cx="142876" cy="178595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>
            <a:off x="2857488" y="5429264"/>
            <a:ext cx="357190" cy="714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テキスト ボックス 105"/>
          <p:cNvSpPr txBox="1"/>
          <p:nvPr/>
        </p:nvSpPr>
        <p:spPr>
          <a:xfrm>
            <a:off x="3143240" y="55007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16200000" flipV="1">
            <a:off x="2964645" y="4964917"/>
            <a:ext cx="785818" cy="28575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/>
          <p:nvPr/>
        </p:nvCxnSpPr>
        <p:spPr>
          <a:xfrm flipV="1">
            <a:off x="3286116" y="4071942"/>
            <a:ext cx="857256" cy="71438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" name="表 111"/>
          <p:cNvGraphicFramePr>
            <a:graphicFrameLocks noGrp="1"/>
          </p:cNvGraphicFramePr>
          <p:nvPr/>
        </p:nvGraphicFramePr>
        <p:xfrm>
          <a:off x="7072330" y="5857892"/>
          <a:ext cx="901490" cy="85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8"/>
                <a:gridCol w="180298"/>
                <a:gridCol w="180298"/>
                <a:gridCol w="180298"/>
                <a:gridCol w="180298"/>
              </a:tblGrid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18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17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4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16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 smtClean="0"/>
                        <a:t>23</a:t>
                      </a:r>
                      <a:endParaRPr kumimoji="1" lang="ja-JP" altLang="en-US" sz="700" dirty="0"/>
                    </a:p>
                  </a:txBody>
                  <a:tcPr marL="17572" marR="17572" marT="8786" marB="87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" name="テキスト ボックス 112"/>
          <p:cNvSpPr txBox="1"/>
          <p:nvPr/>
        </p:nvSpPr>
        <p:spPr>
          <a:xfrm>
            <a:off x="7643834" y="5500702"/>
            <a:ext cx="1285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ゴール！</a:t>
            </a:r>
            <a:endParaRPr kumimoji="1" lang="ja-JP" altLang="en-US" sz="2000" dirty="0"/>
          </a:p>
        </p:txBody>
      </p:sp>
      <p:cxnSp>
        <p:nvCxnSpPr>
          <p:cNvPr id="114" name="直線矢印コネクタ 113"/>
          <p:cNvCxnSpPr/>
          <p:nvPr/>
        </p:nvCxnSpPr>
        <p:spPr>
          <a:xfrm rot="5400000">
            <a:off x="5464975" y="4179099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矢印コネクタ 114"/>
          <p:cNvCxnSpPr/>
          <p:nvPr/>
        </p:nvCxnSpPr>
        <p:spPr>
          <a:xfrm rot="5400000" flipH="1" flipV="1">
            <a:off x="5607851" y="4250537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矢印コネクタ 116"/>
          <p:cNvCxnSpPr/>
          <p:nvPr/>
        </p:nvCxnSpPr>
        <p:spPr>
          <a:xfrm rot="16200000" flipH="1">
            <a:off x="5857884" y="4429132"/>
            <a:ext cx="714380" cy="2857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矢印コネクタ 118"/>
          <p:cNvCxnSpPr/>
          <p:nvPr/>
        </p:nvCxnSpPr>
        <p:spPr>
          <a:xfrm rot="5400000">
            <a:off x="5893603" y="4964917"/>
            <a:ext cx="500066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矢印コネクタ 120"/>
          <p:cNvCxnSpPr/>
          <p:nvPr/>
        </p:nvCxnSpPr>
        <p:spPr>
          <a:xfrm rot="5400000" flipH="1" flipV="1">
            <a:off x="5965041" y="5036355"/>
            <a:ext cx="500066" cy="42862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/>
          <p:cNvCxnSpPr/>
          <p:nvPr/>
        </p:nvCxnSpPr>
        <p:spPr>
          <a:xfrm rot="16200000" flipH="1">
            <a:off x="6179355" y="5179231"/>
            <a:ext cx="500066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rot="16200000" flipV="1">
            <a:off x="6286512" y="5214950"/>
            <a:ext cx="500066" cy="7143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テキスト ボックス 130"/>
          <p:cNvSpPr txBox="1"/>
          <p:nvPr/>
        </p:nvSpPr>
        <p:spPr>
          <a:xfrm>
            <a:off x="5715008" y="364331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214942" y="55721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133" name="直線矢印コネクタ 132"/>
          <p:cNvCxnSpPr/>
          <p:nvPr/>
        </p:nvCxnSpPr>
        <p:spPr>
          <a:xfrm rot="16200000" flipH="1">
            <a:off x="6607983" y="5107793"/>
            <a:ext cx="428628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/>
          <p:cNvCxnSpPr/>
          <p:nvPr/>
        </p:nvCxnSpPr>
        <p:spPr>
          <a:xfrm rot="16200000" flipH="1">
            <a:off x="6965172" y="5607858"/>
            <a:ext cx="357192" cy="142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テキスト ボックス 139"/>
          <p:cNvSpPr txBox="1"/>
          <p:nvPr/>
        </p:nvSpPr>
        <p:spPr>
          <a:xfrm>
            <a:off x="3714744" y="60007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3929058" y="557214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4500562" y="607220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4572000" y="528638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5572132" y="542926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4214810" y="457200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4572000" y="421481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5357818" y="648866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</a:rPr>
              <a:t>失敗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1571604" y="3500438"/>
            <a:ext cx="1285886" cy="857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3158637" y="3158645"/>
            <a:ext cx="1040779" cy="78581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2859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2500298" y="2643182"/>
            <a:ext cx="1214449" cy="8726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1250133" y="3893347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1643042" y="5429264"/>
            <a:ext cx="1143008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3428992" y="5230346"/>
            <a:ext cx="1285884" cy="9847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3944454" y="4015900"/>
            <a:ext cx="1040779" cy="7858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71736" y="2658578"/>
            <a:ext cx="1143011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2859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1178695" y="3107529"/>
            <a:ext cx="107157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バックトラックアルゴリズム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とりあえずやってみる</a:t>
            </a:r>
            <a:endParaRPr kumimoji="1" lang="en-US" altLang="ja-JP" dirty="0" smtClean="0"/>
          </a:p>
          <a:p>
            <a:r>
              <a:rPr lang="ja-JP" altLang="en-US" dirty="0"/>
              <a:t>ダメ</a:t>
            </a:r>
            <a:r>
              <a:rPr lang="ja-JP" altLang="en-US" dirty="0" smtClean="0"/>
              <a:t>なら戻って別の道を探る</a:t>
            </a:r>
            <a:endParaRPr lang="en-US" altLang="ja-JP" dirty="0" smtClean="0"/>
          </a:p>
          <a:p>
            <a:pPr lvl="1"/>
            <a:r>
              <a:rPr lang="ja-JP" altLang="en-US" dirty="0"/>
              <a:t>あの</a:t>
            </a:r>
            <a:r>
              <a:rPr lang="ja-JP" altLang="en-US" dirty="0" smtClean="0"/>
              <a:t>とき別の道を選んでいたら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試行錯誤（</a:t>
            </a:r>
            <a:r>
              <a:rPr lang="en-US" altLang="ja-JP" dirty="0" smtClean="0"/>
              <a:t>trial and error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lang="ja-JP" altLang="en-US" dirty="0" smtClean="0"/>
              <a:t>結局全部のケースをやってみる（完全解）</a:t>
            </a:r>
            <a:endParaRPr lang="en-US" altLang="ja-JP" dirty="0" smtClean="0"/>
          </a:p>
          <a:p>
            <a:pPr lvl="1"/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16200000" flipH="1">
            <a:off x="1250133" y="4750603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2500298" y="5230346"/>
            <a:ext cx="1285884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3980173" y="3980181"/>
            <a:ext cx="1112217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3428992" y="2658578"/>
            <a:ext cx="1214449" cy="913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2859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2107389" y="3036091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1250133" y="4750603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1643042" y="5230346"/>
            <a:ext cx="1214446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428992" y="5357826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3944454" y="4873156"/>
            <a:ext cx="1112217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3944454" y="3087206"/>
            <a:ext cx="1112217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285992"/>
            <a:ext cx="571503" cy="745171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5786446" y="4071942"/>
            <a:ext cx="1653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/>
              <a:t>ゴール</a:t>
            </a:r>
            <a:r>
              <a:rPr lang="en-US" altLang="ja-JP" sz="3600" dirty="0" smtClean="0"/>
              <a:t>!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endParaRPr kumimoji="1" lang="en-US" altLang="ja-JP" dirty="0"/>
          </a:p>
        </p:txBody>
      </p:sp>
      <p:cxnSp>
        <p:nvCxnSpPr>
          <p:cNvPr id="6" name="直線矢印コネクタ 5"/>
          <p:cNvCxnSpPr>
            <a:endCxn id="8" idx="2"/>
          </p:cNvCxnSpPr>
          <p:nvPr/>
        </p:nvCxnSpPr>
        <p:spPr>
          <a:xfrm rot="5400000" flipH="1" flipV="1">
            <a:off x="2908603" y="3194363"/>
            <a:ext cx="1326531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86182" y="2285992"/>
            <a:ext cx="571503" cy="745171"/>
          </a:xfrm>
          <a:prstGeom prst="rect">
            <a:avLst/>
          </a:prstGeom>
          <a:noFill/>
        </p:spPr>
      </p:pic>
      <p:pic>
        <p:nvPicPr>
          <p:cNvPr id="9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14876" y="3143248"/>
            <a:ext cx="571503" cy="745171"/>
          </a:xfrm>
          <a:prstGeom prst="rect">
            <a:avLst/>
          </a:prstGeom>
          <a:noFill/>
        </p:spPr>
      </p:pic>
      <p:pic>
        <p:nvPicPr>
          <p:cNvPr id="10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  <p:pic>
        <p:nvPicPr>
          <p:cNvPr id="1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  <p:pic>
        <p:nvPicPr>
          <p:cNvPr id="12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00232" y="5715016"/>
            <a:ext cx="571503" cy="745171"/>
          </a:xfrm>
          <a:prstGeom prst="rect">
            <a:avLst/>
          </a:prstGeom>
          <a:noFill/>
        </p:spPr>
      </p:pic>
      <p:pic>
        <p:nvPicPr>
          <p:cNvPr id="13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71538" y="4857760"/>
            <a:ext cx="571503" cy="745171"/>
          </a:xfrm>
          <a:prstGeom prst="rect">
            <a:avLst/>
          </a:prstGeom>
          <a:noFill/>
        </p:spPr>
      </p:pic>
      <p:pic>
        <p:nvPicPr>
          <p:cNvPr id="14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  <p:pic>
        <p:nvPicPr>
          <p:cNvPr id="15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28794" y="2285992"/>
            <a:ext cx="571503" cy="745171"/>
          </a:xfrm>
          <a:prstGeom prst="rect">
            <a:avLst/>
          </a:prstGeom>
          <a:noFill/>
        </p:spPr>
      </p:pic>
      <p:cxnSp>
        <p:nvCxnSpPr>
          <p:cNvPr id="17" name="直線矢印コネクタ 16"/>
          <p:cNvCxnSpPr>
            <a:endCxn id="9" idx="1"/>
          </p:cNvCxnSpPr>
          <p:nvPr/>
        </p:nvCxnSpPr>
        <p:spPr>
          <a:xfrm flipV="1">
            <a:off x="3071803" y="3515834"/>
            <a:ext cx="1643073" cy="8418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endCxn id="10" idx="1"/>
          </p:cNvCxnSpPr>
          <p:nvPr/>
        </p:nvCxnSpPr>
        <p:spPr>
          <a:xfrm>
            <a:off x="3071802" y="4357694"/>
            <a:ext cx="1643074" cy="8726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endCxn id="11" idx="0"/>
          </p:cNvCxnSpPr>
          <p:nvPr/>
        </p:nvCxnSpPr>
        <p:spPr>
          <a:xfrm rot="16200000" flipH="1">
            <a:off x="2893206" y="4536288"/>
            <a:ext cx="1357322" cy="10001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endCxn id="12" idx="0"/>
          </p:cNvCxnSpPr>
          <p:nvPr/>
        </p:nvCxnSpPr>
        <p:spPr>
          <a:xfrm rot="5400000">
            <a:off x="2000234" y="4643447"/>
            <a:ext cx="1357320" cy="78581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endCxn id="13" idx="3"/>
          </p:cNvCxnSpPr>
          <p:nvPr/>
        </p:nvCxnSpPr>
        <p:spPr>
          <a:xfrm rot="10800000" flipV="1">
            <a:off x="1643042" y="4357696"/>
            <a:ext cx="1428763" cy="8726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endCxn id="14" idx="3"/>
          </p:cNvCxnSpPr>
          <p:nvPr/>
        </p:nvCxnSpPr>
        <p:spPr>
          <a:xfrm rot="10800000">
            <a:off x="1643042" y="3515835"/>
            <a:ext cx="1428763" cy="84185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endCxn id="15" idx="2"/>
          </p:cNvCxnSpPr>
          <p:nvPr/>
        </p:nvCxnSpPr>
        <p:spPr>
          <a:xfrm rot="16200000" flipV="1">
            <a:off x="1979909" y="3265800"/>
            <a:ext cx="1326532" cy="85725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 smtClean="0"/>
          </a:p>
          <a:p>
            <a:r>
              <a:rPr lang="ja-JP" altLang="en-US" dirty="0" smtClean="0"/>
              <a:t>考え方：</a:t>
            </a:r>
            <a:endParaRPr lang="en-US" altLang="ja-JP" dirty="0" smtClean="0"/>
          </a:p>
          <a:p>
            <a:pPr lvl="1"/>
            <a:r>
              <a:rPr lang="ja-JP" altLang="en-US" dirty="0"/>
              <a:t>とりあえず</a:t>
            </a:r>
            <a:r>
              <a:rPr lang="ja-JP" altLang="en-US" dirty="0" smtClean="0"/>
              <a:t>、行けるところまで行ってみる。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行き詰ったら、前に戻って（バックトラック）、別の選択肢でやってみる。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58578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/>
          </a:p>
          <a:p>
            <a:pPr>
              <a:buNone/>
            </a:pPr>
            <a:r>
              <a:rPr kumimoji="1" lang="ja-JP" altLang="en-US" dirty="0" smtClean="0"/>
              <a:t>　　　　　　　　　　　　　　　　　　　ダメな時は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</a:t>
            </a:r>
            <a:r>
              <a:rPr kumimoji="1" lang="ja-JP" altLang="en-US" dirty="0" smtClean="0"/>
              <a:t>戻ってやりなおす。</a:t>
            </a:r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285992"/>
            <a:ext cx="571503" cy="745171"/>
          </a:xfrm>
          <a:prstGeom prst="rect">
            <a:avLst/>
          </a:prstGeom>
          <a:noFill/>
        </p:spPr>
      </p:pic>
      <p:sp>
        <p:nvSpPr>
          <p:cNvPr id="22" name="テキスト ボックス 21"/>
          <p:cNvSpPr txBox="1"/>
          <p:nvPr/>
        </p:nvSpPr>
        <p:spPr>
          <a:xfrm>
            <a:off x="5786446" y="4071942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スタート</a:t>
            </a:r>
            <a:r>
              <a:rPr lang="en-US" altLang="ja-JP" sz="3600" dirty="0" smtClean="0"/>
              <a:t>!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/>
          </a:p>
          <a:p>
            <a:pPr>
              <a:buNone/>
            </a:pPr>
            <a:r>
              <a:rPr kumimoji="1" lang="ja-JP" altLang="en-US" dirty="0" smtClean="0"/>
              <a:t>　　　　　　　　　　　　　　　　　　　ダメな時は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</a:t>
            </a:r>
            <a:r>
              <a:rPr kumimoji="1" lang="ja-JP" altLang="en-US" dirty="0" smtClean="0"/>
              <a:t>戻ってやりなおす。</a:t>
            </a:r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285992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917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/>
          </a:p>
          <a:p>
            <a:pPr>
              <a:buNone/>
            </a:pPr>
            <a:r>
              <a:rPr kumimoji="1" lang="ja-JP" altLang="en-US" dirty="0" smtClean="0"/>
              <a:t>　　　　　　　　　　　　　　　　　　　ダメな時は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</a:t>
            </a:r>
            <a:r>
              <a:rPr kumimoji="1" lang="ja-JP" altLang="en-US" dirty="0" smtClean="0"/>
              <a:t>戻ってやりなおす。</a:t>
            </a:r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285992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91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1571604" y="2786058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1571604" y="2786058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6672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kumimoji="1" lang="en-US" altLang="ja-JP" sz="3200" dirty="0" smtClean="0">
                <a:solidFill>
                  <a:srgbClr val="00B050"/>
                </a:solidFill>
              </a:rPr>
              <a:t>E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1571604" y="2786058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6672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kumimoji="1" lang="en-US" altLang="ja-JP" sz="3200" dirty="0" smtClean="0">
                <a:solidFill>
                  <a:srgbClr val="00B050"/>
                </a:solidFill>
              </a:rPr>
              <a:t>E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428992" y="3643314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428992" y="3643314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596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428992" y="3643314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596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cxnSp>
        <p:nvCxnSpPr>
          <p:cNvPr id="6" name="直線矢印コネクタ 5"/>
          <p:cNvCxnSpPr>
            <a:endCxn id="8" idx="2"/>
          </p:cNvCxnSpPr>
          <p:nvPr/>
        </p:nvCxnSpPr>
        <p:spPr>
          <a:xfrm rot="5400000" flipH="1" flipV="1">
            <a:off x="2908603" y="3194363"/>
            <a:ext cx="1326531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86182" y="2285992"/>
            <a:ext cx="571503" cy="745171"/>
          </a:xfrm>
          <a:prstGeom prst="rect">
            <a:avLst/>
          </a:prstGeom>
          <a:noFill/>
        </p:spPr>
      </p:pic>
      <p:pic>
        <p:nvPicPr>
          <p:cNvPr id="9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14876" y="3143248"/>
            <a:ext cx="571503" cy="745171"/>
          </a:xfrm>
          <a:prstGeom prst="rect">
            <a:avLst/>
          </a:prstGeom>
          <a:noFill/>
        </p:spPr>
      </p:pic>
      <p:pic>
        <p:nvPicPr>
          <p:cNvPr id="10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  <p:pic>
        <p:nvPicPr>
          <p:cNvPr id="1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  <p:pic>
        <p:nvPicPr>
          <p:cNvPr id="12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00232" y="5715016"/>
            <a:ext cx="571503" cy="745171"/>
          </a:xfrm>
          <a:prstGeom prst="rect">
            <a:avLst/>
          </a:prstGeom>
          <a:noFill/>
        </p:spPr>
      </p:pic>
      <p:pic>
        <p:nvPicPr>
          <p:cNvPr id="13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71538" y="4857760"/>
            <a:ext cx="571503" cy="745171"/>
          </a:xfrm>
          <a:prstGeom prst="rect">
            <a:avLst/>
          </a:prstGeom>
          <a:noFill/>
        </p:spPr>
      </p:pic>
      <p:pic>
        <p:nvPicPr>
          <p:cNvPr id="14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  <p:pic>
        <p:nvPicPr>
          <p:cNvPr id="15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28794" y="2285992"/>
            <a:ext cx="571503" cy="745171"/>
          </a:xfrm>
          <a:prstGeom prst="rect">
            <a:avLst/>
          </a:prstGeom>
          <a:noFill/>
        </p:spPr>
      </p:pic>
      <p:cxnSp>
        <p:nvCxnSpPr>
          <p:cNvPr id="17" name="直線矢印コネクタ 16"/>
          <p:cNvCxnSpPr>
            <a:endCxn id="9" idx="1"/>
          </p:cNvCxnSpPr>
          <p:nvPr/>
        </p:nvCxnSpPr>
        <p:spPr>
          <a:xfrm flipV="1">
            <a:off x="3071803" y="3515834"/>
            <a:ext cx="1643073" cy="8418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endCxn id="10" idx="1"/>
          </p:cNvCxnSpPr>
          <p:nvPr/>
        </p:nvCxnSpPr>
        <p:spPr>
          <a:xfrm>
            <a:off x="3071802" y="4357694"/>
            <a:ext cx="1643074" cy="8726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endCxn id="11" idx="0"/>
          </p:cNvCxnSpPr>
          <p:nvPr/>
        </p:nvCxnSpPr>
        <p:spPr>
          <a:xfrm rot="16200000" flipH="1">
            <a:off x="2893206" y="4536288"/>
            <a:ext cx="1357322" cy="10001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endCxn id="12" idx="0"/>
          </p:cNvCxnSpPr>
          <p:nvPr/>
        </p:nvCxnSpPr>
        <p:spPr>
          <a:xfrm rot="5400000">
            <a:off x="2000234" y="4643447"/>
            <a:ext cx="1357320" cy="78581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endCxn id="13" idx="3"/>
          </p:cNvCxnSpPr>
          <p:nvPr/>
        </p:nvCxnSpPr>
        <p:spPr>
          <a:xfrm rot="10800000" flipV="1">
            <a:off x="1643042" y="4357696"/>
            <a:ext cx="1428763" cy="8726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endCxn id="14" idx="3"/>
          </p:cNvCxnSpPr>
          <p:nvPr/>
        </p:nvCxnSpPr>
        <p:spPr>
          <a:xfrm rot="10800000">
            <a:off x="1643042" y="3515835"/>
            <a:ext cx="1428763" cy="84185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endCxn id="15" idx="2"/>
          </p:cNvCxnSpPr>
          <p:nvPr/>
        </p:nvCxnSpPr>
        <p:spPr>
          <a:xfrm rot="16200000" flipV="1">
            <a:off x="1979909" y="3265800"/>
            <a:ext cx="1326532" cy="85725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3893339" y="4822041"/>
            <a:ext cx="107157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3893339" y="4822041"/>
            <a:ext cx="107157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917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3893339" y="4822041"/>
            <a:ext cx="107157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715008" y="3500438"/>
            <a:ext cx="25891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B050"/>
                </a:solidFill>
              </a:rPr>
              <a:t>ここ</a:t>
            </a:r>
            <a:r>
              <a:rPr lang="ja-JP" altLang="en-US" sz="3200" dirty="0" smtClean="0">
                <a:solidFill>
                  <a:srgbClr val="00B050"/>
                </a:solidFill>
              </a:rPr>
              <a:t>で人生の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分かれ道：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00298" y="5230346"/>
            <a:ext cx="1285885" cy="913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00298" y="5230346"/>
            <a:ext cx="1285885" cy="913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00298" y="5230346"/>
            <a:ext cx="1285885" cy="913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1229810" y="4015900"/>
            <a:ext cx="1112217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1229810" y="4015900"/>
            <a:ext cx="1112217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1229810" y="4015900"/>
            <a:ext cx="1112217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1571604" y="3500438"/>
            <a:ext cx="1285886" cy="857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285992"/>
            <a:ext cx="571503" cy="745171"/>
          </a:xfrm>
          <a:prstGeom prst="rect">
            <a:avLst/>
          </a:prstGeom>
          <a:noFill/>
        </p:spPr>
      </p:pic>
      <p:sp>
        <p:nvSpPr>
          <p:cNvPr id="22" name="テキスト ボックス 21"/>
          <p:cNvSpPr txBox="1"/>
          <p:nvPr/>
        </p:nvSpPr>
        <p:spPr>
          <a:xfrm>
            <a:off x="5786446" y="4071942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スタート</a:t>
            </a:r>
            <a:r>
              <a:rPr lang="en-US" altLang="ja-JP" sz="3600" dirty="0" smtClean="0"/>
              <a:t>!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1571604" y="3500438"/>
            <a:ext cx="1285886" cy="857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F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D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E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1571604" y="3500438"/>
            <a:ext cx="1285886" cy="857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55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F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500430" y="4429132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500430" y="4429132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500430" y="4429132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3428992" y="5429264"/>
            <a:ext cx="1214447" cy="6583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3428992" y="5429264"/>
            <a:ext cx="1214447" cy="6583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5715016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3428992" y="5429264"/>
            <a:ext cx="1214447" cy="6583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5715016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1571604" y="5230346"/>
            <a:ext cx="1214447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265529" y="3980181"/>
            <a:ext cx="1040779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1571604" y="2786058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265529" y="3980181"/>
            <a:ext cx="1040779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265529" y="3980181"/>
            <a:ext cx="1040779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143248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71736" y="3571876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71736" y="3571876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71736" y="3571876"/>
            <a:ext cx="1214446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16200000" flipH="1">
            <a:off x="3964777" y="4750603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3428992" y="5230346"/>
            <a:ext cx="1214447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3428992" y="5230346"/>
            <a:ext cx="1214447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3428992" y="5230346"/>
            <a:ext cx="1214447" cy="9132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1643042" y="5357826"/>
            <a:ext cx="1143009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428992" y="3643314"/>
            <a:ext cx="1285884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301248" y="4801718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301248" y="4801718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301248" y="4801718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5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00298" y="4429132"/>
            <a:ext cx="1285884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00298" y="4429132"/>
            <a:ext cx="1285884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00298" y="4429132"/>
            <a:ext cx="1285884" cy="8012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2589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sz="32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2571736" y="5357826"/>
            <a:ext cx="1143009" cy="72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16200000" flipV="1">
            <a:off x="1265529" y="4837437"/>
            <a:ext cx="1040779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000504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1265529" y="3051487"/>
            <a:ext cx="1040779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2859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71736" y="2643182"/>
            <a:ext cx="1214446" cy="8726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143248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342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3893339" y="4822041"/>
            <a:ext cx="107157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715016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2571736" y="2643182"/>
            <a:ext cx="1214446" cy="8726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143248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9722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71736" y="2658578"/>
            <a:ext cx="1214449" cy="9133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285992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3571876"/>
            <a:ext cx="29722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1250133" y="3107529"/>
            <a:ext cx="1000132" cy="78581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000504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9722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16200000" flipH="1">
            <a:off x="1285852" y="4714884"/>
            <a:ext cx="1000132" cy="10001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5715016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9722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2571736" y="5230346"/>
            <a:ext cx="1214446" cy="8264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 flipV="1">
            <a:off x="2571736" y="5230346"/>
            <a:ext cx="1214446" cy="8264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じゃあ</a:t>
            </a:r>
            <a:r>
              <a:rPr lang="en-US" altLang="ja-JP" sz="3200" dirty="0" smtClean="0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4015892" y="3944462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143248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3428992" y="2658578"/>
            <a:ext cx="1214449" cy="84186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285992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342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1"/>
          </p:cNvCxnSpPr>
          <p:nvPr/>
        </p:nvCxnSpPr>
        <p:spPr>
          <a:xfrm>
            <a:off x="3500430" y="2714620"/>
            <a:ext cx="1214446" cy="80121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143248"/>
            <a:ext cx="571503" cy="745171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929322" y="3571876"/>
            <a:ext cx="29722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手詰まり</a:t>
            </a:r>
            <a:r>
              <a:rPr lang="en-US" altLang="ja-JP" sz="3200" dirty="0" smtClean="0">
                <a:solidFill>
                  <a:srgbClr val="FF0000"/>
                </a:solidFill>
              </a:rPr>
              <a:t>!!!!!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4000496" y="3929066"/>
            <a:ext cx="1000132" cy="85725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 smtClean="0">
                <a:solidFill>
                  <a:srgbClr val="00B050"/>
                </a:solidFill>
              </a:rPr>
              <a:t>B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B</a:t>
            </a:r>
            <a:r>
              <a:rPr lang="ja-JP" altLang="en-US" sz="3200" dirty="0" smtClean="0">
                <a:solidFill>
                  <a:srgbClr val="7030A0"/>
                </a:solidFill>
              </a:rPr>
              <a:t>も失敗だった。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チェスの「ナイト」</a:t>
            </a:r>
            <a:r>
              <a:rPr lang="ja-JP" altLang="en-US" dirty="0"/>
              <a:t>、盤面のすべてのマスを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一度だけ訪問する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00298" y="5230346"/>
            <a:ext cx="1285885" cy="913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857760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4000496" y="3929066"/>
            <a:ext cx="1000132" cy="85725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857760"/>
            <a:ext cx="571503" cy="745171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5929322" y="3571876"/>
            <a:ext cx="29722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7030A0"/>
                </a:solidFill>
              </a:rPr>
              <a:t>すべての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ja-JP" altLang="en-US" sz="3200" dirty="0" smtClean="0">
                <a:solidFill>
                  <a:srgbClr val="7030A0"/>
                </a:solidFill>
              </a:rPr>
              <a:t>選択肢がダメ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ダメ</a:t>
            </a:r>
            <a:r>
              <a:rPr lang="ja-JP" altLang="en-US" sz="3200" dirty="0" smtClean="0">
                <a:solidFill>
                  <a:srgbClr val="FF0000"/>
                </a:solidFill>
              </a:rPr>
              <a:t>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71736" y="4373090"/>
            <a:ext cx="1143011" cy="9133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>
            <a:off x="2571736" y="4373090"/>
            <a:ext cx="1143011" cy="9133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じゃあ</a:t>
            </a:r>
            <a:r>
              <a:rPr lang="en-US" altLang="ja-JP" sz="3200" dirty="0" smtClean="0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2"/>
          </p:cNvCxnSpPr>
          <p:nvPr/>
        </p:nvCxnSpPr>
        <p:spPr>
          <a:xfrm rot="5400000" flipH="1" flipV="1">
            <a:off x="2158504" y="3087206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285992"/>
            <a:ext cx="571503" cy="745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en-US" altLang="ja-JP" dirty="0" smtClean="0">
                <a:solidFill>
                  <a:srgbClr val="7030A0"/>
                </a:solidFill>
              </a:rPr>
              <a:t>B</a:t>
            </a:r>
            <a:r>
              <a:rPr lang="ja-JP" altLang="en-US" dirty="0" smtClean="0">
                <a:solidFill>
                  <a:srgbClr val="7030A0"/>
                </a:solidFill>
              </a:rPr>
              <a:t>もダメ！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人生試行錯誤。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あきらめずに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がんばれ！</a:t>
            </a:r>
            <a:endParaRPr lang="en-US" altLang="ja-JP" dirty="0" smtClean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5400000" flipH="1" flipV="1">
            <a:off x="2158503" y="3056414"/>
            <a:ext cx="1040779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214686"/>
            <a:ext cx="571503" cy="745171"/>
          </a:xfrm>
          <a:prstGeom prst="rect">
            <a:avLst/>
          </a:prstGeom>
          <a:noFill/>
        </p:spPr>
      </p:pic>
      <p:cxnSp>
        <p:nvCxnSpPr>
          <p:cNvPr id="8" name="直線矢印コネクタ 7"/>
          <p:cNvCxnSpPr/>
          <p:nvPr/>
        </p:nvCxnSpPr>
        <p:spPr>
          <a:xfrm>
            <a:off x="3500431" y="2683829"/>
            <a:ext cx="1143009" cy="81661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5400000">
            <a:off x="3964778" y="3964785"/>
            <a:ext cx="1071569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rot="10800000" flipV="1">
            <a:off x="2571736" y="5286388"/>
            <a:ext cx="107157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rot="16200000" flipV="1">
            <a:off x="1250135" y="4822040"/>
            <a:ext cx="1071569" cy="857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 flipH="1" flipV="1">
            <a:off x="1250135" y="3107530"/>
            <a:ext cx="1000131" cy="78581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2571740" y="2643183"/>
            <a:ext cx="1143004" cy="92869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2178829" y="3107529"/>
            <a:ext cx="1000131" cy="785819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B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0"/>
          </p:cNvCxnSpPr>
          <p:nvPr/>
        </p:nvCxnSpPr>
        <p:spPr>
          <a:xfrm rot="5400000">
            <a:off x="2178829" y="3107529"/>
            <a:ext cx="1000131" cy="785819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B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</a:rPr>
              <a:t>じゃあ</a:t>
            </a:r>
            <a:r>
              <a:rPr lang="en-US" altLang="ja-JP" sz="3200" dirty="0" smtClean="0">
                <a:solidFill>
                  <a:srgbClr val="FF0000"/>
                </a:solidFill>
              </a:rPr>
              <a:t>C</a:t>
            </a:r>
          </a:p>
          <a:p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戻ってやりなおす。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>
                <a:solidFill>
                  <a:srgbClr val="7030A0"/>
                </a:solidFill>
              </a:rPr>
              <a:t>                                                        C</a:t>
            </a:r>
            <a:r>
              <a:rPr lang="ja-JP" altLang="en-US" dirty="0" smtClean="0">
                <a:solidFill>
                  <a:srgbClr val="7030A0"/>
                </a:solidFill>
              </a:rPr>
              <a:t>もダメ！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人生試行錯誤。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あきらめずに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がんばれ！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flipV="1">
            <a:off x="2571737" y="3500438"/>
            <a:ext cx="1071571" cy="8979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214554"/>
            <a:ext cx="571503" cy="745171"/>
          </a:xfrm>
          <a:prstGeom prst="rect">
            <a:avLst/>
          </a:prstGeom>
          <a:noFill/>
        </p:spPr>
      </p:pic>
      <p:cxnSp>
        <p:nvCxnSpPr>
          <p:cNvPr id="8" name="直線矢印コネクタ 7"/>
          <p:cNvCxnSpPr/>
          <p:nvPr/>
        </p:nvCxnSpPr>
        <p:spPr>
          <a:xfrm rot="10800000">
            <a:off x="2571739" y="2714621"/>
            <a:ext cx="1071569" cy="7550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rot="5400000">
            <a:off x="1250133" y="3036091"/>
            <a:ext cx="1000132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16200000" flipH="1">
            <a:off x="1214414" y="4857760"/>
            <a:ext cx="1071570" cy="7858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flipV="1">
            <a:off x="2571738" y="5286388"/>
            <a:ext cx="1143006" cy="7858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rot="5400000" flipH="1" flipV="1">
            <a:off x="4036215" y="3893347"/>
            <a:ext cx="1000132" cy="9286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endCxn id="1031" idx="3"/>
          </p:cNvCxnSpPr>
          <p:nvPr/>
        </p:nvCxnSpPr>
        <p:spPr>
          <a:xfrm rot="10800000">
            <a:off x="3500430" y="2587141"/>
            <a:ext cx="1071571" cy="91329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B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C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endParaRPr kumimoji="1" lang="ja-JP" alt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10800000" flipV="1">
            <a:off x="2571736" y="3500440"/>
            <a:ext cx="1143009" cy="8726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000504"/>
            <a:ext cx="571503" cy="745171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929322" y="4071942"/>
            <a:ext cx="301236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00B050"/>
                </a:solidFill>
              </a:rPr>
              <a:t>A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～</a:t>
            </a:r>
            <a:r>
              <a:rPr lang="en-US" altLang="ja-JP" sz="3200" dirty="0">
                <a:solidFill>
                  <a:srgbClr val="00B050"/>
                </a:solidFill>
              </a:rPr>
              <a:t>C</a:t>
            </a:r>
            <a:r>
              <a:rPr kumimoji="1" lang="ja-JP" altLang="en-US" sz="3200" dirty="0" smtClean="0">
                <a:solidFill>
                  <a:srgbClr val="00B050"/>
                </a:solidFill>
              </a:rPr>
              <a:t>のどれを</a:t>
            </a:r>
            <a:endParaRPr kumimoji="1"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選ぶ？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A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en-US" altLang="ja-JP" sz="3200" dirty="0" smtClean="0">
                <a:solidFill>
                  <a:srgbClr val="7030A0"/>
                </a:solidFill>
              </a:rPr>
              <a:t>B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  <a:p>
            <a:r>
              <a:rPr lang="en-US" altLang="ja-JP" sz="3200" dirty="0">
                <a:solidFill>
                  <a:srgbClr val="7030A0"/>
                </a:solidFill>
              </a:rPr>
              <a:t>C</a:t>
            </a:r>
            <a:r>
              <a:rPr lang="ja-JP" altLang="en-US" sz="3200" dirty="0" smtClean="0">
                <a:solidFill>
                  <a:srgbClr val="7030A0"/>
                </a:solidFill>
              </a:rPr>
              <a:t>は失敗だった。</a:t>
            </a:r>
            <a:endParaRPr lang="en-US" altLang="ja-JP" sz="32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分かれ道は、とりあえず進んでみる。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　　　　　　　　　　　　　　　　　　ダメな時は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ja-JP" altLang="en-US" dirty="0"/>
              <a:t>戻ってやりなおす。</a:t>
            </a: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6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11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7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12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10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5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8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9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4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/>
                        <a:t>13</a:t>
                      </a:r>
                      <a:endParaRPr kumimoji="1" lang="ja-JP" altLang="en-US" sz="36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騎士巡回（</a:t>
            </a:r>
            <a:r>
              <a:rPr kumimoji="1" lang="en-US" altLang="ja-JP" dirty="0" smtClean="0"/>
              <a:t>knight tour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endCxn id="1031" idx="3"/>
          </p:cNvCxnSpPr>
          <p:nvPr/>
        </p:nvCxnSpPr>
        <p:spPr>
          <a:xfrm rot="5400000">
            <a:off x="1242435" y="5115491"/>
            <a:ext cx="1372718" cy="57150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tommy\AppData\Local\Microsoft\Windows\Temporary Internet Files\Content.IE5\4Q5PZQ9B\MCj03078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5715016"/>
            <a:ext cx="571503" cy="745171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5929322" y="3571876"/>
            <a:ext cx="297228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ダメな時は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あきらめずに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 smtClean="0">
                <a:solidFill>
                  <a:srgbClr val="00B050"/>
                </a:solidFill>
              </a:rPr>
              <a:t>前の選択肢まで</a:t>
            </a:r>
            <a:endParaRPr lang="en-US" altLang="ja-JP" sz="3200" dirty="0" smtClean="0">
              <a:solidFill>
                <a:srgbClr val="00B05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戻ってやり直す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3460</Words>
  <Application>Microsoft Office PowerPoint</Application>
  <PresentationFormat>画面に合わせる (4:3)</PresentationFormat>
  <Paragraphs>1988</Paragraphs>
  <Slides>104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104</vt:i4>
      </vt:variant>
    </vt:vector>
  </HeadingPairs>
  <TitlesOfParts>
    <vt:vector size="105" baseType="lpstr">
      <vt:lpstr>Office テーマ</vt:lpstr>
      <vt:lpstr>アルゴリズムとデータ構造 補足資料10-1 「騎士巡回」</vt:lpstr>
      <vt:lpstr>バックトラックアルゴリズム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騎士巡回（knight tour）</vt:lpstr>
      <vt:lpstr>バックトラック（モデル）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バックトラックアルゴリズム</dc:title>
  <dc:creator>tommy</dc:creator>
  <cp:lastModifiedBy>Takashi Tomii</cp:lastModifiedBy>
  <cp:revision>31</cp:revision>
  <dcterms:created xsi:type="dcterms:W3CDTF">2008-06-06T09:59:18Z</dcterms:created>
  <dcterms:modified xsi:type="dcterms:W3CDTF">2012-04-02T06:48:32Z</dcterms:modified>
</cp:coreProperties>
</file>