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7" r:id="rId2"/>
    <p:sldId id="258" r:id="rId3"/>
    <p:sldId id="391" r:id="rId4"/>
    <p:sldId id="392" r:id="rId5"/>
    <p:sldId id="393" r:id="rId6"/>
    <p:sldId id="394" r:id="rId7"/>
    <p:sldId id="396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6" r:id="rId1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53" autoAdjust="0"/>
  </p:normalViewPr>
  <p:slideViewPr>
    <p:cSldViewPr>
      <p:cViewPr varScale="1">
        <p:scale>
          <a:sx n="86" d="100"/>
          <a:sy n="86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10-3</a:t>
            </a:r>
            <a:br>
              <a:rPr lang="en-US" altLang="ja-JP" dirty="0" smtClean="0"/>
            </a:br>
            <a:r>
              <a:rPr lang="ja-JP" altLang="en-US" dirty="0" smtClean="0"/>
              <a:t>「ナップザック問題」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14480" y="314324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714348" y="464344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000232" y="52863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000364" y="4000504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3357554" y="535782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35795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786182" y="400050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190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  <p:cxnSp>
        <p:nvCxnSpPr>
          <p:cNvPr id="19" name="直線矢印コネクタ 18"/>
          <p:cNvCxnSpPr/>
          <p:nvPr/>
        </p:nvCxnSpPr>
        <p:spPr>
          <a:xfrm rot="5400000">
            <a:off x="1500166" y="435769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57158" y="5857892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1,3</a:t>
            </a:r>
            <a:r>
              <a:rPr kumimoji="1" lang="en-US" altLang="ja-JP" dirty="0" smtClean="0"/>
              <a:t>00g</a:t>
            </a:r>
            <a:r>
              <a:rPr lang="ja-JP" altLang="en-US" dirty="0" smtClean="0"/>
              <a:t>； 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rot="16200000" flipH="1">
            <a:off x="2536017" y="375047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rot="5400000">
            <a:off x="2643174" y="492919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57160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72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rot="16200000" flipH="1">
            <a:off x="3000364" y="5357826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300036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52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14480" y="314324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714348" y="464344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000232" y="52863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000364" y="4000504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3357554" y="535782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4643438" y="442913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786182" y="400050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290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  <p:cxnSp>
        <p:nvCxnSpPr>
          <p:cNvPr id="19" name="直線矢印コネクタ 18"/>
          <p:cNvCxnSpPr/>
          <p:nvPr/>
        </p:nvCxnSpPr>
        <p:spPr>
          <a:xfrm rot="5400000">
            <a:off x="1500166" y="435769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57158" y="5857892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1,3</a:t>
            </a:r>
            <a:r>
              <a:rPr kumimoji="1" lang="en-US" altLang="ja-JP" dirty="0" smtClean="0"/>
              <a:t>00g</a:t>
            </a:r>
            <a:r>
              <a:rPr lang="ja-JP" altLang="en-US" dirty="0" smtClean="0"/>
              <a:t>； 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rot="16200000" flipH="1">
            <a:off x="2536017" y="375047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rot="5400000">
            <a:off x="2643174" y="492919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57160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72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rot="16200000" flipH="1">
            <a:off x="3000364" y="5357826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300036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52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3929058" y="4643446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5572132" y="4429132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33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14480" y="314324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714348" y="464344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000232" y="52863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000364" y="4000504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3357554" y="535782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4643438" y="442913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6143636" y="514351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786182" y="400050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390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  <p:cxnSp>
        <p:nvCxnSpPr>
          <p:cNvPr id="19" name="直線矢印コネクタ 18"/>
          <p:cNvCxnSpPr/>
          <p:nvPr/>
        </p:nvCxnSpPr>
        <p:spPr>
          <a:xfrm rot="5400000">
            <a:off x="1500166" y="435769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57158" y="5857892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1,3</a:t>
            </a:r>
            <a:r>
              <a:rPr kumimoji="1" lang="en-US" altLang="ja-JP" dirty="0" smtClean="0"/>
              <a:t>00g</a:t>
            </a:r>
            <a:r>
              <a:rPr lang="ja-JP" altLang="en-US" dirty="0" smtClean="0"/>
              <a:t>； 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rot="16200000" flipH="1">
            <a:off x="2536017" y="375047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rot="5400000">
            <a:off x="2643174" y="492919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57160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72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rot="16200000" flipH="1">
            <a:off x="3000364" y="5357826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300036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52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3929058" y="4643446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5572132" y="4429132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33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7" name="直線矢印コネクタ 26"/>
          <p:cNvCxnSpPr/>
          <p:nvPr/>
        </p:nvCxnSpPr>
        <p:spPr>
          <a:xfrm>
            <a:off x="5500694" y="5429264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7000892" y="507207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34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14480" y="314324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714348" y="464344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000232" y="52863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000364" y="4000504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3357554" y="535782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4643438" y="442913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6143636" y="514351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7715272" y="5745480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786182" y="400050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390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  <p:cxnSp>
        <p:nvCxnSpPr>
          <p:cNvPr id="19" name="直線矢印コネクタ 18"/>
          <p:cNvCxnSpPr/>
          <p:nvPr/>
        </p:nvCxnSpPr>
        <p:spPr>
          <a:xfrm rot="5400000">
            <a:off x="1500166" y="435769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57158" y="5857892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1,3</a:t>
            </a:r>
            <a:r>
              <a:rPr kumimoji="1" lang="en-US" altLang="ja-JP" dirty="0" smtClean="0"/>
              <a:t>00g</a:t>
            </a:r>
            <a:r>
              <a:rPr lang="ja-JP" altLang="en-US" dirty="0" smtClean="0"/>
              <a:t>； 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rot="16200000" flipH="1">
            <a:off x="2536017" y="375047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rot="5400000">
            <a:off x="2643174" y="492919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57160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72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rot="16200000" flipH="1">
            <a:off x="3000364" y="5357826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300036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52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3929058" y="4643446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5572132" y="4429132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33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7" name="直線矢印コネクタ 26"/>
          <p:cNvCxnSpPr/>
          <p:nvPr/>
        </p:nvCxnSpPr>
        <p:spPr>
          <a:xfrm>
            <a:off x="5500694" y="5429264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7000892" y="507207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34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30" name="直線矢印コネクタ 29"/>
          <p:cNvCxnSpPr/>
          <p:nvPr/>
        </p:nvCxnSpPr>
        <p:spPr>
          <a:xfrm>
            <a:off x="7143768" y="5857892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657226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64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14480" y="314324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714348" y="464344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000232" y="52863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000364" y="4000504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3357554" y="535782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4643438" y="442913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6143636" y="514351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7715272" y="5745480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786182" y="400050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390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  <p:cxnSp>
        <p:nvCxnSpPr>
          <p:cNvPr id="19" name="直線矢印コネクタ 18"/>
          <p:cNvCxnSpPr/>
          <p:nvPr/>
        </p:nvCxnSpPr>
        <p:spPr>
          <a:xfrm rot="5400000">
            <a:off x="1500166" y="435769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57158" y="5857892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1,3</a:t>
            </a:r>
            <a:r>
              <a:rPr kumimoji="1" lang="en-US" altLang="ja-JP" dirty="0" smtClean="0"/>
              <a:t>00g</a:t>
            </a:r>
            <a:r>
              <a:rPr lang="ja-JP" altLang="en-US" dirty="0" smtClean="0"/>
              <a:t>； 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rot="16200000" flipH="1">
            <a:off x="2536017" y="375047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rot="5400000">
            <a:off x="2643174" y="492919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57160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72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 rot="16200000" flipH="1">
            <a:off x="3000364" y="5357826"/>
            <a:ext cx="50006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300036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52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3929058" y="4643446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5572132" y="4429132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33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7" name="直線矢印コネクタ 26"/>
          <p:cNvCxnSpPr/>
          <p:nvPr/>
        </p:nvCxnSpPr>
        <p:spPr>
          <a:xfrm>
            <a:off x="5500694" y="5429264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7000892" y="507207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34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30" name="直線矢印コネクタ 29"/>
          <p:cNvCxnSpPr/>
          <p:nvPr/>
        </p:nvCxnSpPr>
        <p:spPr>
          <a:xfrm>
            <a:off x="7143768" y="5857892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657226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64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2" name="円/楕円 31"/>
          <p:cNvSpPr/>
          <p:nvPr/>
        </p:nvSpPr>
        <p:spPr>
          <a:xfrm rot="1332454">
            <a:off x="341090" y="3861054"/>
            <a:ext cx="7430748" cy="18573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429256" y="3714752"/>
            <a:ext cx="26132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解候補</a:t>
            </a:r>
            <a:endParaRPr lang="en-US" altLang="ja-JP" dirty="0" smtClean="0"/>
          </a:p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390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500166" y="314324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500034" y="392906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64343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786182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550069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35795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390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5143512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1,3</a:t>
            </a:r>
            <a:r>
              <a:rPr kumimoji="1" lang="en-US" altLang="ja-JP" dirty="0" smtClean="0"/>
              <a:t>00g</a:t>
            </a:r>
            <a:r>
              <a:rPr lang="ja-JP" altLang="en-US" dirty="0" smtClean="0"/>
              <a:t>； 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8" name="直線矢印コネクタ 17"/>
          <p:cNvCxnSpPr/>
          <p:nvPr/>
        </p:nvCxnSpPr>
        <p:spPr>
          <a:xfrm rot="5400000">
            <a:off x="1500166" y="435769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71670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928926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643438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786182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5500694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357950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2285992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56" name="テキスト ボックス 55"/>
          <p:cNvSpPr txBox="1"/>
          <p:nvPr/>
        </p:nvSpPr>
        <p:spPr>
          <a:xfrm>
            <a:off x="571472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500166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357422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214678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071934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4929190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786446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643702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500958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358214" y="18573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4285119" y="3643314"/>
            <a:ext cx="677108" cy="50270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3200" dirty="0" smtClean="0"/>
              <a:t>～</a:t>
            </a:r>
            <a:endParaRPr kumimoji="1" lang="ja-JP" altLang="en-US" sz="3200" dirty="0"/>
          </a:p>
        </p:txBody>
      </p:sp>
      <p:graphicFrame>
        <p:nvGraphicFramePr>
          <p:cNvPr id="67" name="表 66"/>
          <p:cNvGraphicFramePr>
            <a:graphicFrameLocks noGrp="1"/>
          </p:cNvGraphicFramePr>
          <p:nvPr/>
        </p:nvGraphicFramePr>
        <p:xfrm>
          <a:off x="357158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8" name="表 67"/>
          <p:cNvGraphicFramePr>
            <a:graphicFrameLocks noGrp="1"/>
          </p:cNvGraphicFramePr>
          <p:nvPr/>
        </p:nvGraphicFramePr>
        <p:xfrm>
          <a:off x="1214414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9" name="表 68"/>
          <p:cNvGraphicFramePr>
            <a:graphicFrameLocks noGrp="1"/>
          </p:cNvGraphicFramePr>
          <p:nvPr/>
        </p:nvGraphicFramePr>
        <p:xfrm>
          <a:off x="2071670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0" name="表 69"/>
          <p:cNvGraphicFramePr>
            <a:graphicFrameLocks noGrp="1"/>
          </p:cNvGraphicFramePr>
          <p:nvPr/>
        </p:nvGraphicFramePr>
        <p:xfrm>
          <a:off x="2928926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1" name="表 70"/>
          <p:cNvGraphicFramePr>
            <a:graphicFrameLocks noGrp="1"/>
          </p:cNvGraphicFramePr>
          <p:nvPr/>
        </p:nvGraphicFramePr>
        <p:xfrm>
          <a:off x="4643438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2" name="表 71"/>
          <p:cNvGraphicFramePr>
            <a:graphicFrameLocks noGrp="1"/>
          </p:cNvGraphicFramePr>
          <p:nvPr/>
        </p:nvGraphicFramePr>
        <p:xfrm>
          <a:off x="3786182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3" name="表 72"/>
          <p:cNvGraphicFramePr>
            <a:graphicFrameLocks noGrp="1"/>
          </p:cNvGraphicFramePr>
          <p:nvPr/>
        </p:nvGraphicFramePr>
        <p:xfrm>
          <a:off x="5500694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4" name="表 73"/>
          <p:cNvGraphicFramePr>
            <a:graphicFrameLocks noGrp="1"/>
          </p:cNvGraphicFramePr>
          <p:nvPr/>
        </p:nvGraphicFramePr>
        <p:xfrm>
          <a:off x="6357950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5" name="表 74"/>
          <p:cNvGraphicFramePr>
            <a:graphicFrameLocks noGrp="1"/>
          </p:cNvGraphicFramePr>
          <p:nvPr/>
        </p:nvGraphicFramePr>
        <p:xfrm>
          <a:off x="7215206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6" name="表 75"/>
          <p:cNvGraphicFramePr>
            <a:graphicFrameLocks noGrp="1"/>
          </p:cNvGraphicFramePr>
          <p:nvPr/>
        </p:nvGraphicFramePr>
        <p:xfrm>
          <a:off x="8096264" y="457200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77" name="テキスト ボックス 76"/>
          <p:cNvSpPr txBox="1"/>
          <p:nvPr/>
        </p:nvSpPr>
        <p:spPr>
          <a:xfrm>
            <a:off x="571472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1500166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357422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3214678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4071934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4929190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5786446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6643702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7500958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8358214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87" name="乗算記号 86"/>
          <p:cNvSpPr/>
          <p:nvPr/>
        </p:nvSpPr>
        <p:spPr>
          <a:xfrm>
            <a:off x="357158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乗算記号 87"/>
          <p:cNvSpPr/>
          <p:nvPr/>
        </p:nvSpPr>
        <p:spPr>
          <a:xfrm>
            <a:off x="1214414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乗算記号 88"/>
          <p:cNvSpPr/>
          <p:nvPr/>
        </p:nvSpPr>
        <p:spPr>
          <a:xfrm>
            <a:off x="2071670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乗算記号 89"/>
          <p:cNvSpPr/>
          <p:nvPr/>
        </p:nvSpPr>
        <p:spPr>
          <a:xfrm>
            <a:off x="2928926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乗算記号 90"/>
          <p:cNvSpPr/>
          <p:nvPr/>
        </p:nvSpPr>
        <p:spPr>
          <a:xfrm>
            <a:off x="3786182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乗算記号 91"/>
          <p:cNvSpPr/>
          <p:nvPr/>
        </p:nvSpPr>
        <p:spPr>
          <a:xfrm>
            <a:off x="4643438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乗算記号 92"/>
          <p:cNvSpPr/>
          <p:nvPr/>
        </p:nvSpPr>
        <p:spPr>
          <a:xfrm>
            <a:off x="5500694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乗算記号 93"/>
          <p:cNvSpPr/>
          <p:nvPr/>
        </p:nvSpPr>
        <p:spPr>
          <a:xfrm>
            <a:off x="6357950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乗算記号 94"/>
          <p:cNvSpPr/>
          <p:nvPr/>
        </p:nvSpPr>
        <p:spPr>
          <a:xfrm>
            <a:off x="7215206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乗算記号 95"/>
          <p:cNvSpPr/>
          <p:nvPr/>
        </p:nvSpPr>
        <p:spPr>
          <a:xfrm>
            <a:off x="8072462" y="485776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500034" y="5929330"/>
            <a:ext cx="7797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最悪時：　上記の全とおりの組み合わせについて、総重量と総価値を計算して、</a:t>
            </a:r>
            <a:endParaRPr lang="en-US" altLang="ja-JP" dirty="0" smtClean="0"/>
          </a:p>
          <a:p>
            <a:r>
              <a:rPr kumimoji="1" lang="ja-JP" altLang="en-US" dirty="0" smtClean="0"/>
              <a:t>　　　　　　一番良いものを選ぶ。</a:t>
            </a:r>
            <a:endParaRPr kumimoji="1" lang="ja-JP" altLang="en-US" dirty="0"/>
          </a:p>
        </p:txBody>
      </p:sp>
      <p:sp>
        <p:nvSpPr>
          <p:cNvPr id="98" name="正方形/長方形 97"/>
          <p:cNvSpPr/>
          <p:nvPr/>
        </p:nvSpPr>
        <p:spPr>
          <a:xfrm>
            <a:off x="7858116" y="6211669"/>
            <a:ext cx="1285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600" dirty="0" smtClean="0">
                <a:solidFill>
                  <a:srgbClr val="FF0000"/>
                </a:solidFill>
              </a:rPr>
              <a:t>O(2</a:t>
            </a:r>
            <a:r>
              <a:rPr lang="en-US" altLang="ja-JP" sz="3600" baseline="30000" dirty="0" smtClean="0">
                <a:solidFill>
                  <a:srgbClr val="FF0000"/>
                </a:solidFill>
              </a:rPr>
              <a:t>n</a:t>
            </a:r>
            <a:r>
              <a:rPr lang="en-US" altLang="ja-JP" sz="3600" dirty="0" smtClean="0">
                <a:solidFill>
                  <a:srgbClr val="FF0000"/>
                </a:solidFill>
              </a:rPr>
              <a:t>)</a:t>
            </a:r>
            <a:endParaRPr lang="ja-JP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バックトラックアルゴリズム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とりあえずやってみる</a:t>
            </a:r>
            <a:endParaRPr kumimoji="1" lang="en-US" altLang="ja-JP" dirty="0" smtClean="0"/>
          </a:p>
          <a:p>
            <a:r>
              <a:rPr lang="ja-JP" altLang="en-US" dirty="0"/>
              <a:t>ダメ</a:t>
            </a:r>
            <a:r>
              <a:rPr lang="ja-JP" altLang="en-US" dirty="0" smtClean="0"/>
              <a:t>なら戻って別の道を探る</a:t>
            </a:r>
            <a:endParaRPr lang="en-US" altLang="ja-JP" dirty="0" smtClean="0"/>
          </a:p>
          <a:p>
            <a:pPr lvl="1"/>
            <a:r>
              <a:rPr lang="ja-JP" altLang="en-US" dirty="0"/>
              <a:t>あの</a:t>
            </a:r>
            <a:r>
              <a:rPr lang="ja-JP" altLang="en-US" dirty="0" smtClean="0"/>
              <a:t>とき別の道を選んでいたら</a:t>
            </a:r>
            <a:r>
              <a:rPr lang="ja-JP" altLang="en-US" dirty="0" err="1" smtClean="0"/>
              <a:t>、、、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試行錯誤（</a:t>
            </a:r>
            <a:r>
              <a:rPr lang="en-US" altLang="ja-JP" dirty="0" smtClean="0"/>
              <a:t>trial and error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endParaRPr kumimoji="1" lang="en-US" altLang="ja-JP" dirty="0"/>
          </a:p>
          <a:p>
            <a:pPr lvl="1"/>
            <a:r>
              <a:rPr lang="ja-JP" altLang="en-US" dirty="0" smtClean="0"/>
              <a:t>結局全部のケースをやってみる（完全解）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その中で最適な解を選ぶ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（最適解を覚えておく）</a:t>
            </a:r>
            <a:endParaRPr lang="en-US" altLang="ja-JP" dirty="0" smtClean="0"/>
          </a:p>
          <a:p>
            <a:pPr lvl="1"/>
            <a:endParaRPr kumimoji="1"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バックトラックアルゴリズム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とりあえずやってみる</a:t>
            </a:r>
            <a:endParaRPr kumimoji="1" lang="en-US" altLang="ja-JP" dirty="0" smtClean="0"/>
          </a:p>
          <a:p>
            <a:r>
              <a:rPr lang="ja-JP" altLang="en-US" dirty="0"/>
              <a:t>ダメ</a:t>
            </a:r>
            <a:r>
              <a:rPr lang="ja-JP" altLang="en-US" dirty="0" smtClean="0"/>
              <a:t>なら戻って別の道を探る</a:t>
            </a:r>
            <a:endParaRPr lang="en-US" altLang="ja-JP" dirty="0" smtClean="0"/>
          </a:p>
          <a:p>
            <a:pPr lvl="1"/>
            <a:r>
              <a:rPr lang="ja-JP" altLang="en-US" dirty="0"/>
              <a:t>あの</a:t>
            </a:r>
            <a:r>
              <a:rPr lang="ja-JP" altLang="en-US" dirty="0" smtClean="0"/>
              <a:t>とき別の道を選んでいたら</a:t>
            </a:r>
            <a:r>
              <a:rPr lang="ja-JP" altLang="en-US" dirty="0" err="1" smtClean="0"/>
              <a:t>、、、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試行錯誤（</a:t>
            </a:r>
            <a:r>
              <a:rPr lang="en-US" altLang="ja-JP" dirty="0" smtClean="0"/>
              <a:t>trial and error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endParaRPr kumimoji="1" lang="en-US" altLang="ja-JP" dirty="0"/>
          </a:p>
          <a:p>
            <a:pPr lvl="1"/>
            <a:r>
              <a:rPr lang="ja-JP" altLang="en-US" dirty="0" smtClean="0"/>
              <a:t>結局全部のケースをやってみる（完全解）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その中で最適な解を選ぶ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（最適解を覚えておく）</a:t>
            </a:r>
            <a:endParaRPr lang="en-US" altLang="ja-JP" dirty="0" smtClean="0"/>
          </a:p>
          <a:p>
            <a:pPr lvl="1"/>
            <a:endParaRPr kumimoji="1"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UcParenR"/>
            </a:pPr>
            <a:r>
              <a:rPr lang="en-US" dirty="0" smtClean="0"/>
              <a:t>n</a:t>
            </a:r>
            <a:r>
              <a:rPr lang="ja-JP" altLang="en-US" dirty="0" smtClean="0"/>
              <a:t>個の品物を旅行カバンの中に入れて旅行する．持って歩ける重量には制限がある</a:t>
            </a:r>
            <a:endParaRPr lang="en-US" altLang="ja-JP" dirty="0" smtClean="0"/>
          </a:p>
          <a:p>
            <a:pPr marL="514350" lvl="0" indent="-514350">
              <a:buFont typeface="+mj-lt"/>
              <a:buAutoNum type="alphaUcParenR"/>
            </a:pPr>
            <a:endParaRPr lang="ja-JP" altLang="en-US" dirty="0" smtClean="0"/>
          </a:p>
          <a:p>
            <a:pPr marL="514350" lvl="0" indent="-514350">
              <a:buFont typeface="+mj-lt"/>
              <a:buAutoNum type="alphaUcParenR"/>
            </a:pPr>
            <a:r>
              <a:rPr lang="ja-JP" altLang="en-US" dirty="0" smtClean="0"/>
              <a:t>個々の品物には，重さ と 価値（重要度） の情報が与えられている．</a:t>
            </a:r>
            <a:r>
              <a:rPr lang="en-US" dirty="0" smtClean="0"/>
              <a:t> </a:t>
            </a:r>
          </a:p>
          <a:p>
            <a:pPr marL="514350" lvl="0" indent="-514350">
              <a:buFont typeface="+mj-lt"/>
              <a:buAutoNum type="alphaUcParenR"/>
            </a:pPr>
            <a:endParaRPr lang="ja-JP" altLang="en-US" dirty="0" smtClean="0"/>
          </a:p>
          <a:p>
            <a:pPr marL="514350" lvl="0" indent="-514350">
              <a:buFont typeface="+mj-lt"/>
              <a:buAutoNum type="alphaUcParenR"/>
            </a:pPr>
            <a:r>
              <a:rPr lang="en-US" dirty="0" smtClean="0"/>
              <a:t>n</a:t>
            </a:r>
            <a:r>
              <a:rPr lang="ja-JP" altLang="en-US" dirty="0" smtClean="0"/>
              <a:t>個の品物からいくつか選択して，</a:t>
            </a:r>
            <a:r>
              <a:rPr lang="ja-JP" altLang="en-US" u="sng" dirty="0" smtClean="0"/>
              <a:t>制限重量以下で価値の総和が最大</a:t>
            </a:r>
            <a:r>
              <a:rPr lang="ja-JP" altLang="en-US" dirty="0" smtClean="0"/>
              <a:t>になるようにする．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7167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92892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64343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786182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550069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35795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379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500166" y="3071810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7167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92892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64343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786182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550069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35795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2571736" y="3714752"/>
            <a:ext cx="2930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500g</a:t>
            </a:r>
            <a:r>
              <a:rPr lang="ja-JP" altLang="en-US" dirty="0" smtClean="0"/>
              <a:t>； あと一つ載せたら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496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10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643042" y="321468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7167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92892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64343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786182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550069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35795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2571736" y="3714752"/>
            <a:ext cx="2930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500g</a:t>
            </a:r>
            <a:r>
              <a:rPr lang="ja-JP" altLang="en-US" dirty="0" smtClean="0"/>
              <a:t>； あと一つ載せたら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496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14480" y="314324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714348" y="464344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64343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85762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550069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35795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496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  <p:cxnSp>
        <p:nvCxnSpPr>
          <p:cNvPr id="19" name="直線矢印コネクタ 18"/>
          <p:cNvCxnSpPr/>
          <p:nvPr/>
        </p:nvCxnSpPr>
        <p:spPr>
          <a:xfrm rot="5400000">
            <a:off x="1500166" y="435769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57158" y="5857892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1,3</a:t>
            </a:r>
            <a:r>
              <a:rPr kumimoji="1" lang="en-US" altLang="ja-JP" dirty="0" smtClean="0"/>
              <a:t>00g</a:t>
            </a:r>
            <a:r>
              <a:rPr lang="ja-JP" altLang="en-US" dirty="0" smtClean="0"/>
              <a:t>； 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14480" y="314324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714348" y="464344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64343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2357422" y="464344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550069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35795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286116" y="4643446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190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  <p:cxnSp>
        <p:nvCxnSpPr>
          <p:cNvPr id="19" name="直線矢印コネクタ 18"/>
          <p:cNvCxnSpPr/>
          <p:nvPr/>
        </p:nvCxnSpPr>
        <p:spPr>
          <a:xfrm rot="5400000">
            <a:off x="1500166" y="435769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57158" y="5857892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1,3</a:t>
            </a:r>
            <a:r>
              <a:rPr kumimoji="1" lang="en-US" altLang="ja-JP" dirty="0" smtClean="0"/>
              <a:t>00g</a:t>
            </a:r>
            <a:r>
              <a:rPr lang="ja-JP" altLang="en-US" dirty="0" smtClean="0"/>
              <a:t>； 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rot="16200000" flipH="1">
            <a:off x="2321703" y="4321975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ナップザック問題</a:t>
            </a: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Knapsack problem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57158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21441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傘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14480" y="314324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下着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714348" y="4643446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ジャケット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1,000g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000232" y="52863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MD</a:t>
                      </a:r>
                      <a:r>
                        <a:rPr kumimoji="1" lang="ja-JP" altLang="en-US" sz="900" dirty="0" smtClean="0"/>
                        <a:t>プレーヤ</a:t>
                      </a:r>
                      <a:endParaRPr kumimoji="1" lang="ja-JP" altLang="en-US" sz="9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3000364" y="4000504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薬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550069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地図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357950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宿チケット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7215206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航空券</a:t>
                      </a:r>
                      <a:endParaRPr kumimoji="1" lang="ja-JP" altLang="en-US" sz="16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8096264" y="1714488"/>
          <a:ext cx="8334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42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洗面用具</a:t>
                      </a:r>
                      <a:endParaRPr kumimoji="1" lang="ja-JP" altLang="en-US" sz="12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r>
                        <a:rPr kumimoji="1" lang="ja-JP" altLang="en-US" dirty="0" smtClean="0"/>
                        <a:t>点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300g</a:t>
                      </a:r>
                      <a:endParaRPr kumimoji="1" lang="ja-JP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3786182" y="4000504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1214422"/>
            <a:ext cx="24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重量制限が</a:t>
            </a:r>
            <a:r>
              <a:rPr lang="en-US" altLang="ja-JP" dirty="0" smtClean="0"/>
              <a:t>500g</a:t>
            </a:r>
            <a:r>
              <a:rPr lang="ja-JP" altLang="en-US" dirty="0" smtClean="0"/>
              <a:t>のとき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214422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現在の最大総価値</a:t>
            </a:r>
            <a:r>
              <a:rPr lang="en-US" altLang="ja-JP" dirty="0" smtClean="0"/>
              <a:t>190</a:t>
            </a:r>
            <a:r>
              <a:rPr lang="ja-JP" altLang="en-US" dirty="0" smtClean="0"/>
              <a:t>点</a:t>
            </a:r>
            <a:endParaRPr lang="en-US" altLang="ja-JP" dirty="0" smtClean="0"/>
          </a:p>
        </p:txBody>
      </p:sp>
      <p:cxnSp>
        <p:nvCxnSpPr>
          <p:cNvPr id="19" name="直線矢印コネクタ 18"/>
          <p:cNvCxnSpPr/>
          <p:nvPr/>
        </p:nvCxnSpPr>
        <p:spPr>
          <a:xfrm rot="5400000">
            <a:off x="1500166" y="4357694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357158" y="5857892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1,3</a:t>
            </a:r>
            <a:r>
              <a:rPr kumimoji="1" lang="en-US" altLang="ja-JP" dirty="0" smtClean="0"/>
              <a:t>00g</a:t>
            </a:r>
            <a:r>
              <a:rPr lang="ja-JP" altLang="en-US" dirty="0" smtClean="0"/>
              <a:t>； 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rot="16200000" flipH="1">
            <a:off x="2536017" y="375047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rot="5400000">
            <a:off x="2643174" y="4929198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571604" y="648866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72</a:t>
            </a:r>
            <a:r>
              <a:rPr kumimoji="1" lang="en-US" altLang="ja-JP" dirty="0" smtClean="0"/>
              <a:t>0g</a:t>
            </a:r>
            <a:r>
              <a:rPr lang="ja-JP" altLang="en-US" dirty="0" smtClean="0"/>
              <a:t>；</a:t>
            </a:r>
            <a:r>
              <a:rPr lang="en-US" altLang="ja-JP" dirty="0" smtClean="0">
                <a:solidFill>
                  <a:srgbClr val="FF0000"/>
                </a:solidFill>
              </a:rPr>
              <a:t>OUT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1152</Words>
  <Application>Microsoft Office PowerPoint</Application>
  <PresentationFormat>画面に合わせる (4:3)</PresentationFormat>
  <Paragraphs>552</Paragraphs>
  <Slides>17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Office テーマ</vt:lpstr>
      <vt:lpstr>アルゴリズムとデータ構造 補足資料10-3 「ナップザック問題」</vt:lpstr>
      <vt:lpstr>バックトラックアルゴリズム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ナップザック問題（Knapsack problem）</vt:lpstr>
      <vt:lpstr>バックトラックアルゴリズム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バックトラックアルゴリズム</dc:title>
  <dc:creator>tommy</dc:creator>
  <cp:lastModifiedBy>Takashi Tomii</cp:lastModifiedBy>
  <cp:revision>58</cp:revision>
  <dcterms:created xsi:type="dcterms:W3CDTF">2008-06-06T09:59:18Z</dcterms:created>
  <dcterms:modified xsi:type="dcterms:W3CDTF">2012-04-02T06:49:44Z</dcterms:modified>
</cp:coreProperties>
</file>