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53" autoAdjust="0"/>
  </p:normalViewPr>
  <p:slideViewPr>
    <p:cSldViewPr>
      <p:cViewPr varScale="1">
        <p:scale>
          <a:sx n="86" d="100"/>
          <a:sy n="86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10-4</a:t>
            </a:r>
            <a:br>
              <a:rPr lang="en-US" altLang="ja-JP" dirty="0" smtClean="0"/>
            </a:br>
            <a:r>
              <a:rPr lang="ja-JP" altLang="en-US" dirty="0" smtClean="0"/>
              <a:t>「バックトラックアルゴリズム」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バックトラックアルゴリズム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（まとめ）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とりあえずやってみる</a:t>
            </a:r>
            <a:endParaRPr kumimoji="1" lang="en-US" altLang="ja-JP" dirty="0" smtClean="0"/>
          </a:p>
          <a:p>
            <a:r>
              <a:rPr lang="ja-JP" altLang="en-US" dirty="0"/>
              <a:t>ダメ</a:t>
            </a:r>
            <a:r>
              <a:rPr lang="ja-JP" altLang="en-US" dirty="0" smtClean="0"/>
              <a:t>なら戻って別の道を探る</a:t>
            </a:r>
            <a:endParaRPr lang="en-US" altLang="ja-JP" dirty="0" smtClean="0"/>
          </a:p>
          <a:p>
            <a:pPr lvl="1"/>
            <a:r>
              <a:rPr lang="ja-JP" altLang="en-US" dirty="0"/>
              <a:t>あの</a:t>
            </a:r>
            <a:r>
              <a:rPr lang="ja-JP" altLang="en-US" dirty="0" smtClean="0"/>
              <a:t>とき別の道を選んでいたら</a:t>
            </a:r>
            <a:r>
              <a:rPr lang="ja-JP" altLang="en-US" dirty="0" err="1" smtClean="0"/>
              <a:t>、、、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試行錯誤（</a:t>
            </a:r>
            <a:r>
              <a:rPr lang="en-US" altLang="ja-JP" dirty="0" smtClean="0"/>
              <a:t>trial and error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endParaRPr kumimoji="1" lang="en-US" altLang="ja-JP" dirty="0"/>
          </a:p>
          <a:p>
            <a:pPr lvl="1"/>
            <a:r>
              <a:rPr lang="ja-JP" altLang="en-US" dirty="0" smtClean="0"/>
              <a:t>結局全部のケースをやってみる（完全解）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その中で最適な解を選ぶ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（最適解を覚えておく）</a:t>
            </a:r>
            <a:endParaRPr lang="en-US" altLang="ja-JP" dirty="0" smtClean="0"/>
          </a:p>
          <a:p>
            <a:pPr lvl="1"/>
            <a:endParaRPr kumimoji="1"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バックトラックアルゴリズム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（まとめ）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try( )</a:t>
            </a:r>
            <a:endParaRPr lang="ja-JP" altLang="en-US" sz="2400" dirty="0" smtClean="0"/>
          </a:p>
          <a:p>
            <a:pPr>
              <a:buNone/>
            </a:pPr>
            <a:r>
              <a:rPr lang="en-US" dirty="0" smtClean="0"/>
              <a:t>{</a:t>
            </a:r>
            <a:endParaRPr lang="ja-JP" altLang="en-US" sz="2400" dirty="0" smtClean="0"/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候補選択の初期化</a:t>
            </a:r>
            <a:r>
              <a:rPr lang="en-US" dirty="0" smtClean="0"/>
              <a:t>;</a:t>
            </a:r>
            <a:endParaRPr lang="ja-JP" altLang="en-US" sz="2400" dirty="0" smtClean="0"/>
          </a:p>
          <a:p>
            <a:pPr>
              <a:buNone/>
            </a:pPr>
            <a:r>
              <a:rPr lang="en-US" dirty="0" smtClean="0"/>
              <a:t>	do{</a:t>
            </a:r>
            <a:endParaRPr lang="ja-JP" altLang="en-US" sz="2400" dirty="0" smtClean="0"/>
          </a:p>
          <a:p>
            <a:pPr>
              <a:buNone/>
            </a:pPr>
            <a:r>
              <a:rPr lang="en-US" altLang="ja-JP" dirty="0" smtClean="0"/>
              <a:t>		</a:t>
            </a:r>
            <a:r>
              <a:rPr lang="ja-JP" altLang="en-US" dirty="0" smtClean="0"/>
              <a:t>次の候補の選択</a:t>
            </a:r>
            <a:r>
              <a:rPr lang="en-US" dirty="0" smtClean="0"/>
              <a:t>;</a:t>
            </a:r>
            <a:endParaRPr lang="ja-JP" altLang="en-US" sz="2400" dirty="0" smtClean="0"/>
          </a:p>
          <a:p>
            <a:pPr>
              <a:buNone/>
            </a:pPr>
            <a:r>
              <a:rPr lang="en-US" dirty="0" smtClean="0"/>
              <a:t>		if  (</a:t>
            </a:r>
            <a:r>
              <a:rPr lang="ja-JP" altLang="en-US" dirty="0" smtClean="0"/>
              <a:t>仮の解として適する</a:t>
            </a:r>
            <a:r>
              <a:rPr lang="en-US" dirty="0" smtClean="0"/>
              <a:t>) {</a:t>
            </a:r>
            <a:endParaRPr lang="en-US" sz="2400" dirty="0" smtClean="0"/>
          </a:p>
          <a:p>
            <a:pPr>
              <a:buNone/>
            </a:pPr>
            <a:r>
              <a:rPr lang="en-US" altLang="ja-JP" sz="2400" dirty="0" smtClean="0"/>
              <a:t>			</a:t>
            </a:r>
            <a:r>
              <a:rPr lang="ja-JP" altLang="en-US" dirty="0" smtClean="0"/>
              <a:t>解の一部として記録</a:t>
            </a:r>
            <a:r>
              <a:rPr lang="en-US" dirty="0" smtClean="0"/>
              <a:t>;</a:t>
            </a:r>
            <a:r>
              <a:rPr lang="ja-JP" altLang="en-US" dirty="0" smtClean="0"/>
              <a:t> </a:t>
            </a:r>
            <a:r>
              <a:rPr lang="en-US" dirty="0" smtClean="0"/>
              <a:t>              </a:t>
            </a:r>
          </a:p>
          <a:p>
            <a:pPr>
              <a:buNone/>
            </a:pPr>
            <a:r>
              <a:rPr lang="en-US" dirty="0" smtClean="0"/>
              <a:t>			if  (</a:t>
            </a:r>
            <a:r>
              <a:rPr lang="ja-JP" altLang="en-US" dirty="0" smtClean="0"/>
              <a:t>まだ解くべき問題が残っている</a:t>
            </a:r>
            <a:r>
              <a:rPr lang="en-US" dirty="0" smtClean="0"/>
              <a:t>) {</a:t>
            </a:r>
            <a:endParaRPr lang="ja-JP" altLang="en-US" sz="2400" dirty="0" smtClean="0"/>
          </a:p>
          <a:p>
            <a:pPr>
              <a:buNone/>
            </a:pPr>
            <a:r>
              <a:rPr lang="en-US" dirty="0" smtClean="0"/>
              <a:t>				try( </a:t>
            </a:r>
            <a:r>
              <a:rPr lang="ja-JP" altLang="en-US" dirty="0" smtClean="0"/>
              <a:t>次の段階</a:t>
            </a:r>
            <a:r>
              <a:rPr lang="en-US" dirty="0" smtClean="0"/>
              <a:t> );</a:t>
            </a:r>
            <a:r>
              <a:rPr lang="ja-JP" altLang="en-US" dirty="0" smtClean="0"/>
              <a:t>　</a:t>
            </a:r>
            <a:r>
              <a:rPr lang="en-US" altLang="ja-JP" dirty="0" smtClean="0"/>
              <a:t>/*</a:t>
            </a:r>
            <a:r>
              <a:rPr lang="ja-JP" altLang="en-US" dirty="0" smtClean="0"/>
              <a:t> 再帰呼出 </a:t>
            </a:r>
            <a:r>
              <a:rPr lang="en-US" altLang="ja-JP" dirty="0" smtClean="0"/>
              <a:t>*/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	</a:t>
            </a:r>
            <a:r>
              <a:rPr lang="en-US" dirty="0" smtClean="0"/>
              <a:t>if  (</a:t>
            </a:r>
            <a:r>
              <a:rPr lang="ja-JP" altLang="en-US" dirty="0" smtClean="0"/>
              <a:t>失敗</a:t>
            </a:r>
            <a:r>
              <a:rPr lang="en-US" dirty="0" smtClean="0"/>
              <a:t>) </a:t>
            </a:r>
            <a:r>
              <a:rPr lang="ja-JP" altLang="en-US" dirty="0" smtClean="0"/>
              <a:t>先の記録を破棄</a:t>
            </a:r>
            <a:r>
              <a:rPr lang="en-US" dirty="0" smtClean="0"/>
              <a:t>;</a:t>
            </a:r>
            <a:endParaRPr lang="ja-JP" altLang="en-US" sz="2400" dirty="0" smtClean="0"/>
          </a:p>
          <a:p>
            <a:pPr>
              <a:buNone/>
            </a:pPr>
            <a:r>
              <a:rPr lang="en-US" dirty="0" smtClean="0"/>
              <a:t>			}</a:t>
            </a:r>
            <a:r>
              <a:rPr lang="ja-JP" altLang="en-US" dirty="0" smtClean="0"/>
              <a:t> </a:t>
            </a:r>
            <a:r>
              <a:rPr lang="en-US" dirty="0" smtClean="0"/>
              <a:t>          </a:t>
            </a:r>
          </a:p>
          <a:p>
            <a:pPr>
              <a:buNone/>
            </a:pPr>
            <a:r>
              <a:rPr lang="en-US" dirty="0" smtClean="0"/>
              <a:t>		}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dirty="0" smtClean="0"/>
              <a:t>} while (</a:t>
            </a:r>
            <a:r>
              <a:rPr lang="ja-JP" altLang="en-US" dirty="0" smtClean="0"/>
              <a:t>解がみつからない</a:t>
            </a:r>
            <a:r>
              <a:rPr lang="en-US" dirty="0" smtClean="0"/>
              <a:t> || </a:t>
            </a:r>
            <a:r>
              <a:rPr lang="ja-JP" altLang="en-US" dirty="0" smtClean="0"/>
              <a:t>次の候補がある</a:t>
            </a:r>
            <a:r>
              <a:rPr lang="en-US" dirty="0" smtClean="0"/>
              <a:t>)</a:t>
            </a:r>
            <a:endParaRPr lang="en-US" sz="2400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ja-JP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バックトラックアルゴリズム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（まとめ）</a:t>
            </a:r>
            <a:endParaRPr kumimoji="1" lang="ja-JP" altLang="en-US" dirty="0"/>
          </a:p>
        </p:txBody>
      </p:sp>
      <p:sp>
        <p:nvSpPr>
          <p:cNvPr id="5" name="二等辺三角形 4"/>
          <p:cNvSpPr/>
          <p:nvPr/>
        </p:nvSpPr>
        <p:spPr>
          <a:xfrm>
            <a:off x="3714744" y="1714488"/>
            <a:ext cx="1428760" cy="107157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3929058" y="1500174"/>
            <a:ext cx="1000132" cy="42862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try()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868" y="26431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4071934" y="26431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5000628" y="26431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K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4572000" y="26431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cxnSp>
        <p:nvCxnSpPr>
          <p:cNvPr id="13" name="直線矢印コネクタ 12"/>
          <p:cNvCxnSpPr/>
          <p:nvPr/>
        </p:nvCxnSpPr>
        <p:spPr>
          <a:xfrm rot="5400000">
            <a:off x="3321835" y="3036091"/>
            <a:ext cx="357190" cy="28575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二等辺三角形 13"/>
          <p:cNvSpPr/>
          <p:nvPr/>
        </p:nvSpPr>
        <p:spPr>
          <a:xfrm>
            <a:off x="2285984" y="3571876"/>
            <a:ext cx="1428760" cy="107157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2500298" y="3357562"/>
            <a:ext cx="1000132" cy="42862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try()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143108" y="4500570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2643174" y="4500570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3571868" y="4500570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K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3143240" y="4500570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71472" y="192880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試行</a:t>
            </a:r>
            <a:endParaRPr kumimoji="1" lang="ja-JP" altLang="en-US" dirty="0"/>
          </a:p>
        </p:txBody>
      </p:sp>
      <p:cxnSp>
        <p:nvCxnSpPr>
          <p:cNvPr id="22" name="直線矢印コネクタ 21"/>
          <p:cNvCxnSpPr/>
          <p:nvPr/>
        </p:nvCxnSpPr>
        <p:spPr>
          <a:xfrm rot="5400000">
            <a:off x="1035819" y="2107397"/>
            <a:ext cx="357190" cy="28575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 rot="5400000" flipH="1" flipV="1">
            <a:off x="1321571" y="2107397"/>
            <a:ext cx="357190" cy="285752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1714480" y="1928802"/>
            <a:ext cx="1462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バックトラック</a:t>
            </a:r>
            <a:endParaRPr kumimoji="1" lang="ja-JP" altLang="en-US" dirty="0"/>
          </a:p>
        </p:txBody>
      </p:sp>
      <p:sp>
        <p:nvSpPr>
          <p:cNvPr id="27" name="二等辺三角形 26"/>
          <p:cNvSpPr/>
          <p:nvPr/>
        </p:nvSpPr>
        <p:spPr>
          <a:xfrm>
            <a:off x="857224" y="5286388"/>
            <a:ext cx="1428760" cy="107157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1071538" y="5072074"/>
            <a:ext cx="1000132" cy="42862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try()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714348" y="62150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1214414" y="62150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2143108" y="62150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K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1714480" y="62150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cxnSp>
        <p:nvCxnSpPr>
          <p:cNvPr id="33" name="直線矢印コネクタ 32"/>
          <p:cNvCxnSpPr/>
          <p:nvPr/>
        </p:nvCxnSpPr>
        <p:spPr>
          <a:xfrm rot="5400000">
            <a:off x="1750199" y="4750603"/>
            <a:ext cx="357190" cy="28575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乗算記号 34"/>
          <p:cNvSpPr/>
          <p:nvPr/>
        </p:nvSpPr>
        <p:spPr>
          <a:xfrm>
            <a:off x="642910" y="6443666"/>
            <a:ext cx="414334" cy="41433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乗算記号 35"/>
          <p:cNvSpPr/>
          <p:nvPr/>
        </p:nvSpPr>
        <p:spPr>
          <a:xfrm>
            <a:off x="1214414" y="6443666"/>
            <a:ext cx="414334" cy="41433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乗算記号 36"/>
          <p:cNvSpPr/>
          <p:nvPr/>
        </p:nvSpPr>
        <p:spPr>
          <a:xfrm>
            <a:off x="1714480" y="6443666"/>
            <a:ext cx="414334" cy="41433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乗算記号 37"/>
          <p:cNvSpPr/>
          <p:nvPr/>
        </p:nvSpPr>
        <p:spPr>
          <a:xfrm>
            <a:off x="2143108" y="6443666"/>
            <a:ext cx="414334" cy="41433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矢印コネクタ 38"/>
          <p:cNvCxnSpPr/>
          <p:nvPr/>
        </p:nvCxnSpPr>
        <p:spPr>
          <a:xfrm flipV="1">
            <a:off x="2143108" y="4929198"/>
            <a:ext cx="428628" cy="357190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/>
          <p:nvPr/>
        </p:nvCxnSpPr>
        <p:spPr>
          <a:xfrm rot="16200000" flipH="1">
            <a:off x="2821769" y="5036355"/>
            <a:ext cx="285752" cy="7143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二等辺三角形 45"/>
          <p:cNvSpPr/>
          <p:nvPr/>
        </p:nvSpPr>
        <p:spPr>
          <a:xfrm>
            <a:off x="2857488" y="5286388"/>
            <a:ext cx="1428760" cy="107157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角丸四角形 46"/>
          <p:cNvSpPr/>
          <p:nvPr/>
        </p:nvSpPr>
        <p:spPr>
          <a:xfrm>
            <a:off x="3071802" y="5072074"/>
            <a:ext cx="1000132" cy="42862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try()</a:t>
            </a:r>
            <a:endParaRPr kumimoji="1" lang="ja-JP" altLang="en-US" dirty="0"/>
          </a:p>
        </p:txBody>
      </p:sp>
      <p:sp>
        <p:nvSpPr>
          <p:cNvPr id="48" name="正方形/長方形 47"/>
          <p:cNvSpPr/>
          <p:nvPr/>
        </p:nvSpPr>
        <p:spPr>
          <a:xfrm>
            <a:off x="2714612" y="62150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3214678" y="62150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50" name="正方形/長方形 49"/>
          <p:cNvSpPr/>
          <p:nvPr/>
        </p:nvSpPr>
        <p:spPr>
          <a:xfrm>
            <a:off x="4143372" y="62150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K</a:t>
            </a:r>
            <a:endParaRPr kumimoji="1"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3714744" y="6215082"/>
            <a:ext cx="357190" cy="35719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52" name="乗算記号 51"/>
          <p:cNvSpPr/>
          <p:nvPr/>
        </p:nvSpPr>
        <p:spPr>
          <a:xfrm>
            <a:off x="2643174" y="6443666"/>
            <a:ext cx="414334" cy="41433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乗算記号 52"/>
          <p:cNvSpPr/>
          <p:nvPr/>
        </p:nvSpPr>
        <p:spPr>
          <a:xfrm>
            <a:off x="3214678" y="6443666"/>
            <a:ext cx="414334" cy="41433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乗算記号 53"/>
          <p:cNvSpPr/>
          <p:nvPr/>
        </p:nvSpPr>
        <p:spPr>
          <a:xfrm>
            <a:off x="3714744" y="6443666"/>
            <a:ext cx="414334" cy="41433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乗算記号 54"/>
          <p:cNvSpPr/>
          <p:nvPr/>
        </p:nvSpPr>
        <p:spPr>
          <a:xfrm>
            <a:off x="4143372" y="6443666"/>
            <a:ext cx="414334" cy="41433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6" name="直線矢印コネクタ 55"/>
          <p:cNvCxnSpPr/>
          <p:nvPr/>
        </p:nvCxnSpPr>
        <p:spPr>
          <a:xfrm rot="10800000">
            <a:off x="3428992" y="4929198"/>
            <a:ext cx="714380" cy="357190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乗算記号 58"/>
          <p:cNvSpPr/>
          <p:nvPr/>
        </p:nvSpPr>
        <p:spPr>
          <a:xfrm>
            <a:off x="2000232" y="4714884"/>
            <a:ext cx="414334" cy="41433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乗算記号 59"/>
          <p:cNvSpPr/>
          <p:nvPr/>
        </p:nvSpPr>
        <p:spPr>
          <a:xfrm>
            <a:off x="2643174" y="4714884"/>
            <a:ext cx="414334" cy="41433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6000760" y="3643314"/>
            <a:ext cx="24978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「左側」の候補から、</a:t>
            </a:r>
            <a:endParaRPr kumimoji="1" lang="en-US" altLang="ja-JP" dirty="0" smtClean="0"/>
          </a:p>
          <a:p>
            <a:r>
              <a:rPr lang="ja-JP" altLang="en-US" dirty="0" smtClean="0"/>
              <a:t>「深いほう」に順に、</a:t>
            </a:r>
            <a:endParaRPr lang="en-US" altLang="ja-JP" dirty="0" smtClean="0"/>
          </a:p>
          <a:p>
            <a:r>
              <a:rPr kumimoji="1" lang="ja-JP" altLang="en-US" dirty="0" smtClean="0"/>
              <a:t>試行する。</a:t>
            </a:r>
            <a:endParaRPr kumimoji="1" lang="en-US" altLang="ja-JP" dirty="0" smtClean="0"/>
          </a:p>
          <a:p>
            <a:r>
              <a:rPr lang="ja-JP" altLang="en-US" dirty="0" smtClean="0"/>
              <a:t>ダメな場合には、</a:t>
            </a:r>
            <a:endParaRPr lang="en-US" altLang="ja-JP" dirty="0" smtClean="0"/>
          </a:p>
          <a:p>
            <a:r>
              <a:rPr kumimoji="1" lang="ja-JP" altLang="en-US" dirty="0" smtClean="0"/>
              <a:t>試行を破棄して</a:t>
            </a:r>
            <a:endParaRPr kumimoji="1" lang="en-US" altLang="ja-JP" dirty="0" smtClean="0"/>
          </a:p>
          <a:p>
            <a:r>
              <a:rPr lang="ja-JP" altLang="en-US" dirty="0" smtClean="0"/>
              <a:t>次の候補を試行する。</a:t>
            </a:r>
            <a:endParaRPr lang="en-US" altLang="ja-JP" dirty="0" smtClean="0"/>
          </a:p>
          <a:p>
            <a:r>
              <a:rPr kumimoji="1" lang="ja-JP" altLang="en-US" dirty="0" smtClean="0"/>
              <a:t>すべてダメな場合には、</a:t>
            </a:r>
            <a:endParaRPr kumimoji="1" lang="en-US" altLang="ja-JP" dirty="0" smtClean="0"/>
          </a:p>
          <a:p>
            <a:r>
              <a:rPr lang="en-US" altLang="ja-JP" dirty="0" smtClean="0"/>
              <a:t>1</a:t>
            </a:r>
            <a:r>
              <a:rPr lang="ja-JP" altLang="en-US" dirty="0" smtClean="0"/>
              <a:t>段上に戻る</a:t>
            </a:r>
            <a:endParaRPr kumimoji="1" lang="ja-JP" altLang="en-US" dirty="0"/>
          </a:p>
        </p:txBody>
      </p:sp>
      <p:cxnSp>
        <p:nvCxnSpPr>
          <p:cNvPr id="62" name="直線矢印コネクタ 61"/>
          <p:cNvCxnSpPr/>
          <p:nvPr/>
        </p:nvCxnSpPr>
        <p:spPr>
          <a:xfrm flipV="1">
            <a:off x="3571868" y="3071810"/>
            <a:ext cx="500066" cy="428628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146</Words>
  <Application>Microsoft Office PowerPoint</Application>
  <PresentationFormat>画面に合わせる (4:3)</PresentationFormat>
  <Paragraphs>61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アルゴリズムとデータ構造 補足資料10-4 「バックトラックアルゴリズム」</vt:lpstr>
      <vt:lpstr>バックトラックアルゴリズム （まとめ）</vt:lpstr>
      <vt:lpstr>バックトラックアルゴリズム （まとめ）</vt:lpstr>
      <vt:lpstr>バックトラックアルゴリズム （まとめ）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バックトラックアルゴリズム</dc:title>
  <dc:creator>tommy</dc:creator>
  <cp:lastModifiedBy>Takashi Tomii</cp:lastModifiedBy>
  <cp:revision>59</cp:revision>
  <dcterms:created xsi:type="dcterms:W3CDTF">2008-06-06T09:59:18Z</dcterms:created>
  <dcterms:modified xsi:type="dcterms:W3CDTF">2012-04-02T06:50:11Z</dcterms:modified>
</cp:coreProperties>
</file>