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55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354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301" r:id="rId41"/>
    <p:sldId id="296" r:id="rId42"/>
    <p:sldId id="297" r:id="rId43"/>
    <p:sldId id="303" r:id="rId44"/>
    <p:sldId id="302" r:id="rId45"/>
    <p:sldId id="298" r:id="rId46"/>
    <p:sldId id="299" r:id="rId47"/>
    <p:sldId id="304" r:id="rId48"/>
    <p:sldId id="305" r:id="rId49"/>
    <p:sldId id="306" r:id="rId50"/>
    <p:sldId id="308" r:id="rId51"/>
    <p:sldId id="307" r:id="rId52"/>
    <p:sldId id="309" r:id="rId53"/>
    <p:sldId id="310" r:id="rId54"/>
    <p:sldId id="313" r:id="rId55"/>
    <p:sldId id="312" r:id="rId56"/>
    <p:sldId id="314" r:id="rId57"/>
    <p:sldId id="315" r:id="rId58"/>
    <p:sldId id="316" r:id="rId59"/>
    <p:sldId id="317" r:id="rId60"/>
    <p:sldId id="318" r:id="rId61"/>
    <p:sldId id="319" r:id="rId62"/>
    <p:sldId id="321" r:id="rId63"/>
    <p:sldId id="322" r:id="rId64"/>
    <p:sldId id="323" r:id="rId65"/>
    <p:sldId id="324" r:id="rId66"/>
    <p:sldId id="325" r:id="rId67"/>
    <p:sldId id="326" r:id="rId68"/>
    <p:sldId id="327" r:id="rId69"/>
    <p:sldId id="328" r:id="rId70"/>
    <p:sldId id="329" r:id="rId71"/>
    <p:sldId id="330" r:id="rId72"/>
    <p:sldId id="331" r:id="rId73"/>
    <p:sldId id="332" r:id="rId74"/>
    <p:sldId id="333" r:id="rId75"/>
    <p:sldId id="334" r:id="rId76"/>
    <p:sldId id="335" r:id="rId77"/>
    <p:sldId id="336" r:id="rId78"/>
    <p:sldId id="337" r:id="rId79"/>
    <p:sldId id="338" r:id="rId80"/>
    <p:sldId id="339" r:id="rId81"/>
    <p:sldId id="340" r:id="rId82"/>
    <p:sldId id="341" r:id="rId83"/>
    <p:sldId id="342" r:id="rId84"/>
    <p:sldId id="343" r:id="rId85"/>
    <p:sldId id="344" r:id="rId86"/>
    <p:sldId id="345" r:id="rId87"/>
    <p:sldId id="347" r:id="rId88"/>
    <p:sldId id="348" r:id="rId89"/>
    <p:sldId id="349" r:id="rId90"/>
    <p:sldId id="350" r:id="rId91"/>
    <p:sldId id="351" r:id="rId92"/>
    <p:sldId id="352" r:id="rId93"/>
    <p:sldId id="353" r:id="rId94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6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97" Type="http://schemas.openxmlformats.org/officeDocument/2006/relationships/theme" Target="theme/theme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presProps" Target="pres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slide" Target="slides/slide92.xml"/><Relationship Id="rId98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 smtClean="0"/>
              <a:t>アルゴリズムとデータ構造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lang="ja-JP" altLang="en-US" dirty="0" smtClean="0"/>
              <a:t>補足資料</a:t>
            </a:r>
            <a:r>
              <a:rPr lang="en-US" altLang="ja-JP" dirty="0" smtClean="0"/>
              <a:t>9-1</a:t>
            </a:r>
            <a:br>
              <a:rPr lang="en-US" altLang="ja-JP" dirty="0" smtClean="0"/>
            </a:br>
            <a:r>
              <a:rPr lang="ja-JP" altLang="en-US" dirty="0" smtClean="0"/>
              <a:t>「</a:t>
            </a:r>
            <a:r>
              <a:rPr lang="ja-JP" altLang="en-US" dirty="0" smtClean="0"/>
              <a:t>ハノイ</a:t>
            </a:r>
            <a:r>
              <a:rPr lang="ja-JP" altLang="en-US" dirty="0"/>
              <a:t>の</a:t>
            </a:r>
            <a:r>
              <a:rPr lang="ja-JP" altLang="en-US" dirty="0" smtClean="0"/>
              <a:t>塔」</a:t>
            </a:r>
            <a:endParaRPr kumimoji="1" lang="ja-JP" altLang="en-US" dirty="0"/>
          </a:p>
        </p:txBody>
      </p:sp>
      <p:sp>
        <p:nvSpPr>
          <p:cNvPr id="5" name="サブタイトル 2"/>
          <p:cNvSpPr>
            <a:spLocks noGrp="1"/>
          </p:cNvSpPr>
          <p:nvPr>
            <p:ph type="subTitle" idx="1"/>
          </p:nvPr>
        </p:nvSpPr>
        <p:spPr>
          <a:xfrm>
            <a:off x="5868144" y="5517232"/>
            <a:ext cx="3160440" cy="1176536"/>
          </a:xfrm>
        </p:spPr>
        <p:txBody>
          <a:bodyPr>
            <a:normAutofit fontScale="55000" lnSpcReduction="20000"/>
          </a:bodyPr>
          <a:lstStyle/>
          <a:p>
            <a:pPr algn="r"/>
            <a:r>
              <a:rPr kumimoji="1" lang="ja-JP" altLang="en-US" dirty="0" smtClean="0"/>
              <a:t>横浜国立大学</a:t>
            </a:r>
            <a:endParaRPr kumimoji="1" lang="en-US" altLang="ja-JP" dirty="0" smtClean="0"/>
          </a:p>
          <a:p>
            <a:pPr algn="r"/>
            <a:r>
              <a:rPr lang="ja-JP" altLang="en-US" dirty="0"/>
              <a:t>理工</a:t>
            </a:r>
            <a:r>
              <a:rPr lang="ja-JP" altLang="en-US" dirty="0" smtClean="0"/>
              <a:t>学部</a:t>
            </a:r>
            <a:endParaRPr lang="en-US" altLang="ja-JP" dirty="0" smtClean="0"/>
          </a:p>
          <a:p>
            <a:pPr algn="r"/>
            <a:r>
              <a:rPr lang="ja-JP" altLang="en-US" dirty="0" smtClean="0"/>
              <a:t> </a:t>
            </a:r>
            <a:r>
              <a:rPr lang="ja-JP" altLang="en-US" dirty="0"/>
              <a:t>数物・電子情報系学科</a:t>
            </a:r>
            <a:endParaRPr lang="en-US" altLang="ja-JP" dirty="0"/>
          </a:p>
          <a:p>
            <a:pPr algn="r"/>
            <a:r>
              <a:rPr lang="ja-JP" altLang="en-US" dirty="0"/>
              <a:t>富井尚志</a:t>
            </a:r>
            <a:endParaRPr lang="en-US" altLang="ja-JP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正方形/長方形 43"/>
          <p:cNvSpPr/>
          <p:nvPr/>
        </p:nvSpPr>
        <p:spPr>
          <a:xfrm>
            <a:off x="1643042" y="1571612"/>
            <a:ext cx="2071702" cy="27146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r>
              <a:rPr kumimoji="1" lang="ja-JP" altLang="en-US" sz="2400" dirty="0" smtClean="0"/>
              <a:t>棒（領域）Ａ</a:t>
            </a:r>
            <a:endParaRPr kumimoji="1" lang="ja-JP" altLang="en-US" sz="2400" dirty="0"/>
          </a:p>
        </p:txBody>
      </p:sp>
      <p:sp>
        <p:nvSpPr>
          <p:cNvPr id="11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ja-JP" altLang="en-US" dirty="0" smtClean="0"/>
              <a:t>ハノイの塔：実際にやってみよう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（準備）</a:t>
            </a:r>
            <a:endParaRPr kumimoji="1" lang="ja-JP" altLang="en-US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1714480" y="5000636"/>
            <a:ext cx="2400016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200" dirty="0" smtClean="0"/>
              <a:t>円盤→カード</a:t>
            </a:r>
            <a:endParaRPr lang="en-US" altLang="ja-JP" sz="3200" dirty="0" smtClean="0"/>
          </a:p>
          <a:p>
            <a:r>
              <a:rPr kumimoji="1" lang="ja-JP" altLang="en-US" sz="3200" dirty="0" smtClean="0"/>
              <a:t>棒→領域</a:t>
            </a:r>
            <a:endParaRPr kumimoji="1" lang="ja-JP" altLang="en-US" sz="3200" dirty="0"/>
          </a:p>
        </p:txBody>
      </p:sp>
      <p:grpSp>
        <p:nvGrpSpPr>
          <p:cNvPr id="2" name="グループ化 43"/>
          <p:cNvGrpSpPr/>
          <p:nvPr/>
        </p:nvGrpSpPr>
        <p:grpSpPr>
          <a:xfrm>
            <a:off x="2071670" y="2000240"/>
            <a:ext cx="1152532" cy="1736537"/>
            <a:chOff x="2071670" y="2000240"/>
            <a:chExt cx="1152532" cy="1736537"/>
          </a:xfrm>
        </p:grpSpPr>
        <p:sp>
          <p:nvSpPr>
            <p:cNvPr id="5" name="正方形/長方形 4"/>
            <p:cNvSpPr/>
            <p:nvPr/>
          </p:nvSpPr>
          <p:spPr>
            <a:xfrm rot="5400000">
              <a:off x="1790680" y="2281230"/>
              <a:ext cx="1714512" cy="11525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" name="テキスト ボックス 8"/>
            <p:cNvSpPr txBox="1"/>
            <p:nvPr/>
          </p:nvSpPr>
          <p:spPr>
            <a:xfrm>
              <a:off x="2362184" y="2352668"/>
              <a:ext cx="574196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6000" dirty="0" smtClean="0"/>
                <a:t>5</a:t>
              </a:r>
              <a:endParaRPr kumimoji="1" lang="ja-JP" altLang="en-US" sz="6000" dirty="0"/>
            </a:p>
          </p:txBody>
        </p:sp>
        <p:sp>
          <p:nvSpPr>
            <p:cNvPr id="20" name="テキスト ボックス 19"/>
            <p:cNvSpPr txBox="1"/>
            <p:nvPr/>
          </p:nvSpPr>
          <p:spPr>
            <a:xfrm>
              <a:off x="2071670" y="2000240"/>
              <a:ext cx="36420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400" dirty="0" smtClean="0"/>
                <a:t>●</a:t>
              </a:r>
              <a:endParaRPr kumimoji="1" lang="ja-JP" altLang="en-US" sz="1400" dirty="0"/>
            </a:p>
          </p:txBody>
        </p:sp>
        <p:sp>
          <p:nvSpPr>
            <p:cNvPr id="21" name="テキスト ボックス 20"/>
            <p:cNvSpPr txBox="1"/>
            <p:nvPr/>
          </p:nvSpPr>
          <p:spPr>
            <a:xfrm>
              <a:off x="2857488" y="2000240"/>
              <a:ext cx="36420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1400" dirty="0" smtClean="0"/>
                <a:t>●</a:t>
              </a:r>
              <a:endParaRPr kumimoji="1" lang="ja-JP" altLang="en-US" sz="1400" dirty="0"/>
            </a:p>
          </p:txBody>
        </p:sp>
        <p:sp>
          <p:nvSpPr>
            <p:cNvPr id="24" name="テキスト ボックス 23"/>
            <p:cNvSpPr txBox="1"/>
            <p:nvPr/>
          </p:nvSpPr>
          <p:spPr>
            <a:xfrm>
              <a:off x="2071670" y="3429000"/>
              <a:ext cx="36420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400" dirty="0" smtClean="0"/>
                <a:t>●</a:t>
              </a:r>
              <a:endParaRPr kumimoji="1" lang="ja-JP" altLang="en-US" sz="1400" dirty="0"/>
            </a:p>
          </p:txBody>
        </p:sp>
        <p:sp>
          <p:nvSpPr>
            <p:cNvPr id="25" name="テキスト ボックス 24"/>
            <p:cNvSpPr txBox="1"/>
            <p:nvPr/>
          </p:nvSpPr>
          <p:spPr>
            <a:xfrm>
              <a:off x="2857488" y="3429000"/>
              <a:ext cx="36420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400" dirty="0" smtClean="0"/>
                <a:t>●</a:t>
              </a:r>
              <a:endParaRPr kumimoji="1" lang="ja-JP" altLang="en-US" sz="1400" dirty="0"/>
            </a:p>
          </p:txBody>
        </p:sp>
      </p:grpSp>
      <p:grpSp>
        <p:nvGrpSpPr>
          <p:cNvPr id="3" name="グループ化 44"/>
          <p:cNvGrpSpPr/>
          <p:nvPr/>
        </p:nvGrpSpPr>
        <p:grpSpPr>
          <a:xfrm>
            <a:off x="2143108" y="2214554"/>
            <a:ext cx="1007144" cy="1307909"/>
            <a:chOff x="3714744" y="2285992"/>
            <a:chExt cx="1007144" cy="1307909"/>
          </a:xfrm>
        </p:grpSpPr>
        <p:sp>
          <p:nvSpPr>
            <p:cNvPr id="12" name="正方形/長方形 11"/>
            <p:cNvSpPr/>
            <p:nvPr/>
          </p:nvSpPr>
          <p:spPr>
            <a:xfrm>
              <a:off x="3790944" y="2352668"/>
              <a:ext cx="857256" cy="11525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" name="テキスト ボックス 9"/>
            <p:cNvSpPr txBox="1"/>
            <p:nvPr/>
          </p:nvSpPr>
          <p:spPr>
            <a:xfrm>
              <a:off x="4005258" y="2566982"/>
              <a:ext cx="444352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4000" dirty="0" smtClean="0"/>
                <a:t>4</a:t>
              </a:r>
              <a:endParaRPr kumimoji="1" lang="ja-JP" altLang="en-US" sz="4000" dirty="0"/>
            </a:p>
          </p:txBody>
        </p:sp>
        <p:sp>
          <p:nvSpPr>
            <p:cNvPr id="36" name="テキスト ボックス 35"/>
            <p:cNvSpPr txBox="1"/>
            <p:nvPr/>
          </p:nvSpPr>
          <p:spPr>
            <a:xfrm>
              <a:off x="3714744" y="3286124"/>
              <a:ext cx="36420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400" dirty="0" smtClean="0"/>
                <a:t>×</a:t>
              </a:r>
              <a:endParaRPr kumimoji="1" lang="ja-JP" altLang="en-US" sz="1400" dirty="0"/>
            </a:p>
          </p:txBody>
        </p:sp>
        <p:sp>
          <p:nvSpPr>
            <p:cNvPr id="37" name="テキスト ボックス 36"/>
            <p:cNvSpPr txBox="1"/>
            <p:nvPr/>
          </p:nvSpPr>
          <p:spPr>
            <a:xfrm>
              <a:off x="4357686" y="3286124"/>
              <a:ext cx="36420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400" dirty="0" smtClean="0"/>
                <a:t>×</a:t>
              </a:r>
              <a:endParaRPr kumimoji="1" lang="ja-JP" altLang="en-US" sz="1400" dirty="0"/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4357686" y="2285992"/>
              <a:ext cx="36420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400" dirty="0" smtClean="0"/>
                <a:t>×</a:t>
              </a:r>
              <a:endParaRPr kumimoji="1" lang="ja-JP" altLang="en-US" sz="1400" dirty="0"/>
            </a:p>
          </p:txBody>
        </p:sp>
        <p:sp>
          <p:nvSpPr>
            <p:cNvPr id="39" name="テキスト ボックス 38"/>
            <p:cNvSpPr txBox="1"/>
            <p:nvPr/>
          </p:nvSpPr>
          <p:spPr>
            <a:xfrm>
              <a:off x="3714744" y="2285992"/>
              <a:ext cx="36420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400" dirty="0" smtClean="0"/>
                <a:t>×</a:t>
              </a:r>
              <a:endParaRPr kumimoji="1" lang="ja-JP" altLang="en-US" sz="1400" dirty="0"/>
            </a:p>
          </p:txBody>
        </p:sp>
      </p:grpSp>
      <p:grpSp>
        <p:nvGrpSpPr>
          <p:cNvPr id="4" name="グループ化 45"/>
          <p:cNvGrpSpPr/>
          <p:nvPr/>
        </p:nvGrpSpPr>
        <p:grpSpPr>
          <a:xfrm>
            <a:off x="2357422" y="2428868"/>
            <a:ext cx="585790" cy="863148"/>
            <a:chOff x="5143504" y="2566982"/>
            <a:chExt cx="585790" cy="863148"/>
          </a:xfrm>
        </p:grpSpPr>
        <p:sp>
          <p:nvSpPr>
            <p:cNvPr id="16" name="正方形/長方形 15"/>
            <p:cNvSpPr/>
            <p:nvPr/>
          </p:nvSpPr>
          <p:spPr>
            <a:xfrm rot="16200000">
              <a:off x="5010152" y="2705096"/>
              <a:ext cx="857256" cy="58102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" name="テキスト ボックス 12"/>
            <p:cNvSpPr txBox="1"/>
            <p:nvPr/>
          </p:nvSpPr>
          <p:spPr>
            <a:xfrm>
              <a:off x="5219704" y="2709858"/>
              <a:ext cx="35719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3200" dirty="0" smtClean="0"/>
                <a:t>3</a:t>
              </a:r>
              <a:endParaRPr kumimoji="1" lang="ja-JP" altLang="en-US" sz="3200" dirty="0"/>
            </a:p>
          </p:txBody>
        </p:sp>
        <p:sp>
          <p:nvSpPr>
            <p:cNvPr id="26" name="テキスト ボックス 25"/>
            <p:cNvSpPr txBox="1"/>
            <p:nvPr/>
          </p:nvSpPr>
          <p:spPr>
            <a:xfrm>
              <a:off x="5143504" y="2571744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●</a:t>
              </a:r>
              <a:endParaRPr kumimoji="1" lang="ja-JP" altLang="en-US" sz="800" dirty="0"/>
            </a:p>
          </p:txBody>
        </p:sp>
        <p:sp>
          <p:nvSpPr>
            <p:cNvPr id="27" name="テキスト ボックス 26"/>
            <p:cNvSpPr txBox="1"/>
            <p:nvPr/>
          </p:nvSpPr>
          <p:spPr>
            <a:xfrm>
              <a:off x="5429256" y="2571744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●</a:t>
              </a:r>
              <a:endParaRPr kumimoji="1" lang="ja-JP" altLang="en-US" sz="800" dirty="0"/>
            </a:p>
          </p:txBody>
        </p:sp>
        <p:sp>
          <p:nvSpPr>
            <p:cNvPr id="28" name="テキスト ボックス 27"/>
            <p:cNvSpPr txBox="1"/>
            <p:nvPr/>
          </p:nvSpPr>
          <p:spPr>
            <a:xfrm>
              <a:off x="5143504" y="3214686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●</a:t>
              </a:r>
              <a:endParaRPr kumimoji="1" lang="ja-JP" altLang="en-US" sz="800" dirty="0"/>
            </a:p>
          </p:txBody>
        </p:sp>
        <p:sp>
          <p:nvSpPr>
            <p:cNvPr id="29" name="テキスト ボックス 28"/>
            <p:cNvSpPr txBox="1"/>
            <p:nvPr/>
          </p:nvSpPr>
          <p:spPr>
            <a:xfrm>
              <a:off x="5429256" y="3214686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●</a:t>
              </a:r>
              <a:endParaRPr kumimoji="1" lang="ja-JP" altLang="en-US" sz="800" dirty="0"/>
            </a:p>
          </p:txBody>
        </p:sp>
      </p:grpSp>
      <p:grpSp>
        <p:nvGrpSpPr>
          <p:cNvPr id="6" name="グループ化 46"/>
          <p:cNvGrpSpPr/>
          <p:nvPr/>
        </p:nvGrpSpPr>
        <p:grpSpPr>
          <a:xfrm>
            <a:off x="2357422" y="2500306"/>
            <a:ext cx="573010" cy="715510"/>
            <a:chOff x="6072198" y="2643182"/>
            <a:chExt cx="573010" cy="715510"/>
          </a:xfrm>
        </p:grpSpPr>
        <p:sp>
          <p:nvSpPr>
            <p:cNvPr id="18" name="正方形/長方形 17"/>
            <p:cNvSpPr/>
            <p:nvPr/>
          </p:nvSpPr>
          <p:spPr>
            <a:xfrm>
              <a:off x="6148398" y="2709858"/>
              <a:ext cx="428628" cy="58102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テキスト ボックス 13"/>
            <p:cNvSpPr txBox="1"/>
            <p:nvPr/>
          </p:nvSpPr>
          <p:spPr>
            <a:xfrm>
              <a:off x="6219836" y="2781296"/>
              <a:ext cx="35719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000" dirty="0" smtClean="0"/>
                <a:t>2</a:t>
              </a:r>
              <a:endParaRPr kumimoji="1" lang="ja-JP" altLang="en-US" sz="2000" dirty="0"/>
            </a:p>
          </p:txBody>
        </p:sp>
        <p:sp>
          <p:nvSpPr>
            <p:cNvPr id="40" name="テキスト ボックス 39"/>
            <p:cNvSpPr txBox="1"/>
            <p:nvPr/>
          </p:nvSpPr>
          <p:spPr>
            <a:xfrm>
              <a:off x="6072198" y="2643182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800" dirty="0" smtClean="0"/>
                <a:t>×</a:t>
              </a:r>
              <a:endParaRPr kumimoji="1" lang="ja-JP" altLang="en-US" sz="800" dirty="0"/>
            </a:p>
          </p:txBody>
        </p:sp>
        <p:sp>
          <p:nvSpPr>
            <p:cNvPr id="41" name="テキスト ボックス 40"/>
            <p:cNvSpPr txBox="1"/>
            <p:nvPr/>
          </p:nvSpPr>
          <p:spPr>
            <a:xfrm>
              <a:off x="6357950" y="2643182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800" dirty="0" smtClean="0"/>
                <a:t>×</a:t>
              </a:r>
              <a:endParaRPr kumimoji="1" lang="ja-JP" altLang="en-US" sz="800" dirty="0"/>
            </a:p>
          </p:txBody>
        </p:sp>
        <p:sp>
          <p:nvSpPr>
            <p:cNvPr id="42" name="テキスト ボックス 41"/>
            <p:cNvSpPr txBox="1"/>
            <p:nvPr/>
          </p:nvSpPr>
          <p:spPr>
            <a:xfrm>
              <a:off x="6357950" y="3143248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800" dirty="0" smtClean="0"/>
                <a:t>×</a:t>
              </a:r>
              <a:endParaRPr kumimoji="1" lang="ja-JP" altLang="en-US" sz="800" dirty="0"/>
            </a:p>
          </p:txBody>
        </p:sp>
        <p:sp>
          <p:nvSpPr>
            <p:cNvPr id="43" name="テキスト ボックス 42"/>
            <p:cNvSpPr txBox="1"/>
            <p:nvPr/>
          </p:nvSpPr>
          <p:spPr>
            <a:xfrm>
              <a:off x="6072198" y="3143248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800" dirty="0" smtClean="0"/>
                <a:t>×</a:t>
              </a:r>
              <a:endParaRPr kumimoji="1" lang="ja-JP" altLang="en-US" sz="800" dirty="0"/>
            </a:p>
          </p:txBody>
        </p:sp>
      </p:grpSp>
      <p:grpSp>
        <p:nvGrpSpPr>
          <p:cNvPr id="7" name="グループ化 47"/>
          <p:cNvGrpSpPr/>
          <p:nvPr/>
        </p:nvGrpSpPr>
        <p:grpSpPr>
          <a:xfrm>
            <a:off x="2428860" y="2500306"/>
            <a:ext cx="450276" cy="572634"/>
            <a:chOff x="6858016" y="2714620"/>
            <a:chExt cx="450276" cy="572634"/>
          </a:xfrm>
        </p:grpSpPr>
        <p:sp>
          <p:nvSpPr>
            <p:cNvPr id="22" name="正方形/長方形 21"/>
            <p:cNvSpPr/>
            <p:nvPr/>
          </p:nvSpPr>
          <p:spPr>
            <a:xfrm rot="5400000">
              <a:off x="6862778" y="2852734"/>
              <a:ext cx="428628" cy="28575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テキスト ボックス 14"/>
            <p:cNvSpPr txBox="1"/>
            <p:nvPr/>
          </p:nvSpPr>
          <p:spPr>
            <a:xfrm>
              <a:off x="6934216" y="2852734"/>
              <a:ext cx="35719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400" dirty="0" smtClean="0"/>
                <a:t>1</a:t>
              </a:r>
              <a:endParaRPr kumimoji="1" lang="ja-JP" altLang="en-US" sz="1400" dirty="0"/>
            </a:p>
          </p:txBody>
        </p:sp>
        <p:sp>
          <p:nvSpPr>
            <p:cNvPr id="32" name="テキスト ボックス 31"/>
            <p:cNvSpPr txBox="1"/>
            <p:nvPr/>
          </p:nvSpPr>
          <p:spPr>
            <a:xfrm>
              <a:off x="6858016" y="2714620"/>
              <a:ext cx="235962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・</a:t>
              </a:r>
              <a:endParaRPr kumimoji="1" lang="ja-JP" altLang="en-US" sz="800" dirty="0"/>
            </a:p>
          </p:txBody>
        </p:sp>
        <p:sp>
          <p:nvSpPr>
            <p:cNvPr id="33" name="テキスト ボックス 32"/>
            <p:cNvSpPr txBox="1"/>
            <p:nvPr/>
          </p:nvSpPr>
          <p:spPr>
            <a:xfrm>
              <a:off x="7072330" y="2714620"/>
              <a:ext cx="235962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・</a:t>
              </a:r>
              <a:endParaRPr kumimoji="1" lang="ja-JP" altLang="en-US" sz="800" dirty="0"/>
            </a:p>
          </p:txBody>
        </p:sp>
        <p:sp>
          <p:nvSpPr>
            <p:cNvPr id="34" name="テキスト ボックス 33"/>
            <p:cNvSpPr txBox="1"/>
            <p:nvPr/>
          </p:nvSpPr>
          <p:spPr>
            <a:xfrm>
              <a:off x="6858016" y="3071810"/>
              <a:ext cx="235962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・</a:t>
              </a:r>
              <a:endParaRPr kumimoji="1" lang="ja-JP" altLang="en-US" sz="800" dirty="0"/>
            </a:p>
          </p:txBody>
        </p:sp>
        <p:sp>
          <p:nvSpPr>
            <p:cNvPr id="35" name="テキスト ボックス 34"/>
            <p:cNvSpPr txBox="1"/>
            <p:nvPr/>
          </p:nvSpPr>
          <p:spPr>
            <a:xfrm>
              <a:off x="7072330" y="3071810"/>
              <a:ext cx="235962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・</a:t>
              </a:r>
              <a:endParaRPr kumimoji="1" lang="ja-JP" altLang="en-US" sz="800" dirty="0"/>
            </a:p>
          </p:txBody>
        </p:sp>
      </p:grpSp>
      <p:sp>
        <p:nvSpPr>
          <p:cNvPr id="45" name="正方形/長方形 44"/>
          <p:cNvSpPr/>
          <p:nvPr/>
        </p:nvSpPr>
        <p:spPr>
          <a:xfrm>
            <a:off x="3929058" y="1571612"/>
            <a:ext cx="2071702" cy="27146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r>
              <a:rPr kumimoji="1" lang="ja-JP" altLang="en-US" sz="2400" dirty="0" smtClean="0"/>
              <a:t>棒（領域）</a:t>
            </a:r>
            <a:r>
              <a:rPr kumimoji="1" lang="en-US" altLang="ja-JP" sz="2400" dirty="0" smtClean="0"/>
              <a:t>B</a:t>
            </a:r>
            <a:endParaRPr kumimoji="1" lang="ja-JP" altLang="en-US" sz="2400" dirty="0"/>
          </a:p>
        </p:txBody>
      </p:sp>
      <p:sp>
        <p:nvSpPr>
          <p:cNvPr id="46" name="正方形/長方形 45"/>
          <p:cNvSpPr/>
          <p:nvPr/>
        </p:nvSpPr>
        <p:spPr>
          <a:xfrm>
            <a:off x="6215074" y="1571612"/>
            <a:ext cx="2071702" cy="27146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r>
              <a:rPr kumimoji="1" lang="ja-JP" altLang="en-US" sz="2400" dirty="0" smtClean="0"/>
              <a:t>棒（領域）</a:t>
            </a:r>
            <a:r>
              <a:rPr kumimoji="1" lang="en-US" altLang="ja-JP" sz="2400" dirty="0" smtClean="0"/>
              <a:t>C</a:t>
            </a:r>
            <a:endParaRPr kumimoji="1" lang="ja-JP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正方形/長方形 43"/>
          <p:cNvSpPr/>
          <p:nvPr/>
        </p:nvSpPr>
        <p:spPr>
          <a:xfrm>
            <a:off x="1643042" y="1571612"/>
            <a:ext cx="2071702" cy="27146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r>
              <a:rPr kumimoji="1" lang="ja-JP" altLang="en-US" sz="2400" dirty="0" smtClean="0"/>
              <a:t>棒（領域）Ａ</a:t>
            </a:r>
            <a:endParaRPr kumimoji="1" lang="ja-JP" altLang="en-US" sz="2400" dirty="0"/>
          </a:p>
        </p:txBody>
      </p:sp>
      <p:sp>
        <p:nvSpPr>
          <p:cNvPr id="11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ja-JP" altLang="en-US" dirty="0" smtClean="0"/>
              <a:t>ハノイの塔：実際にやってみよう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（準備）</a:t>
            </a:r>
            <a:endParaRPr kumimoji="1" lang="ja-JP" altLang="en-US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571472" y="4429132"/>
            <a:ext cx="7415813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kumimoji="1" lang="ja-JP" altLang="en-US" sz="2400" dirty="0" smtClean="0"/>
              <a:t>一度に、一番上の</a:t>
            </a:r>
            <a:r>
              <a:rPr kumimoji="1" lang="en-US" altLang="ja-JP" sz="2400" dirty="0" smtClean="0"/>
              <a:t>1</a:t>
            </a:r>
            <a:r>
              <a:rPr kumimoji="1" lang="ja-JP" altLang="en-US" sz="2400" dirty="0" smtClean="0"/>
              <a:t>枚だけ移動できる</a:t>
            </a:r>
            <a:endParaRPr kumimoji="1" lang="en-US" altLang="ja-JP" sz="2400" dirty="0" smtClean="0"/>
          </a:p>
          <a:p>
            <a:pPr>
              <a:buFont typeface="Arial" pitchFamily="34" charset="0"/>
              <a:buChar char="•"/>
            </a:pPr>
            <a:r>
              <a:rPr lang="ja-JP" altLang="en-US" sz="2400" dirty="0" smtClean="0"/>
              <a:t>どのカードも、そのカードより小さいカードの</a:t>
            </a:r>
            <a:endParaRPr lang="en-US" altLang="ja-JP" sz="2400" dirty="0" smtClean="0"/>
          </a:p>
          <a:p>
            <a:r>
              <a:rPr lang="ja-JP" altLang="en-US" sz="2400" dirty="0" smtClean="0"/>
              <a:t>　上においてはいけない</a:t>
            </a:r>
            <a:endParaRPr lang="en-US" altLang="ja-JP" sz="2400" dirty="0" smtClean="0"/>
          </a:p>
          <a:p>
            <a:pPr>
              <a:buFont typeface="Arial" pitchFamily="34" charset="0"/>
              <a:buChar char="•"/>
            </a:pPr>
            <a:r>
              <a:rPr lang="ja-JP" altLang="en-US" sz="2400" dirty="0" smtClean="0"/>
              <a:t>領域</a:t>
            </a:r>
            <a:r>
              <a:rPr lang="en-US" altLang="ja-JP" sz="2400" dirty="0" smtClean="0"/>
              <a:t>C</a:t>
            </a:r>
            <a:r>
              <a:rPr lang="ja-JP" altLang="en-US" sz="2400" dirty="0" smtClean="0"/>
              <a:t>を補助的な場所として使用してよい</a:t>
            </a:r>
            <a:endParaRPr lang="en-US" altLang="ja-JP" sz="2400" dirty="0" smtClean="0"/>
          </a:p>
          <a:p>
            <a:pPr>
              <a:buFont typeface="Arial" pitchFamily="34" charset="0"/>
              <a:buChar char="•"/>
            </a:pPr>
            <a:endParaRPr kumimoji="1" lang="en-US" altLang="ja-JP" sz="2400" dirty="0" smtClean="0"/>
          </a:p>
          <a:p>
            <a:r>
              <a:rPr lang="ja-JP" altLang="en-US" sz="2400" dirty="0" smtClean="0"/>
              <a:t>最終的に、</a:t>
            </a:r>
            <a:r>
              <a:rPr kumimoji="1" lang="ja-JP" altLang="en-US" sz="2400" dirty="0" smtClean="0"/>
              <a:t>カードの束を、領域Ａから領域Ｂに移動させる</a:t>
            </a:r>
            <a:endParaRPr kumimoji="1" lang="ja-JP" altLang="en-US" sz="2400" dirty="0"/>
          </a:p>
        </p:txBody>
      </p:sp>
      <p:grpSp>
        <p:nvGrpSpPr>
          <p:cNvPr id="2" name="グループ化 43"/>
          <p:cNvGrpSpPr/>
          <p:nvPr/>
        </p:nvGrpSpPr>
        <p:grpSpPr>
          <a:xfrm>
            <a:off x="2071670" y="2000240"/>
            <a:ext cx="1152532" cy="1736537"/>
            <a:chOff x="2071670" y="2000240"/>
            <a:chExt cx="1152532" cy="1736537"/>
          </a:xfrm>
        </p:grpSpPr>
        <p:sp>
          <p:nvSpPr>
            <p:cNvPr id="5" name="正方形/長方形 4"/>
            <p:cNvSpPr/>
            <p:nvPr/>
          </p:nvSpPr>
          <p:spPr>
            <a:xfrm rot="5400000">
              <a:off x="1790680" y="2281230"/>
              <a:ext cx="1714512" cy="11525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" name="テキスト ボックス 8"/>
            <p:cNvSpPr txBox="1"/>
            <p:nvPr/>
          </p:nvSpPr>
          <p:spPr>
            <a:xfrm>
              <a:off x="2362184" y="2352668"/>
              <a:ext cx="574196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6000" dirty="0" smtClean="0"/>
                <a:t>5</a:t>
              </a:r>
              <a:endParaRPr kumimoji="1" lang="ja-JP" altLang="en-US" sz="6000" dirty="0"/>
            </a:p>
          </p:txBody>
        </p:sp>
        <p:sp>
          <p:nvSpPr>
            <p:cNvPr id="20" name="テキスト ボックス 19"/>
            <p:cNvSpPr txBox="1"/>
            <p:nvPr/>
          </p:nvSpPr>
          <p:spPr>
            <a:xfrm>
              <a:off x="2071670" y="2000240"/>
              <a:ext cx="36420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400" dirty="0" smtClean="0"/>
                <a:t>●</a:t>
              </a:r>
              <a:endParaRPr kumimoji="1" lang="ja-JP" altLang="en-US" sz="1400" dirty="0"/>
            </a:p>
          </p:txBody>
        </p:sp>
        <p:sp>
          <p:nvSpPr>
            <p:cNvPr id="21" name="テキスト ボックス 20"/>
            <p:cNvSpPr txBox="1"/>
            <p:nvPr/>
          </p:nvSpPr>
          <p:spPr>
            <a:xfrm>
              <a:off x="2857488" y="2000240"/>
              <a:ext cx="36420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1400" dirty="0" smtClean="0"/>
                <a:t>●</a:t>
              </a:r>
              <a:endParaRPr kumimoji="1" lang="ja-JP" altLang="en-US" sz="1400" dirty="0"/>
            </a:p>
          </p:txBody>
        </p:sp>
        <p:sp>
          <p:nvSpPr>
            <p:cNvPr id="24" name="テキスト ボックス 23"/>
            <p:cNvSpPr txBox="1"/>
            <p:nvPr/>
          </p:nvSpPr>
          <p:spPr>
            <a:xfrm>
              <a:off x="2071670" y="3429000"/>
              <a:ext cx="36420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400" dirty="0" smtClean="0"/>
                <a:t>●</a:t>
              </a:r>
              <a:endParaRPr kumimoji="1" lang="ja-JP" altLang="en-US" sz="1400" dirty="0"/>
            </a:p>
          </p:txBody>
        </p:sp>
        <p:sp>
          <p:nvSpPr>
            <p:cNvPr id="25" name="テキスト ボックス 24"/>
            <p:cNvSpPr txBox="1"/>
            <p:nvPr/>
          </p:nvSpPr>
          <p:spPr>
            <a:xfrm>
              <a:off x="2857488" y="3429000"/>
              <a:ext cx="36420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400" dirty="0" smtClean="0"/>
                <a:t>●</a:t>
              </a:r>
              <a:endParaRPr kumimoji="1" lang="ja-JP" altLang="en-US" sz="1400" dirty="0"/>
            </a:p>
          </p:txBody>
        </p:sp>
      </p:grpSp>
      <p:grpSp>
        <p:nvGrpSpPr>
          <p:cNvPr id="3" name="グループ化 44"/>
          <p:cNvGrpSpPr/>
          <p:nvPr/>
        </p:nvGrpSpPr>
        <p:grpSpPr>
          <a:xfrm>
            <a:off x="2143108" y="2214554"/>
            <a:ext cx="1007144" cy="1307909"/>
            <a:chOff x="3714744" y="2285992"/>
            <a:chExt cx="1007144" cy="1307909"/>
          </a:xfrm>
        </p:grpSpPr>
        <p:sp>
          <p:nvSpPr>
            <p:cNvPr id="12" name="正方形/長方形 11"/>
            <p:cNvSpPr/>
            <p:nvPr/>
          </p:nvSpPr>
          <p:spPr>
            <a:xfrm>
              <a:off x="3790944" y="2352668"/>
              <a:ext cx="857256" cy="11525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" name="テキスト ボックス 9"/>
            <p:cNvSpPr txBox="1"/>
            <p:nvPr/>
          </p:nvSpPr>
          <p:spPr>
            <a:xfrm>
              <a:off x="4005258" y="2566982"/>
              <a:ext cx="444352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4000" dirty="0" smtClean="0"/>
                <a:t>4</a:t>
              </a:r>
              <a:endParaRPr kumimoji="1" lang="ja-JP" altLang="en-US" sz="4000" dirty="0"/>
            </a:p>
          </p:txBody>
        </p:sp>
        <p:sp>
          <p:nvSpPr>
            <p:cNvPr id="36" name="テキスト ボックス 35"/>
            <p:cNvSpPr txBox="1"/>
            <p:nvPr/>
          </p:nvSpPr>
          <p:spPr>
            <a:xfrm>
              <a:off x="3714744" y="3286124"/>
              <a:ext cx="36420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400" dirty="0" smtClean="0"/>
                <a:t>×</a:t>
              </a:r>
              <a:endParaRPr kumimoji="1" lang="ja-JP" altLang="en-US" sz="1400" dirty="0"/>
            </a:p>
          </p:txBody>
        </p:sp>
        <p:sp>
          <p:nvSpPr>
            <p:cNvPr id="37" name="テキスト ボックス 36"/>
            <p:cNvSpPr txBox="1"/>
            <p:nvPr/>
          </p:nvSpPr>
          <p:spPr>
            <a:xfrm>
              <a:off x="4357686" y="3286124"/>
              <a:ext cx="36420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400" dirty="0" smtClean="0"/>
                <a:t>×</a:t>
              </a:r>
              <a:endParaRPr kumimoji="1" lang="ja-JP" altLang="en-US" sz="1400" dirty="0"/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4357686" y="2285992"/>
              <a:ext cx="36420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400" dirty="0" smtClean="0"/>
                <a:t>×</a:t>
              </a:r>
              <a:endParaRPr kumimoji="1" lang="ja-JP" altLang="en-US" sz="1400" dirty="0"/>
            </a:p>
          </p:txBody>
        </p:sp>
        <p:sp>
          <p:nvSpPr>
            <p:cNvPr id="39" name="テキスト ボックス 38"/>
            <p:cNvSpPr txBox="1"/>
            <p:nvPr/>
          </p:nvSpPr>
          <p:spPr>
            <a:xfrm>
              <a:off x="3714744" y="2285992"/>
              <a:ext cx="36420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400" dirty="0" smtClean="0"/>
                <a:t>×</a:t>
              </a:r>
              <a:endParaRPr kumimoji="1" lang="ja-JP" altLang="en-US" sz="1400" dirty="0"/>
            </a:p>
          </p:txBody>
        </p:sp>
      </p:grpSp>
      <p:grpSp>
        <p:nvGrpSpPr>
          <p:cNvPr id="4" name="グループ化 45"/>
          <p:cNvGrpSpPr/>
          <p:nvPr/>
        </p:nvGrpSpPr>
        <p:grpSpPr>
          <a:xfrm>
            <a:off x="2357422" y="2428868"/>
            <a:ext cx="585790" cy="863148"/>
            <a:chOff x="5143504" y="2566982"/>
            <a:chExt cx="585790" cy="863148"/>
          </a:xfrm>
        </p:grpSpPr>
        <p:sp>
          <p:nvSpPr>
            <p:cNvPr id="16" name="正方形/長方形 15"/>
            <p:cNvSpPr/>
            <p:nvPr/>
          </p:nvSpPr>
          <p:spPr>
            <a:xfrm rot="16200000">
              <a:off x="5010152" y="2705096"/>
              <a:ext cx="857256" cy="58102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" name="テキスト ボックス 12"/>
            <p:cNvSpPr txBox="1"/>
            <p:nvPr/>
          </p:nvSpPr>
          <p:spPr>
            <a:xfrm>
              <a:off x="5219704" y="2709858"/>
              <a:ext cx="35719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3200" dirty="0" smtClean="0"/>
                <a:t>3</a:t>
              </a:r>
              <a:endParaRPr kumimoji="1" lang="ja-JP" altLang="en-US" sz="3200" dirty="0"/>
            </a:p>
          </p:txBody>
        </p:sp>
        <p:sp>
          <p:nvSpPr>
            <p:cNvPr id="26" name="テキスト ボックス 25"/>
            <p:cNvSpPr txBox="1"/>
            <p:nvPr/>
          </p:nvSpPr>
          <p:spPr>
            <a:xfrm>
              <a:off x="5143504" y="2571744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●</a:t>
              </a:r>
              <a:endParaRPr kumimoji="1" lang="ja-JP" altLang="en-US" sz="800" dirty="0"/>
            </a:p>
          </p:txBody>
        </p:sp>
        <p:sp>
          <p:nvSpPr>
            <p:cNvPr id="27" name="テキスト ボックス 26"/>
            <p:cNvSpPr txBox="1"/>
            <p:nvPr/>
          </p:nvSpPr>
          <p:spPr>
            <a:xfrm>
              <a:off x="5429256" y="2571744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●</a:t>
              </a:r>
              <a:endParaRPr kumimoji="1" lang="ja-JP" altLang="en-US" sz="800" dirty="0"/>
            </a:p>
          </p:txBody>
        </p:sp>
        <p:sp>
          <p:nvSpPr>
            <p:cNvPr id="28" name="テキスト ボックス 27"/>
            <p:cNvSpPr txBox="1"/>
            <p:nvPr/>
          </p:nvSpPr>
          <p:spPr>
            <a:xfrm>
              <a:off x="5143504" y="3214686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●</a:t>
              </a:r>
              <a:endParaRPr kumimoji="1" lang="ja-JP" altLang="en-US" sz="800" dirty="0"/>
            </a:p>
          </p:txBody>
        </p:sp>
        <p:sp>
          <p:nvSpPr>
            <p:cNvPr id="29" name="テキスト ボックス 28"/>
            <p:cNvSpPr txBox="1"/>
            <p:nvPr/>
          </p:nvSpPr>
          <p:spPr>
            <a:xfrm>
              <a:off x="5429256" y="3214686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●</a:t>
              </a:r>
              <a:endParaRPr kumimoji="1" lang="ja-JP" altLang="en-US" sz="800" dirty="0"/>
            </a:p>
          </p:txBody>
        </p:sp>
      </p:grpSp>
      <p:grpSp>
        <p:nvGrpSpPr>
          <p:cNvPr id="6" name="グループ化 46"/>
          <p:cNvGrpSpPr/>
          <p:nvPr/>
        </p:nvGrpSpPr>
        <p:grpSpPr>
          <a:xfrm>
            <a:off x="2357422" y="2500306"/>
            <a:ext cx="573010" cy="715510"/>
            <a:chOff x="6072198" y="2643182"/>
            <a:chExt cx="573010" cy="715510"/>
          </a:xfrm>
        </p:grpSpPr>
        <p:sp>
          <p:nvSpPr>
            <p:cNvPr id="18" name="正方形/長方形 17"/>
            <p:cNvSpPr/>
            <p:nvPr/>
          </p:nvSpPr>
          <p:spPr>
            <a:xfrm>
              <a:off x="6148398" y="2709858"/>
              <a:ext cx="428628" cy="58102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テキスト ボックス 13"/>
            <p:cNvSpPr txBox="1"/>
            <p:nvPr/>
          </p:nvSpPr>
          <p:spPr>
            <a:xfrm>
              <a:off x="6219836" y="2781296"/>
              <a:ext cx="35719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000" dirty="0" smtClean="0"/>
                <a:t>2</a:t>
              </a:r>
              <a:endParaRPr kumimoji="1" lang="ja-JP" altLang="en-US" sz="2000" dirty="0"/>
            </a:p>
          </p:txBody>
        </p:sp>
        <p:sp>
          <p:nvSpPr>
            <p:cNvPr id="40" name="テキスト ボックス 39"/>
            <p:cNvSpPr txBox="1"/>
            <p:nvPr/>
          </p:nvSpPr>
          <p:spPr>
            <a:xfrm>
              <a:off x="6072198" y="2643182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800" dirty="0" smtClean="0"/>
                <a:t>×</a:t>
              </a:r>
              <a:endParaRPr kumimoji="1" lang="ja-JP" altLang="en-US" sz="800" dirty="0"/>
            </a:p>
          </p:txBody>
        </p:sp>
        <p:sp>
          <p:nvSpPr>
            <p:cNvPr id="41" name="テキスト ボックス 40"/>
            <p:cNvSpPr txBox="1"/>
            <p:nvPr/>
          </p:nvSpPr>
          <p:spPr>
            <a:xfrm>
              <a:off x="6357950" y="2643182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800" dirty="0" smtClean="0"/>
                <a:t>×</a:t>
              </a:r>
              <a:endParaRPr kumimoji="1" lang="ja-JP" altLang="en-US" sz="800" dirty="0"/>
            </a:p>
          </p:txBody>
        </p:sp>
        <p:sp>
          <p:nvSpPr>
            <p:cNvPr id="42" name="テキスト ボックス 41"/>
            <p:cNvSpPr txBox="1"/>
            <p:nvPr/>
          </p:nvSpPr>
          <p:spPr>
            <a:xfrm>
              <a:off x="6357950" y="3143248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800" dirty="0" smtClean="0"/>
                <a:t>×</a:t>
              </a:r>
              <a:endParaRPr kumimoji="1" lang="ja-JP" altLang="en-US" sz="800" dirty="0"/>
            </a:p>
          </p:txBody>
        </p:sp>
        <p:sp>
          <p:nvSpPr>
            <p:cNvPr id="43" name="テキスト ボックス 42"/>
            <p:cNvSpPr txBox="1"/>
            <p:nvPr/>
          </p:nvSpPr>
          <p:spPr>
            <a:xfrm>
              <a:off x="6072198" y="3143248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800" dirty="0" smtClean="0"/>
                <a:t>×</a:t>
              </a:r>
              <a:endParaRPr kumimoji="1" lang="ja-JP" altLang="en-US" sz="800" dirty="0"/>
            </a:p>
          </p:txBody>
        </p:sp>
      </p:grpSp>
      <p:grpSp>
        <p:nvGrpSpPr>
          <p:cNvPr id="7" name="グループ化 47"/>
          <p:cNvGrpSpPr/>
          <p:nvPr/>
        </p:nvGrpSpPr>
        <p:grpSpPr>
          <a:xfrm>
            <a:off x="2428860" y="2500306"/>
            <a:ext cx="450276" cy="572634"/>
            <a:chOff x="6858016" y="2714620"/>
            <a:chExt cx="450276" cy="572634"/>
          </a:xfrm>
        </p:grpSpPr>
        <p:sp>
          <p:nvSpPr>
            <p:cNvPr id="22" name="正方形/長方形 21"/>
            <p:cNvSpPr/>
            <p:nvPr/>
          </p:nvSpPr>
          <p:spPr>
            <a:xfrm rot="5400000">
              <a:off x="6862778" y="2852734"/>
              <a:ext cx="428628" cy="28575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テキスト ボックス 14"/>
            <p:cNvSpPr txBox="1"/>
            <p:nvPr/>
          </p:nvSpPr>
          <p:spPr>
            <a:xfrm>
              <a:off x="6934216" y="2852734"/>
              <a:ext cx="35719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400" dirty="0" smtClean="0"/>
                <a:t>1</a:t>
              </a:r>
              <a:endParaRPr kumimoji="1" lang="ja-JP" altLang="en-US" sz="1400" dirty="0"/>
            </a:p>
          </p:txBody>
        </p:sp>
        <p:sp>
          <p:nvSpPr>
            <p:cNvPr id="32" name="テキスト ボックス 31"/>
            <p:cNvSpPr txBox="1"/>
            <p:nvPr/>
          </p:nvSpPr>
          <p:spPr>
            <a:xfrm>
              <a:off x="6858016" y="2714620"/>
              <a:ext cx="235962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・</a:t>
              </a:r>
              <a:endParaRPr kumimoji="1" lang="ja-JP" altLang="en-US" sz="800" dirty="0"/>
            </a:p>
          </p:txBody>
        </p:sp>
        <p:sp>
          <p:nvSpPr>
            <p:cNvPr id="33" name="テキスト ボックス 32"/>
            <p:cNvSpPr txBox="1"/>
            <p:nvPr/>
          </p:nvSpPr>
          <p:spPr>
            <a:xfrm>
              <a:off x="7072330" y="2714620"/>
              <a:ext cx="235962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・</a:t>
              </a:r>
              <a:endParaRPr kumimoji="1" lang="ja-JP" altLang="en-US" sz="800" dirty="0"/>
            </a:p>
          </p:txBody>
        </p:sp>
        <p:sp>
          <p:nvSpPr>
            <p:cNvPr id="34" name="テキスト ボックス 33"/>
            <p:cNvSpPr txBox="1"/>
            <p:nvPr/>
          </p:nvSpPr>
          <p:spPr>
            <a:xfrm>
              <a:off x="6858016" y="3071810"/>
              <a:ext cx="235962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・</a:t>
              </a:r>
              <a:endParaRPr kumimoji="1" lang="ja-JP" altLang="en-US" sz="800" dirty="0"/>
            </a:p>
          </p:txBody>
        </p:sp>
        <p:sp>
          <p:nvSpPr>
            <p:cNvPr id="35" name="テキスト ボックス 34"/>
            <p:cNvSpPr txBox="1"/>
            <p:nvPr/>
          </p:nvSpPr>
          <p:spPr>
            <a:xfrm>
              <a:off x="7072330" y="3071810"/>
              <a:ext cx="235962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・</a:t>
              </a:r>
              <a:endParaRPr kumimoji="1" lang="ja-JP" altLang="en-US" sz="800" dirty="0"/>
            </a:p>
          </p:txBody>
        </p:sp>
      </p:grpSp>
      <p:sp>
        <p:nvSpPr>
          <p:cNvPr id="45" name="正方形/長方形 44"/>
          <p:cNvSpPr/>
          <p:nvPr/>
        </p:nvSpPr>
        <p:spPr>
          <a:xfrm>
            <a:off x="3929058" y="1571612"/>
            <a:ext cx="2071702" cy="27146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r>
              <a:rPr kumimoji="1" lang="ja-JP" altLang="en-US" sz="2400" dirty="0" smtClean="0"/>
              <a:t>棒（領域）</a:t>
            </a:r>
            <a:r>
              <a:rPr kumimoji="1" lang="en-US" altLang="ja-JP" sz="2400" dirty="0" smtClean="0"/>
              <a:t>B</a:t>
            </a:r>
            <a:endParaRPr kumimoji="1" lang="ja-JP" altLang="en-US" sz="2400" dirty="0"/>
          </a:p>
        </p:txBody>
      </p:sp>
      <p:sp>
        <p:nvSpPr>
          <p:cNvPr id="46" name="正方形/長方形 45"/>
          <p:cNvSpPr/>
          <p:nvPr/>
        </p:nvSpPr>
        <p:spPr>
          <a:xfrm>
            <a:off x="6215074" y="1571612"/>
            <a:ext cx="2071702" cy="27146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r>
              <a:rPr kumimoji="1" lang="ja-JP" altLang="en-US" sz="2400" dirty="0" smtClean="0"/>
              <a:t>棒（領域）</a:t>
            </a:r>
            <a:r>
              <a:rPr kumimoji="1" lang="en-US" altLang="ja-JP" sz="2400" dirty="0" smtClean="0"/>
              <a:t>C</a:t>
            </a:r>
            <a:endParaRPr kumimoji="1" lang="ja-JP" altLang="en-US" sz="2400" dirty="0"/>
          </a:p>
        </p:txBody>
      </p:sp>
      <p:sp>
        <p:nvSpPr>
          <p:cNvPr id="47" name="テキスト ボックス 46"/>
          <p:cNvSpPr txBox="1"/>
          <p:nvPr/>
        </p:nvSpPr>
        <p:spPr>
          <a:xfrm>
            <a:off x="285720" y="2071678"/>
            <a:ext cx="9396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スタート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正方形/長方形 43"/>
          <p:cNvSpPr/>
          <p:nvPr/>
        </p:nvSpPr>
        <p:spPr>
          <a:xfrm>
            <a:off x="1643042" y="1571612"/>
            <a:ext cx="2071702" cy="27146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r>
              <a:rPr kumimoji="1" lang="ja-JP" altLang="en-US" sz="2400" dirty="0" smtClean="0"/>
              <a:t>棒（領域）Ａ</a:t>
            </a:r>
            <a:endParaRPr kumimoji="1" lang="ja-JP" altLang="en-US" sz="2400" dirty="0"/>
          </a:p>
        </p:txBody>
      </p:sp>
      <p:sp>
        <p:nvSpPr>
          <p:cNvPr id="45" name="正方形/長方形 44"/>
          <p:cNvSpPr/>
          <p:nvPr/>
        </p:nvSpPr>
        <p:spPr>
          <a:xfrm>
            <a:off x="3929058" y="1571612"/>
            <a:ext cx="2071702" cy="27146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r>
              <a:rPr kumimoji="1" lang="ja-JP" altLang="en-US" sz="2400" dirty="0" smtClean="0"/>
              <a:t>棒（領域）</a:t>
            </a:r>
            <a:r>
              <a:rPr kumimoji="1" lang="en-US" altLang="ja-JP" sz="2400" dirty="0" smtClean="0"/>
              <a:t>B</a:t>
            </a:r>
            <a:endParaRPr kumimoji="1" lang="ja-JP" altLang="en-US" sz="2400" dirty="0"/>
          </a:p>
        </p:txBody>
      </p:sp>
      <p:sp>
        <p:nvSpPr>
          <p:cNvPr id="46" name="正方形/長方形 45"/>
          <p:cNvSpPr/>
          <p:nvPr/>
        </p:nvSpPr>
        <p:spPr>
          <a:xfrm>
            <a:off x="6215074" y="1571612"/>
            <a:ext cx="2071702" cy="27146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r>
              <a:rPr kumimoji="1" lang="ja-JP" altLang="en-US" sz="2400" dirty="0" smtClean="0"/>
              <a:t>棒（領域）</a:t>
            </a:r>
            <a:r>
              <a:rPr kumimoji="1" lang="en-US" altLang="ja-JP" sz="2400" dirty="0" smtClean="0"/>
              <a:t>C</a:t>
            </a:r>
            <a:endParaRPr kumimoji="1" lang="ja-JP" altLang="en-US" sz="2400" dirty="0"/>
          </a:p>
        </p:txBody>
      </p:sp>
      <p:sp>
        <p:nvSpPr>
          <p:cNvPr id="11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ja-JP" altLang="en-US" dirty="0" smtClean="0"/>
              <a:t>ハノイの塔：実際にやってみよう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（準備）</a:t>
            </a:r>
            <a:endParaRPr kumimoji="1" lang="ja-JP" altLang="en-US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571472" y="4429132"/>
            <a:ext cx="7415813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kumimoji="1" lang="ja-JP" altLang="en-US" sz="2400" dirty="0" smtClean="0"/>
              <a:t>一度に、一番上の</a:t>
            </a:r>
            <a:r>
              <a:rPr kumimoji="1" lang="en-US" altLang="ja-JP" sz="2400" dirty="0" smtClean="0"/>
              <a:t>1</a:t>
            </a:r>
            <a:r>
              <a:rPr kumimoji="1" lang="ja-JP" altLang="en-US" sz="2400" dirty="0" smtClean="0"/>
              <a:t>枚だけ移動できる</a:t>
            </a:r>
            <a:endParaRPr kumimoji="1" lang="en-US" altLang="ja-JP" sz="2400" dirty="0" smtClean="0"/>
          </a:p>
          <a:p>
            <a:pPr>
              <a:buFont typeface="Arial" pitchFamily="34" charset="0"/>
              <a:buChar char="•"/>
            </a:pPr>
            <a:r>
              <a:rPr lang="ja-JP" altLang="en-US" sz="2400" dirty="0" smtClean="0"/>
              <a:t>どのカードも、そのカードより小さいカードの</a:t>
            </a:r>
            <a:endParaRPr lang="en-US" altLang="ja-JP" sz="2400" dirty="0" smtClean="0"/>
          </a:p>
          <a:p>
            <a:r>
              <a:rPr lang="ja-JP" altLang="en-US" sz="2400" dirty="0" smtClean="0"/>
              <a:t>　上においてはいけない</a:t>
            </a:r>
            <a:endParaRPr lang="en-US" altLang="ja-JP" sz="2400" dirty="0" smtClean="0"/>
          </a:p>
          <a:p>
            <a:pPr>
              <a:buFont typeface="Arial" pitchFamily="34" charset="0"/>
              <a:buChar char="•"/>
            </a:pPr>
            <a:r>
              <a:rPr lang="ja-JP" altLang="en-US" sz="2400" dirty="0" smtClean="0"/>
              <a:t>領域</a:t>
            </a:r>
            <a:r>
              <a:rPr lang="en-US" altLang="ja-JP" sz="2400" dirty="0" smtClean="0"/>
              <a:t>C</a:t>
            </a:r>
            <a:r>
              <a:rPr lang="ja-JP" altLang="en-US" sz="2400" dirty="0" smtClean="0"/>
              <a:t>を補助的な場所として使用してよい</a:t>
            </a:r>
            <a:endParaRPr lang="en-US" altLang="ja-JP" sz="2400" dirty="0" smtClean="0"/>
          </a:p>
          <a:p>
            <a:pPr>
              <a:buFont typeface="Arial" pitchFamily="34" charset="0"/>
              <a:buChar char="•"/>
            </a:pPr>
            <a:endParaRPr kumimoji="1" lang="en-US" altLang="ja-JP" sz="2400" dirty="0" smtClean="0"/>
          </a:p>
          <a:p>
            <a:r>
              <a:rPr lang="ja-JP" altLang="en-US" sz="2400" dirty="0" smtClean="0"/>
              <a:t>最終的に、</a:t>
            </a:r>
            <a:r>
              <a:rPr kumimoji="1" lang="ja-JP" altLang="en-US" sz="2400" dirty="0" smtClean="0"/>
              <a:t>カードの束を、領域Ａから領域Ｂに移動させる</a:t>
            </a:r>
            <a:endParaRPr kumimoji="1" lang="ja-JP" altLang="en-US" sz="2400" dirty="0"/>
          </a:p>
        </p:txBody>
      </p:sp>
      <p:grpSp>
        <p:nvGrpSpPr>
          <p:cNvPr id="2" name="グループ化 43"/>
          <p:cNvGrpSpPr/>
          <p:nvPr/>
        </p:nvGrpSpPr>
        <p:grpSpPr>
          <a:xfrm>
            <a:off x="4357686" y="1928802"/>
            <a:ext cx="1152532" cy="1736537"/>
            <a:chOff x="2071670" y="2000240"/>
            <a:chExt cx="1152532" cy="1736537"/>
          </a:xfrm>
        </p:grpSpPr>
        <p:sp>
          <p:nvSpPr>
            <p:cNvPr id="5" name="正方形/長方形 4"/>
            <p:cNvSpPr/>
            <p:nvPr/>
          </p:nvSpPr>
          <p:spPr>
            <a:xfrm rot="5400000">
              <a:off x="1790680" y="2281230"/>
              <a:ext cx="1714512" cy="11525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" name="テキスト ボックス 8"/>
            <p:cNvSpPr txBox="1"/>
            <p:nvPr/>
          </p:nvSpPr>
          <p:spPr>
            <a:xfrm>
              <a:off x="2362184" y="2352668"/>
              <a:ext cx="574196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6000" dirty="0" smtClean="0"/>
                <a:t>5</a:t>
              </a:r>
              <a:endParaRPr kumimoji="1" lang="ja-JP" altLang="en-US" sz="6000" dirty="0"/>
            </a:p>
          </p:txBody>
        </p:sp>
        <p:sp>
          <p:nvSpPr>
            <p:cNvPr id="20" name="テキスト ボックス 19"/>
            <p:cNvSpPr txBox="1"/>
            <p:nvPr/>
          </p:nvSpPr>
          <p:spPr>
            <a:xfrm>
              <a:off x="2071670" y="2000240"/>
              <a:ext cx="36420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400" dirty="0" smtClean="0"/>
                <a:t>●</a:t>
              </a:r>
              <a:endParaRPr kumimoji="1" lang="ja-JP" altLang="en-US" sz="1400" dirty="0"/>
            </a:p>
          </p:txBody>
        </p:sp>
        <p:sp>
          <p:nvSpPr>
            <p:cNvPr id="21" name="テキスト ボックス 20"/>
            <p:cNvSpPr txBox="1"/>
            <p:nvPr/>
          </p:nvSpPr>
          <p:spPr>
            <a:xfrm>
              <a:off x="2857488" y="2000240"/>
              <a:ext cx="36420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1400" dirty="0" smtClean="0"/>
                <a:t>●</a:t>
              </a:r>
              <a:endParaRPr kumimoji="1" lang="ja-JP" altLang="en-US" sz="1400" dirty="0"/>
            </a:p>
          </p:txBody>
        </p:sp>
        <p:sp>
          <p:nvSpPr>
            <p:cNvPr id="24" name="テキスト ボックス 23"/>
            <p:cNvSpPr txBox="1"/>
            <p:nvPr/>
          </p:nvSpPr>
          <p:spPr>
            <a:xfrm>
              <a:off x="2071670" y="3429000"/>
              <a:ext cx="36420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400" dirty="0" smtClean="0"/>
                <a:t>●</a:t>
              </a:r>
              <a:endParaRPr kumimoji="1" lang="ja-JP" altLang="en-US" sz="1400" dirty="0"/>
            </a:p>
          </p:txBody>
        </p:sp>
        <p:sp>
          <p:nvSpPr>
            <p:cNvPr id="25" name="テキスト ボックス 24"/>
            <p:cNvSpPr txBox="1"/>
            <p:nvPr/>
          </p:nvSpPr>
          <p:spPr>
            <a:xfrm>
              <a:off x="2857488" y="3429000"/>
              <a:ext cx="36420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400" dirty="0" smtClean="0"/>
                <a:t>●</a:t>
              </a:r>
              <a:endParaRPr kumimoji="1" lang="ja-JP" altLang="en-US" sz="1400" dirty="0"/>
            </a:p>
          </p:txBody>
        </p:sp>
      </p:grpSp>
      <p:grpSp>
        <p:nvGrpSpPr>
          <p:cNvPr id="3" name="グループ化 44"/>
          <p:cNvGrpSpPr/>
          <p:nvPr/>
        </p:nvGrpSpPr>
        <p:grpSpPr>
          <a:xfrm>
            <a:off x="4429124" y="2143116"/>
            <a:ext cx="1007144" cy="1307909"/>
            <a:chOff x="3714744" y="2285992"/>
            <a:chExt cx="1007144" cy="1307909"/>
          </a:xfrm>
        </p:grpSpPr>
        <p:sp>
          <p:nvSpPr>
            <p:cNvPr id="12" name="正方形/長方形 11"/>
            <p:cNvSpPr/>
            <p:nvPr/>
          </p:nvSpPr>
          <p:spPr>
            <a:xfrm>
              <a:off x="3790944" y="2352668"/>
              <a:ext cx="857256" cy="11525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" name="テキスト ボックス 9"/>
            <p:cNvSpPr txBox="1"/>
            <p:nvPr/>
          </p:nvSpPr>
          <p:spPr>
            <a:xfrm>
              <a:off x="4005258" y="2566982"/>
              <a:ext cx="444352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4000" dirty="0" smtClean="0"/>
                <a:t>4</a:t>
              </a:r>
              <a:endParaRPr kumimoji="1" lang="ja-JP" altLang="en-US" sz="4000" dirty="0"/>
            </a:p>
          </p:txBody>
        </p:sp>
        <p:sp>
          <p:nvSpPr>
            <p:cNvPr id="36" name="テキスト ボックス 35"/>
            <p:cNvSpPr txBox="1"/>
            <p:nvPr/>
          </p:nvSpPr>
          <p:spPr>
            <a:xfrm>
              <a:off x="3714744" y="3286124"/>
              <a:ext cx="36420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400" dirty="0" smtClean="0"/>
                <a:t>×</a:t>
              </a:r>
              <a:endParaRPr kumimoji="1" lang="ja-JP" altLang="en-US" sz="1400" dirty="0"/>
            </a:p>
          </p:txBody>
        </p:sp>
        <p:sp>
          <p:nvSpPr>
            <p:cNvPr id="37" name="テキスト ボックス 36"/>
            <p:cNvSpPr txBox="1"/>
            <p:nvPr/>
          </p:nvSpPr>
          <p:spPr>
            <a:xfrm>
              <a:off x="4357686" y="3286124"/>
              <a:ext cx="36420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400" dirty="0" smtClean="0"/>
                <a:t>×</a:t>
              </a:r>
              <a:endParaRPr kumimoji="1" lang="ja-JP" altLang="en-US" sz="1400" dirty="0"/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4357686" y="2285992"/>
              <a:ext cx="36420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400" dirty="0" smtClean="0"/>
                <a:t>×</a:t>
              </a:r>
              <a:endParaRPr kumimoji="1" lang="ja-JP" altLang="en-US" sz="1400" dirty="0"/>
            </a:p>
          </p:txBody>
        </p:sp>
        <p:sp>
          <p:nvSpPr>
            <p:cNvPr id="39" name="テキスト ボックス 38"/>
            <p:cNvSpPr txBox="1"/>
            <p:nvPr/>
          </p:nvSpPr>
          <p:spPr>
            <a:xfrm>
              <a:off x="3714744" y="2285992"/>
              <a:ext cx="36420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400" dirty="0" smtClean="0"/>
                <a:t>×</a:t>
              </a:r>
              <a:endParaRPr kumimoji="1" lang="ja-JP" altLang="en-US" sz="1400" dirty="0"/>
            </a:p>
          </p:txBody>
        </p:sp>
      </p:grpSp>
      <p:grpSp>
        <p:nvGrpSpPr>
          <p:cNvPr id="4" name="グループ化 45"/>
          <p:cNvGrpSpPr/>
          <p:nvPr/>
        </p:nvGrpSpPr>
        <p:grpSpPr>
          <a:xfrm>
            <a:off x="4643438" y="2357430"/>
            <a:ext cx="585790" cy="863148"/>
            <a:chOff x="5143504" y="2566982"/>
            <a:chExt cx="585790" cy="863148"/>
          </a:xfrm>
        </p:grpSpPr>
        <p:sp>
          <p:nvSpPr>
            <p:cNvPr id="16" name="正方形/長方形 15"/>
            <p:cNvSpPr/>
            <p:nvPr/>
          </p:nvSpPr>
          <p:spPr>
            <a:xfrm rot="16200000">
              <a:off x="5010152" y="2705096"/>
              <a:ext cx="857256" cy="58102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" name="テキスト ボックス 12"/>
            <p:cNvSpPr txBox="1"/>
            <p:nvPr/>
          </p:nvSpPr>
          <p:spPr>
            <a:xfrm>
              <a:off x="5219704" y="2709858"/>
              <a:ext cx="35719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3200" dirty="0" smtClean="0"/>
                <a:t>3</a:t>
              </a:r>
              <a:endParaRPr kumimoji="1" lang="ja-JP" altLang="en-US" sz="3200" dirty="0"/>
            </a:p>
          </p:txBody>
        </p:sp>
        <p:sp>
          <p:nvSpPr>
            <p:cNvPr id="26" name="テキスト ボックス 25"/>
            <p:cNvSpPr txBox="1"/>
            <p:nvPr/>
          </p:nvSpPr>
          <p:spPr>
            <a:xfrm>
              <a:off x="5143504" y="2571744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●</a:t>
              </a:r>
              <a:endParaRPr kumimoji="1" lang="ja-JP" altLang="en-US" sz="800" dirty="0"/>
            </a:p>
          </p:txBody>
        </p:sp>
        <p:sp>
          <p:nvSpPr>
            <p:cNvPr id="27" name="テキスト ボックス 26"/>
            <p:cNvSpPr txBox="1"/>
            <p:nvPr/>
          </p:nvSpPr>
          <p:spPr>
            <a:xfrm>
              <a:off x="5429256" y="2571744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●</a:t>
              </a:r>
              <a:endParaRPr kumimoji="1" lang="ja-JP" altLang="en-US" sz="800" dirty="0"/>
            </a:p>
          </p:txBody>
        </p:sp>
        <p:sp>
          <p:nvSpPr>
            <p:cNvPr id="28" name="テキスト ボックス 27"/>
            <p:cNvSpPr txBox="1"/>
            <p:nvPr/>
          </p:nvSpPr>
          <p:spPr>
            <a:xfrm>
              <a:off x="5143504" y="3214686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●</a:t>
              </a:r>
              <a:endParaRPr kumimoji="1" lang="ja-JP" altLang="en-US" sz="800" dirty="0"/>
            </a:p>
          </p:txBody>
        </p:sp>
        <p:sp>
          <p:nvSpPr>
            <p:cNvPr id="29" name="テキスト ボックス 28"/>
            <p:cNvSpPr txBox="1"/>
            <p:nvPr/>
          </p:nvSpPr>
          <p:spPr>
            <a:xfrm>
              <a:off x="5429256" y="3214686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●</a:t>
              </a:r>
              <a:endParaRPr kumimoji="1" lang="ja-JP" altLang="en-US" sz="800" dirty="0"/>
            </a:p>
          </p:txBody>
        </p:sp>
      </p:grpSp>
      <p:grpSp>
        <p:nvGrpSpPr>
          <p:cNvPr id="6" name="グループ化 46"/>
          <p:cNvGrpSpPr/>
          <p:nvPr/>
        </p:nvGrpSpPr>
        <p:grpSpPr>
          <a:xfrm>
            <a:off x="4643438" y="2428868"/>
            <a:ext cx="573010" cy="715510"/>
            <a:chOff x="6072198" y="2643182"/>
            <a:chExt cx="573010" cy="715510"/>
          </a:xfrm>
        </p:grpSpPr>
        <p:sp>
          <p:nvSpPr>
            <p:cNvPr id="18" name="正方形/長方形 17"/>
            <p:cNvSpPr/>
            <p:nvPr/>
          </p:nvSpPr>
          <p:spPr>
            <a:xfrm>
              <a:off x="6148398" y="2709858"/>
              <a:ext cx="428628" cy="58102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テキスト ボックス 13"/>
            <p:cNvSpPr txBox="1"/>
            <p:nvPr/>
          </p:nvSpPr>
          <p:spPr>
            <a:xfrm>
              <a:off x="6219836" y="2781296"/>
              <a:ext cx="35719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000" dirty="0" smtClean="0"/>
                <a:t>2</a:t>
              </a:r>
              <a:endParaRPr kumimoji="1" lang="ja-JP" altLang="en-US" sz="2000" dirty="0"/>
            </a:p>
          </p:txBody>
        </p:sp>
        <p:sp>
          <p:nvSpPr>
            <p:cNvPr id="40" name="テキスト ボックス 39"/>
            <p:cNvSpPr txBox="1"/>
            <p:nvPr/>
          </p:nvSpPr>
          <p:spPr>
            <a:xfrm>
              <a:off x="6072198" y="2643182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800" dirty="0" smtClean="0"/>
                <a:t>×</a:t>
              </a:r>
              <a:endParaRPr kumimoji="1" lang="ja-JP" altLang="en-US" sz="800" dirty="0"/>
            </a:p>
          </p:txBody>
        </p:sp>
        <p:sp>
          <p:nvSpPr>
            <p:cNvPr id="41" name="テキスト ボックス 40"/>
            <p:cNvSpPr txBox="1"/>
            <p:nvPr/>
          </p:nvSpPr>
          <p:spPr>
            <a:xfrm>
              <a:off x="6357950" y="2643182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800" dirty="0" smtClean="0"/>
                <a:t>×</a:t>
              </a:r>
              <a:endParaRPr kumimoji="1" lang="ja-JP" altLang="en-US" sz="800" dirty="0"/>
            </a:p>
          </p:txBody>
        </p:sp>
        <p:sp>
          <p:nvSpPr>
            <p:cNvPr id="42" name="テキスト ボックス 41"/>
            <p:cNvSpPr txBox="1"/>
            <p:nvPr/>
          </p:nvSpPr>
          <p:spPr>
            <a:xfrm>
              <a:off x="6357950" y="3143248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800" dirty="0" smtClean="0"/>
                <a:t>×</a:t>
              </a:r>
              <a:endParaRPr kumimoji="1" lang="ja-JP" altLang="en-US" sz="800" dirty="0"/>
            </a:p>
          </p:txBody>
        </p:sp>
        <p:sp>
          <p:nvSpPr>
            <p:cNvPr id="43" name="テキスト ボックス 42"/>
            <p:cNvSpPr txBox="1"/>
            <p:nvPr/>
          </p:nvSpPr>
          <p:spPr>
            <a:xfrm>
              <a:off x="6072198" y="3143248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800" dirty="0" smtClean="0"/>
                <a:t>×</a:t>
              </a:r>
              <a:endParaRPr kumimoji="1" lang="ja-JP" altLang="en-US" sz="800" dirty="0"/>
            </a:p>
          </p:txBody>
        </p:sp>
      </p:grpSp>
      <p:grpSp>
        <p:nvGrpSpPr>
          <p:cNvPr id="7" name="グループ化 47"/>
          <p:cNvGrpSpPr/>
          <p:nvPr/>
        </p:nvGrpSpPr>
        <p:grpSpPr>
          <a:xfrm>
            <a:off x="4714876" y="2428868"/>
            <a:ext cx="450276" cy="572634"/>
            <a:chOff x="6858016" y="2714620"/>
            <a:chExt cx="450276" cy="572634"/>
          </a:xfrm>
        </p:grpSpPr>
        <p:sp>
          <p:nvSpPr>
            <p:cNvPr id="22" name="正方形/長方形 21"/>
            <p:cNvSpPr/>
            <p:nvPr/>
          </p:nvSpPr>
          <p:spPr>
            <a:xfrm rot="5400000">
              <a:off x="6862778" y="2852734"/>
              <a:ext cx="428628" cy="28575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テキスト ボックス 14"/>
            <p:cNvSpPr txBox="1"/>
            <p:nvPr/>
          </p:nvSpPr>
          <p:spPr>
            <a:xfrm>
              <a:off x="6934216" y="2852734"/>
              <a:ext cx="35719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400" dirty="0" smtClean="0"/>
                <a:t>1</a:t>
              </a:r>
              <a:endParaRPr kumimoji="1" lang="ja-JP" altLang="en-US" sz="1400" dirty="0"/>
            </a:p>
          </p:txBody>
        </p:sp>
        <p:sp>
          <p:nvSpPr>
            <p:cNvPr id="32" name="テキスト ボックス 31"/>
            <p:cNvSpPr txBox="1"/>
            <p:nvPr/>
          </p:nvSpPr>
          <p:spPr>
            <a:xfrm>
              <a:off x="6858016" y="2714620"/>
              <a:ext cx="235962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・</a:t>
              </a:r>
              <a:endParaRPr kumimoji="1" lang="ja-JP" altLang="en-US" sz="800" dirty="0"/>
            </a:p>
          </p:txBody>
        </p:sp>
        <p:sp>
          <p:nvSpPr>
            <p:cNvPr id="33" name="テキスト ボックス 32"/>
            <p:cNvSpPr txBox="1"/>
            <p:nvPr/>
          </p:nvSpPr>
          <p:spPr>
            <a:xfrm>
              <a:off x="7072330" y="2714620"/>
              <a:ext cx="235962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・</a:t>
              </a:r>
              <a:endParaRPr kumimoji="1" lang="ja-JP" altLang="en-US" sz="800" dirty="0"/>
            </a:p>
          </p:txBody>
        </p:sp>
        <p:sp>
          <p:nvSpPr>
            <p:cNvPr id="34" name="テキスト ボックス 33"/>
            <p:cNvSpPr txBox="1"/>
            <p:nvPr/>
          </p:nvSpPr>
          <p:spPr>
            <a:xfrm>
              <a:off x="6858016" y="3071810"/>
              <a:ext cx="235962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・</a:t>
              </a:r>
              <a:endParaRPr kumimoji="1" lang="ja-JP" altLang="en-US" sz="800" dirty="0"/>
            </a:p>
          </p:txBody>
        </p:sp>
        <p:sp>
          <p:nvSpPr>
            <p:cNvPr id="35" name="テキスト ボックス 34"/>
            <p:cNvSpPr txBox="1"/>
            <p:nvPr/>
          </p:nvSpPr>
          <p:spPr>
            <a:xfrm>
              <a:off x="7072330" y="3071810"/>
              <a:ext cx="235962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・</a:t>
              </a:r>
              <a:endParaRPr kumimoji="1" lang="ja-JP" altLang="en-US" sz="800" dirty="0"/>
            </a:p>
          </p:txBody>
        </p:sp>
      </p:grpSp>
      <p:sp>
        <p:nvSpPr>
          <p:cNvPr id="47" name="テキスト ボックス 46"/>
          <p:cNvSpPr txBox="1"/>
          <p:nvPr/>
        </p:nvSpPr>
        <p:spPr>
          <a:xfrm>
            <a:off x="285720" y="2071678"/>
            <a:ext cx="8418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ゴール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正方形/長方形 43"/>
          <p:cNvSpPr/>
          <p:nvPr/>
        </p:nvSpPr>
        <p:spPr>
          <a:xfrm>
            <a:off x="1643042" y="1571612"/>
            <a:ext cx="2071702" cy="27146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r>
              <a:rPr kumimoji="1" lang="ja-JP" altLang="en-US" sz="2400" dirty="0" smtClean="0"/>
              <a:t>棒（領域）Ａ</a:t>
            </a:r>
            <a:endParaRPr kumimoji="1" lang="ja-JP" altLang="en-US" sz="2400" dirty="0"/>
          </a:p>
        </p:txBody>
      </p:sp>
      <p:sp>
        <p:nvSpPr>
          <p:cNvPr id="45" name="正方形/長方形 44"/>
          <p:cNvSpPr/>
          <p:nvPr/>
        </p:nvSpPr>
        <p:spPr>
          <a:xfrm>
            <a:off x="3929058" y="1571612"/>
            <a:ext cx="2071702" cy="27146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r>
              <a:rPr kumimoji="1" lang="ja-JP" altLang="en-US" sz="2400" dirty="0" smtClean="0"/>
              <a:t>棒（領域）</a:t>
            </a:r>
            <a:r>
              <a:rPr kumimoji="1" lang="en-US" altLang="ja-JP" sz="2400" dirty="0" smtClean="0"/>
              <a:t>B</a:t>
            </a:r>
            <a:endParaRPr kumimoji="1" lang="ja-JP" altLang="en-US" sz="2400" dirty="0"/>
          </a:p>
        </p:txBody>
      </p:sp>
      <p:sp>
        <p:nvSpPr>
          <p:cNvPr id="46" name="正方形/長方形 45"/>
          <p:cNvSpPr/>
          <p:nvPr/>
        </p:nvSpPr>
        <p:spPr>
          <a:xfrm>
            <a:off x="6215074" y="1571612"/>
            <a:ext cx="2071702" cy="27146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r>
              <a:rPr kumimoji="1" lang="ja-JP" altLang="en-US" sz="2400" dirty="0" smtClean="0"/>
              <a:t>棒（領域）</a:t>
            </a:r>
            <a:r>
              <a:rPr kumimoji="1" lang="en-US" altLang="ja-JP" sz="2400" dirty="0" smtClean="0"/>
              <a:t>C</a:t>
            </a:r>
            <a:endParaRPr kumimoji="1" lang="ja-JP" altLang="en-US" sz="2400" dirty="0"/>
          </a:p>
        </p:txBody>
      </p:sp>
      <p:sp>
        <p:nvSpPr>
          <p:cNvPr id="11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ja-JP" altLang="en-US" dirty="0" smtClean="0"/>
              <a:t>ハノイの塔：実際にやってみよう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（まずは</a:t>
            </a:r>
            <a:r>
              <a:rPr lang="en-US" altLang="ja-JP" dirty="0" smtClean="0"/>
              <a:t>2</a:t>
            </a:r>
            <a:r>
              <a:rPr lang="ja-JP" altLang="en-US" dirty="0" smtClean="0"/>
              <a:t>枚から）</a:t>
            </a:r>
            <a:endParaRPr kumimoji="1" lang="ja-JP" altLang="en-US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571472" y="4429132"/>
            <a:ext cx="7415813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kumimoji="1" lang="ja-JP" altLang="en-US" sz="2400" dirty="0" smtClean="0"/>
              <a:t>一度に、一番上の</a:t>
            </a:r>
            <a:r>
              <a:rPr kumimoji="1" lang="en-US" altLang="ja-JP" sz="2400" dirty="0" smtClean="0"/>
              <a:t>1</a:t>
            </a:r>
            <a:r>
              <a:rPr kumimoji="1" lang="ja-JP" altLang="en-US" sz="2400" dirty="0" smtClean="0"/>
              <a:t>枚だけ移動できる</a:t>
            </a:r>
            <a:endParaRPr kumimoji="1" lang="en-US" altLang="ja-JP" sz="2400" dirty="0" smtClean="0"/>
          </a:p>
          <a:p>
            <a:pPr>
              <a:buFont typeface="Arial" pitchFamily="34" charset="0"/>
              <a:buChar char="•"/>
            </a:pPr>
            <a:r>
              <a:rPr lang="ja-JP" altLang="en-US" sz="2400" dirty="0" smtClean="0"/>
              <a:t>どのカードも、そのカードより小さいカードの</a:t>
            </a:r>
            <a:endParaRPr lang="en-US" altLang="ja-JP" sz="2400" dirty="0" smtClean="0"/>
          </a:p>
          <a:p>
            <a:r>
              <a:rPr lang="ja-JP" altLang="en-US" sz="2400" dirty="0" smtClean="0"/>
              <a:t>　上においてはいけない</a:t>
            </a:r>
            <a:endParaRPr lang="en-US" altLang="ja-JP" sz="2400" dirty="0" smtClean="0"/>
          </a:p>
          <a:p>
            <a:pPr>
              <a:buFont typeface="Arial" pitchFamily="34" charset="0"/>
              <a:buChar char="•"/>
            </a:pPr>
            <a:r>
              <a:rPr lang="ja-JP" altLang="en-US" sz="2400" dirty="0" smtClean="0"/>
              <a:t>領域</a:t>
            </a:r>
            <a:r>
              <a:rPr lang="en-US" altLang="ja-JP" sz="2400" dirty="0" smtClean="0"/>
              <a:t>C</a:t>
            </a:r>
            <a:r>
              <a:rPr lang="ja-JP" altLang="en-US" sz="2400" dirty="0" smtClean="0"/>
              <a:t>を補助的な場所として使用してよい</a:t>
            </a:r>
            <a:endParaRPr lang="en-US" altLang="ja-JP" sz="2400" dirty="0" smtClean="0"/>
          </a:p>
          <a:p>
            <a:pPr>
              <a:buFont typeface="Arial" pitchFamily="34" charset="0"/>
              <a:buChar char="•"/>
            </a:pPr>
            <a:endParaRPr kumimoji="1" lang="en-US" altLang="ja-JP" sz="2400" dirty="0" smtClean="0"/>
          </a:p>
          <a:p>
            <a:r>
              <a:rPr lang="ja-JP" altLang="en-US" sz="2400" dirty="0" smtClean="0"/>
              <a:t>最終的に、</a:t>
            </a:r>
            <a:r>
              <a:rPr kumimoji="1" lang="ja-JP" altLang="en-US" sz="2400" dirty="0" smtClean="0"/>
              <a:t>カードの束を、領域Ａから領域Ｂに移動させる</a:t>
            </a:r>
            <a:endParaRPr kumimoji="1" lang="ja-JP" altLang="en-US" sz="2400" dirty="0"/>
          </a:p>
        </p:txBody>
      </p:sp>
      <p:grpSp>
        <p:nvGrpSpPr>
          <p:cNvPr id="6" name="グループ化 46"/>
          <p:cNvGrpSpPr/>
          <p:nvPr/>
        </p:nvGrpSpPr>
        <p:grpSpPr>
          <a:xfrm>
            <a:off x="2357422" y="2428868"/>
            <a:ext cx="573010" cy="715510"/>
            <a:chOff x="6072198" y="2643182"/>
            <a:chExt cx="573010" cy="715510"/>
          </a:xfrm>
        </p:grpSpPr>
        <p:sp>
          <p:nvSpPr>
            <p:cNvPr id="18" name="正方形/長方形 17"/>
            <p:cNvSpPr/>
            <p:nvPr/>
          </p:nvSpPr>
          <p:spPr>
            <a:xfrm>
              <a:off x="6148398" y="2709858"/>
              <a:ext cx="428628" cy="58102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テキスト ボックス 13"/>
            <p:cNvSpPr txBox="1"/>
            <p:nvPr/>
          </p:nvSpPr>
          <p:spPr>
            <a:xfrm>
              <a:off x="6219836" y="2781296"/>
              <a:ext cx="35719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000" dirty="0" smtClean="0"/>
                <a:t>2</a:t>
              </a:r>
              <a:endParaRPr kumimoji="1" lang="ja-JP" altLang="en-US" sz="2000" dirty="0"/>
            </a:p>
          </p:txBody>
        </p:sp>
        <p:sp>
          <p:nvSpPr>
            <p:cNvPr id="40" name="テキスト ボックス 39"/>
            <p:cNvSpPr txBox="1"/>
            <p:nvPr/>
          </p:nvSpPr>
          <p:spPr>
            <a:xfrm>
              <a:off x="6072198" y="2643182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800" dirty="0" smtClean="0"/>
                <a:t>×</a:t>
              </a:r>
              <a:endParaRPr kumimoji="1" lang="ja-JP" altLang="en-US" sz="800" dirty="0"/>
            </a:p>
          </p:txBody>
        </p:sp>
        <p:sp>
          <p:nvSpPr>
            <p:cNvPr id="41" name="テキスト ボックス 40"/>
            <p:cNvSpPr txBox="1"/>
            <p:nvPr/>
          </p:nvSpPr>
          <p:spPr>
            <a:xfrm>
              <a:off x="6357950" y="2643182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800" dirty="0" smtClean="0"/>
                <a:t>×</a:t>
              </a:r>
              <a:endParaRPr kumimoji="1" lang="ja-JP" altLang="en-US" sz="800" dirty="0"/>
            </a:p>
          </p:txBody>
        </p:sp>
        <p:sp>
          <p:nvSpPr>
            <p:cNvPr id="42" name="テキスト ボックス 41"/>
            <p:cNvSpPr txBox="1"/>
            <p:nvPr/>
          </p:nvSpPr>
          <p:spPr>
            <a:xfrm>
              <a:off x="6357950" y="3143248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800" dirty="0" smtClean="0"/>
                <a:t>×</a:t>
              </a:r>
              <a:endParaRPr kumimoji="1" lang="ja-JP" altLang="en-US" sz="800" dirty="0"/>
            </a:p>
          </p:txBody>
        </p:sp>
        <p:sp>
          <p:nvSpPr>
            <p:cNvPr id="43" name="テキスト ボックス 42"/>
            <p:cNvSpPr txBox="1"/>
            <p:nvPr/>
          </p:nvSpPr>
          <p:spPr>
            <a:xfrm>
              <a:off x="6072198" y="3143248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800" dirty="0" smtClean="0"/>
                <a:t>×</a:t>
              </a:r>
              <a:endParaRPr kumimoji="1" lang="ja-JP" altLang="en-US" sz="800" dirty="0"/>
            </a:p>
          </p:txBody>
        </p:sp>
      </p:grpSp>
      <p:grpSp>
        <p:nvGrpSpPr>
          <p:cNvPr id="7" name="グループ化 47"/>
          <p:cNvGrpSpPr/>
          <p:nvPr/>
        </p:nvGrpSpPr>
        <p:grpSpPr>
          <a:xfrm>
            <a:off x="2571736" y="2786058"/>
            <a:ext cx="450276" cy="572634"/>
            <a:chOff x="6858016" y="2714620"/>
            <a:chExt cx="450276" cy="572634"/>
          </a:xfrm>
        </p:grpSpPr>
        <p:sp>
          <p:nvSpPr>
            <p:cNvPr id="22" name="正方形/長方形 21"/>
            <p:cNvSpPr/>
            <p:nvPr/>
          </p:nvSpPr>
          <p:spPr>
            <a:xfrm rot="5400000">
              <a:off x="6862778" y="2852734"/>
              <a:ext cx="428628" cy="28575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テキスト ボックス 14"/>
            <p:cNvSpPr txBox="1"/>
            <p:nvPr/>
          </p:nvSpPr>
          <p:spPr>
            <a:xfrm>
              <a:off x="6934216" y="2852734"/>
              <a:ext cx="35719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400" dirty="0" smtClean="0"/>
                <a:t>1</a:t>
              </a:r>
              <a:endParaRPr kumimoji="1" lang="ja-JP" altLang="en-US" sz="1400" dirty="0"/>
            </a:p>
          </p:txBody>
        </p:sp>
        <p:sp>
          <p:nvSpPr>
            <p:cNvPr id="32" name="テキスト ボックス 31"/>
            <p:cNvSpPr txBox="1"/>
            <p:nvPr/>
          </p:nvSpPr>
          <p:spPr>
            <a:xfrm>
              <a:off x="6858016" y="2714620"/>
              <a:ext cx="235962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・</a:t>
              </a:r>
              <a:endParaRPr kumimoji="1" lang="ja-JP" altLang="en-US" sz="800" dirty="0"/>
            </a:p>
          </p:txBody>
        </p:sp>
        <p:sp>
          <p:nvSpPr>
            <p:cNvPr id="33" name="テキスト ボックス 32"/>
            <p:cNvSpPr txBox="1"/>
            <p:nvPr/>
          </p:nvSpPr>
          <p:spPr>
            <a:xfrm>
              <a:off x="7072330" y="2714620"/>
              <a:ext cx="235962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・</a:t>
              </a:r>
              <a:endParaRPr kumimoji="1" lang="ja-JP" altLang="en-US" sz="800" dirty="0"/>
            </a:p>
          </p:txBody>
        </p:sp>
        <p:sp>
          <p:nvSpPr>
            <p:cNvPr id="34" name="テキスト ボックス 33"/>
            <p:cNvSpPr txBox="1"/>
            <p:nvPr/>
          </p:nvSpPr>
          <p:spPr>
            <a:xfrm>
              <a:off x="6858016" y="3071810"/>
              <a:ext cx="235962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・</a:t>
              </a:r>
              <a:endParaRPr kumimoji="1" lang="ja-JP" altLang="en-US" sz="800" dirty="0"/>
            </a:p>
          </p:txBody>
        </p:sp>
        <p:sp>
          <p:nvSpPr>
            <p:cNvPr id="35" name="テキスト ボックス 34"/>
            <p:cNvSpPr txBox="1"/>
            <p:nvPr/>
          </p:nvSpPr>
          <p:spPr>
            <a:xfrm>
              <a:off x="7072330" y="3071810"/>
              <a:ext cx="235962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・</a:t>
              </a:r>
              <a:endParaRPr kumimoji="1" lang="ja-JP" altLang="en-US" sz="8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正方形/長方形 43"/>
          <p:cNvSpPr/>
          <p:nvPr/>
        </p:nvSpPr>
        <p:spPr>
          <a:xfrm>
            <a:off x="1643042" y="1571612"/>
            <a:ext cx="2071702" cy="27146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r>
              <a:rPr kumimoji="1" lang="ja-JP" altLang="en-US" sz="2400" dirty="0" smtClean="0"/>
              <a:t>棒（領域）Ａ</a:t>
            </a:r>
            <a:endParaRPr kumimoji="1" lang="ja-JP" altLang="en-US" sz="2400" dirty="0"/>
          </a:p>
        </p:txBody>
      </p:sp>
      <p:sp>
        <p:nvSpPr>
          <p:cNvPr id="45" name="正方形/長方形 44"/>
          <p:cNvSpPr/>
          <p:nvPr/>
        </p:nvSpPr>
        <p:spPr>
          <a:xfrm>
            <a:off x="3929058" y="1571612"/>
            <a:ext cx="2071702" cy="27146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r>
              <a:rPr kumimoji="1" lang="ja-JP" altLang="en-US" sz="2400" dirty="0" smtClean="0"/>
              <a:t>棒（領域）</a:t>
            </a:r>
            <a:r>
              <a:rPr kumimoji="1" lang="en-US" altLang="ja-JP" sz="2400" dirty="0" smtClean="0"/>
              <a:t>B</a:t>
            </a:r>
            <a:endParaRPr kumimoji="1" lang="ja-JP" altLang="en-US" sz="2400" dirty="0"/>
          </a:p>
        </p:txBody>
      </p:sp>
      <p:sp>
        <p:nvSpPr>
          <p:cNvPr id="46" name="正方形/長方形 45"/>
          <p:cNvSpPr/>
          <p:nvPr/>
        </p:nvSpPr>
        <p:spPr>
          <a:xfrm>
            <a:off x="6215074" y="1571612"/>
            <a:ext cx="2071702" cy="27146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r>
              <a:rPr kumimoji="1" lang="ja-JP" altLang="en-US" sz="2400" dirty="0" smtClean="0"/>
              <a:t>棒（領域）</a:t>
            </a:r>
            <a:r>
              <a:rPr kumimoji="1" lang="en-US" altLang="ja-JP" sz="2400" dirty="0" smtClean="0"/>
              <a:t>C</a:t>
            </a:r>
            <a:endParaRPr kumimoji="1" lang="ja-JP" altLang="en-US" sz="2400" dirty="0"/>
          </a:p>
        </p:txBody>
      </p:sp>
      <p:sp>
        <p:nvSpPr>
          <p:cNvPr id="11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ja-JP" altLang="en-US" dirty="0" smtClean="0"/>
              <a:t>ハノイの塔：実際にやってみよう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（まずは</a:t>
            </a:r>
            <a:r>
              <a:rPr lang="en-US" altLang="ja-JP" dirty="0" smtClean="0"/>
              <a:t>2</a:t>
            </a:r>
            <a:r>
              <a:rPr lang="ja-JP" altLang="en-US" dirty="0" smtClean="0"/>
              <a:t>枚から）</a:t>
            </a:r>
            <a:endParaRPr kumimoji="1" lang="ja-JP" altLang="en-US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571472" y="4429132"/>
            <a:ext cx="7415813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kumimoji="1" lang="ja-JP" altLang="en-US" sz="2400" dirty="0" smtClean="0"/>
              <a:t>一度に、一番上の</a:t>
            </a:r>
            <a:r>
              <a:rPr kumimoji="1" lang="en-US" altLang="ja-JP" sz="2400" dirty="0" smtClean="0"/>
              <a:t>1</a:t>
            </a:r>
            <a:r>
              <a:rPr kumimoji="1" lang="ja-JP" altLang="en-US" sz="2400" dirty="0" smtClean="0"/>
              <a:t>枚だけ移動できる</a:t>
            </a:r>
            <a:endParaRPr kumimoji="1" lang="en-US" altLang="ja-JP" sz="2400" dirty="0" smtClean="0"/>
          </a:p>
          <a:p>
            <a:pPr>
              <a:buFont typeface="Arial" pitchFamily="34" charset="0"/>
              <a:buChar char="•"/>
            </a:pPr>
            <a:r>
              <a:rPr lang="ja-JP" altLang="en-US" sz="2400" dirty="0" smtClean="0"/>
              <a:t>どのカードも、そのカードより小さいカードの</a:t>
            </a:r>
            <a:endParaRPr lang="en-US" altLang="ja-JP" sz="2400" dirty="0" smtClean="0"/>
          </a:p>
          <a:p>
            <a:r>
              <a:rPr lang="ja-JP" altLang="en-US" sz="2400" dirty="0" smtClean="0"/>
              <a:t>　上においてはいけない</a:t>
            </a:r>
            <a:endParaRPr lang="en-US" altLang="ja-JP" sz="2400" dirty="0" smtClean="0"/>
          </a:p>
          <a:p>
            <a:pPr>
              <a:buFont typeface="Arial" pitchFamily="34" charset="0"/>
              <a:buChar char="•"/>
            </a:pPr>
            <a:r>
              <a:rPr lang="ja-JP" altLang="en-US" sz="2400" dirty="0" smtClean="0"/>
              <a:t>領域</a:t>
            </a:r>
            <a:r>
              <a:rPr lang="en-US" altLang="ja-JP" sz="2400" dirty="0" smtClean="0"/>
              <a:t>C</a:t>
            </a:r>
            <a:r>
              <a:rPr lang="ja-JP" altLang="en-US" sz="2400" dirty="0" smtClean="0"/>
              <a:t>を補助的な場所として使用してよい</a:t>
            </a:r>
            <a:endParaRPr lang="en-US" altLang="ja-JP" sz="2400" dirty="0" smtClean="0"/>
          </a:p>
          <a:p>
            <a:pPr>
              <a:buFont typeface="Arial" pitchFamily="34" charset="0"/>
              <a:buChar char="•"/>
            </a:pPr>
            <a:endParaRPr kumimoji="1" lang="en-US" altLang="ja-JP" sz="2400" dirty="0" smtClean="0"/>
          </a:p>
          <a:p>
            <a:r>
              <a:rPr lang="ja-JP" altLang="en-US" sz="2400" dirty="0" smtClean="0"/>
              <a:t>最終的に、</a:t>
            </a:r>
            <a:r>
              <a:rPr kumimoji="1" lang="ja-JP" altLang="en-US" sz="2400" dirty="0" smtClean="0"/>
              <a:t>カードの束を、領域Ａから領域Ｂに移動させる</a:t>
            </a:r>
            <a:endParaRPr kumimoji="1" lang="ja-JP" altLang="en-US" sz="2400" dirty="0"/>
          </a:p>
        </p:txBody>
      </p:sp>
      <p:grpSp>
        <p:nvGrpSpPr>
          <p:cNvPr id="2" name="グループ化 46"/>
          <p:cNvGrpSpPr/>
          <p:nvPr/>
        </p:nvGrpSpPr>
        <p:grpSpPr>
          <a:xfrm>
            <a:off x="2357422" y="2428868"/>
            <a:ext cx="573010" cy="715510"/>
            <a:chOff x="6072198" y="2643182"/>
            <a:chExt cx="573010" cy="715510"/>
          </a:xfrm>
        </p:grpSpPr>
        <p:sp>
          <p:nvSpPr>
            <p:cNvPr id="18" name="正方形/長方形 17"/>
            <p:cNvSpPr/>
            <p:nvPr/>
          </p:nvSpPr>
          <p:spPr>
            <a:xfrm>
              <a:off x="6148398" y="2709858"/>
              <a:ext cx="428628" cy="58102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テキスト ボックス 13"/>
            <p:cNvSpPr txBox="1"/>
            <p:nvPr/>
          </p:nvSpPr>
          <p:spPr>
            <a:xfrm>
              <a:off x="6219836" y="2781296"/>
              <a:ext cx="35719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000" dirty="0" smtClean="0"/>
                <a:t>2</a:t>
              </a:r>
              <a:endParaRPr kumimoji="1" lang="ja-JP" altLang="en-US" sz="2000" dirty="0"/>
            </a:p>
          </p:txBody>
        </p:sp>
        <p:sp>
          <p:nvSpPr>
            <p:cNvPr id="40" name="テキスト ボックス 39"/>
            <p:cNvSpPr txBox="1"/>
            <p:nvPr/>
          </p:nvSpPr>
          <p:spPr>
            <a:xfrm>
              <a:off x="6072198" y="2643182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800" dirty="0" smtClean="0"/>
                <a:t>×</a:t>
              </a:r>
              <a:endParaRPr kumimoji="1" lang="ja-JP" altLang="en-US" sz="800" dirty="0"/>
            </a:p>
          </p:txBody>
        </p:sp>
        <p:sp>
          <p:nvSpPr>
            <p:cNvPr id="41" name="テキスト ボックス 40"/>
            <p:cNvSpPr txBox="1"/>
            <p:nvPr/>
          </p:nvSpPr>
          <p:spPr>
            <a:xfrm>
              <a:off x="6357950" y="2643182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800" dirty="0" smtClean="0"/>
                <a:t>×</a:t>
              </a:r>
              <a:endParaRPr kumimoji="1" lang="ja-JP" altLang="en-US" sz="800" dirty="0"/>
            </a:p>
          </p:txBody>
        </p:sp>
        <p:sp>
          <p:nvSpPr>
            <p:cNvPr id="42" name="テキスト ボックス 41"/>
            <p:cNvSpPr txBox="1"/>
            <p:nvPr/>
          </p:nvSpPr>
          <p:spPr>
            <a:xfrm>
              <a:off x="6357950" y="3143248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800" dirty="0" smtClean="0"/>
                <a:t>×</a:t>
              </a:r>
              <a:endParaRPr kumimoji="1" lang="ja-JP" altLang="en-US" sz="800" dirty="0"/>
            </a:p>
          </p:txBody>
        </p:sp>
        <p:sp>
          <p:nvSpPr>
            <p:cNvPr id="43" name="テキスト ボックス 42"/>
            <p:cNvSpPr txBox="1"/>
            <p:nvPr/>
          </p:nvSpPr>
          <p:spPr>
            <a:xfrm>
              <a:off x="6072198" y="3143248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800" dirty="0" smtClean="0"/>
                <a:t>×</a:t>
              </a:r>
              <a:endParaRPr kumimoji="1" lang="ja-JP" altLang="en-US" sz="800" dirty="0"/>
            </a:p>
          </p:txBody>
        </p:sp>
      </p:grpSp>
      <p:grpSp>
        <p:nvGrpSpPr>
          <p:cNvPr id="3" name="グループ化 47"/>
          <p:cNvGrpSpPr/>
          <p:nvPr/>
        </p:nvGrpSpPr>
        <p:grpSpPr>
          <a:xfrm>
            <a:off x="2428860" y="2500306"/>
            <a:ext cx="450276" cy="572634"/>
            <a:chOff x="6858016" y="2714620"/>
            <a:chExt cx="450276" cy="572634"/>
          </a:xfrm>
        </p:grpSpPr>
        <p:sp>
          <p:nvSpPr>
            <p:cNvPr id="22" name="正方形/長方形 21"/>
            <p:cNvSpPr/>
            <p:nvPr/>
          </p:nvSpPr>
          <p:spPr>
            <a:xfrm rot="5400000">
              <a:off x="6862778" y="2852734"/>
              <a:ext cx="428628" cy="28575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テキスト ボックス 14"/>
            <p:cNvSpPr txBox="1"/>
            <p:nvPr/>
          </p:nvSpPr>
          <p:spPr>
            <a:xfrm>
              <a:off x="6934216" y="2852734"/>
              <a:ext cx="35719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400" dirty="0" smtClean="0"/>
                <a:t>1</a:t>
              </a:r>
              <a:endParaRPr kumimoji="1" lang="ja-JP" altLang="en-US" sz="1400" dirty="0"/>
            </a:p>
          </p:txBody>
        </p:sp>
        <p:sp>
          <p:nvSpPr>
            <p:cNvPr id="32" name="テキスト ボックス 31"/>
            <p:cNvSpPr txBox="1"/>
            <p:nvPr/>
          </p:nvSpPr>
          <p:spPr>
            <a:xfrm>
              <a:off x="6858016" y="2714620"/>
              <a:ext cx="235962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・</a:t>
              </a:r>
              <a:endParaRPr kumimoji="1" lang="ja-JP" altLang="en-US" sz="800" dirty="0"/>
            </a:p>
          </p:txBody>
        </p:sp>
        <p:sp>
          <p:nvSpPr>
            <p:cNvPr id="33" name="テキスト ボックス 32"/>
            <p:cNvSpPr txBox="1"/>
            <p:nvPr/>
          </p:nvSpPr>
          <p:spPr>
            <a:xfrm>
              <a:off x="7072330" y="2714620"/>
              <a:ext cx="235962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・</a:t>
              </a:r>
              <a:endParaRPr kumimoji="1" lang="ja-JP" altLang="en-US" sz="800" dirty="0"/>
            </a:p>
          </p:txBody>
        </p:sp>
        <p:sp>
          <p:nvSpPr>
            <p:cNvPr id="34" name="テキスト ボックス 33"/>
            <p:cNvSpPr txBox="1"/>
            <p:nvPr/>
          </p:nvSpPr>
          <p:spPr>
            <a:xfrm>
              <a:off x="6858016" y="3071810"/>
              <a:ext cx="235962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・</a:t>
              </a:r>
              <a:endParaRPr kumimoji="1" lang="ja-JP" altLang="en-US" sz="800" dirty="0"/>
            </a:p>
          </p:txBody>
        </p:sp>
        <p:sp>
          <p:nvSpPr>
            <p:cNvPr id="35" name="テキスト ボックス 34"/>
            <p:cNvSpPr txBox="1"/>
            <p:nvPr/>
          </p:nvSpPr>
          <p:spPr>
            <a:xfrm>
              <a:off x="7072330" y="3071810"/>
              <a:ext cx="235962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・</a:t>
              </a:r>
              <a:endParaRPr kumimoji="1" lang="ja-JP" altLang="en-US" sz="800" dirty="0"/>
            </a:p>
          </p:txBody>
        </p:sp>
      </p:grpSp>
      <p:sp>
        <p:nvSpPr>
          <p:cNvPr id="21" name="テキスト ボックス 20"/>
          <p:cNvSpPr txBox="1"/>
          <p:nvPr/>
        </p:nvSpPr>
        <p:spPr>
          <a:xfrm>
            <a:off x="285720" y="2071678"/>
            <a:ext cx="9396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スタート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正方形/長方形 43"/>
          <p:cNvSpPr/>
          <p:nvPr/>
        </p:nvSpPr>
        <p:spPr>
          <a:xfrm>
            <a:off x="1643042" y="1571612"/>
            <a:ext cx="2071702" cy="27146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r>
              <a:rPr kumimoji="1" lang="ja-JP" altLang="en-US" sz="2400" dirty="0" smtClean="0"/>
              <a:t>棒（領域）Ａ</a:t>
            </a:r>
            <a:endParaRPr kumimoji="1" lang="ja-JP" altLang="en-US" sz="2400" dirty="0"/>
          </a:p>
        </p:txBody>
      </p:sp>
      <p:sp>
        <p:nvSpPr>
          <p:cNvPr id="45" name="正方形/長方形 44"/>
          <p:cNvSpPr/>
          <p:nvPr/>
        </p:nvSpPr>
        <p:spPr>
          <a:xfrm>
            <a:off x="3929058" y="1571612"/>
            <a:ext cx="2071702" cy="27146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r>
              <a:rPr kumimoji="1" lang="ja-JP" altLang="en-US" sz="2400" dirty="0" smtClean="0"/>
              <a:t>棒（領域）</a:t>
            </a:r>
            <a:r>
              <a:rPr kumimoji="1" lang="en-US" altLang="ja-JP" sz="2400" dirty="0" smtClean="0"/>
              <a:t>B</a:t>
            </a:r>
            <a:endParaRPr kumimoji="1" lang="ja-JP" altLang="en-US" sz="2400" dirty="0"/>
          </a:p>
        </p:txBody>
      </p:sp>
      <p:sp>
        <p:nvSpPr>
          <p:cNvPr id="46" name="正方形/長方形 45"/>
          <p:cNvSpPr/>
          <p:nvPr/>
        </p:nvSpPr>
        <p:spPr>
          <a:xfrm>
            <a:off x="6215074" y="1571612"/>
            <a:ext cx="2071702" cy="27146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r>
              <a:rPr kumimoji="1" lang="ja-JP" altLang="en-US" sz="2400" dirty="0" smtClean="0"/>
              <a:t>棒（領域）</a:t>
            </a:r>
            <a:r>
              <a:rPr kumimoji="1" lang="en-US" altLang="ja-JP" sz="2400" dirty="0" smtClean="0"/>
              <a:t>C</a:t>
            </a:r>
            <a:endParaRPr kumimoji="1" lang="ja-JP" altLang="en-US" sz="2400" dirty="0"/>
          </a:p>
        </p:txBody>
      </p:sp>
      <p:sp>
        <p:nvSpPr>
          <p:cNvPr id="11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ja-JP" altLang="en-US" dirty="0" smtClean="0"/>
              <a:t>ハノイの塔：実際にやってみよう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（まずは</a:t>
            </a:r>
            <a:r>
              <a:rPr lang="en-US" altLang="ja-JP" dirty="0" smtClean="0"/>
              <a:t>2</a:t>
            </a:r>
            <a:r>
              <a:rPr lang="ja-JP" altLang="en-US" dirty="0" smtClean="0"/>
              <a:t>枚から）</a:t>
            </a:r>
            <a:endParaRPr kumimoji="1" lang="ja-JP" altLang="en-US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571472" y="4429132"/>
            <a:ext cx="7415813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kumimoji="1" lang="ja-JP" altLang="en-US" sz="2400" dirty="0" smtClean="0"/>
              <a:t>一度に、一番上の</a:t>
            </a:r>
            <a:r>
              <a:rPr kumimoji="1" lang="en-US" altLang="ja-JP" sz="2400" dirty="0" smtClean="0"/>
              <a:t>1</a:t>
            </a:r>
            <a:r>
              <a:rPr kumimoji="1" lang="ja-JP" altLang="en-US" sz="2400" dirty="0" smtClean="0"/>
              <a:t>枚だけ移動できる</a:t>
            </a:r>
            <a:endParaRPr kumimoji="1" lang="en-US" altLang="ja-JP" sz="2400" dirty="0" smtClean="0"/>
          </a:p>
          <a:p>
            <a:pPr>
              <a:buFont typeface="Arial" pitchFamily="34" charset="0"/>
              <a:buChar char="•"/>
            </a:pPr>
            <a:r>
              <a:rPr lang="ja-JP" altLang="en-US" sz="2400" dirty="0" smtClean="0"/>
              <a:t>どのカードも、そのカードより小さいカードの</a:t>
            </a:r>
            <a:endParaRPr lang="en-US" altLang="ja-JP" sz="2400" dirty="0" smtClean="0"/>
          </a:p>
          <a:p>
            <a:r>
              <a:rPr lang="ja-JP" altLang="en-US" sz="2400" dirty="0" smtClean="0"/>
              <a:t>　上においてはいけない</a:t>
            </a:r>
            <a:endParaRPr lang="en-US" altLang="ja-JP" sz="2400" dirty="0" smtClean="0"/>
          </a:p>
          <a:p>
            <a:pPr>
              <a:buFont typeface="Arial" pitchFamily="34" charset="0"/>
              <a:buChar char="•"/>
            </a:pPr>
            <a:r>
              <a:rPr lang="ja-JP" altLang="en-US" sz="2400" dirty="0" smtClean="0"/>
              <a:t>領域</a:t>
            </a:r>
            <a:r>
              <a:rPr lang="en-US" altLang="ja-JP" sz="2400" dirty="0" smtClean="0"/>
              <a:t>C</a:t>
            </a:r>
            <a:r>
              <a:rPr lang="ja-JP" altLang="en-US" sz="2400" dirty="0" smtClean="0"/>
              <a:t>を補助的な場所として使用してよい</a:t>
            </a:r>
            <a:endParaRPr lang="en-US" altLang="ja-JP" sz="2400" dirty="0" smtClean="0"/>
          </a:p>
          <a:p>
            <a:pPr>
              <a:buFont typeface="Arial" pitchFamily="34" charset="0"/>
              <a:buChar char="•"/>
            </a:pPr>
            <a:endParaRPr kumimoji="1" lang="en-US" altLang="ja-JP" sz="2400" dirty="0" smtClean="0"/>
          </a:p>
          <a:p>
            <a:r>
              <a:rPr lang="ja-JP" altLang="en-US" sz="2400" dirty="0" smtClean="0"/>
              <a:t>最終的に、</a:t>
            </a:r>
            <a:r>
              <a:rPr kumimoji="1" lang="ja-JP" altLang="en-US" sz="2400" dirty="0" smtClean="0"/>
              <a:t>カードの束を、領域Ａから領域Ｂに移動させる</a:t>
            </a:r>
            <a:endParaRPr kumimoji="1" lang="ja-JP" altLang="en-US" sz="2400" dirty="0"/>
          </a:p>
        </p:txBody>
      </p:sp>
      <p:grpSp>
        <p:nvGrpSpPr>
          <p:cNvPr id="2" name="グループ化 46"/>
          <p:cNvGrpSpPr/>
          <p:nvPr/>
        </p:nvGrpSpPr>
        <p:grpSpPr>
          <a:xfrm>
            <a:off x="2357422" y="2428868"/>
            <a:ext cx="573010" cy="715510"/>
            <a:chOff x="6072198" y="2643182"/>
            <a:chExt cx="573010" cy="715510"/>
          </a:xfrm>
        </p:grpSpPr>
        <p:sp>
          <p:nvSpPr>
            <p:cNvPr id="18" name="正方形/長方形 17"/>
            <p:cNvSpPr/>
            <p:nvPr/>
          </p:nvSpPr>
          <p:spPr>
            <a:xfrm>
              <a:off x="6148398" y="2709858"/>
              <a:ext cx="428628" cy="58102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テキスト ボックス 13"/>
            <p:cNvSpPr txBox="1"/>
            <p:nvPr/>
          </p:nvSpPr>
          <p:spPr>
            <a:xfrm>
              <a:off x="6219836" y="2781296"/>
              <a:ext cx="35719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000" dirty="0" smtClean="0"/>
                <a:t>2</a:t>
              </a:r>
              <a:endParaRPr kumimoji="1" lang="ja-JP" altLang="en-US" sz="2000" dirty="0"/>
            </a:p>
          </p:txBody>
        </p:sp>
        <p:sp>
          <p:nvSpPr>
            <p:cNvPr id="40" name="テキスト ボックス 39"/>
            <p:cNvSpPr txBox="1"/>
            <p:nvPr/>
          </p:nvSpPr>
          <p:spPr>
            <a:xfrm>
              <a:off x="6072198" y="2643182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800" dirty="0" smtClean="0"/>
                <a:t>×</a:t>
              </a:r>
              <a:endParaRPr kumimoji="1" lang="ja-JP" altLang="en-US" sz="800" dirty="0"/>
            </a:p>
          </p:txBody>
        </p:sp>
        <p:sp>
          <p:nvSpPr>
            <p:cNvPr id="41" name="テキスト ボックス 40"/>
            <p:cNvSpPr txBox="1"/>
            <p:nvPr/>
          </p:nvSpPr>
          <p:spPr>
            <a:xfrm>
              <a:off x="6357950" y="2643182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800" dirty="0" smtClean="0"/>
                <a:t>×</a:t>
              </a:r>
              <a:endParaRPr kumimoji="1" lang="ja-JP" altLang="en-US" sz="800" dirty="0"/>
            </a:p>
          </p:txBody>
        </p:sp>
        <p:sp>
          <p:nvSpPr>
            <p:cNvPr id="42" name="テキスト ボックス 41"/>
            <p:cNvSpPr txBox="1"/>
            <p:nvPr/>
          </p:nvSpPr>
          <p:spPr>
            <a:xfrm>
              <a:off x="6357950" y="3143248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800" dirty="0" smtClean="0"/>
                <a:t>×</a:t>
              </a:r>
              <a:endParaRPr kumimoji="1" lang="ja-JP" altLang="en-US" sz="800" dirty="0"/>
            </a:p>
          </p:txBody>
        </p:sp>
        <p:sp>
          <p:nvSpPr>
            <p:cNvPr id="43" name="テキスト ボックス 42"/>
            <p:cNvSpPr txBox="1"/>
            <p:nvPr/>
          </p:nvSpPr>
          <p:spPr>
            <a:xfrm>
              <a:off x="6072198" y="3143248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800" dirty="0" smtClean="0"/>
                <a:t>×</a:t>
              </a:r>
              <a:endParaRPr kumimoji="1" lang="ja-JP" altLang="en-US" sz="800" dirty="0"/>
            </a:p>
          </p:txBody>
        </p:sp>
      </p:grpSp>
      <p:grpSp>
        <p:nvGrpSpPr>
          <p:cNvPr id="3" name="グループ化 47"/>
          <p:cNvGrpSpPr/>
          <p:nvPr/>
        </p:nvGrpSpPr>
        <p:grpSpPr>
          <a:xfrm>
            <a:off x="7000892" y="2571744"/>
            <a:ext cx="450276" cy="572634"/>
            <a:chOff x="6858016" y="2714620"/>
            <a:chExt cx="450276" cy="572634"/>
          </a:xfrm>
        </p:grpSpPr>
        <p:sp>
          <p:nvSpPr>
            <p:cNvPr id="22" name="正方形/長方形 21"/>
            <p:cNvSpPr/>
            <p:nvPr/>
          </p:nvSpPr>
          <p:spPr>
            <a:xfrm rot="5400000">
              <a:off x="6862778" y="2852734"/>
              <a:ext cx="428628" cy="28575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テキスト ボックス 14"/>
            <p:cNvSpPr txBox="1"/>
            <p:nvPr/>
          </p:nvSpPr>
          <p:spPr>
            <a:xfrm>
              <a:off x="6934216" y="2852734"/>
              <a:ext cx="35719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400" dirty="0" smtClean="0"/>
                <a:t>1</a:t>
              </a:r>
              <a:endParaRPr kumimoji="1" lang="ja-JP" altLang="en-US" sz="1400" dirty="0"/>
            </a:p>
          </p:txBody>
        </p:sp>
        <p:sp>
          <p:nvSpPr>
            <p:cNvPr id="32" name="テキスト ボックス 31"/>
            <p:cNvSpPr txBox="1"/>
            <p:nvPr/>
          </p:nvSpPr>
          <p:spPr>
            <a:xfrm>
              <a:off x="6858016" y="2714620"/>
              <a:ext cx="235962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・</a:t>
              </a:r>
              <a:endParaRPr kumimoji="1" lang="ja-JP" altLang="en-US" sz="800" dirty="0"/>
            </a:p>
          </p:txBody>
        </p:sp>
        <p:sp>
          <p:nvSpPr>
            <p:cNvPr id="33" name="テキスト ボックス 32"/>
            <p:cNvSpPr txBox="1"/>
            <p:nvPr/>
          </p:nvSpPr>
          <p:spPr>
            <a:xfrm>
              <a:off x="7072330" y="2714620"/>
              <a:ext cx="235962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・</a:t>
              </a:r>
              <a:endParaRPr kumimoji="1" lang="ja-JP" altLang="en-US" sz="800" dirty="0"/>
            </a:p>
          </p:txBody>
        </p:sp>
        <p:sp>
          <p:nvSpPr>
            <p:cNvPr id="34" name="テキスト ボックス 33"/>
            <p:cNvSpPr txBox="1"/>
            <p:nvPr/>
          </p:nvSpPr>
          <p:spPr>
            <a:xfrm>
              <a:off x="6858016" y="3071810"/>
              <a:ext cx="235962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・</a:t>
              </a:r>
              <a:endParaRPr kumimoji="1" lang="ja-JP" altLang="en-US" sz="800" dirty="0"/>
            </a:p>
          </p:txBody>
        </p:sp>
        <p:sp>
          <p:nvSpPr>
            <p:cNvPr id="35" name="テキスト ボックス 34"/>
            <p:cNvSpPr txBox="1"/>
            <p:nvPr/>
          </p:nvSpPr>
          <p:spPr>
            <a:xfrm>
              <a:off x="7072330" y="3071810"/>
              <a:ext cx="235962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・</a:t>
              </a:r>
              <a:endParaRPr kumimoji="1" lang="ja-JP" altLang="en-US" sz="800" dirty="0"/>
            </a:p>
          </p:txBody>
        </p:sp>
      </p:grpSp>
      <p:sp>
        <p:nvSpPr>
          <p:cNvPr id="21" name="テキスト ボックス 20"/>
          <p:cNvSpPr txBox="1"/>
          <p:nvPr/>
        </p:nvSpPr>
        <p:spPr>
          <a:xfrm>
            <a:off x="0" y="2071678"/>
            <a:ext cx="1710725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FF0000"/>
                </a:solidFill>
              </a:rPr>
              <a:t>A</a:t>
            </a:r>
            <a:r>
              <a:rPr kumimoji="1" lang="ja-JP" altLang="en-US" dirty="0" smtClean="0">
                <a:solidFill>
                  <a:srgbClr val="FF0000"/>
                </a:solidFill>
              </a:rPr>
              <a:t>から</a:t>
            </a:r>
            <a:r>
              <a:rPr kumimoji="1" lang="en-US" altLang="ja-JP" dirty="0" smtClean="0">
                <a:solidFill>
                  <a:srgbClr val="FF0000"/>
                </a:solidFill>
              </a:rPr>
              <a:t>C</a:t>
            </a:r>
            <a:r>
              <a:rPr kumimoji="1" lang="ja-JP" altLang="en-US" dirty="0" smtClean="0">
                <a:solidFill>
                  <a:srgbClr val="FF0000"/>
                </a:solidFill>
              </a:rPr>
              <a:t>へ</a:t>
            </a:r>
            <a:endParaRPr kumimoji="1" lang="en-US" altLang="ja-JP" dirty="0" smtClean="0">
              <a:solidFill>
                <a:srgbClr val="FF0000"/>
              </a:solidFill>
            </a:endParaRPr>
          </a:p>
          <a:p>
            <a:r>
              <a:rPr lang="ja-JP" altLang="en-US" dirty="0" smtClean="0">
                <a:solidFill>
                  <a:srgbClr val="FF0000"/>
                </a:solidFill>
              </a:rPr>
              <a:t>移動</a:t>
            </a:r>
            <a:endParaRPr lang="en-US" altLang="ja-JP" dirty="0" smtClean="0">
              <a:solidFill>
                <a:srgbClr val="FF0000"/>
              </a:solidFill>
            </a:endParaRPr>
          </a:p>
          <a:p>
            <a:endParaRPr lang="en-US" altLang="ja-JP" dirty="0" smtClean="0"/>
          </a:p>
          <a:p>
            <a:r>
              <a:rPr kumimoji="1" lang="en-US" altLang="ja-JP" dirty="0" smtClean="0"/>
              <a:t>2</a:t>
            </a:r>
            <a:r>
              <a:rPr kumimoji="1" lang="ja-JP" altLang="en-US" dirty="0" smtClean="0"/>
              <a:t>を</a:t>
            </a:r>
            <a:r>
              <a:rPr lang="en-US" altLang="ja-JP" dirty="0" smtClean="0"/>
              <a:t>B</a:t>
            </a:r>
            <a:r>
              <a:rPr lang="ja-JP" altLang="en-US" dirty="0" smtClean="0"/>
              <a:t>に移動させ</a:t>
            </a:r>
            <a:endParaRPr lang="en-US" altLang="ja-JP" dirty="0" smtClean="0"/>
          </a:p>
          <a:p>
            <a:r>
              <a:rPr lang="ja-JP" altLang="en-US" dirty="0" smtClean="0"/>
              <a:t>るにまず、</a:t>
            </a:r>
            <a:endParaRPr lang="en-US" altLang="ja-JP" dirty="0" smtClean="0"/>
          </a:p>
          <a:p>
            <a:r>
              <a:rPr kumimoji="1" lang="ja-JP" altLang="en-US" dirty="0" smtClean="0"/>
              <a:t>その上の</a:t>
            </a:r>
            <a:r>
              <a:rPr kumimoji="1" lang="en-US" altLang="ja-JP" dirty="0" smtClean="0"/>
              <a:t>1</a:t>
            </a:r>
            <a:r>
              <a:rPr kumimoji="1" lang="ja-JP" altLang="en-US" dirty="0" smtClean="0"/>
              <a:t>を</a:t>
            </a:r>
            <a:endParaRPr kumimoji="1" lang="en-US" altLang="ja-JP" dirty="0" smtClean="0"/>
          </a:p>
          <a:p>
            <a:r>
              <a:rPr lang="en-US" altLang="ja-JP" dirty="0" smtClean="0"/>
              <a:t>C</a:t>
            </a:r>
            <a:r>
              <a:rPr lang="ja-JP" altLang="en-US" dirty="0" smtClean="0"/>
              <a:t>に移動させる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正方形/長方形 43"/>
          <p:cNvSpPr/>
          <p:nvPr/>
        </p:nvSpPr>
        <p:spPr>
          <a:xfrm>
            <a:off x="1643042" y="1571612"/>
            <a:ext cx="2071702" cy="27146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r>
              <a:rPr kumimoji="1" lang="ja-JP" altLang="en-US" sz="2400" dirty="0" smtClean="0"/>
              <a:t>棒（領域）Ａ</a:t>
            </a:r>
            <a:endParaRPr kumimoji="1" lang="ja-JP" altLang="en-US" sz="2400" dirty="0"/>
          </a:p>
        </p:txBody>
      </p:sp>
      <p:sp>
        <p:nvSpPr>
          <p:cNvPr id="45" name="正方形/長方形 44"/>
          <p:cNvSpPr/>
          <p:nvPr/>
        </p:nvSpPr>
        <p:spPr>
          <a:xfrm>
            <a:off x="3929058" y="1571612"/>
            <a:ext cx="2071702" cy="27146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r>
              <a:rPr kumimoji="1" lang="ja-JP" altLang="en-US" sz="2400" dirty="0" smtClean="0"/>
              <a:t>棒（領域）</a:t>
            </a:r>
            <a:r>
              <a:rPr kumimoji="1" lang="en-US" altLang="ja-JP" sz="2400" dirty="0" smtClean="0"/>
              <a:t>B</a:t>
            </a:r>
            <a:endParaRPr kumimoji="1" lang="ja-JP" altLang="en-US" sz="2400" dirty="0"/>
          </a:p>
        </p:txBody>
      </p:sp>
      <p:sp>
        <p:nvSpPr>
          <p:cNvPr id="46" name="正方形/長方形 45"/>
          <p:cNvSpPr/>
          <p:nvPr/>
        </p:nvSpPr>
        <p:spPr>
          <a:xfrm>
            <a:off x="6215074" y="1571612"/>
            <a:ext cx="2071702" cy="27146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r>
              <a:rPr kumimoji="1" lang="ja-JP" altLang="en-US" sz="2400" dirty="0" smtClean="0"/>
              <a:t>棒（領域）</a:t>
            </a:r>
            <a:r>
              <a:rPr kumimoji="1" lang="en-US" altLang="ja-JP" sz="2400" dirty="0" smtClean="0"/>
              <a:t>C</a:t>
            </a:r>
            <a:endParaRPr kumimoji="1" lang="ja-JP" altLang="en-US" sz="2400" dirty="0"/>
          </a:p>
        </p:txBody>
      </p:sp>
      <p:sp>
        <p:nvSpPr>
          <p:cNvPr id="11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ja-JP" altLang="en-US" dirty="0" smtClean="0"/>
              <a:t>ハノイの塔：実際にやってみよう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（まずは</a:t>
            </a:r>
            <a:r>
              <a:rPr lang="en-US" altLang="ja-JP" dirty="0" smtClean="0"/>
              <a:t>2</a:t>
            </a:r>
            <a:r>
              <a:rPr lang="ja-JP" altLang="en-US" dirty="0" smtClean="0"/>
              <a:t>枚から）</a:t>
            </a:r>
            <a:endParaRPr kumimoji="1" lang="ja-JP" altLang="en-US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571472" y="4429132"/>
            <a:ext cx="7415813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kumimoji="1" lang="ja-JP" altLang="en-US" sz="2400" dirty="0" smtClean="0"/>
              <a:t>一度に、一番上の</a:t>
            </a:r>
            <a:r>
              <a:rPr kumimoji="1" lang="en-US" altLang="ja-JP" sz="2400" dirty="0" smtClean="0"/>
              <a:t>1</a:t>
            </a:r>
            <a:r>
              <a:rPr kumimoji="1" lang="ja-JP" altLang="en-US" sz="2400" dirty="0" smtClean="0"/>
              <a:t>枚だけ移動できる</a:t>
            </a:r>
            <a:endParaRPr kumimoji="1" lang="en-US" altLang="ja-JP" sz="2400" dirty="0" smtClean="0"/>
          </a:p>
          <a:p>
            <a:pPr>
              <a:buFont typeface="Arial" pitchFamily="34" charset="0"/>
              <a:buChar char="•"/>
            </a:pPr>
            <a:r>
              <a:rPr lang="ja-JP" altLang="en-US" sz="2400" dirty="0" smtClean="0"/>
              <a:t>どのカードも、そのカードより小さいカードの</a:t>
            </a:r>
            <a:endParaRPr lang="en-US" altLang="ja-JP" sz="2400" dirty="0" smtClean="0"/>
          </a:p>
          <a:p>
            <a:r>
              <a:rPr lang="ja-JP" altLang="en-US" sz="2400" dirty="0" smtClean="0"/>
              <a:t>　上においてはいけない</a:t>
            </a:r>
            <a:endParaRPr lang="en-US" altLang="ja-JP" sz="2400" dirty="0" smtClean="0"/>
          </a:p>
          <a:p>
            <a:pPr>
              <a:buFont typeface="Arial" pitchFamily="34" charset="0"/>
              <a:buChar char="•"/>
            </a:pPr>
            <a:r>
              <a:rPr lang="ja-JP" altLang="en-US" sz="2400" dirty="0" smtClean="0"/>
              <a:t>領域</a:t>
            </a:r>
            <a:r>
              <a:rPr lang="en-US" altLang="ja-JP" sz="2400" dirty="0" smtClean="0"/>
              <a:t>C</a:t>
            </a:r>
            <a:r>
              <a:rPr lang="ja-JP" altLang="en-US" sz="2400" dirty="0" smtClean="0"/>
              <a:t>を補助的な場所として使用してよい</a:t>
            </a:r>
            <a:endParaRPr lang="en-US" altLang="ja-JP" sz="2400" dirty="0" smtClean="0"/>
          </a:p>
          <a:p>
            <a:pPr>
              <a:buFont typeface="Arial" pitchFamily="34" charset="0"/>
              <a:buChar char="•"/>
            </a:pPr>
            <a:endParaRPr kumimoji="1" lang="en-US" altLang="ja-JP" sz="2400" dirty="0" smtClean="0"/>
          </a:p>
          <a:p>
            <a:r>
              <a:rPr lang="ja-JP" altLang="en-US" sz="2400" dirty="0" smtClean="0"/>
              <a:t>最終的に、</a:t>
            </a:r>
            <a:r>
              <a:rPr kumimoji="1" lang="ja-JP" altLang="en-US" sz="2400" dirty="0" smtClean="0"/>
              <a:t>カードの束を、領域Ａから領域Ｂに移動させる</a:t>
            </a:r>
            <a:endParaRPr kumimoji="1" lang="ja-JP" altLang="en-US" sz="2400" dirty="0"/>
          </a:p>
        </p:txBody>
      </p:sp>
      <p:grpSp>
        <p:nvGrpSpPr>
          <p:cNvPr id="2" name="グループ化 46"/>
          <p:cNvGrpSpPr/>
          <p:nvPr/>
        </p:nvGrpSpPr>
        <p:grpSpPr>
          <a:xfrm>
            <a:off x="4643438" y="2428868"/>
            <a:ext cx="573010" cy="715510"/>
            <a:chOff x="6072198" y="2643182"/>
            <a:chExt cx="573010" cy="715510"/>
          </a:xfrm>
        </p:grpSpPr>
        <p:sp>
          <p:nvSpPr>
            <p:cNvPr id="18" name="正方形/長方形 17"/>
            <p:cNvSpPr/>
            <p:nvPr/>
          </p:nvSpPr>
          <p:spPr>
            <a:xfrm>
              <a:off x="6148398" y="2709858"/>
              <a:ext cx="428628" cy="58102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テキスト ボックス 13"/>
            <p:cNvSpPr txBox="1"/>
            <p:nvPr/>
          </p:nvSpPr>
          <p:spPr>
            <a:xfrm>
              <a:off x="6219836" y="2781296"/>
              <a:ext cx="35719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000" dirty="0" smtClean="0"/>
                <a:t>2</a:t>
              </a:r>
              <a:endParaRPr kumimoji="1" lang="ja-JP" altLang="en-US" sz="2000" dirty="0"/>
            </a:p>
          </p:txBody>
        </p:sp>
        <p:sp>
          <p:nvSpPr>
            <p:cNvPr id="40" name="テキスト ボックス 39"/>
            <p:cNvSpPr txBox="1"/>
            <p:nvPr/>
          </p:nvSpPr>
          <p:spPr>
            <a:xfrm>
              <a:off x="6072198" y="2643182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800" dirty="0" smtClean="0"/>
                <a:t>×</a:t>
              </a:r>
              <a:endParaRPr kumimoji="1" lang="ja-JP" altLang="en-US" sz="800" dirty="0"/>
            </a:p>
          </p:txBody>
        </p:sp>
        <p:sp>
          <p:nvSpPr>
            <p:cNvPr id="41" name="テキスト ボックス 40"/>
            <p:cNvSpPr txBox="1"/>
            <p:nvPr/>
          </p:nvSpPr>
          <p:spPr>
            <a:xfrm>
              <a:off x="6357950" y="2643182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800" dirty="0" smtClean="0"/>
                <a:t>×</a:t>
              </a:r>
              <a:endParaRPr kumimoji="1" lang="ja-JP" altLang="en-US" sz="800" dirty="0"/>
            </a:p>
          </p:txBody>
        </p:sp>
        <p:sp>
          <p:nvSpPr>
            <p:cNvPr id="42" name="テキスト ボックス 41"/>
            <p:cNvSpPr txBox="1"/>
            <p:nvPr/>
          </p:nvSpPr>
          <p:spPr>
            <a:xfrm>
              <a:off x="6357950" y="3143248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800" dirty="0" smtClean="0"/>
                <a:t>×</a:t>
              </a:r>
              <a:endParaRPr kumimoji="1" lang="ja-JP" altLang="en-US" sz="800" dirty="0"/>
            </a:p>
          </p:txBody>
        </p:sp>
        <p:sp>
          <p:nvSpPr>
            <p:cNvPr id="43" name="テキスト ボックス 42"/>
            <p:cNvSpPr txBox="1"/>
            <p:nvPr/>
          </p:nvSpPr>
          <p:spPr>
            <a:xfrm>
              <a:off x="6072198" y="3143248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800" dirty="0" smtClean="0"/>
                <a:t>×</a:t>
              </a:r>
              <a:endParaRPr kumimoji="1" lang="ja-JP" altLang="en-US" sz="800" dirty="0"/>
            </a:p>
          </p:txBody>
        </p:sp>
      </p:grpSp>
      <p:grpSp>
        <p:nvGrpSpPr>
          <p:cNvPr id="3" name="グループ化 47"/>
          <p:cNvGrpSpPr/>
          <p:nvPr/>
        </p:nvGrpSpPr>
        <p:grpSpPr>
          <a:xfrm>
            <a:off x="7000892" y="2571744"/>
            <a:ext cx="450276" cy="572634"/>
            <a:chOff x="6858016" y="2714620"/>
            <a:chExt cx="450276" cy="572634"/>
          </a:xfrm>
        </p:grpSpPr>
        <p:sp>
          <p:nvSpPr>
            <p:cNvPr id="22" name="正方形/長方形 21"/>
            <p:cNvSpPr/>
            <p:nvPr/>
          </p:nvSpPr>
          <p:spPr>
            <a:xfrm rot="5400000">
              <a:off x="6862778" y="2852734"/>
              <a:ext cx="428628" cy="28575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テキスト ボックス 14"/>
            <p:cNvSpPr txBox="1"/>
            <p:nvPr/>
          </p:nvSpPr>
          <p:spPr>
            <a:xfrm>
              <a:off x="6934216" y="2852734"/>
              <a:ext cx="35719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400" dirty="0" smtClean="0"/>
                <a:t>1</a:t>
              </a:r>
              <a:endParaRPr kumimoji="1" lang="ja-JP" altLang="en-US" sz="1400" dirty="0"/>
            </a:p>
          </p:txBody>
        </p:sp>
        <p:sp>
          <p:nvSpPr>
            <p:cNvPr id="32" name="テキスト ボックス 31"/>
            <p:cNvSpPr txBox="1"/>
            <p:nvPr/>
          </p:nvSpPr>
          <p:spPr>
            <a:xfrm>
              <a:off x="6858016" y="2714620"/>
              <a:ext cx="235962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・</a:t>
              </a:r>
              <a:endParaRPr kumimoji="1" lang="ja-JP" altLang="en-US" sz="800" dirty="0"/>
            </a:p>
          </p:txBody>
        </p:sp>
        <p:sp>
          <p:nvSpPr>
            <p:cNvPr id="33" name="テキスト ボックス 32"/>
            <p:cNvSpPr txBox="1"/>
            <p:nvPr/>
          </p:nvSpPr>
          <p:spPr>
            <a:xfrm>
              <a:off x="7072330" y="2714620"/>
              <a:ext cx="235962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・</a:t>
              </a:r>
              <a:endParaRPr kumimoji="1" lang="ja-JP" altLang="en-US" sz="800" dirty="0"/>
            </a:p>
          </p:txBody>
        </p:sp>
        <p:sp>
          <p:nvSpPr>
            <p:cNvPr id="34" name="テキスト ボックス 33"/>
            <p:cNvSpPr txBox="1"/>
            <p:nvPr/>
          </p:nvSpPr>
          <p:spPr>
            <a:xfrm>
              <a:off x="6858016" y="3071810"/>
              <a:ext cx="235962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・</a:t>
              </a:r>
              <a:endParaRPr kumimoji="1" lang="ja-JP" altLang="en-US" sz="800" dirty="0"/>
            </a:p>
          </p:txBody>
        </p:sp>
        <p:sp>
          <p:nvSpPr>
            <p:cNvPr id="35" name="テキスト ボックス 34"/>
            <p:cNvSpPr txBox="1"/>
            <p:nvPr/>
          </p:nvSpPr>
          <p:spPr>
            <a:xfrm>
              <a:off x="7072330" y="3071810"/>
              <a:ext cx="235962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・</a:t>
              </a:r>
              <a:endParaRPr kumimoji="1" lang="ja-JP" altLang="en-US" sz="800" dirty="0"/>
            </a:p>
          </p:txBody>
        </p:sp>
      </p:grpSp>
      <p:sp>
        <p:nvSpPr>
          <p:cNvPr id="21" name="テキスト ボックス 20"/>
          <p:cNvSpPr txBox="1"/>
          <p:nvPr/>
        </p:nvSpPr>
        <p:spPr>
          <a:xfrm>
            <a:off x="0" y="2071678"/>
            <a:ext cx="1609736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FF0000"/>
                </a:solidFill>
              </a:rPr>
              <a:t>A</a:t>
            </a:r>
            <a:r>
              <a:rPr kumimoji="1" lang="ja-JP" altLang="en-US" dirty="0" smtClean="0">
                <a:solidFill>
                  <a:srgbClr val="FF0000"/>
                </a:solidFill>
              </a:rPr>
              <a:t>から</a:t>
            </a:r>
            <a:r>
              <a:rPr kumimoji="1" lang="en-US" altLang="ja-JP" dirty="0" smtClean="0">
                <a:solidFill>
                  <a:srgbClr val="FF0000"/>
                </a:solidFill>
              </a:rPr>
              <a:t>B</a:t>
            </a:r>
            <a:r>
              <a:rPr kumimoji="1" lang="ja-JP" altLang="en-US" dirty="0" smtClean="0">
                <a:solidFill>
                  <a:srgbClr val="FF0000"/>
                </a:solidFill>
              </a:rPr>
              <a:t>へ</a:t>
            </a:r>
            <a:endParaRPr kumimoji="1" lang="en-US" altLang="ja-JP" dirty="0" smtClean="0">
              <a:solidFill>
                <a:srgbClr val="FF0000"/>
              </a:solidFill>
            </a:endParaRPr>
          </a:p>
          <a:p>
            <a:r>
              <a:rPr lang="ja-JP" altLang="en-US" dirty="0" smtClean="0">
                <a:solidFill>
                  <a:srgbClr val="FF0000"/>
                </a:solidFill>
              </a:rPr>
              <a:t>移動</a:t>
            </a:r>
            <a:endParaRPr lang="en-US" altLang="ja-JP" dirty="0" smtClean="0">
              <a:solidFill>
                <a:srgbClr val="FF0000"/>
              </a:solidFill>
            </a:endParaRPr>
          </a:p>
          <a:p>
            <a:endParaRPr lang="en-US" altLang="ja-JP" dirty="0" smtClean="0"/>
          </a:p>
          <a:p>
            <a:r>
              <a:rPr lang="ja-JP" altLang="en-US" dirty="0" smtClean="0"/>
              <a:t>一番下の</a:t>
            </a:r>
            <a:r>
              <a:rPr kumimoji="1" lang="en-US" altLang="ja-JP" dirty="0" smtClean="0"/>
              <a:t>2</a:t>
            </a:r>
            <a:r>
              <a:rPr kumimoji="1" lang="ja-JP" altLang="en-US" dirty="0" smtClean="0"/>
              <a:t>を</a:t>
            </a:r>
            <a:endParaRPr kumimoji="1" lang="en-US" altLang="ja-JP" dirty="0" smtClean="0"/>
          </a:p>
          <a:p>
            <a:r>
              <a:rPr lang="en-US" altLang="ja-JP" dirty="0" smtClean="0"/>
              <a:t>B</a:t>
            </a:r>
            <a:r>
              <a:rPr lang="ja-JP" altLang="en-US" dirty="0" smtClean="0"/>
              <a:t>に移動させた</a:t>
            </a:r>
            <a:endParaRPr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正方形/長方形 43"/>
          <p:cNvSpPr/>
          <p:nvPr/>
        </p:nvSpPr>
        <p:spPr>
          <a:xfrm>
            <a:off x="1643042" y="1571612"/>
            <a:ext cx="2071702" cy="27146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r>
              <a:rPr kumimoji="1" lang="ja-JP" altLang="en-US" sz="2400" dirty="0" smtClean="0"/>
              <a:t>棒（領域）Ａ</a:t>
            </a:r>
            <a:endParaRPr kumimoji="1" lang="ja-JP" altLang="en-US" sz="2400" dirty="0"/>
          </a:p>
        </p:txBody>
      </p:sp>
      <p:sp>
        <p:nvSpPr>
          <p:cNvPr id="45" name="正方形/長方形 44"/>
          <p:cNvSpPr/>
          <p:nvPr/>
        </p:nvSpPr>
        <p:spPr>
          <a:xfrm>
            <a:off x="3929058" y="1571612"/>
            <a:ext cx="2071702" cy="27146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r>
              <a:rPr kumimoji="1" lang="ja-JP" altLang="en-US" sz="2400" dirty="0" smtClean="0"/>
              <a:t>棒（領域）</a:t>
            </a:r>
            <a:r>
              <a:rPr kumimoji="1" lang="en-US" altLang="ja-JP" sz="2400" dirty="0" smtClean="0"/>
              <a:t>B</a:t>
            </a:r>
            <a:endParaRPr kumimoji="1" lang="ja-JP" altLang="en-US" sz="2400" dirty="0"/>
          </a:p>
        </p:txBody>
      </p:sp>
      <p:sp>
        <p:nvSpPr>
          <p:cNvPr id="46" name="正方形/長方形 45"/>
          <p:cNvSpPr/>
          <p:nvPr/>
        </p:nvSpPr>
        <p:spPr>
          <a:xfrm>
            <a:off x="6215074" y="1571612"/>
            <a:ext cx="2071702" cy="27146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r>
              <a:rPr kumimoji="1" lang="ja-JP" altLang="en-US" sz="2400" dirty="0" smtClean="0"/>
              <a:t>棒（領域）</a:t>
            </a:r>
            <a:r>
              <a:rPr kumimoji="1" lang="en-US" altLang="ja-JP" sz="2400" dirty="0" smtClean="0"/>
              <a:t>C</a:t>
            </a:r>
            <a:endParaRPr kumimoji="1" lang="ja-JP" altLang="en-US" sz="2400" dirty="0"/>
          </a:p>
        </p:txBody>
      </p:sp>
      <p:sp>
        <p:nvSpPr>
          <p:cNvPr id="11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ja-JP" altLang="en-US" dirty="0" smtClean="0"/>
              <a:t>ハノイの塔：実際にやってみよう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（まずは</a:t>
            </a:r>
            <a:r>
              <a:rPr lang="en-US" altLang="ja-JP" dirty="0" smtClean="0"/>
              <a:t>2</a:t>
            </a:r>
            <a:r>
              <a:rPr lang="ja-JP" altLang="en-US" dirty="0" smtClean="0"/>
              <a:t>枚から）</a:t>
            </a:r>
            <a:endParaRPr kumimoji="1" lang="ja-JP" altLang="en-US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571472" y="4429132"/>
            <a:ext cx="7415813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kumimoji="1" lang="ja-JP" altLang="en-US" sz="2400" dirty="0" smtClean="0"/>
              <a:t>一度に、一番上の</a:t>
            </a:r>
            <a:r>
              <a:rPr kumimoji="1" lang="en-US" altLang="ja-JP" sz="2400" dirty="0" smtClean="0"/>
              <a:t>1</a:t>
            </a:r>
            <a:r>
              <a:rPr kumimoji="1" lang="ja-JP" altLang="en-US" sz="2400" dirty="0" smtClean="0"/>
              <a:t>枚だけ移動できる</a:t>
            </a:r>
            <a:endParaRPr kumimoji="1" lang="en-US" altLang="ja-JP" sz="2400" dirty="0" smtClean="0"/>
          </a:p>
          <a:p>
            <a:pPr>
              <a:buFont typeface="Arial" pitchFamily="34" charset="0"/>
              <a:buChar char="•"/>
            </a:pPr>
            <a:r>
              <a:rPr lang="ja-JP" altLang="en-US" sz="2400" dirty="0" smtClean="0"/>
              <a:t>どのカードも、そのカードより小さいカードの</a:t>
            </a:r>
            <a:endParaRPr lang="en-US" altLang="ja-JP" sz="2400" dirty="0" smtClean="0"/>
          </a:p>
          <a:p>
            <a:r>
              <a:rPr lang="ja-JP" altLang="en-US" sz="2400" dirty="0" smtClean="0"/>
              <a:t>　上においてはいけない</a:t>
            </a:r>
            <a:endParaRPr lang="en-US" altLang="ja-JP" sz="2400" dirty="0" smtClean="0"/>
          </a:p>
          <a:p>
            <a:pPr>
              <a:buFont typeface="Arial" pitchFamily="34" charset="0"/>
              <a:buChar char="•"/>
            </a:pPr>
            <a:r>
              <a:rPr lang="ja-JP" altLang="en-US" sz="2400" dirty="0" smtClean="0"/>
              <a:t>領域</a:t>
            </a:r>
            <a:r>
              <a:rPr lang="en-US" altLang="ja-JP" sz="2400" dirty="0" smtClean="0"/>
              <a:t>C</a:t>
            </a:r>
            <a:r>
              <a:rPr lang="ja-JP" altLang="en-US" sz="2400" dirty="0" smtClean="0"/>
              <a:t>を補助的な場所として使用してよい</a:t>
            </a:r>
            <a:endParaRPr lang="en-US" altLang="ja-JP" sz="2400" dirty="0" smtClean="0"/>
          </a:p>
          <a:p>
            <a:pPr>
              <a:buFont typeface="Arial" pitchFamily="34" charset="0"/>
              <a:buChar char="•"/>
            </a:pPr>
            <a:endParaRPr kumimoji="1" lang="en-US" altLang="ja-JP" sz="2400" dirty="0" smtClean="0"/>
          </a:p>
          <a:p>
            <a:r>
              <a:rPr lang="ja-JP" altLang="en-US" sz="2400" dirty="0" smtClean="0"/>
              <a:t>最終的に、</a:t>
            </a:r>
            <a:r>
              <a:rPr kumimoji="1" lang="ja-JP" altLang="en-US" sz="2400" dirty="0" smtClean="0"/>
              <a:t>カードの束を、領域Ａから領域Ｂに移動させる</a:t>
            </a:r>
            <a:endParaRPr kumimoji="1" lang="ja-JP" altLang="en-US" sz="2400" dirty="0"/>
          </a:p>
        </p:txBody>
      </p:sp>
      <p:grpSp>
        <p:nvGrpSpPr>
          <p:cNvPr id="2" name="グループ化 46"/>
          <p:cNvGrpSpPr/>
          <p:nvPr/>
        </p:nvGrpSpPr>
        <p:grpSpPr>
          <a:xfrm>
            <a:off x="4643438" y="2428868"/>
            <a:ext cx="573010" cy="715510"/>
            <a:chOff x="6072198" y="2643182"/>
            <a:chExt cx="573010" cy="715510"/>
          </a:xfrm>
        </p:grpSpPr>
        <p:sp>
          <p:nvSpPr>
            <p:cNvPr id="18" name="正方形/長方形 17"/>
            <p:cNvSpPr/>
            <p:nvPr/>
          </p:nvSpPr>
          <p:spPr>
            <a:xfrm>
              <a:off x="6148398" y="2709858"/>
              <a:ext cx="428628" cy="58102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テキスト ボックス 13"/>
            <p:cNvSpPr txBox="1"/>
            <p:nvPr/>
          </p:nvSpPr>
          <p:spPr>
            <a:xfrm>
              <a:off x="6219836" y="2781296"/>
              <a:ext cx="35719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000" dirty="0" smtClean="0"/>
                <a:t>2</a:t>
              </a:r>
              <a:endParaRPr kumimoji="1" lang="ja-JP" altLang="en-US" sz="2000" dirty="0"/>
            </a:p>
          </p:txBody>
        </p:sp>
        <p:sp>
          <p:nvSpPr>
            <p:cNvPr id="40" name="テキスト ボックス 39"/>
            <p:cNvSpPr txBox="1"/>
            <p:nvPr/>
          </p:nvSpPr>
          <p:spPr>
            <a:xfrm>
              <a:off x="6072198" y="2643182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800" dirty="0" smtClean="0"/>
                <a:t>×</a:t>
              </a:r>
              <a:endParaRPr kumimoji="1" lang="ja-JP" altLang="en-US" sz="800" dirty="0"/>
            </a:p>
          </p:txBody>
        </p:sp>
        <p:sp>
          <p:nvSpPr>
            <p:cNvPr id="41" name="テキスト ボックス 40"/>
            <p:cNvSpPr txBox="1"/>
            <p:nvPr/>
          </p:nvSpPr>
          <p:spPr>
            <a:xfrm>
              <a:off x="6357950" y="2643182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800" dirty="0" smtClean="0"/>
                <a:t>×</a:t>
              </a:r>
              <a:endParaRPr kumimoji="1" lang="ja-JP" altLang="en-US" sz="800" dirty="0"/>
            </a:p>
          </p:txBody>
        </p:sp>
        <p:sp>
          <p:nvSpPr>
            <p:cNvPr id="42" name="テキスト ボックス 41"/>
            <p:cNvSpPr txBox="1"/>
            <p:nvPr/>
          </p:nvSpPr>
          <p:spPr>
            <a:xfrm>
              <a:off x="6357950" y="3143248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800" dirty="0" smtClean="0"/>
                <a:t>×</a:t>
              </a:r>
              <a:endParaRPr kumimoji="1" lang="ja-JP" altLang="en-US" sz="800" dirty="0"/>
            </a:p>
          </p:txBody>
        </p:sp>
        <p:sp>
          <p:nvSpPr>
            <p:cNvPr id="43" name="テキスト ボックス 42"/>
            <p:cNvSpPr txBox="1"/>
            <p:nvPr/>
          </p:nvSpPr>
          <p:spPr>
            <a:xfrm>
              <a:off x="6072198" y="3143248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800" dirty="0" smtClean="0"/>
                <a:t>×</a:t>
              </a:r>
              <a:endParaRPr kumimoji="1" lang="ja-JP" altLang="en-US" sz="800" dirty="0"/>
            </a:p>
          </p:txBody>
        </p:sp>
      </p:grpSp>
      <p:grpSp>
        <p:nvGrpSpPr>
          <p:cNvPr id="3" name="グループ化 47"/>
          <p:cNvGrpSpPr/>
          <p:nvPr/>
        </p:nvGrpSpPr>
        <p:grpSpPr>
          <a:xfrm>
            <a:off x="4714876" y="2500306"/>
            <a:ext cx="450276" cy="572634"/>
            <a:chOff x="6858016" y="2714620"/>
            <a:chExt cx="450276" cy="572634"/>
          </a:xfrm>
        </p:grpSpPr>
        <p:sp>
          <p:nvSpPr>
            <p:cNvPr id="22" name="正方形/長方形 21"/>
            <p:cNvSpPr/>
            <p:nvPr/>
          </p:nvSpPr>
          <p:spPr>
            <a:xfrm rot="5400000">
              <a:off x="6862778" y="2852734"/>
              <a:ext cx="428628" cy="28575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テキスト ボックス 14"/>
            <p:cNvSpPr txBox="1"/>
            <p:nvPr/>
          </p:nvSpPr>
          <p:spPr>
            <a:xfrm>
              <a:off x="6934216" y="2852734"/>
              <a:ext cx="35719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400" dirty="0" smtClean="0"/>
                <a:t>1</a:t>
              </a:r>
              <a:endParaRPr kumimoji="1" lang="ja-JP" altLang="en-US" sz="1400" dirty="0"/>
            </a:p>
          </p:txBody>
        </p:sp>
        <p:sp>
          <p:nvSpPr>
            <p:cNvPr id="32" name="テキスト ボックス 31"/>
            <p:cNvSpPr txBox="1"/>
            <p:nvPr/>
          </p:nvSpPr>
          <p:spPr>
            <a:xfrm>
              <a:off x="6858016" y="2714620"/>
              <a:ext cx="235962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・</a:t>
              </a:r>
              <a:endParaRPr kumimoji="1" lang="ja-JP" altLang="en-US" sz="800" dirty="0"/>
            </a:p>
          </p:txBody>
        </p:sp>
        <p:sp>
          <p:nvSpPr>
            <p:cNvPr id="33" name="テキスト ボックス 32"/>
            <p:cNvSpPr txBox="1"/>
            <p:nvPr/>
          </p:nvSpPr>
          <p:spPr>
            <a:xfrm>
              <a:off x="7072330" y="2714620"/>
              <a:ext cx="235962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・</a:t>
              </a:r>
              <a:endParaRPr kumimoji="1" lang="ja-JP" altLang="en-US" sz="800" dirty="0"/>
            </a:p>
          </p:txBody>
        </p:sp>
        <p:sp>
          <p:nvSpPr>
            <p:cNvPr id="34" name="テキスト ボックス 33"/>
            <p:cNvSpPr txBox="1"/>
            <p:nvPr/>
          </p:nvSpPr>
          <p:spPr>
            <a:xfrm>
              <a:off x="6858016" y="3071810"/>
              <a:ext cx="235962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・</a:t>
              </a:r>
              <a:endParaRPr kumimoji="1" lang="ja-JP" altLang="en-US" sz="800" dirty="0"/>
            </a:p>
          </p:txBody>
        </p:sp>
        <p:sp>
          <p:nvSpPr>
            <p:cNvPr id="35" name="テキスト ボックス 34"/>
            <p:cNvSpPr txBox="1"/>
            <p:nvPr/>
          </p:nvSpPr>
          <p:spPr>
            <a:xfrm>
              <a:off x="7072330" y="3071810"/>
              <a:ext cx="235962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・</a:t>
              </a:r>
              <a:endParaRPr kumimoji="1" lang="ja-JP" altLang="en-US" sz="800" dirty="0"/>
            </a:p>
          </p:txBody>
        </p:sp>
      </p:grpSp>
      <p:sp>
        <p:nvSpPr>
          <p:cNvPr id="21" name="テキスト ボックス 20"/>
          <p:cNvSpPr txBox="1"/>
          <p:nvPr/>
        </p:nvSpPr>
        <p:spPr>
          <a:xfrm>
            <a:off x="0" y="2071678"/>
            <a:ext cx="1609736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FF0000"/>
                </a:solidFill>
              </a:rPr>
              <a:t>C</a:t>
            </a:r>
            <a:r>
              <a:rPr kumimoji="1" lang="ja-JP" altLang="en-US" dirty="0" smtClean="0">
                <a:solidFill>
                  <a:srgbClr val="FF0000"/>
                </a:solidFill>
              </a:rPr>
              <a:t>から</a:t>
            </a:r>
            <a:r>
              <a:rPr lang="en-US" altLang="ja-JP" dirty="0" smtClean="0">
                <a:solidFill>
                  <a:srgbClr val="FF0000"/>
                </a:solidFill>
              </a:rPr>
              <a:t>A</a:t>
            </a:r>
            <a:r>
              <a:rPr kumimoji="1" lang="ja-JP" altLang="en-US" dirty="0" smtClean="0">
                <a:solidFill>
                  <a:srgbClr val="FF0000"/>
                </a:solidFill>
              </a:rPr>
              <a:t>へ</a:t>
            </a:r>
            <a:endParaRPr kumimoji="1" lang="en-US" altLang="ja-JP" dirty="0" smtClean="0">
              <a:solidFill>
                <a:srgbClr val="FF0000"/>
              </a:solidFill>
            </a:endParaRPr>
          </a:p>
          <a:p>
            <a:r>
              <a:rPr lang="ja-JP" altLang="en-US" dirty="0" smtClean="0">
                <a:solidFill>
                  <a:srgbClr val="FF0000"/>
                </a:solidFill>
              </a:rPr>
              <a:t>移動</a:t>
            </a:r>
            <a:endParaRPr lang="en-US" altLang="ja-JP" dirty="0" smtClean="0">
              <a:solidFill>
                <a:srgbClr val="FF0000"/>
              </a:solidFill>
            </a:endParaRPr>
          </a:p>
          <a:p>
            <a:endParaRPr lang="en-US" altLang="ja-JP" dirty="0" smtClean="0"/>
          </a:p>
          <a:p>
            <a:r>
              <a:rPr lang="en-US" altLang="ja-JP" dirty="0" smtClean="0"/>
              <a:t>C</a:t>
            </a:r>
            <a:r>
              <a:rPr lang="ja-JP" altLang="en-US" dirty="0" smtClean="0"/>
              <a:t>に退避して</a:t>
            </a:r>
            <a:endParaRPr lang="en-US" altLang="ja-JP" dirty="0" smtClean="0"/>
          </a:p>
          <a:p>
            <a:r>
              <a:rPr lang="ja-JP" altLang="en-US" dirty="0" smtClean="0"/>
              <a:t>いた</a:t>
            </a:r>
            <a:r>
              <a:rPr lang="en-US" altLang="ja-JP" dirty="0" smtClean="0"/>
              <a:t>1</a:t>
            </a:r>
            <a:r>
              <a:rPr lang="ja-JP" altLang="en-US" dirty="0" smtClean="0"/>
              <a:t>を</a:t>
            </a:r>
            <a:endParaRPr kumimoji="1" lang="en-US" altLang="ja-JP" dirty="0" smtClean="0"/>
          </a:p>
          <a:p>
            <a:r>
              <a:rPr lang="en-US" altLang="ja-JP" dirty="0" smtClean="0"/>
              <a:t>B</a:t>
            </a:r>
            <a:r>
              <a:rPr lang="ja-JP" altLang="en-US" dirty="0" smtClean="0"/>
              <a:t>に移動させた</a:t>
            </a:r>
            <a:endParaRPr lang="en-US" altLang="ja-JP" dirty="0" smtClean="0"/>
          </a:p>
          <a:p>
            <a:endParaRPr lang="en-US" altLang="ja-JP" dirty="0" smtClean="0"/>
          </a:p>
          <a:p>
            <a:pPr algn="ctr"/>
            <a:r>
              <a:rPr lang="ja-JP" altLang="en-US" dirty="0" smtClean="0"/>
              <a:t>ゴール！</a:t>
            </a:r>
            <a:endParaRPr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正方形/長方形 43"/>
          <p:cNvSpPr/>
          <p:nvPr/>
        </p:nvSpPr>
        <p:spPr>
          <a:xfrm>
            <a:off x="1643042" y="1571612"/>
            <a:ext cx="2071702" cy="27146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r>
              <a:rPr kumimoji="1" lang="ja-JP" altLang="en-US" sz="2400" dirty="0" smtClean="0"/>
              <a:t>棒（領域）Ａ</a:t>
            </a:r>
            <a:endParaRPr kumimoji="1" lang="ja-JP" altLang="en-US" sz="2400" dirty="0"/>
          </a:p>
        </p:txBody>
      </p:sp>
      <p:sp>
        <p:nvSpPr>
          <p:cNvPr id="45" name="正方形/長方形 44"/>
          <p:cNvSpPr/>
          <p:nvPr/>
        </p:nvSpPr>
        <p:spPr>
          <a:xfrm>
            <a:off x="3929058" y="1571612"/>
            <a:ext cx="2071702" cy="27146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r>
              <a:rPr kumimoji="1" lang="ja-JP" altLang="en-US" sz="2400" dirty="0" smtClean="0"/>
              <a:t>棒（領域）</a:t>
            </a:r>
            <a:r>
              <a:rPr kumimoji="1" lang="en-US" altLang="ja-JP" sz="2400" dirty="0" smtClean="0"/>
              <a:t>B</a:t>
            </a:r>
            <a:endParaRPr kumimoji="1" lang="ja-JP" altLang="en-US" sz="2400" dirty="0"/>
          </a:p>
        </p:txBody>
      </p:sp>
      <p:sp>
        <p:nvSpPr>
          <p:cNvPr id="46" name="正方形/長方形 45"/>
          <p:cNvSpPr/>
          <p:nvPr/>
        </p:nvSpPr>
        <p:spPr>
          <a:xfrm>
            <a:off x="6215074" y="1571612"/>
            <a:ext cx="2071702" cy="27146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r>
              <a:rPr kumimoji="1" lang="ja-JP" altLang="en-US" sz="2400" dirty="0" smtClean="0"/>
              <a:t>棒（領域）</a:t>
            </a:r>
            <a:r>
              <a:rPr kumimoji="1" lang="en-US" altLang="ja-JP" sz="2400" dirty="0" smtClean="0"/>
              <a:t>C</a:t>
            </a:r>
            <a:endParaRPr kumimoji="1" lang="ja-JP" altLang="en-US" sz="2400" dirty="0"/>
          </a:p>
        </p:txBody>
      </p:sp>
      <p:sp>
        <p:nvSpPr>
          <p:cNvPr id="11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ja-JP" altLang="en-US" dirty="0" smtClean="0"/>
              <a:t>ハノイの塔：実際にやってみよう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（つぎは</a:t>
            </a:r>
            <a:r>
              <a:rPr lang="en-US" altLang="ja-JP" dirty="0" smtClean="0"/>
              <a:t>3</a:t>
            </a:r>
            <a:r>
              <a:rPr lang="ja-JP" altLang="en-US" dirty="0" smtClean="0"/>
              <a:t>枚）</a:t>
            </a:r>
            <a:endParaRPr kumimoji="1" lang="ja-JP" altLang="en-US" dirty="0"/>
          </a:p>
        </p:txBody>
      </p:sp>
      <p:grpSp>
        <p:nvGrpSpPr>
          <p:cNvPr id="21" name="グループ化 45"/>
          <p:cNvGrpSpPr/>
          <p:nvPr/>
        </p:nvGrpSpPr>
        <p:grpSpPr>
          <a:xfrm>
            <a:off x="2357422" y="2428868"/>
            <a:ext cx="585790" cy="863148"/>
            <a:chOff x="5143504" y="2566982"/>
            <a:chExt cx="585790" cy="863148"/>
          </a:xfrm>
        </p:grpSpPr>
        <p:sp>
          <p:nvSpPr>
            <p:cNvPr id="23" name="正方形/長方形 22"/>
            <p:cNvSpPr/>
            <p:nvPr/>
          </p:nvSpPr>
          <p:spPr>
            <a:xfrm rot="16200000">
              <a:off x="5010152" y="2705096"/>
              <a:ext cx="857256" cy="58102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4" name="テキスト ボックス 23"/>
            <p:cNvSpPr txBox="1"/>
            <p:nvPr/>
          </p:nvSpPr>
          <p:spPr>
            <a:xfrm>
              <a:off x="5219704" y="2709858"/>
              <a:ext cx="35719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3200" dirty="0" smtClean="0"/>
                <a:t>3</a:t>
              </a:r>
              <a:endParaRPr kumimoji="1" lang="ja-JP" altLang="en-US" sz="3200" dirty="0"/>
            </a:p>
          </p:txBody>
        </p:sp>
        <p:sp>
          <p:nvSpPr>
            <p:cNvPr id="25" name="テキスト ボックス 24"/>
            <p:cNvSpPr txBox="1"/>
            <p:nvPr/>
          </p:nvSpPr>
          <p:spPr>
            <a:xfrm>
              <a:off x="5143504" y="2571744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●</a:t>
              </a:r>
              <a:endParaRPr kumimoji="1" lang="ja-JP" altLang="en-US" sz="800" dirty="0"/>
            </a:p>
          </p:txBody>
        </p:sp>
        <p:sp>
          <p:nvSpPr>
            <p:cNvPr id="26" name="テキスト ボックス 25"/>
            <p:cNvSpPr txBox="1"/>
            <p:nvPr/>
          </p:nvSpPr>
          <p:spPr>
            <a:xfrm>
              <a:off x="5429256" y="2571744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●</a:t>
              </a:r>
              <a:endParaRPr kumimoji="1" lang="ja-JP" altLang="en-US" sz="800" dirty="0"/>
            </a:p>
          </p:txBody>
        </p:sp>
        <p:sp>
          <p:nvSpPr>
            <p:cNvPr id="27" name="テキスト ボックス 26"/>
            <p:cNvSpPr txBox="1"/>
            <p:nvPr/>
          </p:nvSpPr>
          <p:spPr>
            <a:xfrm>
              <a:off x="5143504" y="3214686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●</a:t>
              </a:r>
              <a:endParaRPr kumimoji="1" lang="ja-JP" altLang="en-US" sz="800" dirty="0"/>
            </a:p>
          </p:txBody>
        </p:sp>
        <p:sp>
          <p:nvSpPr>
            <p:cNvPr id="28" name="テキスト ボックス 27"/>
            <p:cNvSpPr txBox="1"/>
            <p:nvPr/>
          </p:nvSpPr>
          <p:spPr>
            <a:xfrm>
              <a:off x="5429256" y="3214686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●</a:t>
              </a:r>
              <a:endParaRPr kumimoji="1" lang="ja-JP" altLang="en-US" sz="800" dirty="0"/>
            </a:p>
          </p:txBody>
        </p:sp>
      </p:grpSp>
      <p:grpSp>
        <p:nvGrpSpPr>
          <p:cNvPr id="29" name="グループ化 46"/>
          <p:cNvGrpSpPr/>
          <p:nvPr/>
        </p:nvGrpSpPr>
        <p:grpSpPr>
          <a:xfrm>
            <a:off x="2571736" y="2786058"/>
            <a:ext cx="573010" cy="715510"/>
            <a:chOff x="6072198" y="2643182"/>
            <a:chExt cx="573010" cy="715510"/>
          </a:xfrm>
        </p:grpSpPr>
        <p:sp>
          <p:nvSpPr>
            <p:cNvPr id="30" name="正方形/長方形 29"/>
            <p:cNvSpPr/>
            <p:nvPr/>
          </p:nvSpPr>
          <p:spPr>
            <a:xfrm>
              <a:off x="6148398" y="2709858"/>
              <a:ext cx="428628" cy="58102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1" name="テキスト ボックス 30"/>
            <p:cNvSpPr txBox="1"/>
            <p:nvPr/>
          </p:nvSpPr>
          <p:spPr>
            <a:xfrm>
              <a:off x="6219836" y="2781296"/>
              <a:ext cx="35719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000" dirty="0" smtClean="0"/>
                <a:t>2</a:t>
              </a:r>
              <a:endParaRPr kumimoji="1" lang="ja-JP" altLang="en-US" sz="2000" dirty="0"/>
            </a:p>
          </p:txBody>
        </p:sp>
        <p:sp>
          <p:nvSpPr>
            <p:cNvPr id="36" name="テキスト ボックス 35"/>
            <p:cNvSpPr txBox="1"/>
            <p:nvPr/>
          </p:nvSpPr>
          <p:spPr>
            <a:xfrm>
              <a:off x="6072198" y="2643182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800" dirty="0" smtClean="0"/>
                <a:t>×</a:t>
              </a:r>
              <a:endParaRPr kumimoji="1" lang="ja-JP" altLang="en-US" sz="800" dirty="0"/>
            </a:p>
          </p:txBody>
        </p:sp>
        <p:sp>
          <p:nvSpPr>
            <p:cNvPr id="37" name="テキスト ボックス 36"/>
            <p:cNvSpPr txBox="1"/>
            <p:nvPr/>
          </p:nvSpPr>
          <p:spPr>
            <a:xfrm>
              <a:off x="6357950" y="2643182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800" dirty="0" smtClean="0"/>
                <a:t>×</a:t>
              </a:r>
              <a:endParaRPr kumimoji="1" lang="ja-JP" altLang="en-US" sz="800" dirty="0"/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6357950" y="3143248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800" dirty="0" smtClean="0"/>
                <a:t>×</a:t>
              </a:r>
              <a:endParaRPr kumimoji="1" lang="ja-JP" altLang="en-US" sz="800" dirty="0"/>
            </a:p>
          </p:txBody>
        </p:sp>
        <p:sp>
          <p:nvSpPr>
            <p:cNvPr id="39" name="テキスト ボックス 38"/>
            <p:cNvSpPr txBox="1"/>
            <p:nvPr/>
          </p:nvSpPr>
          <p:spPr>
            <a:xfrm>
              <a:off x="6072198" y="3143248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800" dirty="0" smtClean="0"/>
                <a:t>×</a:t>
              </a:r>
              <a:endParaRPr kumimoji="1" lang="ja-JP" altLang="en-US" sz="800" dirty="0"/>
            </a:p>
          </p:txBody>
        </p:sp>
      </p:grpSp>
      <p:grpSp>
        <p:nvGrpSpPr>
          <p:cNvPr id="47" name="グループ化 47"/>
          <p:cNvGrpSpPr/>
          <p:nvPr/>
        </p:nvGrpSpPr>
        <p:grpSpPr>
          <a:xfrm>
            <a:off x="2857488" y="3214686"/>
            <a:ext cx="450276" cy="572634"/>
            <a:chOff x="6858016" y="2714620"/>
            <a:chExt cx="450276" cy="572634"/>
          </a:xfrm>
        </p:grpSpPr>
        <p:sp>
          <p:nvSpPr>
            <p:cNvPr id="48" name="正方形/長方形 47"/>
            <p:cNvSpPr/>
            <p:nvPr/>
          </p:nvSpPr>
          <p:spPr>
            <a:xfrm rot="5400000">
              <a:off x="6862778" y="2852734"/>
              <a:ext cx="428628" cy="28575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9" name="テキスト ボックス 48"/>
            <p:cNvSpPr txBox="1"/>
            <p:nvPr/>
          </p:nvSpPr>
          <p:spPr>
            <a:xfrm>
              <a:off x="6934216" y="2852734"/>
              <a:ext cx="35719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400" dirty="0" smtClean="0"/>
                <a:t>1</a:t>
              </a:r>
              <a:endParaRPr kumimoji="1" lang="ja-JP" altLang="en-US" sz="1400" dirty="0"/>
            </a:p>
          </p:txBody>
        </p:sp>
        <p:sp>
          <p:nvSpPr>
            <p:cNvPr id="50" name="テキスト ボックス 49"/>
            <p:cNvSpPr txBox="1"/>
            <p:nvPr/>
          </p:nvSpPr>
          <p:spPr>
            <a:xfrm>
              <a:off x="6858016" y="2714620"/>
              <a:ext cx="235962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・</a:t>
              </a:r>
              <a:endParaRPr kumimoji="1" lang="ja-JP" altLang="en-US" sz="800" dirty="0"/>
            </a:p>
          </p:txBody>
        </p:sp>
        <p:sp>
          <p:nvSpPr>
            <p:cNvPr id="51" name="テキスト ボックス 50"/>
            <p:cNvSpPr txBox="1"/>
            <p:nvPr/>
          </p:nvSpPr>
          <p:spPr>
            <a:xfrm>
              <a:off x="7072330" y="2714620"/>
              <a:ext cx="235962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・</a:t>
              </a:r>
              <a:endParaRPr kumimoji="1" lang="ja-JP" altLang="en-US" sz="800" dirty="0"/>
            </a:p>
          </p:txBody>
        </p:sp>
        <p:sp>
          <p:nvSpPr>
            <p:cNvPr id="52" name="テキスト ボックス 51"/>
            <p:cNvSpPr txBox="1"/>
            <p:nvPr/>
          </p:nvSpPr>
          <p:spPr>
            <a:xfrm>
              <a:off x="6858016" y="3071810"/>
              <a:ext cx="235962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・</a:t>
              </a:r>
              <a:endParaRPr kumimoji="1" lang="ja-JP" altLang="en-US" sz="800" dirty="0"/>
            </a:p>
          </p:txBody>
        </p:sp>
        <p:sp>
          <p:nvSpPr>
            <p:cNvPr id="53" name="テキスト ボックス 52"/>
            <p:cNvSpPr txBox="1"/>
            <p:nvPr/>
          </p:nvSpPr>
          <p:spPr>
            <a:xfrm>
              <a:off x="7072330" y="3071810"/>
              <a:ext cx="235962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・</a:t>
              </a:r>
              <a:endParaRPr kumimoji="1" lang="ja-JP" altLang="en-US" sz="800" dirty="0"/>
            </a:p>
          </p:txBody>
        </p:sp>
      </p:grpSp>
      <p:sp>
        <p:nvSpPr>
          <p:cNvPr id="54" name="テキスト ボックス 53"/>
          <p:cNvSpPr txBox="1"/>
          <p:nvPr/>
        </p:nvSpPr>
        <p:spPr>
          <a:xfrm>
            <a:off x="2928926" y="5143512"/>
            <a:ext cx="39805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600" dirty="0" smtClean="0"/>
              <a:t>実際にやってみよう</a:t>
            </a:r>
            <a:endParaRPr kumimoji="1" lang="ja-JP" alt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正方形/長方形 43"/>
          <p:cNvSpPr/>
          <p:nvPr/>
        </p:nvSpPr>
        <p:spPr>
          <a:xfrm>
            <a:off x="1643042" y="1571612"/>
            <a:ext cx="2071702" cy="27146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r>
              <a:rPr kumimoji="1" lang="ja-JP" altLang="en-US" sz="2400" dirty="0" smtClean="0"/>
              <a:t>棒（領域）Ａ</a:t>
            </a:r>
            <a:endParaRPr kumimoji="1" lang="ja-JP" altLang="en-US" sz="2400" dirty="0"/>
          </a:p>
        </p:txBody>
      </p:sp>
      <p:sp>
        <p:nvSpPr>
          <p:cNvPr id="45" name="正方形/長方形 44"/>
          <p:cNvSpPr/>
          <p:nvPr/>
        </p:nvSpPr>
        <p:spPr>
          <a:xfrm>
            <a:off x="3929058" y="1571612"/>
            <a:ext cx="2071702" cy="27146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r>
              <a:rPr kumimoji="1" lang="ja-JP" altLang="en-US" sz="2400" dirty="0" smtClean="0"/>
              <a:t>棒（領域）</a:t>
            </a:r>
            <a:r>
              <a:rPr kumimoji="1" lang="en-US" altLang="ja-JP" sz="2400" dirty="0" smtClean="0"/>
              <a:t>B</a:t>
            </a:r>
            <a:endParaRPr kumimoji="1" lang="ja-JP" altLang="en-US" sz="2400" dirty="0"/>
          </a:p>
        </p:txBody>
      </p:sp>
      <p:sp>
        <p:nvSpPr>
          <p:cNvPr id="46" name="正方形/長方形 45"/>
          <p:cNvSpPr/>
          <p:nvPr/>
        </p:nvSpPr>
        <p:spPr>
          <a:xfrm>
            <a:off x="6215074" y="1571612"/>
            <a:ext cx="2071702" cy="27146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r>
              <a:rPr kumimoji="1" lang="ja-JP" altLang="en-US" sz="2400" dirty="0" smtClean="0"/>
              <a:t>棒（領域）</a:t>
            </a:r>
            <a:r>
              <a:rPr kumimoji="1" lang="en-US" altLang="ja-JP" sz="2400" dirty="0" smtClean="0"/>
              <a:t>C</a:t>
            </a:r>
            <a:endParaRPr kumimoji="1" lang="ja-JP" altLang="en-US" sz="2400" dirty="0"/>
          </a:p>
        </p:txBody>
      </p:sp>
      <p:sp>
        <p:nvSpPr>
          <p:cNvPr id="11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ja-JP" altLang="en-US" dirty="0" smtClean="0"/>
              <a:t>ハノイの塔：実際にやってみよう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endParaRPr kumimoji="1" lang="ja-JP" altLang="en-US" dirty="0"/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2928926" y="4786322"/>
            <a:ext cx="6107762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600" dirty="0" smtClean="0"/>
              <a:t>実際にやってみよう</a:t>
            </a:r>
            <a:endParaRPr lang="en-US" altLang="ja-JP" sz="3600" dirty="0" smtClean="0"/>
          </a:p>
          <a:p>
            <a:r>
              <a:rPr kumimoji="1" lang="ja-JP" altLang="en-US" sz="3600" dirty="0" smtClean="0"/>
              <a:t>ゴールが</a:t>
            </a:r>
            <a:r>
              <a:rPr kumimoji="1" lang="en-US" altLang="ja-JP" sz="3600" dirty="0" smtClean="0"/>
              <a:t>B</a:t>
            </a:r>
            <a:r>
              <a:rPr lang="ja-JP" altLang="en-US" sz="3600" dirty="0" smtClean="0"/>
              <a:t>か</a:t>
            </a:r>
            <a:r>
              <a:rPr lang="en-US" altLang="ja-JP" sz="3600" dirty="0" smtClean="0"/>
              <a:t>C</a:t>
            </a:r>
            <a:r>
              <a:rPr lang="ja-JP" altLang="en-US" sz="3600" dirty="0" err="1" smtClean="0"/>
              <a:t>かは</a:t>
            </a:r>
            <a:endParaRPr lang="en-US" altLang="ja-JP" sz="3600" dirty="0" smtClean="0"/>
          </a:p>
          <a:p>
            <a:r>
              <a:rPr lang="ja-JP" altLang="en-US" sz="3600" dirty="0" smtClean="0"/>
              <a:t>あまり気にせず、</a:t>
            </a:r>
            <a:r>
              <a:rPr lang="en-US" altLang="ja-JP" sz="3600" dirty="0" smtClean="0"/>
              <a:t>4</a:t>
            </a:r>
            <a:r>
              <a:rPr lang="ja-JP" altLang="en-US" sz="3600" dirty="0" smtClean="0"/>
              <a:t>枚、</a:t>
            </a:r>
            <a:r>
              <a:rPr lang="en-US" altLang="ja-JP" sz="3600" dirty="0" smtClean="0"/>
              <a:t>5</a:t>
            </a:r>
            <a:r>
              <a:rPr lang="ja-JP" altLang="en-US" sz="3600" dirty="0" smtClean="0"/>
              <a:t>枚</a:t>
            </a:r>
            <a:r>
              <a:rPr lang="ja-JP" altLang="en-US" sz="3600" dirty="0" err="1" smtClean="0"/>
              <a:t>、、、</a:t>
            </a:r>
            <a:endParaRPr lang="en-US" altLang="ja-JP" sz="3600" dirty="0" smtClean="0"/>
          </a:p>
        </p:txBody>
      </p:sp>
      <p:grpSp>
        <p:nvGrpSpPr>
          <p:cNvPr id="29" name="グループ化 44"/>
          <p:cNvGrpSpPr/>
          <p:nvPr/>
        </p:nvGrpSpPr>
        <p:grpSpPr>
          <a:xfrm>
            <a:off x="2143108" y="2000240"/>
            <a:ext cx="1007144" cy="1307909"/>
            <a:chOff x="3714744" y="2285992"/>
            <a:chExt cx="1007144" cy="1307909"/>
          </a:xfrm>
        </p:grpSpPr>
        <p:sp>
          <p:nvSpPr>
            <p:cNvPr id="32" name="正方形/長方形 31"/>
            <p:cNvSpPr/>
            <p:nvPr/>
          </p:nvSpPr>
          <p:spPr>
            <a:xfrm>
              <a:off x="3790944" y="2352668"/>
              <a:ext cx="857256" cy="11525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3" name="テキスト ボックス 32"/>
            <p:cNvSpPr txBox="1"/>
            <p:nvPr/>
          </p:nvSpPr>
          <p:spPr>
            <a:xfrm>
              <a:off x="4005258" y="2566982"/>
              <a:ext cx="444352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4000" dirty="0" smtClean="0"/>
                <a:t>4</a:t>
              </a:r>
              <a:endParaRPr kumimoji="1" lang="ja-JP" altLang="en-US" sz="4000" dirty="0"/>
            </a:p>
          </p:txBody>
        </p:sp>
        <p:sp>
          <p:nvSpPr>
            <p:cNvPr id="34" name="テキスト ボックス 33"/>
            <p:cNvSpPr txBox="1"/>
            <p:nvPr/>
          </p:nvSpPr>
          <p:spPr>
            <a:xfrm>
              <a:off x="3714744" y="3286124"/>
              <a:ext cx="36420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400" dirty="0" smtClean="0"/>
                <a:t>×</a:t>
              </a:r>
              <a:endParaRPr kumimoji="1" lang="ja-JP" altLang="en-US" sz="1400" dirty="0"/>
            </a:p>
          </p:txBody>
        </p:sp>
        <p:sp>
          <p:nvSpPr>
            <p:cNvPr id="35" name="テキスト ボックス 34"/>
            <p:cNvSpPr txBox="1"/>
            <p:nvPr/>
          </p:nvSpPr>
          <p:spPr>
            <a:xfrm>
              <a:off x="4357686" y="3286124"/>
              <a:ext cx="36420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400" dirty="0" smtClean="0"/>
                <a:t>×</a:t>
              </a:r>
              <a:endParaRPr kumimoji="1" lang="ja-JP" altLang="en-US" sz="1400" dirty="0"/>
            </a:p>
          </p:txBody>
        </p:sp>
        <p:sp>
          <p:nvSpPr>
            <p:cNvPr id="40" name="テキスト ボックス 39"/>
            <p:cNvSpPr txBox="1"/>
            <p:nvPr/>
          </p:nvSpPr>
          <p:spPr>
            <a:xfrm>
              <a:off x="4357686" y="2285992"/>
              <a:ext cx="36420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400" dirty="0" smtClean="0"/>
                <a:t>×</a:t>
              </a:r>
              <a:endParaRPr kumimoji="1" lang="ja-JP" altLang="en-US" sz="1400" dirty="0"/>
            </a:p>
          </p:txBody>
        </p:sp>
        <p:sp>
          <p:nvSpPr>
            <p:cNvPr id="41" name="テキスト ボックス 40"/>
            <p:cNvSpPr txBox="1"/>
            <p:nvPr/>
          </p:nvSpPr>
          <p:spPr>
            <a:xfrm>
              <a:off x="3714744" y="2285992"/>
              <a:ext cx="36420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400" dirty="0" smtClean="0"/>
                <a:t>×</a:t>
              </a:r>
              <a:endParaRPr kumimoji="1" lang="ja-JP" altLang="en-US" sz="1400" dirty="0"/>
            </a:p>
          </p:txBody>
        </p:sp>
      </p:grpSp>
      <p:grpSp>
        <p:nvGrpSpPr>
          <p:cNvPr id="2" name="グループ化 45"/>
          <p:cNvGrpSpPr/>
          <p:nvPr/>
        </p:nvGrpSpPr>
        <p:grpSpPr>
          <a:xfrm>
            <a:off x="2643174" y="2643182"/>
            <a:ext cx="585790" cy="863148"/>
            <a:chOff x="5143504" y="2566982"/>
            <a:chExt cx="585790" cy="863148"/>
          </a:xfrm>
        </p:grpSpPr>
        <p:sp>
          <p:nvSpPr>
            <p:cNvPr id="23" name="正方形/長方形 22"/>
            <p:cNvSpPr/>
            <p:nvPr/>
          </p:nvSpPr>
          <p:spPr>
            <a:xfrm rot="16200000">
              <a:off x="5010152" y="2705096"/>
              <a:ext cx="857256" cy="58102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4" name="テキスト ボックス 23"/>
            <p:cNvSpPr txBox="1"/>
            <p:nvPr/>
          </p:nvSpPr>
          <p:spPr>
            <a:xfrm>
              <a:off x="5219704" y="2709858"/>
              <a:ext cx="35719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3200" dirty="0" smtClean="0"/>
                <a:t>3</a:t>
              </a:r>
              <a:endParaRPr kumimoji="1" lang="ja-JP" altLang="en-US" sz="3200" dirty="0"/>
            </a:p>
          </p:txBody>
        </p:sp>
        <p:sp>
          <p:nvSpPr>
            <p:cNvPr id="25" name="テキスト ボックス 24"/>
            <p:cNvSpPr txBox="1"/>
            <p:nvPr/>
          </p:nvSpPr>
          <p:spPr>
            <a:xfrm>
              <a:off x="5143504" y="2571744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●</a:t>
              </a:r>
              <a:endParaRPr kumimoji="1" lang="ja-JP" altLang="en-US" sz="800" dirty="0"/>
            </a:p>
          </p:txBody>
        </p:sp>
        <p:sp>
          <p:nvSpPr>
            <p:cNvPr id="26" name="テキスト ボックス 25"/>
            <p:cNvSpPr txBox="1"/>
            <p:nvPr/>
          </p:nvSpPr>
          <p:spPr>
            <a:xfrm>
              <a:off x="5429256" y="2571744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●</a:t>
              </a:r>
              <a:endParaRPr kumimoji="1" lang="ja-JP" altLang="en-US" sz="800" dirty="0"/>
            </a:p>
          </p:txBody>
        </p:sp>
        <p:sp>
          <p:nvSpPr>
            <p:cNvPr id="27" name="テキスト ボックス 26"/>
            <p:cNvSpPr txBox="1"/>
            <p:nvPr/>
          </p:nvSpPr>
          <p:spPr>
            <a:xfrm>
              <a:off x="5143504" y="3214686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●</a:t>
              </a:r>
              <a:endParaRPr kumimoji="1" lang="ja-JP" altLang="en-US" sz="800" dirty="0"/>
            </a:p>
          </p:txBody>
        </p:sp>
        <p:sp>
          <p:nvSpPr>
            <p:cNvPr id="28" name="テキスト ボックス 27"/>
            <p:cNvSpPr txBox="1"/>
            <p:nvPr/>
          </p:nvSpPr>
          <p:spPr>
            <a:xfrm>
              <a:off x="5429256" y="3214686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●</a:t>
              </a:r>
              <a:endParaRPr kumimoji="1" lang="ja-JP" altLang="en-US" sz="800" dirty="0"/>
            </a:p>
          </p:txBody>
        </p:sp>
      </p:grpSp>
      <p:grpSp>
        <p:nvGrpSpPr>
          <p:cNvPr id="3" name="グループ化 46"/>
          <p:cNvGrpSpPr/>
          <p:nvPr/>
        </p:nvGrpSpPr>
        <p:grpSpPr>
          <a:xfrm>
            <a:off x="2857488" y="3000372"/>
            <a:ext cx="573010" cy="715510"/>
            <a:chOff x="6072198" y="2643182"/>
            <a:chExt cx="573010" cy="715510"/>
          </a:xfrm>
        </p:grpSpPr>
        <p:sp>
          <p:nvSpPr>
            <p:cNvPr id="30" name="正方形/長方形 29"/>
            <p:cNvSpPr/>
            <p:nvPr/>
          </p:nvSpPr>
          <p:spPr>
            <a:xfrm>
              <a:off x="6148398" y="2709858"/>
              <a:ext cx="428628" cy="58102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1" name="テキスト ボックス 30"/>
            <p:cNvSpPr txBox="1"/>
            <p:nvPr/>
          </p:nvSpPr>
          <p:spPr>
            <a:xfrm>
              <a:off x="6219836" y="2781296"/>
              <a:ext cx="35719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000" dirty="0" smtClean="0"/>
                <a:t>2</a:t>
              </a:r>
              <a:endParaRPr kumimoji="1" lang="ja-JP" altLang="en-US" sz="2000" dirty="0"/>
            </a:p>
          </p:txBody>
        </p:sp>
        <p:sp>
          <p:nvSpPr>
            <p:cNvPr id="36" name="テキスト ボックス 35"/>
            <p:cNvSpPr txBox="1"/>
            <p:nvPr/>
          </p:nvSpPr>
          <p:spPr>
            <a:xfrm>
              <a:off x="6072198" y="2643182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800" dirty="0" smtClean="0"/>
                <a:t>×</a:t>
              </a:r>
              <a:endParaRPr kumimoji="1" lang="ja-JP" altLang="en-US" sz="800" dirty="0"/>
            </a:p>
          </p:txBody>
        </p:sp>
        <p:sp>
          <p:nvSpPr>
            <p:cNvPr id="37" name="テキスト ボックス 36"/>
            <p:cNvSpPr txBox="1"/>
            <p:nvPr/>
          </p:nvSpPr>
          <p:spPr>
            <a:xfrm>
              <a:off x="6357950" y="2643182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800" dirty="0" smtClean="0"/>
                <a:t>×</a:t>
              </a:r>
              <a:endParaRPr kumimoji="1" lang="ja-JP" altLang="en-US" sz="800" dirty="0"/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6357950" y="3143248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800" dirty="0" smtClean="0"/>
                <a:t>×</a:t>
              </a:r>
              <a:endParaRPr kumimoji="1" lang="ja-JP" altLang="en-US" sz="800" dirty="0"/>
            </a:p>
          </p:txBody>
        </p:sp>
        <p:sp>
          <p:nvSpPr>
            <p:cNvPr id="39" name="テキスト ボックス 38"/>
            <p:cNvSpPr txBox="1"/>
            <p:nvPr/>
          </p:nvSpPr>
          <p:spPr>
            <a:xfrm>
              <a:off x="6072198" y="3143248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800" dirty="0" smtClean="0"/>
                <a:t>×</a:t>
              </a:r>
              <a:endParaRPr kumimoji="1" lang="ja-JP" altLang="en-US" sz="800" dirty="0"/>
            </a:p>
          </p:txBody>
        </p:sp>
      </p:grpSp>
      <p:grpSp>
        <p:nvGrpSpPr>
          <p:cNvPr id="4" name="グループ化 47"/>
          <p:cNvGrpSpPr/>
          <p:nvPr/>
        </p:nvGrpSpPr>
        <p:grpSpPr>
          <a:xfrm>
            <a:off x="3143240" y="3357562"/>
            <a:ext cx="450276" cy="572634"/>
            <a:chOff x="6858016" y="2714620"/>
            <a:chExt cx="450276" cy="572634"/>
          </a:xfrm>
        </p:grpSpPr>
        <p:sp>
          <p:nvSpPr>
            <p:cNvPr id="48" name="正方形/長方形 47"/>
            <p:cNvSpPr/>
            <p:nvPr/>
          </p:nvSpPr>
          <p:spPr>
            <a:xfrm rot="5400000">
              <a:off x="6862778" y="2852734"/>
              <a:ext cx="428628" cy="28575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9" name="テキスト ボックス 48"/>
            <p:cNvSpPr txBox="1"/>
            <p:nvPr/>
          </p:nvSpPr>
          <p:spPr>
            <a:xfrm>
              <a:off x="6934216" y="2852734"/>
              <a:ext cx="35719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400" dirty="0" smtClean="0"/>
                <a:t>1</a:t>
              </a:r>
              <a:endParaRPr kumimoji="1" lang="ja-JP" altLang="en-US" sz="1400" dirty="0"/>
            </a:p>
          </p:txBody>
        </p:sp>
        <p:sp>
          <p:nvSpPr>
            <p:cNvPr id="50" name="テキスト ボックス 49"/>
            <p:cNvSpPr txBox="1"/>
            <p:nvPr/>
          </p:nvSpPr>
          <p:spPr>
            <a:xfrm>
              <a:off x="6858016" y="2714620"/>
              <a:ext cx="235962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・</a:t>
              </a:r>
              <a:endParaRPr kumimoji="1" lang="ja-JP" altLang="en-US" sz="800" dirty="0"/>
            </a:p>
          </p:txBody>
        </p:sp>
        <p:sp>
          <p:nvSpPr>
            <p:cNvPr id="51" name="テキスト ボックス 50"/>
            <p:cNvSpPr txBox="1"/>
            <p:nvPr/>
          </p:nvSpPr>
          <p:spPr>
            <a:xfrm>
              <a:off x="7072330" y="2714620"/>
              <a:ext cx="235962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・</a:t>
              </a:r>
              <a:endParaRPr kumimoji="1" lang="ja-JP" altLang="en-US" sz="800" dirty="0"/>
            </a:p>
          </p:txBody>
        </p:sp>
        <p:sp>
          <p:nvSpPr>
            <p:cNvPr id="52" name="テキスト ボックス 51"/>
            <p:cNvSpPr txBox="1"/>
            <p:nvPr/>
          </p:nvSpPr>
          <p:spPr>
            <a:xfrm>
              <a:off x="6858016" y="3071810"/>
              <a:ext cx="235962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・</a:t>
              </a:r>
              <a:endParaRPr kumimoji="1" lang="ja-JP" altLang="en-US" sz="800" dirty="0"/>
            </a:p>
          </p:txBody>
        </p:sp>
        <p:sp>
          <p:nvSpPr>
            <p:cNvPr id="53" name="テキスト ボックス 52"/>
            <p:cNvSpPr txBox="1"/>
            <p:nvPr/>
          </p:nvSpPr>
          <p:spPr>
            <a:xfrm>
              <a:off x="7072330" y="3071810"/>
              <a:ext cx="235962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・</a:t>
              </a:r>
              <a:endParaRPr kumimoji="1" lang="ja-JP" altLang="en-US" sz="8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ハノイの塔</a:t>
            </a:r>
            <a:endParaRPr kumimoji="1" lang="ja-JP" altLang="en-US" dirty="0"/>
          </a:p>
        </p:txBody>
      </p:sp>
      <p:pic>
        <p:nvPicPr>
          <p:cNvPr id="7" name="コンテンツ プレースホルダ 6" descr="P1000003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554691" y="1600200"/>
            <a:ext cx="6034617" cy="45259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正方形/長方形 43"/>
          <p:cNvSpPr/>
          <p:nvPr/>
        </p:nvSpPr>
        <p:spPr>
          <a:xfrm>
            <a:off x="1643042" y="1571612"/>
            <a:ext cx="2071702" cy="27146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r>
              <a:rPr kumimoji="1" lang="ja-JP" altLang="en-US" sz="2400" dirty="0" smtClean="0"/>
              <a:t>棒（領域）Ａ</a:t>
            </a:r>
            <a:endParaRPr kumimoji="1" lang="ja-JP" altLang="en-US" sz="2400" dirty="0"/>
          </a:p>
        </p:txBody>
      </p:sp>
      <p:sp>
        <p:nvSpPr>
          <p:cNvPr id="45" name="正方形/長方形 44"/>
          <p:cNvSpPr/>
          <p:nvPr/>
        </p:nvSpPr>
        <p:spPr>
          <a:xfrm>
            <a:off x="3929058" y="1571612"/>
            <a:ext cx="2071702" cy="27146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r>
              <a:rPr kumimoji="1" lang="ja-JP" altLang="en-US" sz="2400" dirty="0" smtClean="0"/>
              <a:t>棒（領域）</a:t>
            </a:r>
            <a:r>
              <a:rPr kumimoji="1" lang="en-US" altLang="ja-JP" sz="2400" dirty="0" smtClean="0"/>
              <a:t>B</a:t>
            </a:r>
            <a:endParaRPr kumimoji="1" lang="ja-JP" altLang="en-US" sz="2400" dirty="0"/>
          </a:p>
        </p:txBody>
      </p:sp>
      <p:sp>
        <p:nvSpPr>
          <p:cNvPr id="46" name="正方形/長方形 45"/>
          <p:cNvSpPr/>
          <p:nvPr/>
        </p:nvSpPr>
        <p:spPr>
          <a:xfrm>
            <a:off x="6215074" y="1571612"/>
            <a:ext cx="2071702" cy="27146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r>
              <a:rPr kumimoji="1" lang="ja-JP" altLang="en-US" sz="2400" dirty="0" smtClean="0"/>
              <a:t>棒（領域）</a:t>
            </a:r>
            <a:r>
              <a:rPr kumimoji="1" lang="en-US" altLang="ja-JP" sz="2400" dirty="0" smtClean="0"/>
              <a:t>C</a:t>
            </a:r>
            <a:endParaRPr kumimoji="1" lang="ja-JP" altLang="en-US" sz="2400" dirty="0"/>
          </a:p>
        </p:txBody>
      </p:sp>
      <p:sp>
        <p:nvSpPr>
          <p:cNvPr id="11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ハノイの塔：解き方</a:t>
            </a:r>
            <a:endParaRPr kumimoji="1" lang="ja-JP" altLang="en-US" dirty="0"/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1785918" y="4714884"/>
            <a:ext cx="62055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600" dirty="0" smtClean="0"/>
              <a:t>この水色の山を</a:t>
            </a:r>
            <a:r>
              <a:rPr lang="en-US" altLang="ja-JP" sz="3600" dirty="0" smtClean="0"/>
              <a:t>B</a:t>
            </a:r>
            <a:r>
              <a:rPr lang="ja-JP" altLang="en-US" sz="3600" dirty="0" smtClean="0"/>
              <a:t>に動かすには</a:t>
            </a:r>
            <a:endParaRPr lang="en-US" altLang="ja-JP" sz="3600" dirty="0" smtClean="0"/>
          </a:p>
        </p:txBody>
      </p:sp>
      <p:grpSp>
        <p:nvGrpSpPr>
          <p:cNvPr id="2" name="グループ化 44"/>
          <p:cNvGrpSpPr/>
          <p:nvPr/>
        </p:nvGrpSpPr>
        <p:grpSpPr>
          <a:xfrm>
            <a:off x="2143108" y="2000240"/>
            <a:ext cx="1007144" cy="1307909"/>
            <a:chOff x="3714744" y="2285992"/>
            <a:chExt cx="1007144" cy="1307909"/>
          </a:xfrm>
        </p:grpSpPr>
        <p:sp>
          <p:nvSpPr>
            <p:cNvPr id="32" name="正方形/長方形 31"/>
            <p:cNvSpPr/>
            <p:nvPr/>
          </p:nvSpPr>
          <p:spPr>
            <a:xfrm>
              <a:off x="3790944" y="2352668"/>
              <a:ext cx="857256" cy="11525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3" name="テキスト ボックス 32"/>
            <p:cNvSpPr txBox="1"/>
            <p:nvPr/>
          </p:nvSpPr>
          <p:spPr>
            <a:xfrm>
              <a:off x="4005258" y="2566982"/>
              <a:ext cx="444352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4000" dirty="0" smtClean="0"/>
                <a:t>4</a:t>
              </a:r>
              <a:endParaRPr kumimoji="1" lang="ja-JP" altLang="en-US" sz="4000" dirty="0"/>
            </a:p>
          </p:txBody>
        </p:sp>
        <p:sp>
          <p:nvSpPr>
            <p:cNvPr id="34" name="テキスト ボックス 33"/>
            <p:cNvSpPr txBox="1"/>
            <p:nvPr/>
          </p:nvSpPr>
          <p:spPr>
            <a:xfrm>
              <a:off x="3714744" y="3286124"/>
              <a:ext cx="36420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400" dirty="0" smtClean="0"/>
                <a:t>×</a:t>
              </a:r>
              <a:endParaRPr kumimoji="1" lang="ja-JP" altLang="en-US" sz="1400" dirty="0"/>
            </a:p>
          </p:txBody>
        </p:sp>
        <p:sp>
          <p:nvSpPr>
            <p:cNvPr id="35" name="テキスト ボックス 34"/>
            <p:cNvSpPr txBox="1"/>
            <p:nvPr/>
          </p:nvSpPr>
          <p:spPr>
            <a:xfrm>
              <a:off x="4357686" y="3286124"/>
              <a:ext cx="36420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400" dirty="0" smtClean="0"/>
                <a:t>×</a:t>
              </a:r>
              <a:endParaRPr kumimoji="1" lang="ja-JP" altLang="en-US" sz="1400" dirty="0"/>
            </a:p>
          </p:txBody>
        </p:sp>
        <p:sp>
          <p:nvSpPr>
            <p:cNvPr id="40" name="テキスト ボックス 39"/>
            <p:cNvSpPr txBox="1"/>
            <p:nvPr/>
          </p:nvSpPr>
          <p:spPr>
            <a:xfrm>
              <a:off x="4357686" y="2285992"/>
              <a:ext cx="36420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400" dirty="0" smtClean="0"/>
                <a:t>×</a:t>
              </a:r>
              <a:endParaRPr kumimoji="1" lang="ja-JP" altLang="en-US" sz="1400" dirty="0"/>
            </a:p>
          </p:txBody>
        </p:sp>
        <p:sp>
          <p:nvSpPr>
            <p:cNvPr id="41" name="テキスト ボックス 40"/>
            <p:cNvSpPr txBox="1"/>
            <p:nvPr/>
          </p:nvSpPr>
          <p:spPr>
            <a:xfrm>
              <a:off x="3714744" y="2285992"/>
              <a:ext cx="36420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400" dirty="0" smtClean="0"/>
                <a:t>×</a:t>
              </a:r>
              <a:endParaRPr kumimoji="1" lang="ja-JP" altLang="en-US" sz="1400" dirty="0"/>
            </a:p>
          </p:txBody>
        </p:sp>
      </p:grpSp>
      <p:grpSp>
        <p:nvGrpSpPr>
          <p:cNvPr id="3" name="グループ化 45"/>
          <p:cNvGrpSpPr/>
          <p:nvPr/>
        </p:nvGrpSpPr>
        <p:grpSpPr>
          <a:xfrm>
            <a:off x="2643174" y="2643182"/>
            <a:ext cx="585790" cy="863148"/>
            <a:chOff x="5143504" y="2566982"/>
            <a:chExt cx="585790" cy="863148"/>
          </a:xfrm>
        </p:grpSpPr>
        <p:sp>
          <p:nvSpPr>
            <p:cNvPr id="23" name="正方形/長方形 22"/>
            <p:cNvSpPr/>
            <p:nvPr/>
          </p:nvSpPr>
          <p:spPr>
            <a:xfrm rot="16200000">
              <a:off x="5010152" y="2705096"/>
              <a:ext cx="857256" cy="58102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4" name="テキスト ボックス 23"/>
            <p:cNvSpPr txBox="1"/>
            <p:nvPr/>
          </p:nvSpPr>
          <p:spPr>
            <a:xfrm>
              <a:off x="5219704" y="2709858"/>
              <a:ext cx="35719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3200" dirty="0" smtClean="0"/>
                <a:t>3</a:t>
              </a:r>
              <a:endParaRPr kumimoji="1" lang="ja-JP" altLang="en-US" sz="3200" dirty="0"/>
            </a:p>
          </p:txBody>
        </p:sp>
        <p:sp>
          <p:nvSpPr>
            <p:cNvPr id="25" name="テキスト ボックス 24"/>
            <p:cNvSpPr txBox="1"/>
            <p:nvPr/>
          </p:nvSpPr>
          <p:spPr>
            <a:xfrm>
              <a:off x="5143504" y="2571744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●</a:t>
              </a:r>
              <a:endParaRPr kumimoji="1" lang="ja-JP" altLang="en-US" sz="800" dirty="0"/>
            </a:p>
          </p:txBody>
        </p:sp>
        <p:sp>
          <p:nvSpPr>
            <p:cNvPr id="26" name="テキスト ボックス 25"/>
            <p:cNvSpPr txBox="1"/>
            <p:nvPr/>
          </p:nvSpPr>
          <p:spPr>
            <a:xfrm>
              <a:off x="5429256" y="2571744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●</a:t>
              </a:r>
              <a:endParaRPr kumimoji="1" lang="ja-JP" altLang="en-US" sz="800" dirty="0"/>
            </a:p>
          </p:txBody>
        </p:sp>
        <p:sp>
          <p:nvSpPr>
            <p:cNvPr id="27" name="テキスト ボックス 26"/>
            <p:cNvSpPr txBox="1"/>
            <p:nvPr/>
          </p:nvSpPr>
          <p:spPr>
            <a:xfrm>
              <a:off x="5143504" y="3214686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●</a:t>
              </a:r>
              <a:endParaRPr kumimoji="1" lang="ja-JP" altLang="en-US" sz="800" dirty="0"/>
            </a:p>
          </p:txBody>
        </p:sp>
        <p:sp>
          <p:nvSpPr>
            <p:cNvPr id="28" name="テキスト ボックス 27"/>
            <p:cNvSpPr txBox="1"/>
            <p:nvPr/>
          </p:nvSpPr>
          <p:spPr>
            <a:xfrm>
              <a:off x="5429256" y="3214686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●</a:t>
              </a:r>
              <a:endParaRPr kumimoji="1" lang="ja-JP" altLang="en-US" sz="800" dirty="0"/>
            </a:p>
          </p:txBody>
        </p:sp>
      </p:grpSp>
      <p:grpSp>
        <p:nvGrpSpPr>
          <p:cNvPr id="4" name="グループ化 46"/>
          <p:cNvGrpSpPr/>
          <p:nvPr/>
        </p:nvGrpSpPr>
        <p:grpSpPr>
          <a:xfrm>
            <a:off x="2857488" y="3000372"/>
            <a:ext cx="573010" cy="715510"/>
            <a:chOff x="6072198" y="2643182"/>
            <a:chExt cx="573010" cy="715510"/>
          </a:xfrm>
        </p:grpSpPr>
        <p:sp>
          <p:nvSpPr>
            <p:cNvPr id="30" name="正方形/長方形 29"/>
            <p:cNvSpPr/>
            <p:nvPr/>
          </p:nvSpPr>
          <p:spPr>
            <a:xfrm>
              <a:off x="6148398" y="2709858"/>
              <a:ext cx="428628" cy="58102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1" name="テキスト ボックス 30"/>
            <p:cNvSpPr txBox="1"/>
            <p:nvPr/>
          </p:nvSpPr>
          <p:spPr>
            <a:xfrm>
              <a:off x="6219836" y="2781296"/>
              <a:ext cx="35719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000" dirty="0" smtClean="0"/>
                <a:t>2</a:t>
              </a:r>
              <a:endParaRPr kumimoji="1" lang="ja-JP" altLang="en-US" sz="2000" dirty="0"/>
            </a:p>
          </p:txBody>
        </p:sp>
        <p:sp>
          <p:nvSpPr>
            <p:cNvPr id="36" name="テキスト ボックス 35"/>
            <p:cNvSpPr txBox="1"/>
            <p:nvPr/>
          </p:nvSpPr>
          <p:spPr>
            <a:xfrm>
              <a:off x="6072198" y="2643182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800" dirty="0" smtClean="0"/>
                <a:t>×</a:t>
              </a:r>
              <a:endParaRPr kumimoji="1" lang="ja-JP" altLang="en-US" sz="800" dirty="0"/>
            </a:p>
          </p:txBody>
        </p:sp>
        <p:sp>
          <p:nvSpPr>
            <p:cNvPr id="37" name="テキスト ボックス 36"/>
            <p:cNvSpPr txBox="1"/>
            <p:nvPr/>
          </p:nvSpPr>
          <p:spPr>
            <a:xfrm>
              <a:off x="6357950" y="2643182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800" dirty="0" smtClean="0"/>
                <a:t>×</a:t>
              </a:r>
              <a:endParaRPr kumimoji="1" lang="ja-JP" altLang="en-US" sz="800" dirty="0"/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6357950" y="3143248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800" dirty="0" smtClean="0"/>
                <a:t>×</a:t>
              </a:r>
              <a:endParaRPr kumimoji="1" lang="ja-JP" altLang="en-US" sz="800" dirty="0"/>
            </a:p>
          </p:txBody>
        </p:sp>
        <p:sp>
          <p:nvSpPr>
            <p:cNvPr id="39" name="テキスト ボックス 38"/>
            <p:cNvSpPr txBox="1"/>
            <p:nvPr/>
          </p:nvSpPr>
          <p:spPr>
            <a:xfrm>
              <a:off x="6072198" y="3143248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800" dirty="0" smtClean="0"/>
                <a:t>×</a:t>
              </a:r>
              <a:endParaRPr kumimoji="1" lang="ja-JP" altLang="en-US" sz="800" dirty="0"/>
            </a:p>
          </p:txBody>
        </p:sp>
      </p:grpSp>
      <p:grpSp>
        <p:nvGrpSpPr>
          <p:cNvPr id="5" name="グループ化 47"/>
          <p:cNvGrpSpPr/>
          <p:nvPr/>
        </p:nvGrpSpPr>
        <p:grpSpPr>
          <a:xfrm>
            <a:off x="3143240" y="3357562"/>
            <a:ext cx="450276" cy="572634"/>
            <a:chOff x="6858016" y="2714620"/>
            <a:chExt cx="450276" cy="572634"/>
          </a:xfrm>
        </p:grpSpPr>
        <p:sp>
          <p:nvSpPr>
            <p:cNvPr id="48" name="正方形/長方形 47"/>
            <p:cNvSpPr/>
            <p:nvPr/>
          </p:nvSpPr>
          <p:spPr>
            <a:xfrm rot="5400000">
              <a:off x="6862778" y="2852734"/>
              <a:ext cx="428628" cy="28575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9" name="テキスト ボックス 48"/>
            <p:cNvSpPr txBox="1"/>
            <p:nvPr/>
          </p:nvSpPr>
          <p:spPr>
            <a:xfrm>
              <a:off x="6934216" y="2852734"/>
              <a:ext cx="35719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400" dirty="0" smtClean="0"/>
                <a:t>1</a:t>
              </a:r>
              <a:endParaRPr kumimoji="1" lang="ja-JP" altLang="en-US" sz="1400" dirty="0"/>
            </a:p>
          </p:txBody>
        </p:sp>
        <p:sp>
          <p:nvSpPr>
            <p:cNvPr id="50" name="テキスト ボックス 49"/>
            <p:cNvSpPr txBox="1"/>
            <p:nvPr/>
          </p:nvSpPr>
          <p:spPr>
            <a:xfrm>
              <a:off x="6858016" y="2714620"/>
              <a:ext cx="235962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・</a:t>
              </a:r>
              <a:endParaRPr kumimoji="1" lang="ja-JP" altLang="en-US" sz="800" dirty="0"/>
            </a:p>
          </p:txBody>
        </p:sp>
        <p:sp>
          <p:nvSpPr>
            <p:cNvPr id="51" name="テキスト ボックス 50"/>
            <p:cNvSpPr txBox="1"/>
            <p:nvPr/>
          </p:nvSpPr>
          <p:spPr>
            <a:xfrm>
              <a:off x="7072330" y="2714620"/>
              <a:ext cx="235962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・</a:t>
              </a:r>
              <a:endParaRPr kumimoji="1" lang="ja-JP" altLang="en-US" sz="800" dirty="0"/>
            </a:p>
          </p:txBody>
        </p:sp>
        <p:sp>
          <p:nvSpPr>
            <p:cNvPr id="52" name="テキスト ボックス 51"/>
            <p:cNvSpPr txBox="1"/>
            <p:nvPr/>
          </p:nvSpPr>
          <p:spPr>
            <a:xfrm>
              <a:off x="6858016" y="3071810"/>
              <a:ext cx="235962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・</a:t>
              </a:r>
              <a:endParaRPr kumimoji="1" lang="ja-JP" altLang="en-US" sz="800" dirty="0"/>
            </a:p>
          </p:txBody>
        </p:sp>
        <p:sp>
          <p:nvSpPr>
            <p:cNvPr id="53" name="テキスト ボックス 52"/>
            <p:cNvSpPr txBox="1"/>
            <p:nvPr/>
          </p:nvSpPr>
          <p:spPr>
            <a:xfrm>
              <a:off x="7072330" y="3071810"/>
              <a:ext cx="235962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・</a:t>
              </a:r>
              <a:endParaRPr kumimoji="1" lang="ja-JP" altLang="en-US" sz="8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正方形/長方形 43"/>
          <p:cNvSpPr/>
          <p:nvPr/>
        </p:nvSpPr>
        <p:spPr>
          <a:xfrm>
            <a:off x="1643042" y="1571612"/>
            <a:ext cx="2071702" cy="27146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r>
              <a:rPr kumimoji="1" lang="ja-JP" altLang="en-US" sz="2400" dirty="0" smtClean="0"/>
              <a:t>棒（領域）Ａ</a:t>
            </a:r>
            <a:endParaRPr kumimoji="1" lang="ja-JP" altLang="en-US" sz="2400" dirty="0"/>
          </a:p>
        </p:txBody>
      </p:sp>
      <p:sp>
        <p:nvSpPr>
          <p:cNvPr id="45" name="正方形/長方形 44"/>
          <p:cNvSpPr/>
          <p:nvPr/>
        </p:nvSpPr>
        <p:spPr>
          <a:xfrm>
            <a:off x="3929058" y="1571612"/>
            <a:ext cx="2071702" cy="27146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r>
              <a:rPr kumimoji="1" lang="ja-JP" altLang="en-US" sz="2400" dirty="0" smtClean="0"/>
              <a:t>棒（領域）</a:t>
            </a:r>
            <a:r>
              <a:rPr kumimoji="1" lang="en-US" altLang="ja-JP" sz="2400" dirty="0" smtClean="0"/>
              <a:t>B</a:t>
            </a:r>
            <a:endParaRPr kumimoji="1" lang="ja-JP" altLang="en-US" sz="2400" dirty="0"/>
          </a:p>
        </p:txBody>
      </p:sp>
      <p:sp>
        <p:nvSpPr>
          <p:cNvPr id="46" name="正方形/長方形 45"/>
          <p:cNvSpPr/>
          <p:nvPr/>
        </p:nvSpPr>
        <p:spPr>
          <a:xfrm>
            <a:off x="6215074" y="1571612"/>
            <a:ext cx="2071702" cy="27146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r>
              <a:rPr kumimoji="1" lang="ja-JP" altLang="en-US" sz="2400" dirty="0" smtClean="0"/>
              <a:t>棒（領域）</a:t>
            </a:r>
            <a:r>
              <a:rPr kumimoji="1" lang="en-US" altLang="ja-JP" sz="2400" dirty="0" smtClean="0"/>
              <a:t>C</a:t>
            </a:r>
            <a:endParaRPr kumimoji="1" lang="ja-JP" altLang="en-US" sz="2400" dirty="0"/>
          </a:p>
        </p:txBody>
      </p:sp>
      <p:sp>
        <p:nvSpPr>
          <p:cNvPr id="11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ハノイの塔：解き方</a:t>
            </a:r>
            <a:endParaRPr kumimoji="1" lang="ja-JP" altLang="en-US" dirty="0"/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1785918" y="4714884"/>
            <a:ext cx="651171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600" dirty="0" smtClean="0"/>
              <a:t>この水色の山を</a:t>
            </a:r>
            <a:r>
              <a:rPr lang="en-US" altLang="ja-JP" sz="3600" dirty="0" smtClean="0"/>
              <a:t>B</a:t>
            </a:r>
            <a:r>
              <a:rPr lang="ja-JP" altLang="en-US" sz="3600" dirty="0" smtClean="0"/>
              <a:t>に動かすには、</a:t>
            </a:r>
            <a:endParaRPr lang="en-US" altLang="ja-JP" sz="3600" dirty="0" smtClean="0"/>
          </a:p>
          <a:p>
            <a:r>
              <a:rPr lang="ja-JP" altLang="en-US" sz="3600" dirty="0" smtClean="0"/>
              <a:t>まずその上の紫を</a:t>
            </a:r>
            <a:endParaRPr lang="en-US" altLang="ja-JP" sz="3600" dirty="0" smtClean="0"/>
          </a:p>
        </p:txBody>
      </p:sp>
      <p:grpSp>
        <p:nvGrpSpPr>
          <p:cNvPr id="2" name="グループ化 44"/>
          <p:cNvGrpSpPr/>
          <p:nvPr/>
        </p:nvGrpSpPr>
        <p:grpSpPr>
          <a:xfrm>
            <a:off x="2143108" y="2000240"/>
            <a:ext cx="1007144" cy="1307909"/>
            <a:chOff x="3714744" y="2285992"/>
            <a:chExt cx="1007144" cy="1307909"/>
          </a:xfrm>
        </p:grpSpPr>
        <p:sp>
          <p:nvSpPr>
            <p:cNvPr id="32" name="正方形/長方形 31"/>
            <p:cNvSpPr/>
            <p:nvPr/>
          </p:nvSpPr>
          <p:spPr>
            <a:xfrm>
              <a:off x="3790944" y="2352668"/>
              <a:ext cx="857256" cy="11525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3" name="テキスト ボックス 32"/>
            <p:cNvSpPr txBox="1"/>
            <p:nvPr/>
          </p:nvSpPr>
          <p:spPr>
            <a:xfrm>
              <a:off x="4005258" y="2566982"/>
              <a:ext cx="444352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4000" dirty="0" smtClean="0"/>
                <a:t>4</a:t>
              </a:r>
              <a:endParaRPr kumimoji="1" lang="ja-JP" altLang="en-US" sz="4000" dirty="0"/>
            </a:p>
          </p:txBody>
        </p:sp>
        <p:sp>
          <p:nvSpPr>
            <p:cNvPr id="34" name="テキスト ボックス 33"/>
            <p:cNvSpPr txBox="1"/>
            <p:nvPr/>
          </p:nvSpPr>
          <p:spPr>
            <a:xfrm>
              <a:off x="3714744" y="3286124"/>
              <a:ext cx="36420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400" dirty="0" smtClean="0"/>
                <a:t>×</a:t>
              </a:r>
              <a:endParaRPr kumimoji="1" lang="ja-JP" altLang="en-US" sz="1400" dirty="0"/>
            </a:p>
          </p:txBody>
        </p:sp>
        <p:sp>
          <p:nvSpPr>
            <p:cNvPr id="35" name="テキスト ボックス 34"/>
            <p:cNvSpPr txBox="1"/>
            <p:nvPr/>
          </p:nvSpPr>
          <p:spPr>
            <a:xfrm>
              <a:off x="4357686" y="3286124"/>
              <a:ext cx="36420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400" dirty="0" smtClean="0"/>
                <a:t>×</a:t>
              </a:r>
              <a:endParaRPr kumimoji="1" lang="ja-JP" altLang="en-US" sz="1400" dirty="0"/>
            </a:p>
          </p:txBody>
        </p:sp>
        <p:sp>
          <p:nvSpPr>
            <p:cNvPr id="40" name="テキスト ボックス 39"/>
            <p:cNvSpPr txBox="1"/>
            <p:nvPr/>
          </p:nvSpPr>
          <p:spPr>
            <a:xfrm>
              <a:off x="4357686" y="2285992"/>
              <a:ext cx="36420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400" dirty="0" smtClean="0"/>
                <a:t>×</a:t>
              </a:r>
              <a:endParaRPr kumimoji="1" lang="ja-JP" altLang="en-US" sz="1400" dirty="0"/>
            </a:p>
          </p:txBody>
        </p:sp>
        <p:sp>
          <p:nvSpPr>
            <p:cNvPr id="41" name="テキスト ボックス 40"/>
            <p:cNvSpPr txBox="1"/>
            <p:nvPr/>
          </p:nvSpPr>
          <p:spPr>
            <a:xfrm>
              <a:off x="3714744" y="2285992"/>
              <a:ext cx="36420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400" dirty="0" smtClean="0"/>
                <a:t>×</a:t>
              </a:r>
              <a:endParaRPr kumimoji="1" lang="ja-JP" altLang="en-US" sz="1400" dirty="0"/>
            </a:p>
          </p:txBody>
        </p:sp>
      </p:grpSp>
      <p:grpSp>
        <p:nvGrpSpPr>
          <p:cNvPr id="3" name="グループ化 45"/>
          <p:cNvGrpSpPr/>
          <p:nvPr/>
        </p:nvGrpSpPr>
        <p:grpSpPr>
          <a:xfrm>
            <a:off x="2643174" y="2643182"/>
            <a:ext cx="585790" cy="863148"/>
            <a:chOff x="5143504" y="2566982"/>
            <a:chExt cx="585790" cy="863148"/>
          </a:xfrm>
        </p:grpSpPr>
        <p:sp>
          <p:nvSpPr>
            <p:cNvPr id="23" name="正方形/長方形 22"/>
            <p:cNvSpPr/>
            <p:nvPr/>
          </p:nvSpPr>
          <p:spPr>
            <a:xfrm rot="16200000">
              <a:off x="5010152" y="2705096"/>
              <a:ext cx="857256" cy="581028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4" name="テキスト ボックス 23"/>
            <p:cNvSpPr txBox="1"/>
            <p:nvPr/>
          </p:nvSpPr>
          <p:spPr>
            <a:xfrm>
              <a:off x="5219704" y="2709858"/>
              <a:ext cx="35719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3200" dirty="0" smtClean="0"/>
                <a:t>3</a:t>
              </a:r>
              <a:endParaRPr kumimoji="1" lang="ja-JP" altLang="en-US" sz="3200" dirty="0"/>
            </a:p>
          </p:txBody>
        </p:sp>
        <p:sp>
          <p:nvSpPr>
            <p:cNvPr id="25" name="テキスト ボックス 24"/>
            <p:cNvSpPr txBox="1"/>
            <p:nvPr/>
          </p:nvSpPr>
          <p:spPr>
            <a:xfrm>
              <a:off x="5143504" y="2571744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●</a:t>
              </a:r>
              <a:endParaRPr kumimoji="1" lang="ja-JP" altLang="en-US" sz="800" dirty="0"/>
            </a:p>
          </p:txBody>
        </p:sp>
        <p:sp>
          <p:nvSpPr>
            <p:cNvPr id="26" name="テキスト ボックス 25"/>
            <p:cNvSpPr txBox="1"/>
            <p:nvPr/>
          </p:nvSpPr>
          <p:spPr>
            <a:xfrm>
              <a:off x="5429256" y="2571744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●</a:t>
              </a:r>
              <a:endParaRPr kumimoji="1" lang="ja-JP" altLang="en-US" sz="800" dirty="0"/>
            </a:p>
          </p:txBody>
        </p:sp>
        <p:sp>
          <p:nvSpPr>
            <p:cNvPr id="27" name="テキスト ボックス 26"/>
            <p:cNvSpPr txBox="1"/>
            <p:nvPr/>
          </p:nvSpPr>
          <p:spPr>
            <a:xfrm>
              <a:off x="5143504" y="3214686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●</a:t>
              </a:r>
              <a:endParaRPr kumimoji="1" lang="ja-JP" altLang="en-US" sz="800" dirty="0"/>
            </a:p>
          </p:txBody>
        </p:sp>
        <p:sp>
          <p:nvSpPr>
            <p:cNvPr id="28" name="テキスト ボックス 27"/>
            <p:cNvSpPr txBox="1"/>
            <p:nvPr/>
          </p:nvSpPr>
          <p:spPr>
            <a:xfrm>
              <a:off x="5429256" y="3214686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●</a:t>
              </a:r>
              <a:endParaRPr kumimoji="1" lang="ja-JP" altLang="en-US" sz="800" dirty="0"/>
            </a:p>
          </p:txBody>
        </p:sp>
      </p:grpSp>
      <p:grpSp>
        <p:nvGrpSpPr>
          <p:cNvPr id="4" name="グループ化 46"/>
          <p:cNvGrpSpPr/>
          <p:nvPr/>
        </p:nvGrpSpPr>
        <p:grpSpPr>
          <a:xfrm>
            <a:off x="2857488" y="3000372"/>
            <a:ext cx="573010" cy="715510"/>
            <a:chOff x="6072198" y="2643182"/>
            <a:chExt cx="573010" cy="715510"/>
          </a:xfrm>
        </p:grpSpPr>
        <p:sp>
          <p:nvSpPr>
            <p:cNvPr id="30" name="正方形/長方形 29"/>
            <p:cNvSpPr/>
            <p:nvPr/>
          </p:nvSpPr>
          <p:spPr>
            <a:xfrm>
              <a:off x="6148398" y="2709858"/>
              <a:ext cx="428628" cy="581028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1" name="テキスト ボックス 30"/>
            <p:cNvSpPr txBox="1"/>
            <p:nvPr/>
          </p:nvSpPr>
          <p:spPr>
            <a:xfrm>
              <a:off x="6219836" y="2781296"/>
              <a:ext cx="35719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000" dirty="0" smtClean="0"/>
                <a:t>2</a:t>
              </a:r>
              <a:endParaRPr kumimoji="1" lang="ja-JP" altLang="en-US" sz="2000" dirty="0"/>
            </a:p>
          </p:txBody>
        </p:sp>
        <p:sp>
          <p:nvSpPr>
            <p:cNvPr id="36" name="テキスト ボックス 35"/>
            <p:cNvSpPr txBox="1"/>
            <p:nvPr/>
          </p:nvSpPr>
          <p:spPr>
            <a:xfrm>
              <a:off x="6072198" y="2643182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800" dirty="0" smtClean="0"/>
                <a:t>×</a:t>
              </a:r>
              <a:endParaRPr kumimoji="1" lang="ja-JP" altLang="en-US" sz="800" dirty="0"/>
            </a:p>
          </p:txBody>
        </p:sp>
        <p:sp>
          <p:nvSpPr>
            <p:cNvPr id="37" name="テキスト ボックス 36"/>
            <p:cNvSpPr txBox="1"/>
            <p:nvPr/>
          </p:nvSpPr>
          <p:spPr>
            <a:xfrm>
              <a:off x="6357950" y="2643182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800" dirty="0" smtClean="0"/>
                <a:t>×</a:t>
              </a:r>
              <a:endParaRPr kumimoji="1" lang="ja-JP" altLang="en-US" sz="800" dirty="0"/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6357950" y="3143248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800" dirty="0" smtClean="0"/>
                <a:t>×</a:t>
              </a:r>
              <a:endParaRPr kumimoji="1" lang="ja-JP" altLang="en-US" sz="800" dirty="0"/>
            </a:p>
          </p:txBody>
        </p:sp>
        <p:sp>
          <p:nvSpPr>
            <p:cNvPr id="39" name="テキスト ボックス 38"/>
            <p:cNvSpPr txBox="1"/>
            <p:nvPr/>
          </p:nvSpPr>
          <p:spPr>
            <a:xfrm>
              <a:off x="6072198" y="3143248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800" dirty="0" smtClean="0"/>
                <a:t>×</a:t>
              </a:r>
              <a:endParaRPr kumimoji="1" lang="ja-JP" altLang="en-US" sz="800" dirty="0"/>
            </a:p>
          </p:txBody>
        </p:sp>
      </p:grpSp>
      <p:grpSp>
        <p:nvGrpSpPr>
          <p:cNvPr id="5" name="グループ化 47"/>
          <p:cNvGrpSpPr/>
          <p:nvPr/>
        </p:nvGrpSpPr>
        <p:grpSpPr>
          <a:xfrm>
            <a:off x="3143240" y="3357562"/>
            <a:ext cx="450276" cy="572634"/>
            <a:chOff x="6858016" y="2714620"/>
            <a:chExt cx="450276" cy="572634"/>
          </a:xfrm>
        </p:grpSpPr>
        <p:sp>
          <p:nvSpPr>
            <p:cNvPr id="48" name="正方形/長方形 47"/>
            <p:cNvSpPr/>
            <p:nvPr/>
          </p:nvSpPr>
          <p:spPr>
            <a:xfrm rot="5400000">
              <a:off x="6862778" y="2852734"/>
              <a:ext cx="428628" cy="28575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9" name="テキスト ボックス 48"/>
            <p:cNvSpPr txBox="1"/>
            <p:nvPr/>
          </p:nvSpPr>
          <p:spPr>
            <a:xfrm>
              <a:off x="6934216" y="2852734"/>
              <a:ext cx="35719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400" dirty="0" smtClean="0"/>
                <a:t>1</a:t>
              </a:r>
              <a:endParaRPr kumimoji="1" lang="ja-JP" altLang="en-US" sz="1400" dirty="0"/>
            </a:p>
          </p:txBody>
        </p:sp>
        <p:sp>
          <p:nvSpPr>
            <p:cNvPr id="50" name="テキスト ボックス 49"/>
            <p:cNvSpPr txBox="1"/>
            <p:nvPr/>
          </p:nvSpPr>
          <p:spPr>
            <a:xfrm>
              <a:off x="6858016" y="2714620"/>
              <a:ext cx="235962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・</a:t>
              </a:r>
              <a:endParaRPr kumimoji="1" lang="ja-JP" altLang="en-US" sz="800" dirty="0"/>
            </a:p>
          </p:txBody>
        </p:sp>
        <p:sp>
          <p:nvSpPr>
            <p:cNvPr id="51" name="テキスト ボックス 50"/>
            <p:cNvSpPr txBox="1"/>
            <p:nvPr/>
          </p:nvSpPr>
          <p:spPr>
            <a:xfrm>
              <a:off x="7072330" y="2714620"/>
              <a:ext cx="235962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・</a:t>
              </a:r>
              <a:endParaRPr kumimoji="1" lang="ja-JP" altLang="en-US" sz="800" dirty="0"/>
            </a:p>
          </p:txBody>
        </p:sp>
        <p:sp>
          <p:nvSpPr>
            <p:cNvPr id="52" name="テキスト ボックス 51"/>
            <p:cNvSpPr txBox="1"/>
            <p:nvPr/>
          </p:nvSpPr>
          <p:spPr>
            <a:xfrm>
              <a:off x="6858016" y="3071810"/>
              <a:ext cx="235962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・</a:t>
              </a:r>
              <a:endParaRPr kumimoji="1" lang="ja-JP" altLang="en-US" sz="800" dirty="0"/>
            </a:p>
          </p:txBody>
        </p:sp>
        <p:sp>
          <p:nvSpPr>
            <p:cNvPr id="53" name="テキスト ボックス 52"/>
            <p:cNvSpPr txBox="1"/>
            <p:nvPr/>
          </p:nvSpPr>
          <p:spPr>
            <a:xfrm>
              <a:off x="7072330" y="3071810"/>
              <a:ext cx="235962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・</a:t>
              </a:r>
              <a:endParaRPr kumimoji="1" lang="ja-JP" altLang="en-US" sz="8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正方形/長方形 43"/>
          <p:cNvSpPr/>
          <p:nvPr/>
        </p:nvSpPr>
        <p:spPr>
          <a:xfrm>
            <a:off x="1643042" y="1571612"/>
            <a:ext cx="2071702" cy="27146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r>
              <a:rPr kumimoji="1" lang="ja-JP" altLang="en-US" sz="2400" dirty="0" smtClean="0"/>
              <a:t>棒（領域）Ａ</a:t>
            </a:r>
            <a:endParaRPr kumimoji="1" lang="ja-JP" altLang="en-US" sz="2400" dirty="0"/>
          </a:p>
        </p:txBody>
      </p:sp>
      <p:sp>
        <p:nvSpPr>
          <p:cNvPr id="45" name="正方形/長方形 44"/>
          <p:cNvSpPr/>
          <p:nvPr/>
        </p:nvSpPr>
        <p:spPr>
          <a:xfrm>
            <a:off x="3929058" y="1571612"/>
            <a:ext cx="2071702" cy="27146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r>
              <a:rPr kumimoji="1" lang="ja-JP" altLang="en-US" sz="2400" dirty="0" smtClean="0"/>
              <a:t>棒（領域）</a:t>
            </a:r>
            <a:r>
              <a:rPr kumimoji="1" lang="en-US" altLang="ja-JP" sz="2400" dirty="0" smtClean="0"/>
              <a:t>B</a:t>
            </a:r>
            <a:endParaRPr kumimoji="1" lang="ja-JP" altLang="en-US" sz="2400" dirty="0"/>
          </a:p>
        </p:txBody>
      </p:sp>
      <p:sp>
        <p:nvSpPr>
          <p:cNvPr id="46" name="正方形/長方形 45"/>
          <p:cNvSpPr/>
          <p:nvPr/>
        </p:nvSpPr>
        <p:spPr>
          <a:xfrm>
            <a:off x="6215074" y="1571612"/>
            <a:ext cx="2071702" cy="27146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r>
              <a:rPr kumimoji="1" lang="ja-JP" altLang="en-US" sz="2400" dirty="0" smtClean="0"/>
              <a:t>棒（領域）</a:t>
            </a:r>
            <a:r>
              <a:rPr kumimoji="1" lang="en-US" altLang="ja-JP" sz="2400" dirty="0" smtClean="0"/>
              <a:t>C</a:t>
            </a:r>
            <a:endParaRPr kumimoji="1" lang="ja-JP" altLang="en-US" sz="2400" dirty="0"/>
          </a:p>
        </p:txBody>
      </p:sp>
      <p:sp>
        <p:nvSpPr>
          <p:cNvPr id="11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ハノイの塔：解き方</a:t>
            </a:r>
            <a:endParaRPr kumimoji="1" lang="ja-JP" altLang="en-US" dirty="0"/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1785918" y="4714884"/>
            <a:ext cx="651171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600" dirty="0" smtClean="0"/>
              <a:t>この水色の山を</a:t>
            </a:r>
            <a:r>
              <a:rPr lang="en-US" altLang="ja-JP" sz="3600" dirty="0" smtClean="0"/>
              <a:t>B</a:t>
            </a:r>
            <a:r>
              <a:rPr lang="ja-JP" altLang="en-US" sz="3600" dirty="0" smtClean="0"/>
              <a:t>に動かすには、</a:t>
            </a:r>
            <a:endParaRPr lang="en-US" altLang="ja-JP" sz="3600" dirty="0" smtClean="0"/>
          </a:p>
          <a:p>
            <a:r>
              <a:rPr lang="ja-JP" altLang="en-US" sz="3600" dirty="0" smtClean="0"/>
              <a:t>まずその上の紫を</a:t>
            </a:r>
            <a:r>
              <a:rPr lang="en-US" altLang="ja-JP" sz="3600" dirty="0" smtClean="0"/>
              <a:t>C</a:t>
            </a:r>
            <a:r>
              <a:rPr lang="ja-JP" altLang="en-US" sz="3600" dirty="0" smtClean="0"/>
              <a:t>に「移動」して</a:t>
            </a:r>
            <a:endParaRPr lang="en-US" altLang="ja-JP" sz="3600" dirty="0" smtClean="0"/>
          </a:p>
        </p:txBody>
      </p:sp>
      <p:grpSp>
        <p:nvGrpSpPr>
          <p:cNvPr id="2" name="グループ化 44"/>
          <p:cNvGrpSpPr/>
          <p:nvPr/>
        </p:nvGrpSpPr>
        <p:grpSpPr>
          <a:xfrm>
            <a:off x="2143108" y="2000240"/>
            <a:ext cx="1007144" cy="1307909"/>
            <a:chOff x="3714744" y="2285992"/>
            <a:chExt cx="1007144" cy="1307909"/>
          </a:xfrm>
        </p:grpSpPr>
        <p:sp>
          <p:nvSpPr>
            <p:cNvPr id="32" name="正方形/長方形 31"/>
            <p:cNvSpPr/>
            <p:nvPr/>
          </p:nvSpPr>
          <p:spPr>
            <a:xfrm>
              <a:off x="3790944" y="2352668"/>
              <a:ext cx="857256" cy="11525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3" name="テキスト ボックス 32"/>
            <p:cNvSpPr txBox="1"/>
            <p:nvPr/>
          </p:nvSpPr>
          <p:spPr>
            <a:xfrm>
              <a:off x="4005258" y="2566982"/>
              <a:ext cx="444352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4000" dirty="0" smtClean="0"/>
                <a:t>4</a:t>
              </a:r>
              <a:endParaRPr kumimoji="1" lang="ja-JP" altLang="en-US" sz="4000" dirty="0"/>
            </a:p>
          </p:txBody>
        </p:sp>
        <p:sp>
          <p:nvSpPr>
            <p:cNvPr id="34" name="テキスト ボックス 33"/>
            <p:cNvSpPr txBox="1"/>
            <p:nvPr/>
          </p:nvSpPr>
          <p:spPr>
            <a:xfrm>
              <a:off x="3714744" y="3286124"/>
              <a:ext cx="36420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400" dirty="0" smtClean="0"/>
                <a:t>×</a:t>
              </a:r>
              <a:endParaRPr kumimoji="1" lang="ja-JP" altLang="en-US" sz="1400" dirty="0"/>
            </a:p>
          </p:txBody>
        </p:sp>
        <p:sp>
          <p:nvSpPr>
            <p:cNvPr id="35" name="テキスト ボックス 34"/>
            <p:cNvSpPr txBox="1"/>
            <p:nvPr/>
          </p:nvSpPr>
          <p:spPr>
            <a:xfrm>
              <a:off x="4357686" y="3286124"/>
              <a:ext cx="36420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400" dirty="0" smtClean="0"/>
                <a:t>×</a:t>
              </a:r>
              <a:endParaRPr kumimoji="1" lang="ja-JP" altLang="en-US" sz="1400" dirty="0"/>
            </a:p>
          </p:txBody>
        </p:sp>
        <p:sp>
          <p:nvSpPr>
            <p:cNvPr id="40" name="テキスト ボックス 39"/>
            <p:cNvSpPr txBox="1"/>
            <p:nvPr/>
          </p:nvSpPr>
          <p:spPr>
            <a:xfrm>
              <a:off x="4357686" y="2285992"/>
              <a:ext cx="36420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400" dirty="0" smtClean="0"/>
                <a:t>×</a:t>
              </a:r>
              <a:endParaRPr kumimoji="1" lang="ja-JP" altLang="en-US" sz="1400" dirty="0"/>
            </a:p>
          </p:txBody>
        </p:sp>
        <p:sp>
          <p:nvSpPr>
            <p:cNvPr id="41" name="テキスト ボックス 40"/>
            <p:cNvSpPr txBox="1"/>
            <p:nvPr/>
          </p:nvSpPr>
          <p:spPr>
            <a:xfrm>
              <a:off x="3714744" y="2285992"/>
              <a:ext cx="36420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400" dirty="0" smtClean="0"/>
                <a:t>×</a:t>
              </a:r>
              <a:endParaRPr kumimoji="1" lang="ja-JP" altLang="en-US" sz="1400" dirty="0"/>
            </a:p>
          </p:txBody>
        </p:sp>
      </p:grpSp>
      <p:grpSp>
        <p:nvGrpSpPr>
          <p:cNvPr id="3" name="グループ化 45"/>
          <p:cNvGrpSpPr/>
          <p:nvPr/>
        </p:nvGrpSpPr>
        <p:grpSpPr>
          <a:xfrm>
            <a:off x="6786578" y="2285992"/>
            <a:ext cx="585790" cy="863148"/>
            <a:chOff x="5143504" y="2566982"/>
            <a:chExt cx="585790" cy="863148"/>
          </a:xfrm>
        </p:grpSpPr>
        <p:sp>
          <p:nvSpPr>
            <p:cNvPr id="23" name="正方形/長方形 22"/>
            <p:cNvSpPr/>
            <p:nvPr/>
          </p:nvSpPr>
          <p:spPr>
            <a:xfrm rot="16200000">
              <a:off x="5010152" y="2705096"/>
              <a:ext cx="857256" cy="581028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4" name="テキスト ボックス 23"/>
            <p:cNvSpPr txBox="1"/>
            <p:nvPr/>
          </p:nvSpPr>
          <p:spPr>
            <a:xfrm>
              <a:off x="5219704" y="2709858"/>
              <a:ext cx="35719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3200" dirty="0" smtClean="0"/>
                <a:t>3</a:t>
              </a:r>
              <a:endParaRPr kumimoji="1" lang="ja-JP" altLang="en-US" sz="3200" dirty="0"/>
            </a:p>
          </p:txBody>
        </p:sp>
        <p:sp>
          <p:nvSpPr>
            <p:cNvPr id="25" name="テキスト ボックス 24"/>
            <p:cNvSpPr txBox="1"/>
            <p:nvPr/>
          </p:nvSpPr>
          <p:spPr>
            <a:xfrm>
              <a:off x="5143504" y="2571744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●</a:t>
              </a:r>
              <a:endParaRPr kumimoji="1" lang="ja-JP" altLang="en-US" sz="800" dirty="0"/>
            </a:p>
          </p:txBody>
        </p:sp>
        <p:sp>
          <p:nvSpPr>
            <p:cNvPr id="26" name="テキスト ボックス 25"/>
            <p:cNvSpPr txBox="1"/>
            <p:nvPr/>
          </p:nvSpPr>
          <p:spPr>
            <a:xfrm>
              <a:off x="5429256" y="2571744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●</a:t>
              </a:r>
              <a:endParaRPr kumimoji="1" lang="ja-JP" altLang="en-US" sz="800" dirty="0"/>
            </a:p>
          </p:txBody>
        </p:sp>
        <p:sp>
          <p:nvSpPr>
            <p:cNvPr id="27" name="テキスト ボックス 26"/>
            <p:cNvSpPr txBox="1"/>
            <p:nvPr/>
          </p:nvSpPr>
          <p:spPr>
            <a:xfrm>
              <a:off x="5143504" y="3214686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●</a:t>
              </a:r>
              <a:endParaRPr kumimoji="1" lang="ja-JP" altLang="en-US" sz="800" dirty="0"/>
            </a:p>
          </p:txBody>
        </p:sp>
        <p:sp>
          <p:nvSpPr>
            <p:cNvPr id="28" name="テキスト ボックス 27"/>
            <p:cNvSpPr txBox="1"/>
            <p:nvPr/>
          </p:nvSpPr>
          <p:spPr>
            <a:xfrm>
              <a:off x="5429256" y="3214686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●</a:t>
              </a:r>
              <a:endParaRPr kumimoji="1" lang="ja-JP" altLang="en-US" sz="800" dirty="0"/>
            </a:p>
          </p:txBody>
        </p:sp>
      </p:grpSp>
      <p:grpSp>
        <p:nvGrpSpPr>
          <p:cNvPr id="4" name="グループ化 46"/>
          <p:cNvGrpSpPr/>
          <p:nvPr/>
        </p:nvGrpSpPr>
        <p:grpSpPr>
          <a:xfrm>
            <a:off x="7000892" y="2643182"/>
            <a:ext cx="573010" cy="715510"/>
            <a:chOff x="6072198" y="2643182"/>
            <a:chExt cx="573010" cy="715510"/>
          </a:xfrm>
        </p:grpSpPr>
        <p:sp>
          <p:nvSpPr>
            <p:cNvPr id="30" name="正方形/長方形 29"/>
            <p:cNvSpPr/>
            <p:nvPr/>
          </p:nvSpPr>
          <p:spPr>
            <a:xfrm>
              <a:off x="6148398" y="2709858"/>
              <a:ext cx="428628" cy="581028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1" name="テキスト ボックス 30"/>
            <p:cNvSpPr txBox="1"/>
            <p:nvPr/>
          </p:nvSpPr>
          <p:spPr>
            <a:xfrm>
              <a:off x="6219836" y="2781296"/>
              <a:ext cx="35719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000" dirty="0" smtClean="0"/>
                <a:t>2</a:t>
              </a:r>
              <a:endParaRPr kumimoji="1" lang="ja-JP" altLang="en-US" sz="2000" dirty="0"/>
            </a:p>
          </p:txBody>
        </p:sp>
        <p:sp>
          <p:nvSpPr>
            <p:cNvPr id="36" name="テキスト ボックス 35"/>
            <p:cNvSpPr txBox="1"/>
            <p:nvPr/>
          </p:nvSpPr>
          <p:spPr>
            <a:xfrm>
              <a:off x="6072198" y="2643182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800" dirty="0" smtClean="0"/>
                <a:t>×</a:t>
              </a:r>
              <a:endParaRPr kumimoji="1" lang="ja-JP" altLang="en-US" sz="800" dirty="0"/>
            </a:p>
          </p:txBody>
        </p:sp>
        <p:sp>
          <p:nvSpPr>
            <p:cNvPr id="37" name="テキスト ボックス 36"/>
            <p:cNvSpPr txBox="1"/>
            <p:nvPr/>
          </p:nvSpPr>
          <p:spPr>
            <a:xfrm>
              <a:off x="6357950" y="2643182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800" dirty="0" smtClean="0"/>
                <a:t>×</a:t>
              </a:r>
              <a:endParaRPr kumimoji="1" lang="ja-JP" altLang="en-US" sz="800" dirty="0"/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6357950" y="3143248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800" dirty="0" smtClean="0"/>
                <a:t>×</a:t>
              </a:r>
              <a:endParaRPr kumimoji="1" lang="ja-JP" altLang="en-US" sz="800" dirty="0"/>
            </a:p>
          </p:txBody>
        </p:sp>
        <p:sp>
          <p:nvSpPr>
            <p:cNvPr id="39" name="テキスト ボックス 38"/>
            <p:cNvSpPr txBox="1"/>
            <p:nvPr/>
          </p:nvSpPr>
          <p:spPr>
            <a:xfrm>
              <a:off x="6072198" y="3143248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800" dirty="0" smtClean="0"/>
                <a:t>×</a:t>
              </a:r>
              <a:endParaRPr kumimoji="1" lang="ja-JP" altLang="en-US" sz="800" dirty="0"/>
            </a:p>
          </p:txBody>
        </p:sp>
      </p:grpSp>
      <p:grpSp>
        <p:nvGrpSpPr>
          <p:cNvPr id="5" name="グループ化 47"/>
          <p:cNvGrpSpPr/>
          <p:nvPr/>
        </p:nvGrpSpPr>
        <p:grpSpPr>
          <a:xfrm>
            <a:off x="7286644" y="3000372"/>
            <a:ext cx="450276" cy="572634"/>
            <a:chOff x="6858016" y="2714620"/>
            <a:chExt cx="450276" cy="572634"/>
          </a:xfrm>
        </p:grpSpPr>
        <p:sp>
          <p:nvSpPr>
            <p:cNvPr id="48" name="正方形/長方形 47"/>
            <p:cNvSpPr/>
            <p:nvPr/>
          </p:nvSpPr>
          <p:spPr>
            <a:xfrm rot="5400000">
              <a:off x="6862778" y="2852734"/>
              <a:ext cx="428628" cy="28575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9" name="テキスト ボックス 48"/>
            <p:cNvSpPr txBox="1"/>
            <p:nvPr/>
          </p:nvSpPr>
          <p:spPr>
            <a:xfrm>
              <a:off x="6934216" y="2852734"/>
              <a:ext cx="35719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400" dirty="0" smtClean="0"/>
                <a:t>1</a:t>
              </a:r>
              <a:endParaRPr kumimoji="1" lang="ja-JP" altLang="en-US" sz="1400" dirty="0"/>
            </a:p>
          </p:txBody>
        </p:sp>
        <p:sp>
          <p:nvSpPr>
            <p:cNvPr id="50" name="テキスト ボックス 49"/>
            <p:cNvSpPr txBox="1"/>
            <p:nvPr/>
          </p:nvSpPr>
          <p:spPr>
            <a:xfrm>
              <a:off x="6858016" y="2714620"/>
              <a:ext cx="235962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・</a:t>
              </a:r>
              <a:endParaRPr kumimoji="1" lang="ja-JP" altLang="en-US" sz="800" dirty="0"/>
            </a:p>
          </p:txBody>
        </p:sp>
        <p:sp>
          <p:nvSpPr>
            <p:cNvPr id="51" name="テキスト ボックス 50"/>
            <p:cNvSpPr txBox="1"/>
            <p:nvPr/>
          </p:nvSpPr>
          <p:spPr>
            <a:xfrm>
              <a:off x="7072330" y="2714620"/>
              <a:ext cx="235962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・</a:t>
              </a:r>
              <a:endParaRPr kumimoji="1" lang="ja-JP" altLang="en-US" sz="800" dirty="0"/>
            </a:p>
          </p:txBody>
        </p:sp>
        <p:sp>
          <p:nvSpPr>
            <p:cNvPr id="52" name="テキスト ボックス 51"/>
            <p:cNvSpPr txBox="1"/>
            <p:nvPr/>
          </p:nvSpPr>
          <p:spPr>
            <a:xfrm>
              <a:off x="6858016" y="3071810"/>
              <a:ext cx="235962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・</a:t>
              </a:r>
              <a:endParaRPr kumimoji="1" lang="ja-JP" altLang="en-US" sz="800" dirty="0"/>
            </a:p>
          </p:txBody>
        </p:sp>
        <p:sp>
          <p:nvSpPr>
            <p:cNvPr id="53" name="テキスト ボックス 52"/>
            <p:cNvSpPr txBox="1"/>
            <p:nvPr/>
          </p:nvSpPr>
          <p:spPr>
            <a:xfrm>
              <a:off x="7072330" y="3071810"/>
              <a:ext cx="235962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・</a:t>
              </a:r>
              <a:endParaRPr kumimoji="1" lang="ja-JP" altLang="en-US" sz="8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正方形/長方形 43"/>
          <p:cNvSpPr/>
          <p:nvPr/>
        </p:nvSpPr>
        <p:spPr>
          <a:xfrm>
            <a:off x="1643042" y="1571612"/>
            <a:ext cx="2071702" cy="27146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r>
              <a:rPr kumimoji="1" lang="ja-JP" altLang="en-US" sz="2400" dirty="0" smtClean="0"/>
              <a:t>棒（領域）Ａ</a:t>
            </a:r>
            <a:endParaRPr kumimoji="1" lang="ja-JP" altLang="en-US" sz="2400" dirty="0"/>
          </a:p>
        </p:txBody>
      </p:sp>
      <p:sp>
        <p:nvSpPr>
          <p:cNvPr id="45" name="正方形/長方形 44"/>
          <p:cNvSpPr/>
          <p:nvPr/>
        </p:nvSpPr>
        <p:spPr>
          <a:xfrm>
            <a:off x="3929058" y="1571612"/>
            <a:ext cx="2071702" cy="27146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r>
              <a:rPr kumimoji="1" lang="ja-JP" altLang="en-US" sz="2400" dirty="0" smtClean="0"/>
              <a:t>棒（領域）</a:t>
            </a:r>
            <a:r>
              <a:rPr kumimoji="1" lang="en-US" altLang="ja-JP" sz="2400" dirty="0" smtClean="0"/>
              <a:t>B</a:t>
            </a:r>
            <a:endParaRPr kumimoji="1" lang="ja-JP" altLang="en-US" sz="2400" dirty="0"/>
          </a:p>
        </p:txBody>
      </p:sp>
      <p:sp>
        <p:nvSpPr>
          <p:cNvPr id="46" name="正方形/長方形 45"/>
          <p:cNvSpPr/>
          <p:nvPr/>
        </p:nvSpPr>
        <p:spPr>
          <a:xfrm>
            <a:off x="6215074" y="1571612"/>
            <a:ext cx="2071702" cy="27146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r>
              <a:rPr kumimoji="1" lang="ja-JP" altLang="en-US" sz="2400" dirty="0" smtClean="0"/>
              <a:t>棒（領域）</a:t>
            </a:r>
            <a:r>
              <a:rPr kumimoji="1" lang="en-US" altLang="ja-JP" sz="2400" dirty="0" smtClean="0"/>
              <a:t>C</a:t>
            </a:r>
            <a:endParaRPr kumimoji="1" lang="ja-JP" altLang="en-US" sz="2400" dirty="0"/>
          </a:p>
        </p:txBody>
      </p:sp>
      <p:sp>
        <p:nvSpPr>
          <p:cNvPr id="11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ハノイの塔：解き方</a:t>
            </a:r>
            <a:endParaRPr kumimoji="1" lang="ja-JP" altLang="en-US" dirty="0"/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1785918" y="4714884"/>
            <a:ext cx="6553397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600" dirty="0" smtClean="0"/>
              <a:t>この水色の山を</a:t>
            </a:r>
            <a:r>
              <a:rPr lang="en-US" altLang="ja-JP" sz="3600" dirty="0" smtClean="0"/>
              <a:t>B</a:t>
            </a:r>
            <a:r>
              <a:rPr lang="ja-JP" altLang="en-US" sz="3600" dirty="0" smtClean="0"/>
              <a:t>に動かすには、</a:t>
            </a:r>
            <a:endParaRPr lang="en-US" altLang="ja-JP" sz="3600" dirty="0" smtClean="0"/>
          </a:p>
          <a:p>
            <a:r>
              <a:rPr lang="ja-JP" altLang="en-US" sz="3600" dirty="0" smtClean="0"/>
              <a:t>まずその上の紫を</a:t>
            </a:r>
            <a:r>
              <a:rPr lang="en-US" altLang="ja-JP" sz="3600" dirty="0" smtClean="0"/>
              <a:t>C</a:t>
            </a:r>
            <a:r>
              <a:rPr lang="ja-JP" altLang="en-US" sz="3600" dirty="0" smtClean="0"/>
              <a:t>に「移動」して</a:t>
            </a:r>
            <a:endParaRPr lang="en-US" altLang="ja-JP" sz="3600" dirty="0" smtClean="0"/>
          </a:p>
          <a:p>
            <a:r>
              <a:rPr lang="ja-JP" altLang="en-US" sz="3600" dirty="0" smtClean="0"/>
              <a:t>一番下を</a:t>
            </a:r>
            <a:r>
              <a:rPr lang="en-US" altLang="ja-JP" sz="3600" dirty="0" smtClean="0"/>
              <a:t>B</a:t>
            </a:r>
            <a:r>
              <a:rPr lang="ja-JP" altLang="en-US" sz="3600" dirty="0" smtClean="0"/>
              <a:t>に動かし</a:t>
            </a:r>
            <a:endParaRPr lang="en-US" altLang="ja-JP" sz="3600" dirty="0" smtClean="0"/>
          </a:p>
        </p:txBody>
      </p:sp>
      <p:grpSp>
        <p:nvGrpSpPr>
          <p:cNvPr id="2" name="グループ化 44"/>
          <p:cNvGrpSpPr/>
          <p:nvPr/>
        </p:nvGrpSpPr>
        <p:grpSpPr>
          <a:xfrm>
            <a:off x="4286248" y="2000240"/>
            <a:ext cx="1007144" cy="1307909"/>
            <a:chOff x="3714744" y="2285992"/>
            <a:chExt cx="1007144" cy="1307909"/>
          </a:xfrm>
        </p:grpSpPr>
        <p:sp>
          <p:nvSpPr>
            <p:cNvPr id="32" name="正方形/長方形 31"/>
            <p:cNvSpPr/>
            <p:nvPr/>
          </p:nvSpPr>
          <p:spPr>
            <a:xfrm>
              <a:off x="3790944" y="2352668"/>
              <a:ext cx="857256" cy="11525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3" name="テキスト ボックス 32"/>
            <p:cNvSpPr txBox="1"/>
            <p:nvPr/>
          </p:nvSpPr>
          <p:spPr>
            <a:xfrm>
              <a:off x="4005258" y="2566982"/>
              <a:ext cx="444352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4000" dirty="0" smtClean="0"/>
                <a:t>4</a:t>
              </a:r>
              <a:endParaRPr kumimoji="1" lang="ja-JP" altLang="en-US" sz="4000" dirty="0"/>
            </a:p>
          </p:txBody>
        </p:sp>
        <p:sp>
          <p:nvSpPr>
            <p:cNvPr id="34" name="テキスト ボックス 33"/>
            <p:cNvSpPr txBox="1"/>
            <p:nvPr/>
          </p:nvSpPr>
          <p:spPr>
            <a:xfrm>
              <a:off x="3714744" y="3286124"/>
              <a:ext cx="36420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400" dirty="0" smtClean="0"/>
                <a:t>×</a:t>
              </a:r>
              <a:endParaRPr kumimoji="1" lang="ja-JP" altLang="en-US" sz="1400" dirty="0"/>
            </a:p>
          </p:txBody>
        </p:sp>
        <p:sp>
          <p:nvSpPr>
            <p:cNvPr id="35" name="テキスト ボックス 34"/>
            <p:cNvSpPr txBox="1"/>
            <p:nvPr/>
          </p:nvSpPr>
          <p:spPr>
            <a:xfrm>
              <a:off x="4357686" y="3286124"/>
              <a:ext cx="36420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400" dirty="0" smtClean="0"/>
                <a:t>×</a:t>
              </a:r>
              <a:endParaRPr kumimoji="1" lang="ja-JP" altLang="en-US" sz="1400" dirty="0"/>
            </a:p>
          </p:txBody>
        </p:sp>
        <p:sp>
          <p:nvSpPr>
            <p:cNvPr id="40" name="テキスト ボックス 39"/>
            <p:cNvSpPr txBox="1"/>
            <p:nvPr/>
          </p:nvSpPr>
          <p:spPr>
            <a:xfrm>
              <a:off x="4357686" y="2285992"/>
              <a:ext cx="36420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400" dirty="0" smtClean="0"/>
                <a:t>×</a:t>
              </a:r>
              <a:endParaRPr kumimoji="1" lang="ja-JP" altLang="en-US" sz="1400" dirty="0"/>
            </a:p>
          </p:txBody>
        </p:sp>
        <p:sp>
          <p:nvSpPr>
            <p:cNvPr id="41" name="テキスト ボックス 40"/>
            <p:cNvSpPr txBox="1"/>
            <p:nvPr/>
          </p:nvSpPr>
          <p:spPr>
            <a:xfrm>
              <a:off x="3714744" y="2285992"/>
              <a:ext cx="36420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400" dirty="0" smtClean="0"/>
                <a:t>×</a:t>
              </a:r>
              <a:endParaRPr kumimoji="1" lang="ja-JP" altLang="en-US" sz="1400" dirty="0"/>
            </a:p>
          </p:txBody>
        </p:sp>
      </p:grpSp>
      <p:grpSp>
        <p:nvGrpSpPr>
          <p:cNvPr id="3" name="グループ化 45"/>
          <p:cNvGrpSpPr/>
          <p:nvPr/>
        </p:nvGrpSpPr>
        <p:grpSpPr>
          <a:xfrm>
            <a:off x="6786578" y="2285992"/>
            <a:ext cx="585790" cy="863148"/>
            <a:chOff x="5143504" y="2566982"/>
            <a:chExt cx="585790" cy="863148"/>
          </a:xfrm>
        </p:grpSpPr>
        <p:sp>
          <p:nvSpPr>
            <p:cNvPr id="23" name="正方形/長方形 22"/>
            <p:cNvSpPr/>
            <p:nvPr/>
          </p:nvSpPr>
          <p:spPr>
            <a:xfrm rot="16200000">
              <a:off x="5010152" y="2705096"/>
              <a:ext cx="857256" cy="581028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4" name="テキスト ボックス 23"/>
            <p:cNvSpPr txBox="1"/>
            <p:nvPr/>
          </p:nvSpPr>
          <p:spPr>
            <a:xfrm>
              <a:off x="5219704" y="2709858"/>
              <a:ext cx="35719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3200" dirty="0" smtClean="0"/>
                <a:t>3</a:t>
              </a:r>
              <a:endParaRPr kumimoji="1" lang="ja-JP" altLang="en-US" sz="3200" dirty="0"/>
            </a:p>
          </p:txBody>
        </p:sp>
        <p:sp>
          <p:nvSpPr>
            <p:cNvPr id="25" name="テキスト ボックス 24"/>
            <p:cNvSpPr txBox="1"/>
            <p:nvPr/>
          </p:nvSpPr>
          <p:spPr>
            <a:xfrm>
              <a:off x="5143504" y="2571744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●</a:t>
              </a:r>
              <a:endParaRPr kumimoji="1" lang="ja-JP" altLang="en-US" sz="800" dirty="0"/>
            </a:p>
          </p:txBody>
        </p:sp>
        <p:sp>
          <p:nvSpPr>
            <p:cNvPr id="26" name="テキスト ボックス 25"/>
            <p:cNvSpPr txBox="1"/>
            <p:nvPr/>
          </p:nvSpPr>
          <p:spPr>
            <a:xfrm>
              <a:off x="5429256" y="2571744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●</a:t>
              </a:r>
              <a:endParaRPr kumimoji="1" lang="ja-JP" altLang="en-US" sz="800" dirty="0"/>
            </a:p>
          </p:txBody>
        </p:sp>
        <p:sp>
          <p:nvSpPr>
            <p:cNvPr id="27" name="テキスト ボックス 26"/>
            <p:cNvSpPr txBox="1"/>
            <p:nvPr/>
          </p:nvSpPr>
          <p:spPr>
            <a:xfrm>
              <a:off x="5143504" y="3214686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●</a:t>
              </a:r>
              <a:endParaRPr kumimoji="1" lang="ja-JP" altLang="en-US" sz="800" dirty="0"/>
            </a:p>
          </p:txBody>
        </p:sp>
        <p:sp>
          <p:nvSpPr>
            <p:cNvPr id="28" name="テキスト ボックス 27"/>
            <p:cNvSpPr txBox="1"/>
            <p:nvPr/>
          </p:nvSpPr>
          <p:spPr>
            <a:xfrm>
              <a:off x="5429256" y="3214686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●</a:t>
              </a:r>
              <a:endParaRPr kumimoji="1" lang="ja-JP" altLang="en-US" sz="800" dirty="0"/>
            </a:p>
          </p:txBody>
        </p:sp>
      </p:grpSp>
      <p:grpSp>
        <p:nvGrpSpPr>
          <p:cNvPr id="4" name="グループ化 46"/>
          <p:cNvGrpSpPr/>
          <p:nvPr/>
        </p:nvGrpSpPr>
        <p:grpSpPr>
          <a:xfrm>
            <a:off x="7000892" y="2643182"/>
            <a:ext cx="573010" cy="715510"/>
            <a:chOff x="6072198" y="2643182"/>
            <a:chExt cx="573010" cy="715510"/>
          </a:xfrm>
        </p:grpSpPr>
        <p:sp>
          <p:nvSpPr>
            <p:cNvPr id="30" name="正方形/長方形 29"/>
            <p:cNvSpPr/>
            <p:nvPr/>
          </p:nvSpPr>
          <p:spPr>
            <a:xfrm>
              <a:off x="6148398" y="2709858"/>
              <a:ext cx="428628" cy="581028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1" name="テキスト ボックス 30"/>
            <p:cNvSpPr txBox="1"/>
            <p:nvPr/>
          </p:nvSpPr>
          <p:spPr>
            <a:xfrm>
              <a:off x="6219836" y="2781296"/>
              <a:ext cx="35719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000" dirty="0" smtClean="0"/>
                <a:t>2</a:t>
              </a:r>
              <a:endParaRPr kumimoji="1" lang="ja-JP" altLang="en-US" sz="2000" dirty="0"/>
            </a:p>
          </p:txBody>
        </p:sp>
        <p:sp>
          <p:nvSpPr>
            <p:cNvPr id="36" name="テキスト ボックス 35"/>
            <p:cNvSpPr txBox="1"/>
            <p:nvPr/>
          </p:nvSpPr>
          <p:spPr>
            <a:xfrm>
              <a:off x="6072198" y="2643182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800" dirty="0" smtClean="0"/>
                <a:t>×</a:t>
              </a:r>
              <a:endParaRPr kumimoji="1" lang="ja-JP" altLang="en-US" sz="800" dirty="0"/>
            </a:p>
          </p:txBody>
        </p:sp>
        <p:sp>
          <p:nvSpPr>
            <p:cNvPr id="37" name="テキスト ボックス 36"/>
            <p:cNvSpPr txBox="1"/>
            <p:nvPr/>
          </p:nvSpPr>
          <p:spPr>
            <a:xfrm>
              <a:off x="6357950" y="2643182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800" dirty="0" smtClean="0"/>
                <a:t>×</a:t>
              </a:r>
              <a:endParaRPr kumimoji="1" lang="ja-JP" altLang="en-US" sz="800" dirty="0"/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6357950" y="3143248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800" dirty="0" smtClean="0"/>
                <a:t>×</a:t>
              </a:r>
              <a:endParaRPr kumimoji="1" lang="ja-JP" altLang="en-US" sz="800" dirty="0"/>
            </a:p>
          </p:txBody>
        </p:sp>
        <p:sp>
          <p:nvSpPr>
            <p:cNvPr id="39" name="テキスト ボックス 38"/>
            <p:cNvSpPr txBox="1"/>
            <p:nvPr/>
          </p:nvSpPr>
          <p:spPr>
            <a:xfrm>
              <a:off x="6072198" y="3143248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800" dirty="0" smtClean="0"/>
                <a:t>×</a:t>
              </a:r>
              <a:endParaRPr kumimoji="1" lang="ja-JP" altLang="en-US" sz="800" dirty="0"/>
            </a:p>
          </p:txBody>
        </p:sp>
      </p:grpSp>
      <p:grpSp>
        <p:nvGrpSpPr>
          <p:cNvPr id="5" name="グループ化 47"/>
          <p:cNvGrpSpPr/>
          <p:nvPr/>
        </p:nvGrpSpPr>
        <p:grpSpPr>
          <a:xfrm>
            <a:off x="7286644" y="3000372"/>
            <a:ext cx="450276" cy="572634"/>
            <a:chOff x="6858016" y="2714620"/>
            <a:chExt cx="450276" cy="572634"/>
          </a:xfrm>
        </p:grpSpPr>
        <p:sp>
          <p:nvSpPr>
            <p:cNvPr id="48" name="正方形/長方形 47"/>
            <p:cNvSpPr/>
            <p:nvPr/>
          </p:nvSpPr>
          <p:spPr>
            <a:xfrm rot="5400000">
              <a:off x="6862778" y="2852734"/>
              <a:ext cx="428628" cy="28575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9" name="テキスト ボックス 48"/>
            <p:cNvSpPr txBox="1"/>
            <p:nvPr/>
          </p:nvSpPr>
          <p:spPr>
            <a:xfrm>
              <a:off x="6934216" y="2852734"/>
              <a:ext cx="35719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400" dirty="0" smtClean="0"/>
                <a:t>1</a:t>
              </a:r>
              <a:endParaRPr kumimoji="1" lang="ja-JP" altLang="en-US" sz="1400" dirty="0"/>
            </a:p>
          </p:txBody>
        </p:sp>
        <p:sp>
          <p:nvSpPr>
            <p:cNvPr id="50" name="テキスト ボックス 49"/>
            <p:cNvSpPr txBox="1"/>
            <p:nvPr/>
          </p:nvSpPr>
          <p:spPr>
            <a:xfrm>
              <a:off x="6858016" y="2714620"/>
              <a:ext cx="235962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・</a:t>
              </a:r>
              <a:endParaRPr kumimoji="1" lang="ja-JP" altLang="en-US" sz="800" dirty="0"/>
            </a:p>
          </p:txBody>
        </p:sp>
        <p:sp>
          <p:nvSpPr>
            <p:cNvPr id="51" name="テキスト ボックス 50"/>
            <p:cNvSpPr txBox="1"/>
            <p:nvPr/>
          </p:nvSpPr>
          <p:spPr>
            <a:xfrm>
              <a:off x="7072330" y="2714620"/>
              <a:ext cx="235962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・</a:t>
              </a:r>
              <a:endParaRPr kumimoji="1" lang="ja-JP" altLang="en-US" sz="800" dirty="0"/>
            </a:p>
          </p:txBody>
        </p:sp>
        <p:sp>
          <p:nvSpPr>
            <p:cNvPr id="52" name="テキスト ボックス 51"/>
            <p:cNvSpPr txBox="1"/>
            <p:nvPr/>
          </p:nvSpPr>
          <p:spPr>
            <a:xfrm>
              <a:off x="6858016" y="3071810"/>
              <a:ext cx="235962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・</a:t>
              </a:r>
              <a:endParaRPr kumimoji="1" lang="ja-JP" altLang="en-US" sz="800" dirty="0"/>
            </a:p>
          </p:txBody>
        </p:sp>
        <p:sp>
          <p:nvSpPr>
            <p:cNvPr id="53" name="テキスト ボックス 52"/>
            <p:cNvSpPr txBox="1"/>
            <p:nvPr/>
          </p:nvSpPr>
          <p:spPr>
            <a:xfrm>
              <a:off x="7072330" y="3071810"/>
              <a:ext cx="235962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・</a:t>
              </a:r>
              <a:endParaRPr kumimoji="1" lang="ja-JP" altLang="en-US" sz="8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正方形/長方形 43"/>
          <p:cNvSpPr/>
          <p:nvPr/>
        </p:nvSpPr>
        <p:spPr>
          <a:xfrm>
            <a:off x="1643042" y="1571612"/>
            <a:ext cx="2071702" cy="27146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r>
              <a:rPr kumimoji="1" lang="ja-JP" altLang="en-US" sz="2400" dirty="0" smtClean="0"/>
              <a:t>棒（領域）Ａ</a:t>
            </a:r>
            <a:endParaRPr kumimoji="1" lang="ja-JP" altLang="en-US" sz="2400" dirty="0"/>
          </a:p>
        </p:txBody>
      </p:sp>
      <p:sp>
        <p:nvSpPr>
          <p:cNvPr id="45" name="正方形/長方形 44"/>
          <p:cNvSpPr/>
          <p:nvPr/>
        </p:nvSpPr>
        <p:spPr>
          <a:xfrm>
            <a:off x="3929058" y="1571612"/>
            <a:ext cx="2071702" cy="27146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r>
              <a:rPr kumimoji="1" lang="ja-JP" altLang="en-US" sz="2400" dirty="0" smtClean="0"/>
              <a:t>棒（領域）</a:t>
            </a:r>
            <a:r>
              <a:rPr kumimoji="1" lang="en-US" altLang="ja-JP" sz="2400" dirty="0" smtClean="0"/>
              <a:t>B</a:t>
            </a:r>
            <a:endParaRPr kumimoji="1" lang="ja-JP" altLang="en-US" sz="2400" dirty="0"/>
          </a:p>
        </p:txBody>
      </p:sp>
      <p:sp>
        <p:nvSpPr>
          <p:cNvPr id="46" name="正方形/長方形 45"/>
          <p:cNvSpPr/>
          <p:nvPr/>
        </p:nvSpPr>
        <p:spPr>
          <a:xfrm>
            <a:off x="6215074" y="1571612"/>
            <a:ext cx="2071702" cy="27146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r>
              <a:rPr kumimoji="1" lang="ja-JP" altLang="en-US" sz="2400" dirty="0" smtClean="0"/>
              <a:t>棒（領域）</a:t>
            </a:r>
            <a:r>
              <a:rPr kumimoji="1" lang="en-US" altLang="ja-JP" sz="2400" dirty="0" smtClean="0"/>
              <a:t>C</a:t>
            </a:r>
            <a:endParaRPr kumimoji="1" lang="ja-JP" altLang="en-US" sz="2400" dirty="0"/>
          </a:p>
        </p:txBody>
      </p:sp>
      <p:sp>
        <p:nvSpPr>
          <p:cNvPr id="11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ハノイの塔：解き方</a:t>
            </a:r>
            <a:endParaRPr kumimoji="1" lang="ja-JP" altLang="en-US" dirty="0"/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1785918" y="4714884"/>
            <a:ext cx="6553397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600" dirty="0" smtClean="0"/>
              <a:t>この水色の山を</a:t>
            </a:r>
            <a:r>
              <a:rPr lang="en-US" altLang="ja-JP" sz="3600" dirty="0" smtClean="0"/>
              <a:t>B</a:t>
            </a:r>
            <a:r>
              <a:rPr lang="ja-JP" altLang="en-US" sz="3600" dirty="0" smtClean="0"/>
              <a:t>に動かすには、</a:t>
            </a:r>
            <a:endParaRPr lang="en-US" altLang="ja-JP" sz="3600" dirty="0" smtClean="0"/>
          </a:p>
          <a:p>
            <a:r>
              <a:rPr lang="ja-JP" altLang="en-US" sz="3600" dirty="0" smtClean="0"/>
              <a:t>まずその上の紫を</a:t>
            </a:r>
            <a:r>
              <a:rPr lang="en-US" altLang="ja-JP" sz="3600" dirty="0" smtClean="0"/>
              <a:t>C</a:t>
            </a:r>
            <a:r>
              <a:rPr lang="ja-JP" altLang="en-US" sz="3600" dirty="0" smtClean="0"/>
              <a:t>に「移動」して</a:t>
            </a:r>
            <a:endParaRPr lang="en-US" altLang="ja-JP" sz="3600" dirty="0" smtClean="0"/>
          </a:p>
          <a:p>
            <a:r>
              <a:rPr lang="ja-JP" altLang="en-US" sz="3600" dirty="0" smtClean="0"/>
              <a:t>一番下を</a:t>
            </a:r>
            <a:r>
              <a:rPr lang="en-US" altLang="ja-JP" sz="3600" dirty="0" smtClean="0"/>
              <a:t>B</a:t>
            </a:r>
            <a:r>
              <a:rPr lang="ja-JP" altLang="en-US" sz="3600" dirty="0" smtClean="0"/>
              <a:t>に動かし</a:t>
            </a:r>
            <a:endParaRPr lang="en-US" altLang="ja-JP" sz="3600" dirty="0" smtClean="0"/>
          </a:p>
          <a:p>
            <a:r>
              <a:rPr lang="en-US" altLang="ja-JP" sz="3600" dirty="0" smtClean="0"/>
              <a:t>C</a:t>
            </a:r>
            <a:r>
              <a:rPr lang="ja-JP" altLang="en-US" sz="3600" dirty="0" smtClean="0"/>
              <a:t>に退避した部分を</a:t>
            </a:r>
            <a:r>
              <a:rPr lang="en-US" altLang="ja-JP" sz="3600" dirty="0" smtClean="0"/>
              <a:t>B</a:t>
            </a:r>
            <a:r>
              <a:rPr lang="ja-JP" altLang="en-US" sz="3600" dirty="0" smtClean="0"/>
              <a:t>に「移動」</a:t>
            </a:r>
            <a:endParaRPr lang="en-US" altLang="ja-JP" sz="3600" dirty="0" smtClean="0"/>
          </a:p>
        </p:txBody>
      </p:sp>
      <p:grpSp>
        <p:nvGrpSpPr>
          <p:cNvPr id="2" name="グループ化 44"/>
          <p:cNvGrpSpPr/>
          <p:nvPr/>
        </p:nvGrpSpPr>
        <p:grpSpPr>
          <a:xfrm>
            <a:off x="4286248" y="2000240"/>
            <a:ext cx="1007144" cy="1307909"/>
            <a:chOff x="3714744" y="2285992"/>
            <a:chExt cx="1007144" cy="1307909"/>
          </a:xfrm>
        </p:grpSpPr>
        <p:sp>
          <p:nvSpPr>
            <p:cNvPr id="32" name="正方形/長方形 31"/>
            <p:cNvSpPr/>
            <p:nvPr/>
          </p:nvSpPr>
          <p:spPr>
            <a:xfrm>
              <a:off x="3790944" y="2352668"/>
              <a:ext cx="857256" cy="11525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3" name="テキスト ボックス 32"/>
            <p:cNvSpPr txBox="1"/>
            <p:nvPr/>
          </p:nvSpPr>
          <p:spPr>
            <a:xfrm>
              <a:off x="4005258" y="2566982"/>
              <a:ext cx="444352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4000" dirty="0" smtClean="0"/>
                <a:t>4</a:t>
              </a:r>
              <a:endParaRPr kumimoji="1" lang="ja-JP" altLang="en-US" sz="4000" dirty="0"/>
            </a:p>
          </p:txBody>
        </p:sp>
        <p:sp>
          <p:nvSpPr>
            <p:cNvPr id="34" name="テキスト ボックス 33"/>
            <p:cNvSpPr txBox="1"/>
            <p:nvPr/>
          </p:nvSpPr>
          <p:spPr>
            <a:xfrm>
              <a:off x="3714744" y="3286124"/>
              <a:ext cx="36420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400" dirty="0" smtClean="0"/>
                <a:t>×</a:t>
              </a:r>
              <a:endParaRPr kumimoji="1" lang="ja-JP" altLang="en-US" sz="1400" dirty="0"/>
            </a:p>
          </p:txBody>
        </p:sp>
        <p:sp>
          <p:nvSpPr>
            <p:cNvPr id="35" name="テキスト ボックス 34"/>
            <p:cNvSpPr txBox="1"/>
            <p:nvPr/>
          </p:nvSpPr>
          <p:spPr>
            <a:xfrm>
              <a:off x="4357686" y="3286124"/>
              <a:ext cx="36420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400" dirty="0" smtClean="0"/>
                <a:t>×</a:t>
              </a:r>
              <a:endParaRPr kumimoji="1" lang="ja-JP" altLang="en-US" sz="1400" dirty="0"/>
            </a:p>
          </p:txBody>
        </p:sp>
        <p:sp>
          <p:nvSpPr>
            <p:cNvPr id="40" name="テキスト ボックス 39"/>
            <p:cNvSpPr txBox="1"/>
            <p:nvPr/>
          </p:nvSpPr>
          <p:spPr>
            <a:xfrm>
              <a:off x="4357686" y="2285992"/>
              <a:ext cx="36420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400" dirty="0" smtClean="0"/>
                <a:t>×</a:t>
              </a:r>
              <a:endParaRPr kumimoji="1" lang="ja-JP" altLang="en-US" sz="1400" dirty="0"/>
            </a:p>
          </p:txBody>
        </p:sp>
        <p:sp>
          <p:nvSpPr>
            <p:cNvPr id="41" name="テキスト ボックス 40"/>
            <p:cNvSpPr txBox="1"/>
            <p:nvPr/>
          </p:nvSpPr>
          <p:spPr>
            <a:xfrm>
              <a:off x="3714744" y="2285992"/>
              <a:ext cx="36420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400" dirty="0" smtClean="0"/>
                <a:t>×</a:t>
              </a:r>
              <a:endParaRPr kumimoji="1" lang="ja-JP" altLang="en-US" sz="1400" dirty="0"/>
            </a:p>
          </p:txBody>
        </p:sp>
      </p:grpSp>
      <p:grpSp>
        <p:nvGrpSpPr>
          <p:cNvPr id="3" name="グループ化 45"/>
          <p:cNvGrpSpPr/>
          <p:nvPr/>
        </p:nvGrpSpPr>
        <p:grpSpPr>
          <a:xfrm>
            <a:off x="4786314" y="2571744"/>
            <a:ext cx="585790" cy="863148"/>
            <a:chOff x="5143504" y="2566982"/>
            <a:chExt cx="585790" cy="863148"/>
          </a:xfrm>
        </p:grpSpPr>
        <p:sp>
          <p:nvSpPr>
            <p:cNvPr id="23" name="正方形/長方形 22"/>
            <p:cNvSpPr/>
            <p:nvPr/>
          </p:nvSpPr>
          <p:spPr>
            <a:xfrm rot="16200000">
              <a:off x="5010152" y="2705096"/>
              <a:ext cx="857256" cy="581028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4" name="テキスト ボックス 23"/>
            <p:cNvSpPr txBox="1"/>
            <p:nvPr/>
          </p:nvSpPr>
          <p:spPr>
            <a:xfrm>
              <a:off x="5219704" y="2709858"/>
              <a:ext cx="35719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3200" dirty="0" smtClean="0"/>
                <a:t>3</a:t>
              </a:r>
              <a:endParaRPr kumimoji="1" lang="ja-JP" altLang="en-US" sz="3200" dirty="0"/>
            </a:p>
          </p:txBody>
        </p:sp>
        <p:sp>
          <p:nvSpPr>
            <p:cNvPr id="25" name="テキスト ボックス 24"/>
            <p:cNvSpPr txBox="1"/>
            <p:nvPr/>
          </p:nvSpPr>
          <p:spPr>
            <a:xfrm>
              <a:off x="5143504" y="2571744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●</a:t>
              </a:r>
              <a:endParaRPr kumimoji="1" lang="ja-JP" altLang="en-US" sz="800" dirty="0"/>
            </a:p>
          </p:txBody>
        </p:sp>
        <p:sp>
          <p:nvSpPr>
            <p:cNvPr id="26" name="テキスト ボックス 25"/>
            <p:cNvSpPr txBox="1"/>
            <p:nvPr/>
          </p:nvSpPr>
          <p:spPr>
            <a:xfrm>
              <a:off x="5429256" y="2571744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●</a:t>
              </a:r>
              <a:endParaRPr kumimoji="1" lang="ja-JP" altLang="en-US" sz="800" dirty="0"/>
            </a:p>
          </p:txBody>
        </p:sp>
        <p:sp>
          <p:nvSpPr>
            <p:cNvPr id="27" name="テキスト ボックス 26"/>
            <p:cNvSpPr txBox="1"/>
            <p:nvPr/>
          </p:nvSpPr>
          <p:spPr>
            <a:xfrm>
              <a:off x="5143504" y="3214686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●</a:t>
              </a:r>
              <a:endParaRPr kumimoji="1" lang="ja-JP" altLang="en-US" sz="800" dirty="0"/>
            </a:p>
          </p:txBody>
        </p:sp>
        <p:sp>
          <p:nvSpPr>
            <p:cNvPr id="28" name="テキスト ボックス 27"/>
            <p:cNvSpPr txBox="1"/>
            <p:nvPr/>
          </p:nvSpPr>
          <p:spPr>
            <a:xfrm>
              <a:off x="5429256" y="3214686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●</a:t>
              </a:r>
              <a:endParaRPr kumimoji="1" lang="ja-JP" altLang="en-US" sz="800" dirty="0"/>
            </a:p>
          </p:txBody>
        </p:sp>
      </p:grpSp>
      <p:grpSp>
        <p:nvGrpSpPr>
          <p:cNvPr id="4" name="グループ化 46"/>
          <p:cNvGrpSpPr/>
          <p:nvPr/>
        </p:nvGrpSpPr>
        <p:grpSpPr>
          <a:xfrm>
            <a:off x="5000628" y="2928934"/>
            <a:ext cx="573010" cy="715510"/>
            <a:chOff x="6072198" y="2643182"/>
            <a:chExt cx="573010" cy="715510"/>
          </a:xfrm>
        </p:grpSpPr>
        <p:sp>
          <p:nvSpPr>
            <p:cNvPr id="30" name="正方形/長方形 29"/>
            <p:cNvSpPr/>
            <p:nvPr/>
          </p:nvSpPr>
          <p:spPr>
            <a:xfrm>
              <a:off x="6148398" y="2709858"/>
              <a:ext cx="428628" cy="581028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1" name="テキスト ボックス 30"/>
            <p:cNvSpPr txBox="1"/>
            <p:nvPr/>
          </p:nvSpPr>
          <p:spPr>
            <a:xfrm>
              <a:off x="6219836" y="2781296"/>
              <a:ext cx="35719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000" dirty="0" smtClean="0"/>
                <a:t>2</a:t>
              </a:r>
              <a:endParaRPr kumimoji="1" lang="ja-JP" altLang="en-US" sz="2000" dirty="0"/>
            </a:p>
          </p:txBody>
        </p:sp>
        <p:sp>
          <p:nvSpPr>
            <p:cNvPr id="36" name="テキスト ボックス 35"/>
            <p:cNvSpPr txBox="1"/>
            <p:nvPr/>
          </p:nvSpPr>
          <p:spPr>
            <a:xfrm>
              <a:off x="6072198" y="2643182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800" dirty="0" smtClean="0"/>
                <a:t>×</a:t>
              </a:r>
              <a:endParaRPr kumimoji="1" lang="ja-JP" altLang="en-US" sz="800" dirty="0"/>
            </a:p>
          </p:txBody>
        </p:sp>
        <p:sp>
          <p:nvSpPr>
            <p:cNvPr id="37" name="テキスト ボックス 36"/>
            <p:cNvSpPr txBox="1"/>
            <p:nvPr/>
          </p:nvSpPr>
          <p:spPr>
            <a:xfrm>
              <a:off x="6357950" y="2643182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800" dirty="0" smtClean="0"/>
                <a:t>×</a:t>
              </a:r>
              <a:endParaRPr kumimoji="1" lang="ja-JP" altLang="en-US" sz="800" dirty="0"/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6357950" y="3143248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800" dirty="0" smtClean="0"/>
                <a:t>×</a:t>
              </a:r>
              <a:endParaRPr kumimoji="1" lang="ja-JP" altLang="en-US" sz="800" dirty="0"/>
            </a:p>
          </p:txBody>
        </p:sp>
        <p:sp>
          <p:nvSpPr>
            <p:cNvPr id="39" name="テキスト ボックス 38"/>
            <p:cNvSpPr txBox="1"/>
            <p:nvPr/>
          </p:nvSpPr>
          <p:spPr>
            <a:xfrm>
              <a:off x="6072198" y="3143248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800" dirty="0" smtClean="0"/>
                <a:t>×</a:t>
              </a:r>
              <a:endParaRPr kumimoji="1" lang="ja-JP" altLang="en-US" sz="800" dirty="0"/>
            </a:p>
          </p:txBody>
        </p:sp>
      </p:grpSp>
      <p:grpSp>
        <p:nvGrpSpPr>
          <p:cNvPr id="5" name="グループ化 47"/>
          <p:cNvGrpSpPr/>
          <p:nvPr/>
        </p:nvGrpSpPr>
        <p:grpSpPr>
          <a:xfrm>
            <a:off x="5286380" y="3286124"/>
            <a:ext cx="450276" cy="572634"/>
            <a:chOff x="6858016" y="2714620"/>
            <a:chExt cx="450276" cy="572634"/>
          </a:xfrm>
        </p:grpSpPr>
        <p:sp>
          <p:nvSpPr>
            <p:cNvPr id="48" name="正方形/長方形 47"/>
            <p:cNvSpPr/>
            <p:nvPr/>
          </p:nvSpPr>
          <p:spPr>
            <a:xfrm rot="5400000">
              <a:off x="6862778" y="2852734"/>
              <a:ext cx="428628" cy="28575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9" name="テキスト ボックス 48"/>
            <p:cNvSpPr txBox="1"/>
            <p:nvPr/>
          </p:nvSpPr>
          <p:spPr>
            <a:xfrm>
              <a:off x="6934216" y="2852734"/>
              <a:ext cx="35719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400" dirty="0" smtClean="0"/>
                <a:t>1</a:t>
              </a:r>
              <a:endParaRPr kumimoji="1" lang="ja-JP" altLang="en-US" sz="1400" dirty="0"/>
            </a:p>
          </p:txBody>
        </p:sp>
        <p:sp>
          <p:nvSpPr>
            <p:cNvPr id="50" name="テキスト ボックス 49"/>
            <p:cNvSpPr txBox="1"/>
            <p:nvPr/>
          </p:nvSpPr>
          <p:spPr>
            <a:xfrm>
              <a:off x="6858016" y="2714620"/>
              <a:ext cx="235962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・</a:t>
              </a:r>
              <a:endParaRPr kumimoji="1" lang="ja-JP" altLang="en-US" sz="800" dirty="0"/>
            </a:p>
          </p:txBody>
        </p:sp>
        <p:sp>
          <p:nvSpPr>
            <p:cNvPr id="51" name="テキスト ボックス 50"/>
            <p:cNvSpPr txBox="1"/>
            <p:nvPr/>
          </p:nvSpPr>
          <p:spPr>
            <a:xfrm>
              <a:off x="7072330" y="2714620"/>
              <a:ext cx="235962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・</a:t>
              </a:r>
              <a:endParaRPr kumimoji="1" lang="ja-JP" altLang="en-US" sz="800" dirty="0"/>
            </a:p>
          </p:txBody>
        </p:sp>
        <p:sp>
          <p:nvSpPr>
            <p:cNvPr id="52" name="テキスト ボックス 51"/>
            <p:cNvSpPr txBox="1"/>
            <p:nvPr/>
          </p:nvSpPr>
          <p:spPr>
            <a:xfrm>
              <a:off x="6858016" y="3071810"/>
              <a:ext cx="235962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・</a:t>
              </a:r>
              <a:endParaRPr kumimoji="1" lang="ja-JP" altLang="en-US" sz="800" dirty="0"/>
            </a:p>
          </p:txBody>
        </p:sp>
        <p:sp>
          <p:nvSpPr>
            <p:cNvPr id="53" name="テキスト ボックス 52"/>
            <p:cNvSpPr txBox="1"/>
            <p:nvPr/>
          </p:nvSpPr>
          <p:spPr>
            <a:xfrm>
              <a:off x="7072330" y="3071810"/>
              <a:ext cx="235962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・</a:t>
              </a:r>
              <a:endParaRPr kumimoji="1" lang="ja-JP" altLang="en-US" sz="8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正方形/長方形 43"/>
          <p:cNvSpPr/>
          <p:nvPr/>
        </p:nvSpPr>
        <p:spPr>
          <a:xfrm>
            <a:off x="1643042" y="1571612"/>
            <a:ext cx="2071702" cy="27146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r>
              <a:rPr kumimoji="1" lang="ja-JP" altLang="en-US" sz="2400" dirty="0" smtClean="0"/>
              <a:t>棒（領域）Ａ</a:t>
            </a:r>
            <a:endParaRPr kumimoji="1" lang="ja-JP" altLang="en-US" sz="2400" dirty="0"/>
          </a:p>
        </p:txBody>
      </p:sp>
      <p:sp>
        <p:nvSpPr>
          <p:cNvPr id="45" name="正方形/長方形 44"/>
          <p:cNvSpPr/>
          <p:nvPr/>
        </p:nvSpPr>
        <p:spPr>
          <a:xfrm>
            <a:off x="3929058" y="1571612"/>
            <a:ext cx="2071702" cy="27146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r>
              <a:rPr kumimoji="1" lang="ja-JP" altLang="en-US" sz="2400" dirty="0" smtClean="0"/>
              <a:t>棒（領域）</a:t>
            </a:r>
            <a:r>
              <a:rPr kumimoji="1" lang="en-US" altLang="ja-JP" sz="2400" dirty="0" smtClean="0"/>
              <a:t>B</a:t>
            </a:r>
            <a:endParaRPr kumimoji="1" lang="ja-JP" altLang="en-US" sz="2400" dirty="0"/>
          </a:p>
        </p:txBody>
      </p:sp>
      <p:sp>
        <p:nvSpPr>
          <p:cNvPr id="46" name="正方形/長方形 45"/>
          <p:cNvSpPr/>
          <p:nvPr/>
        </p:nvSpPr>
        <p:spPr>
          <a:xfrm>
            <a:off x="6215074" y="1571612"/>
            <a:ext cx="2071702" cy="27146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r>
              <a:rPr kumimoji="1" lang="ja-JP" altLang="en-US" sz="2400" dirty="0" smtClean="0"/>
              <a:t>棒（領域）</a:t>
            </a:r>
            <a:r>
              <a:rPr kumimoji="1" lang="en-US" altLang="ja-JP" sz="2400" dirty="0" smtClean="0"/>
              <a:t>C</a:t>
            </a:r>
            <a:endParaRPr kumimoji="1" lang="ja-JP" altLang="en-US" sz="2400" dirty="0"/>
          </a:p>
        </p:txBody>
      </p:sp>
      <p:sp>
        <p:nvSpPr>
          <p:cNvPr id="11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ハノイの塔：プログラム</a:t>
            </a:r>
            <a:endParaRPr kumimoji="1" lang="ja-JP" altLang="en-US" dirty="0"/>
          </a:p>
        </p:txBody>
      </p:sp>
      <p:grpSp>
        <p:nvGrpSpPr>
          <p:cNvPr id="2" name="グループ化 44"/>
          <p:cNvGrpSpPr/>
          <p:nvPr/>
        </p:nvGrpSpPr>
        <p:grpSpPr>
          <a:xfrm>
            <a:off x="2143108" y="2000240"/>
            <a:ext cx="1007144" cy="1307909"/>
            <a:chOff x="3714744" y="2285992"/>
            <a:chExt cx="1007144" cy="1307909"/>
          </a:xfrm>
        </p:grpSpPr>
        <p:sp>
          <p:nvSpPr>
            <p:cNvPr id="32" name="正方形/長方形 31"/>
            <p:cNvSpPr/>
            <p:nvPr/>
          </p:nvSpPr>
          <p:spPr>
            <a:xfrm>
              <a:off x="3790944" y="2352668"/>
              <a:ext cx="857256" cy="11525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3" name="テキスト ボックス 32"/>
            <p:cNvSpPr txBox="1"/>
            <p:nvPr/>
          </p:nvSpPr>
          <p:spPr>
            <a:xfrm>
              <a:off x="4005258" y="2566982"/>
              <a:ext cx="444352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4000" dirty="0" smtClean="0"/>
                <a:t>4</a:t>
              </a:r>
              <a:endParaRPr kumimoji="1" lang="ja-JP" altLang="en-US" sz="4000" dirty="0"/>
            </a:p>
          </p:txBody>
        </p:sp>
        <p:sp>
          <p:nvSpPr>
            <p:cNvPr id="34" name="テキスト ボックス 33"/>
            <p:cNvSpPr txBox="1"/>
            <p:nvPr/>
          </p:nvSpPr>
          <p:spPr>
            <a:xfrm>
              <a:off x="3714744" y="3286124"/>
              <a:ext cx="36420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400" dirty="0" smtClean="0"/>
                <a:t>×</a:t>
              </a:r>
              <a:endParaRPr kumimoji="1" lang="ja-JP" altLang="en-US" sz="1400" dirty="0"/>
            </a:p>
          </p:txBody>
        </p:sp>
        <p:sp>
          <p:nvSpPr>
            <p:cNvPr id="35" name="テキスト ボックス 34"/>
            <p:cNvSpPr txBox="1"/>
            <p:nvPr/>
          </p:nvSpPr>
          <p:spPr>
            <a:xfrm>
              <a:off x="4357686" y="3286124"/>
              <a:ext cx="36420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400" dirty="0" smtClean="0"/>
                <a:t>×</a:t>
              </a:r>
              <a:endParaRPr kumimoji="1" lang="ja-JP" altLang="en-US" sz="1400" dirty="0"/>
            </a:p>
          </p:txBody>
        </p:sp>
        <p:sp>
          <p:nvSpPr>
            <p:cNvPr id="40" name="テキスト ボックス 39"/>
            <p:cNvSpPr txBox="1"/>
            <p:nvPr/>
          </p:nvSpPr>
          <p:spPr>
            <a:xfrm>
              <a:off x="4357686" y="2285992"/>
              <a:ext cx="36420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400" dirty="0" smtClean="0"/>
                <a:t>×</a:t>
              </a:r>
              <a:endParaRPr kumimoji="1" lang="ja-JP" altLang="en-US" sz="1400" dirty="0"/>
            </a:p>
          </p:txBody>
        </p:sp>
        <p:sp>
          <p:nvSpPr>
            <p:cNvPr id="41" name="テキスト ボックス 40"/>
            <p:cNvSpPr txBox="1"/>
            <p:nvPr/>
          </p:nvSpPr>
          <p:spPr>
            <a:xfrm>
              <a:off x="3714744" y="2285992"/>
              <a:ext cx="36420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400" dirty="0" smtClean="0"/>
                <a:t>×</a:t>
              </a:r>
              <a:endParaRPr kumimoji="1" lang="ja-JP" altLang="en-US" sz="1400" dirty="0"/>
            </a:p>
          </p:txBody>
        </p:sp>
      </p:grpSp>
      <p:grpSp>
        <p:nvGrpSpPr>
          <p:cNvPr id="3" name="グループ化 45"/>
          <p:cNvGrpSpPr/>
          <p:nvPr/>
        </p:nvGrpSpPr>
        <p:grpSpPr>
          <a:xfrm>
            <a:off x="2643174" y="2643182"/>
            <a:ext cx="585790" cy="863148"/>
            <a:chOff x="5143504" y="2566982"/>
            <a:chExt cx="585790" cy="863148"/>
          </a:xfrm>
        </p:grpSpPr>
        <p:sp>
          <p:nvSpPr>
            <p:cNvPr id="23" name="正方形/長方形 22"/>
            <p:cNvSpPr/>
            <p:nvPr/>
          </p:nvSpPr>
          <p:spPr>
            <a:xfrm rot="16200000">
              <a:off x="5010152" y="2705096"/>
              <a:ext cx="857256" cy="58102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4" name="テキスト ボックス 23"/>
            <p:cNvSpPr txBox="1"/>
            <p:nvPr/>
          </p:nvSpPr>
          <p:spPr>
            <a:xfrm>
              <a:off x="5219704" y="2709858"/>
              <a:ext cx="35719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3200" dirty="0" smtClean="0"/>
                <a:t>3</a:t>
              </a:r>
              <a:endParaRPr kumimoji="1" lang="ja-JP" altLang="en-US" sz="3200" dirty="0"/>
            </a:p>
          </p:txBody>
        </p:sp>
        <p:sp>
          <p:nvSpPr>
            <p:cNvPr id="25" name="テキスト ボックス 24"/>
            <p:cNvSpPr txBox="1"/>
            <p:nvPr/>
          </p:nvSpPr>
          <p:spPr>
            <a:xfrm>
              <a:off x="5143504" y="2571744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●</a:t>
              </a:r>
              <a:endParaRPr kumimoji="1" lang="ja-JP" altLang="en-US" sz="800" dirty="0"/>
            </a:p>
          </p:txBody>
        </p:sp>
        <p:sp>
          <p:nvSpPr>
            <p:cNvPr id="26" name="テキスト ボックス 25"/>
            <p:cNvSpPr txBox="1"/>
            <p:nvPr/>
          </p:nvSpPr>
          <p:spPr>
            <a:xfrm>
              <a:off x="5429256" y="2571744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●</a:t>
              </a:r>
              <a:endParaRPr kumimoji="1" lang="ja-JP" altLang="en-US" sz="800" dirty="0"/>
            </a:p>
          </p:txBody>
        </p:sp>
        <p:sp>
          <p:nvSpPr>
            <p:cNvPr id="27" name="テキスト ボックス 26"/>
            <p:cNvSpPr txBox="1"/>
            <p:nvPr/>
          </p:nvSpPr>
          <p:spPr>
            <a:xfrm>
              <a:off x="5143504" y="3214686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●</a:t>
              </a:r>
              <a:endParaRPr kumimoji="1" lang="ja-JP" altLang="en-US" sz="800" dirty="0"/>
            </a:p>
          </p:txBody>
        </p:sp>
        <p:sp>
          <p:nvSpPr>
            <p:cNvPr id="28" name="テキスト ボックス 27"/>
            <p:cNvSpPr txBox="1"/>
            <p:nvPr/>
          </p:nvSpPr>
          <p:spPr>
            <a:xfrm>
              <a:off x="5429256" y="3214686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●</a:t>
              </a:r>
              <a:endParaRPr kumimoji="1" lang="ja-JP" altLang="en-US" sz="800" dirty="0"/>
            </a:p>
          </p:txBody>
        </p:sp>
      </p:grpSp>
      <p:grpSp>
        <p:nvGrpSpPr>
          <p:cNvPr id="4" name="グループ化 46"/>
          <p:cNvGrpSpPr/>
          <p:nvPr/>
        </p:nvGrpSpPr>
        <p:grpSpPr>
          <a:xfrm>
            <a:off x="2857488" y="3000372"/>
            <a:ext cx="573010" cy="715510"/>
            <a:chOff x="6072198" y="2643182"/>
            <a:chExt cx="573010" cy="715510"/>
          </a:xfrm>
        </p:grpSpPr>
        <p:sp>
          <p:nvSpPr>
            <p:cNvPr id="30" name="正方形/長方形 29"/>
            <p:cNvSpPr/>
            <p:nvPr/>
          </p:nvSpPr>
          <p:spPr>
            <a:xfrm>
              <a:off x="6148398" y="2709858"/>
              <a:ext cx="428628" cy="58102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1" name="テキスト ボックス 30"/>
            <p:cNvSpPr txBox="1"/>
            <p:nvPr/>
          </p:nvSpPr>
          <p:spPr>
            <a:xfrm>
              <a:off x="6219836" y="2781296"/>
              <a:ext cx="35719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000" dirty="0" smtClean="0"/>
                <a:t>2</a:t>
              </a:r>
              <a:endParaRPr kumimoji="1" lang="ja-JP" altLang="en-US" sz="2000" dirty="0"/>
            </a:p>
          </p:txBody>
        </p:sp>
        <p:sp>
          <p:nvSpPr>
            <p:cNvPr id="36" name="テキスト ボックス 35"/>
            <p:cNvSpPr txBox="1"/>
            <p:nvPr/>
          </p:nvSpPr>
          <p:spPr>
            <a:xfrm>
              <a:off x="6072198" y="2643182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800" dirty="0" smtClean="0"/>
                <a:t>×</a:t>
              </a:r>
              <a:endParaRPr kumimoji="1" lang="ja-JP" altLang="en-US" sz="800" dirty="0"/>
            </a:p>
          </p:txBody>
        </p:sp>
        <p:sp>
          <p:nvSpPr>
            <p:cNvPr id="37" name="テキスト ボックス 36"/>
            <p:cNvSpPr txBox="1"/>
            <p:nvPr/>
          </p:nvSpPr>
          <p:spPr>
            <a:xfrm>
              <a:off x="6357950" y="2643182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800" dirty="0" smtClean="0"/>
                <a:t>×</a:t>
              </a:r>
              <a:endParaRPr kumimoji="1" lang="ja-JP" altLang="en-US" sz="800" dirty="0"/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6357950" y="3143248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800" dirty="0" smtClean="0"/>
                <a:t>×</a:t>
              </a:r>
              <a:endParaRPr kumimoji="1" lang="ja-JP" altLang="en-US" sz="800" dirty="0"/>
            </a:p>
          </p:txBody>
        </p:sp>
        <p:sp>
          <p:nvSpPr>
            <p:cNvPr id="39" name="テキスト ボックス 38"/>
            <p:cNvSpPr txBox="1"/>
            <p:nvPr/>
          </p:nvSpPr>
          <p:spPr>
            <a:xfrm>
              <a:off x="6072198" y="3143248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800" dirty="0" smtClean="0"/>
                <a:t>×</a:t>
              </a:r>
              <a:endParaRPr kumimoji="1" lang="ja-JP" altLang="en-US" sz="800" dirty="0"/>
            </a:p>
          </p:txBody>
        </p:sp>
      </p:grpSp>
      <p:grpSp>
        <p:nvGrpSpPr>
          <p:cNvPr id="5" name="グループ化 47"/>
          <p:cNvGrpSpPr/>
          <p:nvPr/>
        </p:nvGrpSpPr>
        <p:grpSpPr>
          <a:xfrm>
            <a:off x="3143240" y="3357562"/>
            <a:ext cx="450276" cy="572634"/>
            <a:chOff x="6858016" y="2714620"/>
            <a:chExt cx="450276" cy="572634"/>
          </a:xfrm>
        </p:grpSpPr>
        <p:sp>
          <p:nvSpPr>
            <p:cNvPr id="48" name="正方形/長方形 47"/>
            <p:cNvSpPr/>
            <p:nvPr/>
          </p:nvSpPr>
          <p:spPr>
            <a:xfrm rot="5400000">
              <a:off x="6862778" y="2852734"/>
              <a:ext cx="428628" cy="28575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9" name="テキスト ボックス 48"/>
            <p:cNvSpPr txBox="1"/>
            <p:nvPr/>
          </p:nvSpPr>
          <p:spPr>
            <a:xfrm>
              <a:off x="6934216" y="2852734"/>
              <a:ext cx="35719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400" dirty="0" smtClean="0"/>
                <a:t>1</a:t>
              </a:r>
              <a:endParaRPr kumimoji="1" lang="ja-JP" altLang="en-US" sz="1400" dirty="0"/>
            </a:p>
          </p:txBody>
        </p:sp>
        <p:sp>
          <p:nvSpPr>
            <p:cNvPr id="50" name="テキスト ボックス 49"/>
            <p:cNvSpPr txBox="1"/>
            <p:nvPr/>
          </p:nvSpPr>
          <p:spPr>
            <a:xfrm>
              <a:off x="6858016" y="2714620"/>
              <a:ext cx="235962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・</a:t>
              </a:r>
              <a:endParaRPr kumimoji="1" lang="ja-JP" altLang="en-US" sz="800" dirty="0"/>
            </a:p>
          </p:txBody>
        </p:sp>
        <p:sp>
          <p:nvSpPr>
            <p:cNvPr id="51" name="テキスト ボックス 50"/>
            <p:cNvSpPr txBox="1"/>
            <p:nvPr/>
          </p:nvSpPr>
          <p:spPr>
            <a:xfrm>
              <a:off x="7072330" y="2714620"/>
              <a:ext cx="235962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・</a:t>
              </a:r>
              <a:endParaRPr kumimoji="1" lang="ja-JP" altLang="en-US" sz="800" dirty="0"/>
            </a:p>
          </p:txBody>
        </p:sp>
        <p:sp>
          <p:nvSpPr>
            <p:cNvPr id="52" name="テキスト ボックス 51"/>
            <p:cNvSpPr txBox="1"/>
            <p:nvPr/>
          </p:nvSpPr>
          <p:spPr>
            <a:xfrm>
              <a:off x="6858016" y="3071810"/>
              <a:ext cx="235962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・</a:t>
              </a:r>
              <a:endParaRPr kumimoji="1" lang="ja-JP" altLang="en-US" sz="800" dirty="0"/>
            </a:p>
          </p:txBody>
        </p:sp>
        <p:sp>
          <p:nvSpPr>
            <p:cNvPr id="53" name="テキスト ボックス 52"/>
            <p:cNvSpPr txBox="1"/>
            <p:nvPr/>
          </p:nvSpPr>
          <p:spPr>
            <a:xfrm>
              <a:off x="7072330" y="3071810"/>
              <a:ext cx="235962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・</a:t>
              </a:r>
              <a:endParaRPr kumimoji="1" lang="ja-JP" altLang="en-US" sz="800" dirty="0"/>
            </a:p>
          </p:txBody>
        </p:sp>
      </p:grpSp>
      <p:sp>
        <p:nvSpPr>
          <p:cNvPr id="42" name="テキスト ボックス 41"/>
          <p:cNvSpPr txBox="1"/>
          <p:nvPr/>
        </p:nvSpPr>
        <p:spPr>
          <a:xfrm>
            <a:off x="1938318" y="4867284"/>
            <a:ext cx="62055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600" dirty="0" smtClean="0">
                <a:solidFill>
                  <a:schemeClr val="bg1">
                    <a:lumMod val="85000"/>
                  </a:schemeClr>
                </a:solidFill>
              </a:rPr>
              <a:t>この水色の山を</a:t>
            </a:r>
            <a:r>
              <a:rPr lang="en-US" altLang="ja-JP" sz="3600" dirty="0" smtClean="0">
                <a:solidFill>
                  <a:schemeClr val="bg1">
                    <a:lumMod val="85000"/>
                  </a:schemeClr>
                </a:solidFill>
              </a:rPr>
              <a:t>B</a:t>
            </a:r>
            <a:r>
              <a:rPr lang="ja-JP" altLang="en-US" sz="3600" dirty="0" smtClean="0">
                <a:solidFill>
                  <a:schemeClr val="bg1">
                    <a:lumMod val="85000"/>
                  </a:schemeClr>
                </a:solidFill>
              </a:rPr>
              <a:t>に動かすには</a:t>
            </a:r>
            <a:endParaRPr lang="en-US" altLang="ja-JP" sz="3600" dirty="0" smtClean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642910" y="4929198"/>
            <a:ext cx="57436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600" dirty="0" err="1" smtClean="0"/>
              <a:t>hanoi</a:t>
            </a:r>
            <a:r>
              <a:rPr lang="en-US" altLang="ja-JP" sz="3600" dirty="0" smtClean="0"/>
              <a:t>( 4, “</a:t>
            </a:r>
            <a:r>
              <a:rPr lang="ja-JP" altLang="en-US" sz="3600" dirty="0" smtClean="0"/>
              <a:t>棒</a:t>
            </a:r>
            <a:r>
              <a:rPr lang="en-US" altLang="ja-JP" sz="3600" dirty="0" smtClean="0"/>
              <a:t>A”, “</a:t>
            </a:r>
            <a:r>
              <a:rPr lang="ja-JP" altLang="en-US" sz="3600" dirty="0" smtClean="0"/>
              <a:t>棒</a:t>
            </a:r>
            <a:r>
              <a:rPr lang="en-US" altLang="ja-JP" sz="3600" dirty="0" smtClean="0"/>
              <a:t>B”, “</a:t>
            </a:r>
            <a:r>
              <a:rPr lang="ja-JP" altLang="en-US" sz="3600" dirty="0" smtClean="0"/>
              <a:t>棒</a:t>
            </a:r>
            <a:r>
              <a:rPr lang="en-US" altLang="ja-JP" sz="3600" dirty="0" smtClean="0"/>
              <a:t>C”)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正方形/長方形 43"/>
          <p:cNvSpPr/>
          <p:nvPr/>
        </p:nvSpPr>
        <p:spPr>
          <a:xfrm>
            <a:off x="1643042" y="1571612"/>
            <a:ext cx="2071702" cy="27146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r>
              <a:rPr kumimoji="1" lang="ja-JP" altLang="en-US" sz="2400" dirty="0" smtClean="0"/>
              <a:t>棒（領域）Ａ</a:t>
            </a:r>
            <a:endParaRPr kumimoji="1" lang="ja-JP" altLang="en-US" sz="2400" dirty="0"/>
          </a:p>
        </p:txBody>
      </p:sp>
      <p:sp>
        <p:nvSpPr>
          <p:cNvPr id="45" name="正方形/長方形 44"/>
          <p:cNvSpPr/>
          <p:nvPr/>
        </p:nvSpPr>
        <p:spPr>
          <a:xfrm>
            <a:off x="3929058" y="1571612"/>
            <a:ext cx="2071702" cy="27146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r>
              <a:rPr kumimoji="1" lang="ja-JP" altLang="en-US" sz="2400" dirty="0" smtClean="0"/>
              <a:t>棒（領域）</a:t>
            </a:r>
            <a:r>
              <a:rPr kumimoji="1" lang="en-US" altLang="ja-JP" sz="2400" dirty="0" smtClean="0"/>
              <a:t>B</a:t>
            </a:r>
            <a:endParaRPr kumimoji="1" lang="ja-JP" altLang="en-US" sz="2400" dirty="0"/>
          </a:p>
        </p:txBody>
      </p:sp>
      <p:sp>
        <p:nvSpPr>
          <p:cNvPr id="46" name="正方形/長方形 45"/>
          <p:cNvSpPr/>
          <p:nvPr/>
        </p:nvSpPr>
        <p:spPr>
          <a:xfrm>
            <a:off x="6215074" y="1571612"/>
            <a:ext cx="2071702" cy="27146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r>
              <a:rPr kumimoji="1" lang="ja-JP" altLang="en-US" sz="2400" dirty="0" smtClean="0"/>
              <a:t>棒（領域）</a:t>
            </a:r>
            <a:r>
              <a:rPr kumimoji="1" lang="en-US" altLang="ja-JP" sz="2400" dirty="0" smtClean="0"/>
              <a:t>C</a:t>
            </a:r>
            <a:endParaRPr kumimoji="1" lang="ja-JP" altLang="en-US" sz="2400" dirty="0"/>
          </a:p>
        </p:txBody>
      </p:sp>
      <p:sp>
        <p:nvSpPr>
          <p:cNvPr id="11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ハノイの塔：プログラム</a:t>
            </a:r>
            <a:endParaRPr kumimoji="1" lang="ja-JP" altLang="en-US" dirty="0"/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1785918" y="4714884"/>
            <a:ext cx="651171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600" dirty="0" smtClean="0">
                <a:solidFill>
                  <a:schemeClr val="bg1">
                    <a:lumMod val="85000"/>
                  </a:schemeClr>
                </a:solidFill>
              </a:rPr>
              <a:t>この水色の山を</a:t>
            </a:r>
            <a:r>
              <a:rPr lang="en-US" altLang="ja-JP" sz="3600" dirty="0" smtClean="0">
                <a:solidFill>
                  <a:schemeClr val="bg1">
                    <a:lumMod val="85000"/>
                  </a:schemeClr>
                </a:solidFill>
              </a:rPr>
              <a:t>B</a:t>
            </a:r>
            <a:r>
              <a:rPr lang="ja-JP" altLang="en-US" sz="3600" dirty="0" smtClean="0">
                <a:solidFill>
                  <a:schemeClr val="bg1">
                    <a:lumMod val="85000"/>
                  </a:schemeClr>
                </a:solidFill>
              </a:rPr>
              <a:t>に動かすには、</a:t>
            </a:r>
            <a:endParaRPr lang="en-US" altLang="ja-JP" sz="3600" dirty="0" smtClean="0">
              <a:solidFill>
                <a:schemeClr val="bg1">
                  <a:lumMod val="85000"/>
                </a:schemeClr>
              </a:solidFill>
            </a:endParaRPr>
          </a:p>
          <a:p>
            <a:r>
              <a:rPr lang="ja-JP" altLang="en-US" sz="3600" dirty="0" smtClean="0">
                <a:solidFill>
                  <a:schemeClr val="bg1">
                    <a:lumMod val="85000"/>
                  </a:schemeClr>
                </a:solidFill>
              </a:rPr>
              <a:t>まずその上の紫を</a:t>
            </a:r>
            <a:endParaRPr lang="en-US" altLang="ja-JP" sz="3600" dirty="0" smtClean="0">
              <a:solidFill>
                <a:schemeClr val="bg1">
                  <a:lumMod val="85000"/>
                </a:schemeClr>
              </a:solidFill>
            </a:endParaRPr>
          </a:p>
        </p:txBody>
      </p:sp>
      <p:grpSp>
        <p:nvGrpSpPr>
          <p:cNvPr id="2" name="グループ化 44"/>
          <p:cNvGrpSpPr/>
          <p:nvPr/>
        </p:nvGrpSpPr>
        <p:grpSpPr>
          <a:xfrm>
            <a:off x="2143108" y="2000240"/>
            <a:ext cx="1007144" cy="1307909"/>
            <a:chOff x="3714744" y="2285992"/>
            <a:chExt cx="1007144" cy="1307909"/>
          </a:xfrm>
        </p:grpSpPr>
        <p:sp>
          <p:nvSpPr>
            <p:cNvPr id="32" name="正方形/長方形 31"/>
            <p:cNvSpPr/>
            <p:nvPr/>
          </p:nvSpPr>
          <p:spPr>
            <a:xfrm>
              <a:off x="3790944" y="2352668"/>
              <a:ext cx="857256" cy="11525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3" name="テキスト ボックス 32"/>
            <p:cNvSpPr txBox="1"/>
            <p:nvPr/>
          </p:nvSpPr>
          <p:spPr>
            <a:xfrm>
              <a:off x="4005258" y="2566982"/>
              <a:ext cx="444352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4000" dirty="0" smtClean="0"/>
                <a:t>4</a:t>
              </a:r>
              <a:endParaRPr kumimoji="1" lang="ja-JP" altLang="en-US" sz="4000" dirty="0"/>
            </a:p>
          </p:txBody>
        </p:sp>
        <p:sp>
          <p:nvSpPr>
            <p:cNvPr id="34" name="テキスト ボックス 33"/>
            <p:cNvSpPr txBox="1"/>
            <p:nvPr/>
          </p:nvSpPr>
          <p:spPr>
            <a:xfrm>
              <a:off x="3714744" y="3286124"/>
              <a:ext cx="36420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400" dirty="0" smtClean="0"/>
                <a:t>×</a:t>
              </a:r>
              <a:endParaRPr kumimoji="1" lang="ja-JP" altLang="en-US" sz="1400" dirty="0"/>
            </a:p>
          </p:txBody>
        </p:sp>
        <p:sp>
          <p:nvSpPr>
            <p:cNvPr id="35" name="テキスト ボックス 34"/>
            <p:cNvSpPr txBox="1"/>
            <p:nvPr/>
          </p:nvSpPr>
          <p:spPr>
            <a:xfrm>
              <a:off x="4357686" y="3286124"/>
              <a:ext cx="36420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400" dirty="0" smtClean="0"/>
                <a:t>×</a:t>
              </a:r>
              <a:endParaRPr kumimoji="1" lang="ja-JP" altLang="en-US" sz="1400" dirty="0"/>
            </a:p>
          </p:txBody>
        </p:sp>
        <p:sp>
          <p:nvSpPr>
            <p:cNvPr id="40" name="テキスト ボックス 39"/>
            <p:cNvSpPr txBox="1"/>
            <p:nvPr/>
          </p:nvSpPr>
          <p:spPr>
            <a:xfrm>
              <a:off x="4357686" y="2285992"/>
              <a:ext cx="36420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400" dirty="0" smtClean="0"/>
                <a:t>×</a:t>
              </a:r>
              <a:endParaRPr kumimoji="1" lang="ja-JP" altLang="en-US" sz="1400" dirty="0"/>
            </a:p>
          </p:txBody>
        </p:sp>
        <p:sp>
          <p:nvSpPr>
            <p:cNvPr id="41" name="テキスト ボックス 40"/>
            <p:cNvSpPr txBox="1"/>
            <p:nvPr/>
          </p:nvSpPr>
          <p:spPr>
            <a:xfrm>
              <a:off x="3714744" y="2285992"/>
              <a:ext cx="36420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400" dirty="0" smtClean="0"/>
                <a:t>×</a:t>
              </a:r>
              <a:endParaRPr kumimoji="1" lang="ja-JP" altLang="en-US" sz="1400" dirty="0"/>
            </a:p>
          </p:txBody>
        </p:sp>
      </p:grpSp>
      <p:grpSp>
        <p:nvGrpSpPr>
          <p:cNvPr id="3" name="グループ化 45"/>
          <p:cNvGrpSpPr/>
          <p:nvPr/>
        </p:nvGrpSpPr>
        <p:grpSpPr>
          <a:xfrm>
            <a:off x="2643174" y="2643182"/>
            <a:ext cx="585790" cy="863148"/>
            <a:chOff x="5143504" y="2566982"/>
            <a:chExt cx="585790" cy="863148"/>
          </a:xfrm>
        </p:grpSpPr>
        <p:sp>
          <p:nvSpPr>
            <p:cNvPr id="23" name="正方形/長方形 22"/>
            <p:cNvSpPr/>
            <p:nvPr/>
          </p:nvSpPr>
          <p:spPr>
            <a:xfrm rot="16200000">
              <a:off x="5010152" y="2705096"/>
              <a:ext cx="857256" cy="581028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4" name="テキスト ボックス 23"/>
            <p:cNvSpPr txBox="1"/>
            <p:nvPr/>
          </p:nvSpPr>
          <p:spPr>
            <a:xfrm>
              <a:off x="5219704" y="2709858"/>
              <a:ext cx="35719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3200" dirty="0" smtClean="0"/>
                <a:t>3</a:t>
              </a:r>
              <a:endParaRPr kumimoji="1" lang="ja-JP" altLang="en-US" sz="3200" dirty="0"/>
            </a:p>
          </p:txBody>
        </p:sp>
        <p:sp>
          <p:nvSpPr>
            <p:cNvPr id="25" name="テキスト ボックス 24"/>
            <p:cNvSpPr txBox="1"/>
            <p:nvPr/>
          </p:nvSpPr>
          <p:spPr>
            <a:xfrm>
              <a:off x="5143504" y="2571744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●</a:t>
              </a:r>
              <a:endParaRPr kumimoji="1" lang="ja-JP" altLang="en-US" sz="800" dirty="0"/>
            </a:p>
          </p:txBody>
        </p:sp>
        <p:sp>
          <p:nvSpPr>
            <p:cNvPr id="26" name="テキスト ボックス 25"/>
            <p:cNvSpPr txBox="1"/>
            <p:nvPr/>
          </p:nvSpPr>
          <p:spPr>
            <a:xfrm>
              <a:off x="5429256" y="2571744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●</a:t>
              </a:r>
              <a:endParaRPr kumimoji="1" lang="ja-JP" altLang="en-US" sz="800" dirty="0"/>
            </a:p>
          </p:txBody>
        </p:sp>
        <p:sp>
          <p:nvSpPr>
            <p:cNvPr id="27" name="テキスト ボックス 26"/>
            <p:cNvSpPr txBox="1"/>
            <p:nvPr/>
          </p:nvSpPr>
          <p:spPr>
            <a:xfrm>
              <a:off x="5143504" y="3214686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●</a:t>
              </a:r>
              <a:endParaRPr kumimoji="1" lang="ja-JP" altLang="en-US" sz="800" dirty="0"/>
            </a:p>
          </p:txBody>
        </p:sp>
        <p:sp>
          <p:nvSpPr>
            <p:cNvPr id="28" name="テキスト ボックス 27"/>
            <p:cNvSpPr txBox="1"/>
            <p:nvPr/>
          </p:nvSpPr>
          <p:spPr>
            <a:xfrm>
              <a:off x="5429256" y="3214686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●</a:t>
              </a:r>
              <a:endParaRPr kumimoji="1" lang="ja-JP" altLang="en-US" sz="800" dirty="0"/>
            </a:p>
          </p:txBody>
        </p:sp>
      </p:grpSp>
      <p:grpSp>
        <p:nvGrpSpPr>
          <p:cNvPr id="4" name="グループ化 46"/>
          <p:cNvGrpSpPr/>
          <p:nvPr/>
        </p:nvGrpSpPr>
        <p:grpSpPr>
          <a:xfrm>
            <a:off x="2857488" y="3000372"/>
            <a:ext cx="573010" cy="715510"/>
            <a:chOff x="6072198" y="2643182"/>
            <a:chExt cx="573010" cy="715510"/>
          </a:xfrm>
        </p:grpSpPr>
        <p:sp>
          <p:nvSpPr>
            <p:cNvPr id="30" name="正方形/長方形 29"/>
            <p:cNvSpPr/>
            <p:nvPr/>
          </p:nvSpPr>
          <p:spPr>
            <a:xfrm>
              <a:off x="6148398" y="2709858"/>
              <a:ext cx="428628" cy="581028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1" name="テキスト ボックス 30"/>
            <p:cNvSpPr txBox="1"/>
            <p:nvPr/>
          </p:nvSpPr>
          <p:spPr>
            <a:xfrm>
              <a:off x="6219836" y="2781296"/>
              <a:ext cx="35719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000" dirty="0" smtClean="0"/>
                <a:t>2</a:t>
              </a:r>
              <a:endParaRPr kumimoji="1" lang="ja-JP" altLang="en-US" sz="2000" dirty="0"/>
            </a:p>
          </p:txBody>
        </p:sp>
        <p:sp>
          <p:nvSpPr>
            <p:cNvPr id="36" name="テキスト ボックス 35"/>
            <p:cNvSpPr txBox="1"/>
            <p:nvPr/>
          </p:nvSpPr>
          <p:spPr>
            <a:xfrm>
              <a:off x="6072198" y="2643182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800" dirty="0" smtClean="0"/>
                <a:t>×</a:t>
              </a:r>
              <a:endParaRPr kumimoji="1" lang="ja-JP" altLang="en-US" sz="800" dirty="0"/>
            </a:p>
          </p:txBody>
        </p:sp>
        <p:sp>
          <p:nvSpPr>
            <p:cNvPr id="37" name="テキスト ボックス 36"/>
            <p:cNvSpPr txBox="1"/>
            <p:nvPr/>
          </p:nvSpPr>
          <p:spPr>
            <a:xfrm>
              <a:off x="6357950" y="2643182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800" dirty="0" smtClean="0"/>
                <a:t>×</a:t>
              </a:r>
              <a:endParaRPr kumimoji="1" lang="ja-JP" altLang="en-US" sz="800" dirty="0"/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6357950" y="3143248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800" dirty="0" smtClean="0"/>
                <a:t>×</a:t>
              </a:r>
              <a:endParaRPr kumimoji="1" lang="ja-JP" altLang="en-US" sz="800" dirty="0"/>
            </a:p>
          </p:txBody>
        </p:sp>
        <p:sp>
          <p:nvSpPr>
            <p:cNvPr id="39" name="テキスト ボックス 38"/>
            <p:cNvSpPr txBox="1"/>
            <p:nvPr/>
          </p:nvSpPr>
          <p:spPr>
            <a:xfrm>
              <a:off x="6072198" y="3143248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800" dirty="0" smtClean="0"/>
                <a:t>×</a:t>
              </a:r>
              <a:endParaRPr kumimoji="1" lang="ja-JP" altLang="en-US" sz="800" dirty="0"/>
            </a:p>
          </p:txBody>
        </p:sp>
      </p:grpSp>
      <p:grpSp>
        <p:nvGrpSpPr>
          <p:cNvPr id="5" name="グループ化 47"/>
          <p:cNvGrpSpPr/>
          <p:nvPr/>
        </p:nvGrpSpPr>
        <p:grpSpPr>
          <a:xfrm>
            <a:off x="3143240" y="3357562"/>
            <a:ext cx="450276" cy="572634"/>
            <a:chOff x="6858016" y="2714620"/>
            <a:chExt cx="450276" cy="572634"/>
          </a:xfrm>
        </p:grpSpPr>
        <p:sp>
          <p:nvSpPr>
            <p:cNvPr id="48" name="正方形/長方形 47"/>
            <p:cNvSpPr/>
            <p:nvPr/>
          </p:nvSpPr>
          <p:spPr>
            <a:xfrm rot="5400000">
              <a:off x="6862778" y="2852734"/>
              <a:ext cx="428628" cy="28575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9" name="テキスト ボックス 48"/>
            <p:cNvSpPr txBox="1"/>
            <p:nvPr/>
          </p:nvSpPr>
          <p:spPr>
            <a:xfrm>
              <a:off x="6934216" y="2852734"/>
              <a:ext cx="35719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400" dirty="0" smtClean="0"/>
                <a:t>1</a:t>
              </a:r>
              <a:endParaRPr kumimoji="1" lang="ja-JP" altLang="en-US" sz="1400" dirty="0"/>
            </a:p>
          </p:txBody>
        </p:sp>
        <p:sp>
          <p:nvSpPr>
            <p:cNvPr id="50" name="テキスト ボックス 49"/>
            <p:cNvSpPr txBox="1"/>
            <p:nvPr/>
          </p:nvSpPr>
          <p:spPr>
            <a:xfrm>
              <a:off x="6858016" y="2714620"/>
              <a:ext cx="235962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・</a:t>
              </a:r>
              <a:endParaRPr kumimoji="1" lang="ja-JP" altLang="en-US" sz="800" dirty="0"/>
            </a:p>
          </p:txBody>
        </p:sp>
        <p:sp>
          <p:nvSpPr>
            <p:cNvPr id="51" name="テキスト ボックス 50"/>
            <p:cNvSpPr txBox="1"/>
            <p:nvPr/>
          </p:nvSpPr>
          <p:spPr>
            <a:xfrm>
              <a:off x="7072330" y="2714620"/>
              <a:ext cx="235962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・</a:t>
              </a:r>
              <a:endParaRPr kumimoji="1" lang="ja-JP" altLang="en-US" sz="800" dirty="0"/>
            </a:p>
          </p:txBody>
        </p:sp>
        <p:sp>
          <p:nvSpPr>
            <p:cNvPr id="52" name="テキスト ボックス 51"/>
            <p:cNvSpPr txBox="1"/>
            <p:nvPr/>
          </p:nvSpPr>
          <p:spPr>
            <a:xfrm>
              <a:off x="6858016" y="3071810"/>
              <a:ext cx="235962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・</a:t>
              </a:r>
              <a:endParaRPr kumimoji="1" lang="ja-JP" altLang="en-US" sz="800" dirty="0"/>
            </a:p>
          </p:txBody>
        </p:sp>
        <p:sp>
          <p:nvSpPr>
            <p:cNvPr id="53" name="テキスト ボックス 52"/>
            <p:cNvSpPr txBox="1"/>
            <p:nvPr/>
          </p:nvSpPr>
          <p:spPr>
            <a:xfrm>
              <a:off x="7072330" y="3071810"/>
              <a:ext cx="235962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・</a:t>
              </a:r>
              <a:endParaRPr kumimoji="1" lang="ja-JP" altLang="en-US" sz="800" dirty="0"/>
            </a:p>
          </p:txBody>
        </p:sp>
      </p:grpSp>
      <p:sp>
        <p:nvSpPr>
          <p:cNvPr id="43" name="テキスト ボックス 42"/>
          <p:cNvSpPr txBox="1"/>
          <p:nvPr/>
        </p:nvSpPr>
        <p:spPr>
          <a:xfrm>
            <a:off x="3214678" y="5286388"/>
            <a:ext cx="57436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600" dirty="0" err="1" smtClean="0"/>
              <a:t>hanoi</a:t>
            </a:r>
            <a:r>
              <a:rPr lang="en-US" altLang="ja-JP" sz="3600" dirty="0" smtClean="0"/>
              <a:t>( </a:t>
            </a:r>
            <a:r>
              <a:rPr lang="en-US" altLang="ja-JP" sz="3600" dirty="0" smtClean="0">
                <a:solidFill>
                  <a:srgbClr val="FF0000"/>
                </a:solidFill>
              </a:rPr>
              <a:t>3</a:t>
            </a:r>
            <a:r>
              <a:rPr lang="en-US" altLang="ja-JP" sz="3600" dirty="0" smtClean="0"/>
              <a:t>, “</a:t>
            </a:r>
            <a:r>
              <a:rPr lang="ja-JP" altLang="en-US" sz="3600" dirty="0" smtClean="0"/>
              <a:t>棒</a:t>
            </a:r>
            <a:r>
              <a:rPr lang="en-US" altLang="ja-JP" sz="3600" dirty="0" smtClean="0"/>
              <a:t>A”, “</a:t>
            </a:r>
            <a:r>
              <a:rPr lang="ja-JP" altLang="en-US" sz="3600" dirty="0" smtClean="0"/>
              <a:t>棒</a:t>
            </a:r>
            <a:r>
              <a:rPr lang="en-US" altLang="ja-JP" sz="3600" dirty="0" smtClean="0">
                <a:solidFill>
                  <a:srgbClr val="FF0000"/>
                </a:solidFill>
              </a:rPr>
              <a:t>C</a:t>
            </a:r>
            <a:r>
              <a:rPr lang="en-US" altLang="ja-JP" sz="3600" dirty="0" smtClean="0"/>
              <a:t>”, “</a:t>
            </a:r>
            <a:r>
              <a:rPr lang="ja-JP" altLang="en-US" sz="3600" dirty="0" smtClean="0"/>
              <a:t>棒</a:t>
            </a:r>
            <a:r>
              <a:rPr lang="en-US" altLang="ja-JP" sz="3600" dirty="0" smtClean="0"/>
              <a:t>B”)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正方形/長方形 43"/>
          <p:cNvSpPr/>
          <p:nvPr/>
        </p:nvSpPr>
        <p:spPr>
          <a:xfrm>
            <a:off x="1643042" y="1571612"/>
            <a:ext cx="2071702" cy="27146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r>
              <a:rPr kumimoji="1" lang="ja-JP" altLang="en-US" sz="2400" dirty="0" smtClean="0"/>
              <a:t>棒（領域）Ａ</a:t>
            </a:r>
            <a:endParaRPr kumimoji="1" lang="ja-JP" altLang="en-US" sz="2400" dirty="0"/>
          </a:p>
        </p:txBody>
      </p:sp>
      <p:sp>
        <p:nvSpPr>
          <p:cNvPr id="45" name="正方形/長方形 44"/>
          <p:cNvSpPr/>
          <p:nvPr/>
        </p:nvSpPr>
        <p:spPr>
          <a:xfrm>
            <a:off x="3929058" y="1571612"/>
            <a:ext cx="2071702" cy="27146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r>
              <a:rPr kumimoji="1" lang="ja-JP" altLang="en-US" sz="2400" dirty="0" smtClean="0"/>
              <a:t>棒（領域）</a:t>
            </a:r>
            <a:r>
              <a:rPr kumimoji="1" lang="en-US" altLang="ja-JP" sz="2400" dirty="0" smtClean="0"/>
              <a:t>B</a:t>
            </a:r>
            <a:endParaRPr kumimoji="1" lang="ja-JP" altLang="en-US" sz="2400" dirty="0"/>
          </a:p>
        </p:txBody>
      </p:sp>
      <p:sp>
        <p:nvSpPr>
          <p:cNvPr id="46" name="正方形/長方形 45"/>
          <p:cNvSpPr/>
          <p:nvPr/>
        </p:nvSpPr>
        <p:spPr>
          <a:xfrm>
            <a:off x="6215074" y="1571612"/>
            <a:ext cx="2071702" cy="27146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r>
              <a:rPr kumimoji="1" lang="ja-JP" altLang="en-US" sz="2400" dirty="0" smtClean="0"/>
              <a:t>棒（領域）</a:t>
            </a:r>
            <a:r>
              <a:rPr kumimoji="1" lang="en-US" altLang="ja-JP" sz="2400" dirty="0" smtClean="0"/>
              <a:t>C</a:t>
            </a:r>
            <a:endParaRPr kumimoji="1" lang="ja-JP" altLang="en-US" sz="2400" dirty="0"/>
          </a:p>
        </p:txBody>
      </p:sp>
      <p:sp>
        <p:nvSpPr>
          <p:cNvPr id="11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ハノイの塔：プログラム</a:t>
            </a:r>
            <a:endParaRPr kumimoji="1" lang="ja-JP" altLang="en-US" dirty="0"/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1785918" y="4714884"/>
            <a:ext cx="651171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600" dirty="0" smtClean="0">
                <a:solidFill>
                  <a:schemeClr val="bg1">
                    <a:lumMod val="85000"/>
                  </a:schemeClr>
                </a:solidFill>
              </a:rPr>
              <a:t>この水色の山を</a:t>
            </a:r>
            <a:r>
              <a:rPr lang="en-US" altLang="ja-JP" sz="3600" dirty="0" smtClean="0">
                <a:solidFill>
                  <a:schemeClr val="bg1">
                    <a:lumMod val="85000"/>
                  </a:schemeClr>
                </a:solidFill>
              </a:rPr>
              <a:t>B</a:t>
            </a:r>
            <a:r>
              <a:rPr lang="ja-JP" altLang="en-US" sz="3600" dirty="0" smtClean="0">
                <a:solidFill>
                  <a:schemeClr val="bg1">
                    <a:lumMod val="85000"/>
                  </a:schemeClr>
                </a:solidFill>
              </a:rPr>
              <a:t>に動かすには、</a:t>
            </a:r>
            <a:endParaRPr lang="en-US" altLang="ja-JP" sz="3600" dirty="0" smtClean="0">
              <a:solidFill>
                <a:schemeClr val="bg1">
                  <a:lumMod val="85000"/>
                </a:schemeClr>
              </a:solidFill>
            </a:endParaRPr>
          </a:p>
          <a:p>
            <a:r>
              <a:rPr lang="ja-JP" altLang="en-US" sz="3600" dirty="0" smtClean="0">
                <a:solidFill>
                  <a:schemeClr val="bg1">
                    <a:lumMod val="85000"/>
                  </a:schemeClr>
                </a:solidFill>
              </a:rPr>
              <a:t>まずその上の紫を</a:t>
            </a:r>
            <a:r>
              <a:rPr lang="en-US" altLang="ja-JP" sz="3600" dirty="0" smtClean="0">
                <a:solidFill>
                  <a:schemeClr val="bg1">
                    <a:lumMod val="85000"/>
                  </a:schemeClr>
                </a:solidFill>
              </a:rPr>
              <a:t>C</a:t>
            </a:r>
            <a:r>
              <a:rPr lang="ja-JP" altLang="en-US" sz="3600" dirty="0" smtClean="0">
                <a:solidFill>
                  <a:schemeClr val="bg1">
                    <a:lumMod val="85000"/>
                  </a:schemeClr>
                </a:solidFill>
              </a:rPr>
              <a:t>に「移動」して</a:t>
            </a:r>
            <a:endParaRPr lang="en-US" altLang="ja-JP" sz="3600" dirty="0" smtClean="0">
              <a:solidFill>
                <a:schemeClr val="bg1">
                  <a:lumMod val="85000"/>
                </a:schemeClr>
              </a:solidFill>
            </a:endParaRPr>
          </a:p>
        </p:txBody>
      </p:sp>
      <p:grpSp>
        <p:nvGrpSpPr>
          <p:cNvPr id="2" name="グループ化 44"/>
          <p:cNvGrpSpPr/>
          <p:nvPr/>
        </p:nvGrpSpPr>
        <p:grpSpPr>
          <a:xfrm>
            <a:off x="2143108" y="2000240"/>
            <a:ext cx="1007144" cy="1307909"/>
            <a:chOff x="3714744" y="2285992"/>
            <a:chExt cx="1007144" cy="1307909"/>
          </a:xfrm>
        </p:grpSpPr>
        <p:sp>
          <p:nvSpPr>
            <p:cNvPr id="32" name="正方形/長方形 31"/>
            <p:cNvSpPr/>
            <p:nvPr/>
          </p:nvSpPr>
          <p:spPr>
            <a:xfrm>
              <a:off x="3790944" y="2352668"/>
              <a:ext cx="857256" cy="11525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3" name="テキスト ボックス 32"/>
            <p:cNvSpPr txBox="1"/>
            <p:nvPr/>
          </p:nvSpPr>
          <p:spPr>
            <a:xfrm>
              <a:off x="4005258" y="2566982"/>
              <a:ext cx="444352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4000" dirty="0" smtClean="0"/>
                <a:t>4</a:t>
              </a:r>
              <a:endParaRPr kumimoji="1" lang="ja-JP" altLang="en-US" sz="4000" dirty="0"/>
            </a:p>
          </p:txBody>
        </p:sp>
        <p:sp>
          <p:nvSpPr>
            <p:cNvPr id="34" name="テキスト ボックス 33"/>
            <p:cNvSpPr txBox="1"/>
            <p:nvPr/>
          </p:nvSpPr>
          <p:spPr>
            <a:xfrm>
              <a:off x="3714744" y="3286124"/>
              <a:ext cx="36420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400" dirty="0" smtClean="0"/>
                <a:t>×</a:t>
              </a:r>
              <a:endParaRPr kumimoji="1" lang="ja-JP" altLang="en-US" sz="1400" dirty="0"/>
            </a:p>
          </p:txBody>
        </p:sp>
        <p:sp>
          <p:nvSpPr>
            <p:cNvPr id="35" name="テキスト ボックス 34"/>
            <p:cNvSpPr txBox="1"/>
            <p:nvPr/>
          </p:nvSpPr>
          <p:spPr>
            <a:xfrm>
              <a:off x="4357686" y="3286124"/>
              <a:ext cx="36420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400" dirty="0" smtClean="0"/>
                <a:t>×</a:t>
              </a:r>
              <a:endParaRPr kumimoji="1" lang="ja-JP" altLang="en-US" sz="1400" dirty="0"/>
            </a:p>
          </p:txBody>
        </p:sp>
        <p:sp>
          <p:nvSpPr>
            <p:cNvPr id="40" name="テキスト ボックス 39"/>
            <p:cNvSpPr txBox="1"/>
            <p:nvPr/>
          </p:nvSpPr>
          <p:spPr>
            <a:xfrm>
              <a:off x="4357686" y="2285992"/>
              <a:ext cx="36420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400" dirty="0" smtClean="0"/>
                <a:t>×</a:t>
              </a:r>
              <a:endParaRPr kumimoji="1" lang="ja-JP" altLang="en-US" sz="1400" dirty="0"/>
            </a:p>
          </p:txBody>
        </p:sp>
        <p:sp>
          <p:nvSpPr>
            <p:cNvPr id="41" name="テキスト ボックス 40"/>
            <p:cNvSpPr txBox="1"/>
            <p:nvPr/>
          </p:nvSpPr>
          <p:spPr>
            <a:xfrm>
              <a:off x="3714744" y="2285992"/>
              <a:ext cx="36420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400" dirty="0" smtClean="0"/>
                <a:t>×</a:t>
              </a:r>
              <a:endParaRPr kumimoji="1" lang="ja-JP" altLang="en-US" sz="1400" dirty="0"/>
            </a:p>
          </p:txBody>
        </p:sp>
      </p:grpSp>
      <p:grpSp>
        <p:nvGrpSpPr>
          <p:cNvPr id="3" name="グループ化 45"/>
          <p:cNvGrpSpPr/>
          <p:nvPr/>
        </p:nvGrpSpPr>
        <p:grpSpPr>
          <a:xfrm>
            <a:off x="6786578" y="2285992"/>
            <a:ext cx="585790" cy="863148"/>
            <a:chOff x="5143504" y="2566982"/>
            <a:chExt cx="585790" cy="863148"/>
          </a:xfrm>
        </p:grpSpPr>
        <p:sp>
          <p:nvSpPr>
            <p:cNvPr id="23" name="正方形/長方形 22"/>
            <p:cNvSpPr/>
            <p:nvPr/>
          </p:nvSpPr>
          <p:spPr>
            <a:xfrm rot="16200000">
              <a:off x="5010152" y="2705096"/>
              <a:ext cx="857256" cy="581028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4" name="テキスト ボックス 23"/>
            <p:cNvSpPr txBox="1"/>
            <p:nvPr/>
          </p:nvSpPr>
          <p:spPr>
            <a:xfrm>
              <a:off x="5219704" y="2709858"/>
              <a:ext cx="35719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3200" dirty="0" smtClean="0"/>
                <a:t>3</a:t>
              </a:r>
              <a:endParaRPr kumimoji="1" lang="ja-JP" altLang="en-US" sz="3200" dirty="0"/>
            </a:p>
          </p:txBody>
        </p:sp>
        <p:sp>
          <p:nvSpPr>
            <p:cNvPr id="25" name="テキスト ボックス 24"/>
            <p:cNvSpPr txBox="1"/>
            <p:nvPr/>
          </p:nvSpPr>
          <p:spPr>
            <a:xfrm>
              <a:off x="5143504" y="2571744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●</a:t>
              </a:r>
              <a:endParaRPr kumimoji="1" lang="ja-JP" altLang="en-US" sz="800" dirty="0"/>
            </a:p>
          </p:txBody>
        </p:sp>
        <p:sp>
          <p:nvSpPr>
            <p:cNvPr id="26" name="テキスト ボックス 25"/>
            <p:cNvSpPr txBox="1"/>
            <p:nvPr/>
          </p:nvSpPr>
          <p:spPr>
            <a:xfrm>
              <a:off x="5429256" y="2571744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●</a:t>
              </a:r>
              <a:endParaRPr kumimoji="1" lang="ja-JP" altLang="en-US" sz="800" dirty="0"/>
            </a:p>
          </p:txBody>
        </p:sp>
        <p:sp>
          <p:nvSpPr>
            <p:cNvPr id="27" name="テキスト ボックス 26"/>
            <p:cNvSpPr txBox="1"/>
            <p:nvPr/>
          </p:nvSpPr>
          <p:spPr>
            <a:xfrm>
              <a:off x="5143504" y="3214686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●</a:t>
              </a:r>
              <a:endParaRPr kumimoji="1" lang="ja-JP" altLang="en-US" sz="800" dirty="0"/>
            </a:p>
          </p:txBody>
        </p:sp>
        <p:sp>
          <p:nvSpPr>
            <p:cNvPr id="28" name="テキスト ボックス 27"/>
            <p:cNvSpPr txBox="1"/>
            <p:nvPr/>
          </p:nvSpPr>
          <p:spPr>
            <a:xfrm>
              <a:off x="5429256" y="3214686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●</a:t>
              </a:r>
              <a:endParaRPr kumimoji="1" lang="ja-JP" altLang="en-US" sz="800" dirty="0"/>
            </a:p>
          </p:txBody>
        </p:sp>
      </p:grpSp>
      <p:grpSp>
        <p:nvGrpSpPr>
          <p:cNvPr id="4" name="グループ化 46"/>
          <p:cNvGrpSpPr/>
          <p:nvPr/>
        </p:nvGrpSpPr>
        <p:grpSpPr>
          <a:xfrm>
            <a:off x="7000892" y="2643182"/>
            <a:ext cx="573010" cy="715510"/>
            <a:chOff x="6072198" y="2643182"/>
            <a:chExt cx="573010" cy="715510"/>
          </a:xfrm>
        </p:grpSpPr>
        <p:sp>
          <p:nvSpPr>
            <p:cNvPr id="30" name="正方形/長方形 29"/>
            <p:cNvSpPr/>
            <p:nvPr/>
          </p:nvSpPr>
          <p:spPr>
            <a:xfrm>
              <a:off x="6148398" y="2709858"/>
              <a:ext cx="428628" cy="581028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1" name="テキスト ボックス 30"/>
            <p:cNvSpPr txBox="1"/>
            <p:nvPr/>
          </p:nvSpPr>
          <p:spPr>
            <a:xfrm>
              <a:off x="6219836" y="2781296"/>
              <a:ext cx="35719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000" dirty="0" smtClean="0"/>
                <a:t>2</a:t>
              </a:r>
              <a:endParaRPr kumimoji="1" lang="ja-JP" altLang="en-US" sz="2000" dirty="0"/>
            </a:p>
          </p:txBody>
        </p:sp>
        <p:sp>
          <p:nvSpPr>
            <p:cNvPr id="36" name="テキスト ボックス 35"/>
            <p:cNvSpPr txBox="1"/>
            <p:nvPr/>
          </p:nvSpPr>
          <p:spPr>
            <a:xfrm>
              <a:off x="6072198" y="2643182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800" dirty="0" smtClean="0"/>
                <a:t>×</a:t>
              </a:r>
              <a:endParaRPr kumimoji="1" lang="ja-JP" altLang="en-US" sz="800" dirty="0"/>
            </a:p>
          </p:txBody>
        </p:sp>
        <p:sp>
          <p:nvSpPr>
            <p:cNvPr id="37" name="テキスト ボックス 36"/>
            <p:cNvSpPr txBox="1"/>
            <p:nvPr/>
          </p:nvSpPr>
          <p:spPr>
            <a:xfrm>
              <a:off x="6357950" y="2643182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800" dirty="0" smtClean="0"/>
                <a:t>×</a:t>
              </a:r>
              <a:endParaRPr kumimoji="1" lang="ja-JP" altLang="en-US" sz="800" dirty="0"/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6357950" y="3143248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800" dirty="0" smtClean="0"/>
                <a:t>×</a:t>
              </a:r>
              <a:endParaRPr kumimoji="1" lang="ja-JP" altLang="en-US" sz="800" dirty="0"/>
            </a:p>
          </p:txBody>
        </p:sp>
        <p:sp>
          <p:nvSpPr>
            <p:cNvPr id="39" name="テキスト ボックス 38"/>
            <p:cNvSpPr txBox="1"/>
            <p:nvPr/>
          </p:nvSpPr>
          <p:spPr>
            <a:xfrm>
              <a:off x="6072198" y="3143248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800" dirty="0" smtClean="0"/>
                <a:t>×</a:t>
              </a:r>
              <a:endParaRPr kumimoji="1" lang="ja-JP" altLang="en-US" sz="800" dirty="0"/>
            </a:p>
          </p:txBody>
        </p:sp>
      </p:grpSp>
      <p:grpSp>
        <p:nvGrpSpPr>
          <p:cNvPr id="5" name="グループ化 47"/>
          <p:cNvGrpSpPr/>
          <p:nvPr/>
        </p:nvGrpSpPr>
        <p:grpSpPr>
          <a:xfrm>
            <a:off x="7286644" y="3000372"/>
            <a:ext cx="450276" cy="572634"/>
            <a:chOff x="6858016" y="2714620"/>
            <a:chExt cx="450276" cy="572634"/>
          </a:xfrm>
        </p:grpSpPr>
        <p:sp>
          <p:nvSpPr>
            <p:cNvPr id="48" name="正方形/長方形 47"/>
            <p:cNvSpPr/>
            <p:nvPr/>
          </p:nvSpPr>
          <p:spPr>
            <a:xfrm rot="5400000">
              <a:off x="6862778" y="2852734"/>
              <a:ext cx="428628" cy="28575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9" name="テキスト ボックス 48"/>
            <p:cNvSpPr txBox="1"/>
            <p:nvPr/>
          </p:nvSpPr>
          <p:spPr>
            <a:xfrm>
              <a:off x="6934216" y="2852734"/>
              <a:ext cx="35719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400" dirty="0" smtClean="0"/>
                <a:t>1</a:t>
              </a:r>
              <a:endParaRPr kumimoji="1" lang="ja-JP" altLang="en-US" sz="1400" dirty="0"/>
            </a:p>
          </p:txBody>
        </p:sp>
        <p:sp>
          <p:nvSpPr>
            <p:cNvPr id="50" name="テキスト ボックス 49"/>
            <p:cNvSpPr txBox="1"/>
            <p:nvPr/>
          </p:nvSpPr>
          <p:spPr>
            <a:xfrm>
              <a:off x="6858016" y="2714620"/>
              <a:ext cx="235962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・</a:t>
              </a:r>
              <a:endParaRPr kumimoji="1" lang="ja-JP" altLang="en-US" sz="800" dirty="0"/>
            </a:p>
          </p:txBody>
        </p:sp>
        <p:sp>
          <p:nvSpPr>
            <p:cNvPr id="51" name="テキスト ボックス 50"/>
            <p:cNvSpPr txBox="1"/>
            <p:nvPr/>
          </p:nvSpPr>
          <p:spPr>
            <a:xfrm>
              <a:off x="7072330" y="2714620"/>
              <a:ext cx="235962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・</a:t>
              </a:r>
              <a:endParaRPr kumimoji="1" lang="ja-JP" altLang="en-US" sz="800" dirty="0"/>
            </a:p>
          </p:txBody>
        </p:sp>
        <p:sp>
          <p:nvSpPr>
            <p:cNvPr id="52" name="テキスト ボックス 51"/>
            <p:cNvSpPr txBox="1"/>
            <p:nvPr/>
          </p:nvSpPr>
          <p:spPr>
            <a:xfrm>
              <a:off x="6858016" y="3071810"/>
              <a:ext cx="235962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・</a:t>
              </a:r>
              <a:endParaRPr kumimoji="1" lang="ja-JP" altLang="en-US" sz="800" dirty="0"/>
            </a:p>
          </p:txBody>
        </p:sp>
        <p:sp>
          <p:nvSpPr>
            <p:cNvPr id="53" name="テキスト ボックス 52"/>
            <p:cNvSpPr txBox="1"/>
            <p:nvPr/>
          </p:nvSpPr>
          <p:spPr>
            <a:xfrm>
              <a:off x="7072330" y="3071810"/>
              <a:ext cx="235962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・</a:t>
              </a:r>
              <a:endParaRPr kumimoji="1" lang="ja-JP" altLang="en-US" sz="800" dirty="0"/>
            </a:p>
          </p:txBody>
        </p:sp>
      </p:grpSp>
      <p:sp>
        <p:nvSpPr>
          <p:cNvPr id="42" name="テキスト ボックス 41"/>
          <p:cNvSpPr txBox="1"/>
          <p:nvPr/>
        </p:nvSpPr>
        <p:spPr>
          <a:xfrm>
            <a:off x="3214678" y="5286388"/>
            <a:ext cx="58671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600" dirty="0" err="1" smtClean="0"/>
              <a:t>hanoi</a:t>
            </a:r>
            <a:r>
              <a:rPr lang="en-US" altLang="ja-JP" sz="3600" dirty="0" smtClean="0"/>
              <a:t>( </a:t>
            </a:r>
            <a:r>
              <a:rPr lang="en-US" altLang="ja-JP" sz="3600" dirty="0" smtClean="0">
                <a:solidFill>
                  <a:srgbClr val="FF0000"/>
                </a:solidFill>
              </a:rPr>
              <a:t>3</a:t>
            </a:r>
            <a:r>
              <a:rPr lang="en-US" altLang="ja-JP" sz="3600" dirty="0" smtClean="0"/>
              <a:t>, “</a:t>
            </a:r>
            <a:r>
              <a:rPr lang="ja-JP" altLang="en-US" sz="3600" dirty="0" smtClean="0"/>
              <a:t>棒</a:t>
            </a:r>
            <a:r>
              <a:rPr lang="en-US" altLang="ja-JP" sz="3600" dirty="0" smtClean="0"/>
              <a:t>A”, “</a:t>
            </a:r>
            <a:r>
              <a:rPr lang="ja-JP" altLang="en-US" sz="3600" dirty="0" smtClean="0"/>
              <a:t>棒</a:t>
            </a:r>
            <a:r>
              <a:rPr lang="en-US" altLang="ja-JP" sz="3600" dirty="0" smtClean="0">
                <a:solidFill>
                  <a:srgbClr val="FF0000"/>
                </a:solidFill>
              </a:rPr>
              <a:t>C</a:t>
            </a:r>
            <a:r>
              <a:rPr lang="en-US" altLang="ja-JP" sz="3600" dirty="0" smtClean="0"/>
              <a:t>”, “</a:t>
            </a:r>
            <a:r>
              <a:rPr lang="ja-JP" altLang="en-US" sz="3600" dirty="0" smtClean="0"/>
              <a:t>棒</a:t>
            </a:r>
            <a:r>
              <a:rPr lang="en-US" altLang="ja-JP" sz="3600" dirty="0" smtClean="0"/>
              <a:t>B”);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正方形/長方形 43"/>
          <p:cNvSpPr/>
          <p:nvPr/>
        </p:nvSpPr>
        <p:spPr>
          <a:xfrm>
            <a:off x="1643042" y="1571612"/>
            <a:ext cx="2071702" cy="27146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r>
              <a:rPr kumimoji="1" lang="ja-JP" altLang="en-US" sz="2400" dirty="0" smtClean="0"/>
              <a:t>棒（領域）Ａ</a:t>
            </a:r>
            <a:endParaRPr kumimoji="1" lang="ja-JP" altLang="en-US" sz="2400" dirty="0"/>
          </a:p>
        </p:txBody>
      </p:sp>
      <p:sp>
        <p:nvSpPr>
          <p:cNvPr id="45" name="正方形/長方形 44"/>
          <p:cNvSpPr/>
          <p:nvPr/>
        </p:nvSpPr>
        <p:spPr>
          <a:xfrm>
            <a:off x="3929058" y="1571612"/>
            <a:ext cx="2071702" cy="27146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r>
              <a:rPr kumimoji="1" lang="ja-JP" altLang="en-US" sz="2400" dirty="0" smtClean="0"/>
              <a:t>棒（領域）</a:t>
            </a:r>
            <a:r>
              <a:rPr kumimoji="1" lang="en-US" altLang="ja-JP" sz="2400" dirty="0" smtClean="0"/>
              <a:t>B</a:t>
            </a:r>
            <a:endParaRPr kumimoji="1" lang="ja-JP" altLang="en-US" sz="2400" dirty="0"/>
          </a:p>
        </p:txBody>
      </p:sp>
      <p:sp>
        <p:nvSpPr>
          <p:cNvPr id="46" name="正方形/長方形 45"/>
          <p:cNvSpPr/>
          <p:nvPr/>
        </p:nvSpPr>
        <p:spPr>
          <a:xfrm>
            <a:off x="6215074" y="1571612"/>
            <a:ext cx="2071702" cy="27146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r>
              <a:rPr kumimoji="1" lang="ja-JP" altLang="en-US" sz="2400" dirty="0" smtClean="0"/>
              <a:t>棒（領域）</a:t>
            </a:r>
            <a:r>
              <a:rPr kumimoji="1" lang="en-US" altLang="ja-JP" sz="2400" dirty="0" smtClean="0"/>
              <a:t>C</a:t>
            </a:r>
            <a:endParaRPr kumimoji="1" lang="ja-JP" altLang="en-US" sz="2400" dirty="0"/>
          </a:p>
        </p:txBody>
      </p:sp>
      <p:sp>
        <p:nvSpPr>
          <p:cNvPr id="11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ハノイの塔：プログラム</a:t>
            </a:r>
            <a:endParaRPr kumimoji="1" lang="ja-JP" altLang="en-US" dirty="0"/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1785918" y="4714884"/>
            <a:ext cx="6553397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600" dirty="0" smtClean="0">
                <a:solidFill>
                  <a:schemeClr val="bg1">
                    <a:lumMod val="85000"/>
                  </a:schemeClr>
                </a:solidFill>
              </a:rPr>
              <a:t>この水色の山を</a:t>
            </a:r>
            <a:r>
              <a:rPr lang="en-US" altLang="ja-JP" sz="3600" dirty="0" smtClean="0">
                <a:solidFill>
                  <a:schemeClr val="bg1">
                    <a:lumMod val="85000"/>
                  </a:schemeClr>
                </a:solidFill>
              </a:rPr>
              <a:t>B</a:t>
            </a:r>
            <a:r>
              <a:rPr lang="ja-JP" altLang="en-US" sz="3600" dirty="0" smtClean="0">
                <a:solidFill>
                  <a:schemeClr val="bg1">
                    <a:lumMod val="85000"/>
                  </a:schemeClr>
                </a:solidFill>
              </a:rPr>
              <a:t>に動かすには、</a:t>
            </a:r>
            <a:endParaRPr lang="en-US" altLang="ja-JP" sz="3600" dirty="0" smtClean="0">
              <a:solidFill>
                <a:schemeClr val="bg1">
                  <a:lumMod val="85000"/>
                </a:schemeClr>
              </a:solidFill>
            </a:endParaRPr>
          </a:p>
          <a:p>
            <a:r>
              <a:rPr lang="ja-JP" altLang="en-US" sz="3600" dirty="0" smtClean="0">
                <a:solidFill>
                  <a:schemeClr val="bg1">
                    <a:lumMod val="85000"/>
                  </a:schemeClr>
                </a:solidFill>
              </a:rPr>
              <a:t>まずその上の紫を</a:t>
            </a:r>
            <a:r>
              <a:rPr lang="en-US" altLang="ja-JP" sz="3600" dirty="0" smtClean="0">
                <a:solidFill>
                  <a:schemeClr val="bg1">
                    <a:lumMod val="85000"/>
                  </a:schemeClr>
                </a:solidFill>
              </a:rPr>
              <a:t>C</a:t>
            </a:r>
            <a:r>
              <a:rPr lang="ja-JP" altLang="en-US" sz="3600" dirty="0" smtClean="0">
                <a:solidFill>
                  <a:schemeClr val="bg1">
                    <a:lumMod val="85000"/>
                  </a:schemeClr>
                </a:solidFill>
              </a:rPr>
              <a:t>に「移動」して</a:t>
            </a:r>
            <a:endParaRPr lang="en-US" altLang="ja-JP" sz="3600" dirty="0" smtClean="0">
              <a:solidFill>
                <a:schemeClr val="bg1">
                  <a:lumMod val="85000"/>
                </a:schemeClr>
              </a:solidFill>
            </a:endParaRPr>
          </a:p>
          <a:p>
            <a:r>
              <a:rPr lang="ja-JP" altLang="en-US" sz="3600" dirty="0" smtClean="0">
                <a:solidFill>
                  <a:schemeClr val="bg1">
                    <a:lumMod val="85000"/>
                  </a:schemeClr>
                </a:solidFill>
              </a:rPr>
              <a:t>一番下を</a:t>
            </a:r>
            <a:r>
              <a:rPr lang="en-US" altLang="ja-JP" sz="3600" dirty="0" smtClean="0">
                <a:solidFill>
                  <a:schemeClr val="bg1">
                    <a:lumMod val="85000"/>
                  </a:schemeClr>
                </a:solidFill>
              </a:rPr>
              <a:t>B</a:t>
            </a:r>
            <a:r>
              <a:rPr lang="ja-JP" altLang="en-US" sz="3600" dirty="0" smtClean="0">
                <a:solidFill>
                  <a:schemeClr val="bg1">
                    <a:lumMod val="85000"/>
                  </a:schemeClr>
                </a:solidFill>
              </a:rPr>
              <a:t>に動かし</a:t>
            </a:r>
            <a:endParaRPr lang="en-US" altLang="ja-JP" sz="3600" dirty="0" smtClean="0">
              <a:solidFill>
                <a:schemeClr val="bg1">
                  <a:lumMod val="85000"/>
                </a:schemeClr>
              </a:solidFill>
            </a:endParaRPr>
          </a:p>
        </p:txBody>
      </p:sp>
      <p:grpSp>
        <p:nvGrpSpPr>
          <p:cNvPr id="2" name="グループ化 44"/>
          <p:cNvGrpSpPr/>
          <p:nvPr/>
        </p:nvGrpSpPr>
        <p:grpSpPr>
          <a:xfrm>
            <a:off x="4286248" y="2000240"/>
            <a:ext cx="1007144" cy="1307909"/>
            <a:chOff x="3714744" y="2285992"/>
            <a:chExt cx="1007144" cy="1307909"/>
          </a:xfrm>
        </p:grpSpPr>
        <p:sp>
          <p:nvSpPr>
            <p:cNvPr id="32" name="正方形/長方形 31"/>
            <p:cNvSpPr/>
            <p:nvPr/>
          </p:nvSpPr>
          <p:spPr>
            <a:xfrm>
              <a:off x="3790944" y="2352668"/>
              <a:ext cx="857256" cy="11525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3" name="テキスト ボックス 32"/>
            <p:cNvSpPr txBox="1"/>
            <p:nvPr/>
          </p:nvSpPr>
          <p:spPr>
            <a:xfrm>
              <a:off x="4005258" y="2566982"/>
              <a:ext cx="444352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4000" dirty="0" smtClean="0"/>
                <a:t>4</a:t>
              </a:r>
              <a:endParaRPr kumimoji="1" lang="ja-JP" altLang="en-US" sz="4000" dirty="0"/>
            </a:p>
          </p:txBody>
        </p:sp>
        <p:sp>
          <p:nvSpPr>
            <p:cNvPr id="34" name="テキスト ボックス 33"/>
            <p:cNvSpPr txBox="1"/>
            <p:nvPr/>
          </p:nvSpPr>
          <p:spPr>
            <a:xfrm>
              <a:off x="3714744" y="3286124"/>
              <a:ext cx="36420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400" dirty="0" smtClean="0"/>
                <a:t>×</a:t>
              </a:r>
              <a:endParaRPr kumimoji="1" lang="ja-JP" altLang="en-US" sz="1400" dirty="0"/>
            </a:p>
          </p:txBody>
        </p:sp>
        <p:sp>
          <p:nvSpPr>
            <p:cNvPr id="35" name="テキスト ボックス 34"/>
            <p:cNvSpPr txBox="1"/>
            <p:nvPr/>
          </p:nvSpPr>
          <p:spPr>
            <a:xfrm>
              <a:off x="4357686" y="3286124"/>
              <a:ext cx="36420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400" dirty="0" smtClean="0"/>
                <a:t>×</a:t>
              </a:r>
              <a:endParaRPr kumimoji="1" lang="ja-JP" altLang="en-US" sz="1400" dirty="0"/>
            </a:p>
          </p:txBody>
        </p:sp>
        <p:sp>
          <p:nvSpPr>
            <p:cNvPr id="40" name="テキスト ボックス 39"/>
            <p:cNvSpPr txBox="1"/>
            <p:nvPr/>
          </p:nvSpPr>
          <p:spPr>
            <a:xfrm>
              <a:off x="4357686" y="2285992"/>
              <a:ext cx="36420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400" dirty="0" smtClean="0"/>
                <a:t>×</a:t>
              </a:r>
              <a:endParaRPr kumimoji="1" lang="ja-JP" altLang="en-US" sz="1400" dirty="0"/>
            </a:p>
          </p:txBody>
        </p:sp>
        <p:sp>
          <p:nvSpPr>
            <p:cNvPr id="41" name="テキスト ボックス 40"/>
            <p:cNvSpPr txBox="1"/>
            <p:nvPr/>
          </p:nvSpPr>
          <p:spPr>
            <a:xfrm>
              <a:off x="3714744" y="2285992"/>
              <a:ext cx="36420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400" dirty="0" smtClean="0"/>
                <a:t>×</a:t>
              </a:r>
              <a:endParaRPr kumimoji="1" lang="ja-JP" altLang="en-US" sz="1400" dirty="0"/>
            </a:p>
          </p:txBody>
        </p:sp>
      </p:grpSp>
      <p:grpSp>
        <p:nvGrpSpPr>
          <p:cNvPr id="3" name="グループ化 45"/>
          <p:cNvGrpSpPr/>
          <p:nvPr/>
        </p:nvGrpSpPr>
        <p:grpSpPr>
          <a:xfrm>
            <a:off x="6786578" y="2285992"/>
            <a:ext cx="585790" cy="863148"/>
            <a:chOff x="5143504" y="2566982"/>
            <a:chExt cx="585790" cy="863148"/>
          </a:xfrm>
        </p:grpSpPr>
        <p:sp>
          <p:nvSpPr>
            <p:cNvPr id="23" name="正方形/長方形 22"/>
            <p:cNvSpPr/>
            <p:nvPr/>
          </p:nvSpPr>
          <p:spPr>
            <a:xfrm rot="16200000">
              <a:off x="5010152" y="2705096"/>
              <a:ext cx="857256" cy="581028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4" name="テキスト ボックス 23"/>
            <p:cNvSpPr txBox="1"/>
            <p:nvPr/>
          </p:nvSpPr>
          <p:spPr>
            <a:xfrm>
              <a:off x="5219704" y="2709858"/>
              <a:ext cx="35719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3200" dirty="0" smtClean="0"/>
                <a:t>3</a:t>
              </a:r>
              <a:endParaRPr kumimoji="1" lang="ja-JP" altLang="en-US" sz="3200" dirty="0"/>
            </a:p>
          </p:txBody>
        </p:sp>
        <p:sp>
          <p:nvSpPr>
            <p:cNvPr id="25" name="テキスト ボックス 24"/>
            <p:cNvSpPr txBox="1"/>
            <p:nvPr/>
          </p:nvSpPr>
          <p:spPr>
            <a:xfrm>
              <a:off x="5143504" y="2571744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●</a:t>
              </a:r>
              <a:endParaRPr kumimoji="1" lang="ja-JP" altLang="en-US" sz="800" dirty="0"/>
            </a:p>
          </p:txBody>
        </p:sp>
        <p:sp>
          <p:nvSpPr>
            <p:cNvPr id="26" name="テキスト ボックス 25"/>
            <p:cNvSpPr txBox="1"/>
            <p:nvPr/>
          </p:nvSpPr>
          <p:spPr>
            <a:xfrm>
              <a:off x="5429256" y="2571744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●</a:t>
              </a:r>
              <a:endParaRPr kumimoji="1" lang="ja-JP" altLang="en-US" sz="800" dirty="0"/>
            </a:p>
          </p:txBody>
        </p:sp>
        <p:sp>
          <p:nvSpPr>
            <p:cNvPr id="27" name="テキスト ボックス 26"/>
            <p:cNvSpPr txBox="1"/>
            <p:nvPr/>
          </p:nvSpPr>
          <p:spPr>
            <a:xfrm>
              <a:off x="5143504" y="3214686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●</a:t>
              </a:r>
              <a:endParaRPr kumimoji="1" lang="ja-JP" altLang="en-US" sz="800" dirty="0"/>
            </a:p>
          </p:txBody>
        </p:sp>
        <p:sp>
          <p:nvSpPr>
            <p:cNvPr id="28" name="テキスト ボックス 27"/>
            <p:cNvSpPr txBox="1"/>
            <p:nvPr/>
          </p:nvSpPr>
          <p:spPr>
            <a:xfrm>
              <a:off x="5429256" y="3214686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●</a:t>
              </a:r>
              <a:endParaRPr kumimoji="1" lang="ja-JP" altLang="en-US" sz="800" dirty="0"/>
            </a:p>
          </p:txBody>
        </p:sp>
      </p:grpSp>
      <p:grpSp>
        <p:nvGrpSpPr>
          <p:cNvPr id="4" name="グループ化 46"/>
          <p:cNvGrpSpPr/>
          <p:nvPr/>
        </p:nvGrpSpPr>
        <p:grpSpPr>
          <a:xfrm>
            <a:off x="7000892" y="2643182"/>
            <a:ext cx="573010" cy="715510"/>
            <a:chOff x="6072198" y="2643182"/>
            <a:chExt cx="573010" cy="715510"/>
          </a:xfrm>
        </p:grpSpPr>
        <p:sp>
          <p:nvSpPr>
            <p:cNvPr id="30" name="正方形/長方形 29"/>
            <p:cNvSpPr/>
            <p:nvPr/>
          </p:nvSpPr>
          <p:spPr>
            <a:xfrm>
              <a:off x="6148398" y="2709858"/>
              <a:ext cx="428628" cy="581028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1" name="テキスト ボックス 30"/>
            <p:cNvSpPr txBox="1"/>
            <p:nvPr/>
          </p:nvSpPr>
          <p:spPr>
            <a:xfrm>
              <a:off x="6219836" y="2781296"/>
              <a:ext cx="35719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000" dirty="0" smtClean="0"/>
                <a:t>2</a:t>
              </a:r>
              <a:endParaRPr kumimoji="1" lang="ja-JP" altLang="en-US" sz="2000" dirty="0"/>
            </a:p>
          </p:txBody>
        </p:sp>
        <p:sp>
          <p:nvSpPr>
            <p:cNvPr id="36" name="テキスト ボックス 35"/>
            <p:cNvSpPr txBox="1"/>
            <p:nvPr/>
          </p:nvSpPr>
          <p:spPr>
            <a:xfrm>
              <a:off x="6072198" y="2643182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800" dirty="0" smtClean="0"/>
                <a:t>×</a:t>
              </a:r>
              <a:endParaRPr kumimoji="1" lang="ja-JP" altLang="en-US" sz="800" dirty="0"/>
            </a:p>
          </p:txBody>
        </p:sp>
        <p:sp>
          <p:nvSpPr>
            <p:cNvPr id="37" name="テキスト ボックス 36"/>
            <p:cNvSpPr txBox="1"/>
            <p:nvPr/>
          </p:nvSpPr>
          <p:spPr>
            <a:xfrm>
              <a:off x="6357950" y="2643182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800" dirty="0" smtClean="0"/>
                <a:t>×</a:t>
              </a:r>
              <a:endParaRPr kumimoji="1" lang="ja-JP" altLang="en-US" sz="800" dirty="0"/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6357950" y="3143248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800" dirty="0" smtClean="0"/>
                <a:t>×</a:t>
              </a:r>
              <a:endParaRPr kumimoji="1" lang="ja-JP" altLang="en-US" sz="800" dirty="0"/>
            </a:p>
          </p:txBody>
        </p:sp>
        <p:sp>
          <p:nvSpPr>
            <p:cNvPr id="39" name="テキスト ボックス 38"/>
            <p:cNvSpPr txBox="1"/>
            <p:nvPr/>
          </p:nvSpPr>
          <p:spPr>
            <a:xfrm>
              <a:off x="6072198" y="3143248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800" dirty="0" smtClean="0"/>
                <a:t>×</a:t>
              </a:r>
              <a:endParaRPr kumimoji="1" lang="ja-JP" altLang="en-US" sz="800" dirty="0"/>
            </a:p>
          </p:txBody>
        </p:sp>
      </p:grpSp>
      <p:grpSp>
        <p:nvGrpSpPr>
          <p:cNvPr id="5" name="グループ化 47"/>
          <p:cNvGrpSpPr/>
          <p:nvPr/>
        </p:nvGrpSpPr>
        <p:grpSpPr>
          <a:xfrm>
            <a:off x="7286644" y="3000372"/>
            <a:ext cx="450276" cy="572634"/>
            <a:chOff x="6858016" y="2714620"/>
            <a:chExt cx="450276" cy="572634"/>
          </a:xfrm>
        </p:grpSpPr>
        <p:sp>
          <p:nvSpPr>
            <p:cNvPr id="48" name="正方形/長方形 47"/>
            <p:cNvSpPr/>
            <p:nvPr/>
          </p:nvSpPr>
          <p:spPr>
            <a:xfrm rot="5400000">
              <a:off x="6862778" y="2852734"/>
              <a:ext cx="428628" cy="28575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9" name="テキスト ボックス 48"/>
            <p:cNvSpPr txBox="1"/>
            <p:nvPr/>
          </p:nvSpPr>
          <p:spPr>
            <a:xfrm>
              <a:off x="6934216" y="2852734"/>
              <a:ext cx="35719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400" dirty="0" smtClean="0"/>
                <a:t>1</a:t>
              </a:r>
              <a:endParaRPr kumimoji="1" lang="ja-JP" altLang="en-US" sz="1400" dirty="0"/>
            </a:p>
          </p:txBody>
        </p:sp>
        <p:sp>
          <p:nvSpPr>
            <p:cNvPr id="50" name="テキスト ボックス 49"/>
            <p:cNvSpPr txBox="1"/>
            <p:nvPr/>
          </p:nvSpPr>
          <p:spPr>
            <a:xfrm>
              <a:off x="6858016" y="2714620"/>
              <a:ext cx="235962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・</a:t>
              </a:r>
              <a:endParaRPr kumimoji="1" lang="ja-JP" altLang="en-US" sz="800" dirty="0"/>
            </a:p>
          </p:txBody>
        </p:sp>
        <p:sp>
          <p:nvSpPr>
            <p:cNvPr id="51" name="テキスト ボックス 50"/>
            <p:cNvSpPr txBox="1"/>
            <p:nvPr/>
          </p:nvSpPr>
          <p:spPr>
            <a:xfrm>
              <a:off x="7072330" y="2714620"/>
              <a:ext cx="235962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・</a:t>
              </a:r>
              <a:endParaRPr kumimoji="1" lang="ja-JP" altLang="en-US" sz="800" dirty="0"/>
            </a:p>
          </p:txBody>
        </p:sp>
        <p:sp>
          <p:nvSpPr>
            <p:cNvPr id="52" name="テキスト ボックス 51"/>
            <p:cNvSpPr txBox="1"/>
            <p:nvPr/>
          </p:nvSpPr>
          <p:spPr>
            <a:xfrm>
              <a:off x="6858016" y="3071810"/>
              <a:ext cx="235962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・</a:t>
              </a:r>
              <a:endParaRPr kumimoji="1" lang="ja-JP" altLang="en-US" sz="800" dirty="0"/>
            </a:p>
          </p:txBody>
        </p:sp>
        <p:sp>
          <p:nvSpPr>
            <p:cNvPr id="53" name="テキスト ボックス 52"/>
            <p:cNvSpPr txBox="1"/>
            <p:nvPr/>
          </p:nvSpPr>
          <p:spPr>
            <a:xfrm>
              <a:off x="7072330" y="3071810"/>
              <a:ext cx="235962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・</a:t>
              </a:r>
              <a:endParaRPr kumimoji="1" lang="ja-JP" altLang="en-US" sz="800" dirty="0"/>
            </a:p>
          </p:txBody>
        </p:sp>
      </p:grpSp>
      <p:sp>
        <p:nvSpPr>
          <p:cNvPr id="42" name="テキスト ボックス 41"/>
          <p:cNvSpPr txBox="1"/>
          <p:nvPr/>
        </p:nvSpPr>
        <p:spPr>
          <a:xfrm>
            <a:off x="3214678" y="5286388"/>
            <a:ext cx="586711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600" dirty="0" err="1" smtClean="0"/>
              <a:t>hanoi</a:t>
            </a:r>
            <a:r>
              <a:rPr lang="en-US" altLang="ja-JP" sz="3600" dirty="0" smtClean="0"/>
              <a:t>( </a:t>
            </a:r>
            <a:r>
              <a:rPr lang="en-US" altLang="ja-JP" sz="3600" dirty="0" smtClean="0">
                <a:solidFill>
                  <a:srgbClr val="FF0000"/>
                </a:solidFill>
              </a:rPr>
              <a:t>3</a:t>
            </a:r>
            <a:r>
              <a:rPr lang="en-US" altLang="ja-JP" sz="3600" dirty="0" smtClean="0"/>
              <a:t>, “</a:t>
            </a:r>
            <a:r>
              <a:rPr lang="ja-JP" altLang="en-US" sz="3600" dirty="0" smtClean="0"/>
              <a:t>棒</a:t>
            </a:r>
            <a:r>
              <a:rPr lang="en-US" altLang="ja-JP" sz="3600" dirty="0" smtClean="0"/>
              <a:t>A”, “</a:t>
            </a:r>
            <a:r>
              <a:rPr lang="ja-JP" altLang="en-US" sz="3600" dirty="0" smtClean="0"/>
              <a:t>棒</a:t>
            </a:r>
            <a:r>
              <a:rPr lang="en-US" altLang="ja-JP" sz="3600" dirty="0" smtClean="0">
                <a:solidFill>
                  <a:srgbClr val="FF0000"/>
                </a:solidFill>
              </a:rPr>
              <a:t>C</a:t>
            </a:r>
            <a:r>
              <a:rPr lang="en-US" altLang="ja-JP" sz="3600" dirty="0" smtClean="0"/>
              <a:t>”, “</a:t>
            </a:r>
            <a:r>
              <a:rPr lang="ja-JP" altLang="en-US" sz="3600" dirty="0" smtClean="0"/>
              <a:t>棒</a:t>
            </a:r>
            <a:r>
              <a:rPr lang="en-US" altLang="ja-JP" sz="3600" dirty="0" smtClean="0"/>
              <a:t>B”);</a:t>
            </a:r>
          </a:p>
          <a:p>
            <a:r>
              <a:rPr lang="en-US" altLang="ja-JP" sz="3600" dirty="0" smtClean="0"/>
              <a:t>move(“</a:t>
            </a:r>
            <a:r>
              <a:rPr lang="ja-JP" altLang="en-US" sz="3600" dirty="0" smtClean="0"/>
              <a:t>棒</a:t>
            </a:r>
            <a:r>
              <a:rPr lang="en-US" altLang="ja-JP" sz="3600" dirty="0" smtClean="0"/>
              <a:t>A”, “</a:t>
            </a:r>
            <a:r>
              <a:rPr lang="ja-JP" altLang="en-US" sz="3600" dirty="0" smtClean="0"/>
              <a:t>棒</a:t>
            </a:r>
            <a:r>
              <a:rPr lang="en-US" altLang="ja-JP" sz="3600" dirty="0" smtClean="0"/>
              <a:t>B”);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正方形/長方形 43"/>
          <p:cNvSpPr/>
          <p:nvPr/>
        </p:nvSpPr>
        <p:spPr>
          <a:xfrm>
            <a:off x="1643042" y="1571612"/>
            <a:ext cx="2071702" cy="27146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r>
              <a:rPr kumimoji="1" lang="ja-JP" altLang="en-US" sz="2400" dirty="0" smtClean="0"/>
              <a:t>棒（領域）Ａ</a:t>
            </a:r>
            <a:endParaRPr kumimoji="1" lang="ja-JP" altLang="en-US" sz="2400" dirty="0"/>
          </a:p>
        </p:txBody>
      </p:sp>
      <p:sp>
        <p:nvSpPr>
          <p:cNvPr id="45" name="正方形/長方形 44"/>
          <p:cNvSpPr/>
          <p:nvPr/>
        </p:nvSpPr>
        <p:spPr>
          <a:xfrm>
            <a:off x="3929058" y="1571612"/>
            <a:ext cx="2071702" cy="27146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r>
              <a:rPr kumimoji="1" lang="ja-JP" altLang="en-US" sz="2400" dirty="0" smtClean="0"/>
              <a:t>棒（領域）</a:t>
            </a:r>
            <a:r>
              <a:rPr kumimoji="1" lang="en-US" altLang="ja-JP" sz="2400" dirty="0" smtClean="0"/>
              <a:t>B</a:t>
            </a:r>
            <a:endParaRPr kumimoji="1" lang="ja-JP" altLang="en-US" sz="2400" dirty="0"/>
          </a:p>
        </p:txBody>
      </p:sp>
      <p:sp>
        <p:nvSpPr>
          <p:cNvPr id="46" name="正方形/長方形 45"/>
          <p:cNvSpPr/>
          <p:nvPr/>
        </p:nvSpPr>
        <p:spPr>
          <a:xfrm>
            <a:off x="6215074" y="1571612"/>
            <a:ext cx="2071702" cy="27146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r>
              <a:rPr kumimoji="1" lang="ja-JP" altLang="en-US" sz="2400" dirty="0" smtClean="0"/>
              <a:t>棒（領域）</a:t>
            </a:r>
            <a:r>
              <a:rPr kumimoji="1" lang="en-US" altLang="ja-JP" sz="2400" dirty="0" smtClean="0"/>
              <a:t>C</a:t>
            </a:r>
            <a:endParaRPr kumimoji="1" lang="ja-JP" altLang="en-US" sz="2400" dirty="0"/>
          </a:p>
        </p:txBody>
      </p:sp>
      <p:sp>
        <p:nvSpPr>
          <p:cNvPr id="11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ハノイの塔：プログラム</a:t>
            </a:r>
            <a:endParaRPr kumimoji="1" lang="ja-JP" altLang="en-US" dirty="0"/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1785918" y="4714884"/>
            <a:ext cx="6553397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600" dirty="0" smtClean="0">
                <a:solidFill>
                  <a:schemeClr val="bg1">
                    <a:lumMod val="85000"/>
                  </a:schemeClr>
                </a:solidFill>
              </a:rPr>
              <a:t>この水色の山を</a:t>
            </a:r>
            <a:r>
              <a:rPr lang="en-US" altLang="ja-JP" sz="3600" dirty="0" smtClean="0">
                <a:solidFill>
                  <a:schemeClr val="bg1">
                    <a:lumMod val="85000"/>
                  </a:schemeClr>
                </a:solidFill>
              </a:rPr>
              <a:t>B</a:t>
            </a:r>
            <a:r>
              <a:rPr lang="ja-JP" altLang="en-US" sz="3600" dirty="0" smtClean="0">
                <a:solidFill>
                  <a:schemeClr val="bg1">
                    <a:lumMod val="85000"/>
                  </a:schemeClr>
                </a:solidFill>
              </a:rPr>
              <a:t>に動かすには、</a:t>
            </a:r>
            <a:endParaRPr lang="en-US" altLang="ja-JP" sz="3600" dirty="0" smtClean="0">
              <a:solidFill>
                <a:schemeClr val="bg1">
                  <a:lumMod val="85000"/>
                </a:schemeClr>
              </a:solidFill>
            </a:endParaRPr>
          </a:p>
          <a:p>
            <a:r>
              <a:rPr lang="ja-JP" altLang="en-US" sz="3600" dirty="0" smtClean="0">
                <a:solidFill>
                  <a:schemeClr val="bg1">
                    <a:lumMod val="85000"/>
                  </a:schemeClr>
                </a:solidFill>
              </a:rPr>
              <a:t>まずその上の紫を</a:t>
            </a:r>
            <a:r>
              <a:rPr lang="en-US" altLang="ja-JP" sz="3600" dirty="0" smtClean="0">
                <a:solidFill>
                  <a:schemeClr val="bg1">
                    <a:lumMod val="85000"/>
                  </a:schemeClr>
                </a:solidFill>
              </a:rPr>
              <a:t>C</a:t>
            </a:r>
            <a:r>
              <a:rPr lang="ja-JP" altLang="en-US" sz="3600" dirty="0" smtClean="0">
                <a:solidFill>
                  <a:schemeClr val="bg1">
                    <a:lumMod val="85000"/>
                  </a:schemeClr>
                </a:solidFill>
              </a:rPr>
              <a:t>に「移動」して</a:t>
            </a:r>
            <a:endParaRPr lang="en-US" altLang="ja-JP" sz="3600" dirty="0" smtClean="0">
              <a:solidFill>
                <a:schemeClr val="bg1">
                  <a:lumMod val="85000"/>
                </a:schemeClr>
              </a:solidFill>
            </a:endParaRPr>
          </a:p>
          <a:p>
            <a:r>
              <a:rPr lang="ja-JP" altLang="en-US" sz="3600" dirty="0" smtClean="0">
                <a:solidFill>
                  <a:schemeClr val="bg1">
                    <a:lumMod val="85000"/>
                  </a:schemeClr>
                </a:solidFill>
              </a:rPr>
              <a:t>一番下を</a:t>
            </a:r>
            <a:r>
              <a:rPr lang="en-US" altLang="ja-JP" sz="3600" dirty="0" smtClean="0">
                <a:solidFill>
                  <a:schemeClr val="bg1">
                    <a:lumMod val="85000"/>
                  </a:schemeClr>
                </a:solidFill>
              </a:rPr>
              <a:t>B</a:t>
            </a:r>
            <a:r>
              <a:rPr lang="ja-JP" altLang="en-US" sz="3600" dirty="0" smtClean="0">
                <a:solidFill>
                  <a:schemeClr val="bg1">
                    <a:lumMod val="85000"/>
                  </a:schemeClr>
                </a:solidFill>
              </a:rPr>
              <a:t>に動かし</a:t>
            </a:r>
            <a:endParaRPr lang="en-US" altLang="ja-JP" sz="3600" dirty="0" smtClean="0">
              <a:solidFill>
                <a:schemeClr val="bg1">
                  <a:lumMod val="85000"/>
                </a:schemeClr>
              </a:solidFill>
            </a:endParaRPr>
          </a:p>
          <a:p>
            <a:r>
              <a:rPr lang="en-US" altLang="ja-JP" sz="3600" dirty="0" smtClean="0">
                <a:solidFill>
                  <a:schemeClr val="bg1">
                    <a:lumMod val="85000"/>
                  </a:schemeClr>
                </a:solidFill>
              </a:rPr>
              <a:t>C</a:t>
            </a:r>
            <a:r>
              <a:rPr lang="ja-JP" altLang="en-US" sz="3600" dirty="0" smtClean="0">
                <a:solidFill>
                  <a:schemeClr val="bg1">
                    <a:lumMod val="85000"/>
                  </a:schemeClr>
                </a:solidFill>
              </a:rPr>
              <a:t>に退避した部分を</a:t>
            </a:r>
            <a:r>
              <a:rPr lang="en-US" altLang="ja-JP" sz="3600" dirty="0" smtClean="0">
                <a:solidFill>
                  <a:schemeClr val="bg1">
                    <a:lumMod val="85000"/>
                  </a:schemeClr>
                </a:solidFill>
              </a:rPr>
              <a:t>B</a:t>
            </a:r>
            <a:r>
              <a:rPr lang="ja-JP" altLang="en-US" sz="3600" dirty="0" smtClean="0">
                <a:solidFill>
                  <a:schemeClr val="bg1">
                    <a:lumMod val="85000"/>
                  </a:schemeClr>
                </a:solidFill>
              </a:rPr>
              <a:t>に「移動」</a:t>
            </a:r>
            <a:endParaRPr lang="en-US" altLang="ja-JP" sz="3600" dirty="0" smtClean="0">
              <a:solidFill>
                <a:schemeClr val="bg1">
                  <a:lumMod val="85000"/>
                </a:schemeClr>
              </a:solidFill>
            </a:endParaRPr>
          </a:p>
        </p:txBody>
      </p:sp>
      <p:grpSp>
        <p:nvGrpSpPr>
          <p:cNvPr id="2" name="グループ化 44"/>
          <p:cNvGrpSpPr/>
          <p:nvPr/>
        </p:nvGrpSpPr>
        <p:grpSpPr>
          <a:xfrm>
            <a:off x="4286248" y="2000240"/>
            <a:ext cx="1007144" cy="1307909"/>
            <a:chOff x="3714744" y="2285992"/>
            <a:chExt cx="1007144" cy="1307909"/>
          </a:xfrm>
        </p:grpSpPr>
        <p:sp>
          <p:nvSpPr>
            <p:cNvPr id="32" name="正方形/長方形 31"/>
            <p:cNvSpPr/>
            <p:nvPr/>
          </p:nvSpPr>
          <p:spPr>
            <a:xfrm>
              <a:off x="3790944" y="2352668"/>
              <a:ext cx="857256" cy="11525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3" name="テキスト ボックス 32"/>
            <p:cNvSpPr txBox="1"/>
            <p:nvPr/>
          </p:nvSpPr>
          <p:spPr>
            <a:xfrm>
              <a:off x="4005258" y="2566982"/>
              <a:ext cx="444352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4000" dirty="0" smtClean="0"/>
                <a:t>4</a:t>
              </a:r>
              <a:endParaRPr kumimoji="1" lang="ja-JP" altLang="en-US" sz="4000" dirty="0"/>
            </a:p>
          </p:txBody>
        </p:sp>
        <p:sp>
          <p:nvSpPr>
            <p:cNvPr id="34" name="テキスト ボックス 33"/>
            <p:cNvSpPr txBox="1"/>
            <p:nvPr/>
          </p:nvSpPr>
          <p:spPr>
            <a:xfrm>
              <a:off x="3714744" y="3286124"/>
              <a:ext cx="36420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400" dirty="0" smtClean="0"/>
                <a:t>×</a:t>
              </a:r>
              <a:endParaRPr kumimoji="1" lang="ja-JP" altLang="en-US" sz="1400" dirty="0"/>
            </a:p>
          </p:txBody>
        </p:sp>
        <p:sp>
          <p:nvSpPr>
            <p:cNvPr id="35" name="テキスト ボックス 34"/>
            <p:cNvSpPr txBox="1"/>
            <p:nvPr/>
          </p:nvSpPr>
          <p:spPr>
            <a:xfrm>
              <a:off x="4357686" y="3286124"/>
              <a:ext cx="36420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400" dirty="0" smtClean="0"/>
                <a:t>×</a:t>
              </a:r>
              <a:endParaRPr kumimoji="1" lang="ja-JP" altLang="en-US" sz="1400" dirty="0"/>
            </a:p>
          </p:txBody>
        </p:sp>
        <p:sp>
          <p:nvSpPr>
            <p:cNvPr id="40" name="テキスト ボックス 39"/>
            <p:cNvSpPr txBox="1"/>
            <p:nvPr/>
          </p:nvSpPr>
          <p:spPr>
            <a:xfrm>
              <a:off x="4357686" y="2285992"/>
              <a:ext cx="36420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400" dirty="0" smtClean="0"/>
                <a:t>×</a:t>
              </a:r>
              <a:endParaRPr kumimoji="1" lang="ja-JP" altLang="en-US" sz="1400" dirty="0"/>
            </a:p>
          </p:txBody>
        </p:sp>
        <p:sp>
          <p:nvSpPr>
            <p:cNvPr id="41" name="テキスト ボックス 40"/>
            <p:cNvSpPr txBox="1"/>
            <p:nvPr/>
          </p:nvSpPr>
          <p:spPr>
            <a:xfrm>
              <a:off x="3714744" y="2285992"/>
              <a:ext cx="36420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400" dirty="0" smtClean="0"/>
                <a:t>×</a:t>
              </a:r>
              <a:endParaRPr kumimoji="1" lang="ja-JP" altLang="en-US" sz="1400" dirty="0"/>
            </a:p>
          </p:txBody>
        </p:sp>
      </p:grpSp>
      <p:grpSp>
        <p:nvGrpSpPr>
          <p:cNvPr id="3" name="グループ化 45"/>
          <p:cNvGrpSpPr/>
          <p:nvPr/>
        </p:nvGrpSpPr>
        <p:grpSpPr>
          <a:xfrm>
            <a:off x="4786314" y="2571744"/>
            <a:ext cx="585790" cy="863148"/>
            <a:chOff x="5143504" y="2566982"/>
            <a:chExt cx="585790" cy="863148"/>
          </a:xfrm>
        </p:grpSpPr>
        <p:sp>
          <p:nvSpPr>
            <p:cNvPr id="23" name="正方形/長方形 22"/>
            <p:cNvSpPr/>
            <p:nvPr/>
          </p:nvSpPr>
          <p:spPr>
            <a:xfrm rot="16200000">
              <a:off x="5010152" y="2705096"/>
              <a:ext cx="857256" cy="581028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4" name="テキスト ボックス 23"/>
            <p:cNvSpPr txBox="1"/>
            <p:nvPr/>
          </p:nvSpPr>
          <p:spPr>
            <a:xfrm>
              <a:off x="5219704" y="2709858"/>
              <a:ext cx="35719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3200" dirty="0" smtClean="0"/>
                <a:t>3</a:t>
              </a:r>
              <a:endParaRPr kumimoji="1" lang="ja-JP" altLang="en-US" sz="3200" dirty="0"/>
            </a:p>
          </p:txBody>
        </p:sp>
        <p:sp>
          <p:nvSpPr>
            <p:cNvPr id="25" name="テキスト ボックス 24"/>
            <p:cNvSpPr txBox="1"/>
            <p:nvPr/>
          </p:nvSpPr>
          <p:spPr>
            <a:xfrm>
              <a:off x="5143504" y="2571744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●</a:t>
              </a:r>
              <a:endParaRPr kumimoji="1" lang="ja-JP" altLang="en-US" sz="800" dirty="0"/>
            </a:p>
          </p:txBody>
        </p:sp>
        <p:sp>
          <p:nvSpPr>
            <p:cNvPr id="26" name="テキスト ボックス 25"/>
            <p:cNvSpPr txBox="1"/>
            <p:nvPr/>
          </p:nvSpPr>
          <p:spPr>
            <a:xfrm>
              <a:off x="5429256" y="2571744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●</a:t>
              </a:r>
              <a:endParaRPr kumimoji="1" lang="ja-JP" altLang="en-US" sz="800" dirty="0"/>
            </a:p>
          </p:txBody>
        </p:sp>
        <p:sp>
          <p:nvSpPr>
            <p:cNvPr id="27" name="テキスト ボックス 26"/>
            <p:cNvSpPr txBox="1"/>
            <p:nvPr/>
          </p:nvSpPr>
          <p:spPr>
            <a:xfrm>
              <a:off x="5143504" y="3214686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●</a:t>
              </a:r>
              <a:endParaRPr kumimoji="1" lang="ja-JP" altLang="en-US" sz="800" dirty="0"/>
            </a:p>
          </p:txBody>
        </p:sp>
        <p:sp>
          <p:nvSpPr>
            <p:cNvPr id="28" name="テキスト ボックス 27"/>
            <p:cNvSpPr txBox="1"/>
            <p:nvPr/>
          </p:nvSpPr>
          <p:spPr>
            <a:xfrm>
              <a:off x="5429256" y="3214686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●</a:t>
              </a:r>
              <a:endParaRPr kumimoji="1" lang="ja-JP" altLang="en-US" sz="800" dirty="0"/>
            </a:p>
          </p:txBody>
        </p:sp>
      </p:grpSp>
      <p:grpSp>
        <p:nvGrpSpPr>
          <p:cNvPr id="4" name="グループ化 46"/>
          <p:cNvGrpSpPr/>
          <p:nvPr/>
        </p:nvGrpSpPr>
        <p:grpSpPr>
          <a:xfrm>
            <a:off x="5000628" y="2928934"/>
            <a:ext cx="573010" cy="715510"/>
            <a:chOff x="6072198" y="2643182"/>
            <a:chExt cx="573010" cy="715510"/>
          </a:xfrm>
        </p:grpSpPr>
        <p:sp>
          <p:nvSpPr>
            <p:cNvPr id="30" name="正方形/長方形 29"/>
            <p:cNvSpPr/>
            <p:nvPr/>
          </p:nvSpPr>
          <p:spPr>
            <a:xfrm>
              <a:off x="6148398" y="2709858"/>
              <a:ext cx="428628" cy="581028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1" name="テキスト ボックス 30"/>
            <p:cNvSpPr txBox="1"/>
            <p:nvPr/>
          </p:nvSpPr>
          <p:spPr>
            <a:xfrm>
              <a:off x="6219836" y="2781296"/>
              <a:ext cx="35719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000" dirty="0" smtClean="0"/>
                <a:t>2</a:t>
              </a:r>
              <a:endParaRPr kumimoji="1" lang="ja-JP" altLang="en-US" sz="2000" dirty="0"/>
            </a:p>
          </p:txBody>
        </p:sp>
        <p:sp>
          <p:nvSpPr>
            <p:cNvPr id="36" name="テキスト ボックス 35"/>
            <p:cNvSpPr txBox="1"/>
            <p:nvPr/>
          </p:nvSpPr>
          <p:spPr>
            <a:xfrm>
              <a:off x="6072198" y="2643182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800" dirty="0" smtClean="0"/>
                <a:t>×</a:t>
              </a:r>
              <a:endParaRPr kumimoji="1" lang="ja-JP" altLang="en-US" sz="800" dirty="0"/>
            </a:p>
          </p:txBody>
        </p:sp>
        <p:sp>
          <p:nvSpPr>
            <p:cNvPr id="37" name="テキスト ボックス 36"/>
            <p:cNvSpPr txBox="1"/>
            <p:nvPr/>
          </p:nvSpPr>
          <p:spPr>
            <a:xfrm>
              <a:off x="6357950" y="2643182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800" dirty="0" smtClean="0"/>
                <a:t>×</a:t>
              </a:r>
              <a:endParaRPr kumimoji="1" lang="ja-JP" altLang="en-US" sz="800" dirty="0"/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6357950" y="3143248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800" dirty="0" smtClean="0"/>
                <a:t>×</a:t>
              </a:r>
              <a:endParaRPr kumimoji="1" lang="ja-JP" altLang="en-US" sz="800" dirty="0"/>
            </a:p>
          </p:txBody>
        </p:sp>
        <p:sp>
          <p:nvSpPr>
            <p:cNvPr id="39" name="テキスト ボックス 38"/>
            <p:cNvSpPr txBox="1"/>
            <p:nvPr/>
          </p:nvSpPr>
          <p:spPr>
            <a:xfrm>
              <a:off x="6072198" y="3143248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800" dirty="0" smtClean="0"/>
                <a:t>×</a:t>
              </a:r>
              <a:endParaRPr kumimoji="1" lang="ja-JP" altLang="en-US" sz="800" dirty="0"/>
            </a:p>
          </p:txBody>
        </p:sp>
      </p:grpSp>
      <p:grpSp>
        <p:nvGrpSpPr>
          <p:cNvPr id="5" name="グループ化 47"/>
          <p:cNvGrpSpPr/>
          <p:nvPr/>
        </p:nvGrpSpPr>
        <p:grpSpPr>
          <a:xfrm>
            <a:off x="5286380" y="3286124"/>
            <a:ext cx="450276" cy="572634"/>
            <a:chOff x="6858016" y="2714620"/>
            <a:chExt cx="450276" cy="572634"/>
          </a:xfrm>
        </p:grpSpPr>
        <p:sp>
          <p:nvSpPr>
            <p:cNvPr id="48" name="正方形/長方形 47"/>
            <p:cNvSpPr/>
            <p:nvPr/>
          </p:nvSpPr>
          <p:spPr>
            <a:xfrm rot="5400000">
              <a:off x="6862778" y="2852734"/>
              <a:ext cx="428628" cy="28575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9" name="テキスト ボックス 48"/>
            <p:cNvSpPr txBox="1"/>
            <p:nvPr/>
          </p:nvSpPr>
          <p:spPr>
            <a:xfrm>
              <a:off x="6934216" y="2852734"/>
              <a:ext cx="35719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400" dirty="0" smtClean="0"/>
                <a:t>1</a:t>
              </a:r>
              <a:endParaRPr kumimoji="1" lang="ja-JP" altLang="en-US" sz="1400" dirty="0"/>
            </a:p>
          </p:txBody>
        </p:sp>
        <p:sp>
          <p:nvSpPr>
            <p:cNvPr id="50" name="テキスト ボックス 49"/>
            <p:cNvSpPr txBox="1"/>
            <p:nvPr/>
          </p:nvSpPr>
          <p:spPr>
            <a:xfrm>
              <a:off x="6858016" y="2714620"/>
              <a:ext cx="235962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・</a:t>
              </a:r>
              <a:endParaRPr kumimoji="1" lang="ja-JP" altLang="en-US" sz="800" dirty="0"/>
            </a:p>
          </p:txBody>
        </p:sp>
        <p:sp>
          <p:nvSpPr>
            <p:cNvPr id="51" name="テキスト ボックス 50"/>
            <p:cNvSpPr txBox="1"/>
            <p:nvPr/>
          </p:nvSpPr>
          <p:spPr>
            <a:xfrm>
              <a:off x="7072330" y="2714620"/>
              <a:ext cx="235962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・</a:t>
              </a:r>
              <a:endParaRPr kumimoji="1" lang="ja-JP" altLang="en-US" sz="800" dirty="0"/>
            </a:p>
          </p:txBody>
        </p:sp>
        <p:sp>
          <p:nvSpPr>
            <p:cNvPr id="52" name="テキスト ボックス 51"/>
            <p:cNvSpPr txBox="1"/>
            <p:nvPr/>
          </p:nvSpPr>
          <p:spPr>
            <a:xfrm>
              <a:off x="6858016" y="3071810"/>
              <a:ext cx="235962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・</a:t>
              </a:r>
              <a:endParaRPr kumimoji="1" lang="ja-JP" altLang="en-US" sz="800" dirty="0"/>
            </a:p>
          </p:txBody>
        </p:sp>
        <p:sp>
          <p:nvSpPr>
            <p:cNvPr id="53" name="テキスト ボックス 52"/>
            <p:cNvSpPr txBox="1"/>
            <p:nvPr/>
          </p:nvSpPr>
          <p:spPr>
            <a:xfrm>
              <a:off x="7072330" y="3071810"/>
              <a:ext cx="235962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・</a:t>
              </a:r>
              <a:endParaRPr kumimoji="1" lang="ja-JP" altLang="en-US" sz="800" dirty="0"/>
            </a:p>
          </p:txBody>
        </p:sp>
      </p:grpSp>
      <p:sp>
        <p:nvSpPr>
          <p:cNvPr id="42" name="テキスト ボックス 41"/>
          <p:cNvSpPr txBox="1"/>
          <p:nvPr/>
        </p:nvSpPr>
        <p:spPr>
          <a:xfrm>
            <a:off x="3214678" y="5286388"/>
            <a:ext cx="5867119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600" dirty="0" err="1" smtClean="0"/>
              <a:t>hanoi</a:t>
            </a:r>
            <a:r>
              <a:rPr lang="en-US" altLang="ja-JP" sz="3600" dirty="0" smtClean="0"/>
              <a:t>( </a:t>
            </a:r>
            <a:r>
              <a:rPr lang="en-US" altLang="ja-JP" sz="3600" dirty="0" smtClean="0">
                <a:solidFill>
                  <a:srgbClr val="FF0000"/>
                </a:solidFill>
              </a:rPr>
              <a:t>3</a:t>
            </a:r>
            <a:r>
              <a:rPr lang="en-US" altLang="ja-JP" sz="3600" dirty="0" smtClean="0"/>
              <a:t>, “</a:t>
            </a:r>
            <a:r>
              <a:rPr lang="ja-JP" altLang="en-US" sz="3600" dirty="0" smtClean="0"/>
              <a:t>棒</a:t>
            </a:r>
            <a:r>
              <a:rPr lang="en-US" altLang="ja-JP" sz="3600" dirty="0" smtClean="0"/>
              <a:t>A”, “</a:t>
            </a:r>
            <a:r>
              <a:rPr lang="ja-JP" altLang="en-US" sz="3600" dirty="0" smtClean="0"/>
              <a:t>棒</a:t>
            </a:r>
            <a:r>
              <a:rPr lang="en-US" altLang="ja-JP" sz="3600" dirty="0" smtClean="0">
                <a:solidFill>
                  <a:srgbClr val="FF0000"/>
                </a:solidFill>
              </a:rPr>
              <a:t>C</a:t>
            </a:r>
            <a:r>
              <a:rPr lang="en-US" altLang="ja-JP" sz="3600" dirty="0" smtClean="0"/>
              <a:t>”, “</a:t>
            </a:r>
            <a:r>
              <a:rPr lang="ja-JP" altLang="en-US" sz="3600" dirty="0" smtClean="0"/>
              <a:t>棒</a:t>
            </a:r>
            <a:r>
              <a:rPr lang="en-US" altLang="ja-JP" sz="3600" dirty="0" smtClean="0"/>
              <a:t>B”);</a:t>
            </a:r>
          </a:p>
          <a:p>
            <a:r>
              <a:rPr lang="en-US" altLang="ja-JP" sz="3600" dirty="0" smtClean="0"/>
              <a:t>move(“</a:t>
            </a:r>
            <a:r>
              <a:rPr lang="ja-JP" altLang="en-US" sz="3600" dirty="0" smtClean="0"/>
              <a:t>棒</a:t>
            </a:r>
            <a:r>
              <a:rPr lang="en-US" altLang="ja-JP" sz="3600" dirty="0" smtClean="0"/>
              <a:t>A”, “</a:t>
            </a:r>
            <a:r>
              <a:rPr lang="ja-JP" altLang="en-US" sz="3600" dirty="0" smtClean="0"/>
              <a:t>棒</a:t>
            </a:r>
            <a:r>
              <a:rPr lang="en-US" altLang="ja-JP" sz="3600" dirty="0" smtClean="0"/>
              <a:t>B”);</a:t>
            </a:r>
          </a:p>
          <a:p>
            <a:r>
              <a:rPr lang="en-US" altLang="ja-JP" sz="3600" dirty="0" err="1" smtClean="0"/>
              <a:t>hanoi</a:t>
            </a:r>
            <a:r>
              <a:rPr lang="en-US" altLang="ja-JP" sz="3600" dirty="0" smtClean="0"/>
              <a:t>(</a:t>
            </a:r>
            <a:r>
              <a:rPr lang="en-US" altLang="ja-JP" sz="3600" dirty="0" smtClean="0">
                <a:solidFill>
                  <a:srgbClr val="FF0000"/>
                </a:solidFill>
              </a:rPr>
              <a:t>3</a:t>
            </a:r>
            <a:r>
              <a:rPr lang="en-US" altLang="ja-JP" sz="3600" dirty="0" smtClean="0"/>
              <a:t>, “</a:t>
            </a:r>
            <a:r>
              <a:rPr lang="ja-JP" altLang="en-US" sz="3600" dirty="0" smtClean="0"/>
              <a:t>棒</a:t>
            </a:r>
            <a:r>
              <a:rPr lang="en-US" altLang="ja-JP" sz="3600" dirty="0" smtClean="0">
                <a:solidFill>
                  <a:srgbClr val="FF0000"/>
                </a:solidFill>
              </a:rPr>
              <a:t>C</a:t>
            </a:r>
            <a:r>
              <a:rPr lang="en-US" altLang="ja-JP" sz="3600" dirty="0" smtClean="0"/>
              <a:t>”, “</a:t>
            </a:r>
            <a:r>
              <a:rPr lang="ja-JP" altLang="en-US" sz="3600" dirty="0" smtClean="0"/>
              <a:t>棒</a:t>
            </a:r>
            <a:r>
              <a:rPr lang="en-US" altLang="ja-JP" sz="3600" dirty="0" smtClean="0">
                <a:solidFill>
                  <a:srgbClr val="FF0000"/>
                </a:solidFill>
              </a:rPr>
              <a:t>B</a:t>
            </a:r>
            <a:r>
              <a:rPr lang="en-US" altLang="ja-JP" sz="3600" dirty="0" smtClean="0"/>
              <a:t>”, “</a:t>
            </a:r>
            <a:r>
              <a:rPr lang="ja-JP" altLang="en-US" sz="3600" dirty="0" smtClean="0"/>
              <a:t>棒</a:t>
            </a:r>
            <a:r>
              <a:rPr lang="en-US" altLang="ja-JP" sz="3600" dirty="0" smtClean="0"/>
              <a:t>A”);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ハノイの塔</a:t>
            </a:r>
            <a:endParaRPr kumimoji="1" lang="ja-JP" altLang="en-US" dirty="0"/>
          </a:p>
        </p:txBody>
      </p:sp>
      <p:sp>
        <p:nvSpPr>
          <p:cNvPr id="6" name="コンテンツ プレースホルダ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条件１：一度に一枚の円盤だけが移動できる。</a:t>
            </a:r>
            <a:endParaRPr kumimoji="1" lang="en-US" altLang="ja-JP" dirty="0" smtClean="0"/>
          </a:p>
          <a:p>
            <a:endParaRPr kumimoji="1" lang="en-US" altLang="ja-JP" dirty="0" smtClean="0"/>
          </a:p>
          <a:p>
            <a:r>
              <a:rPr lang="ja-JP" altLang="en-US" dirty="0" smtClean="0"/>
              <a:t>条件２：どの円盤もその円盤より小さい円盤の上においてはいけない。</a:t>
            </a:r>
            <a:endParaRPr lang="en-US" altLang="ja-JP" dirty="0" smtClean="0"/>
          </a:p>
          <a:p>
            <a:endParaRPr lang="en-US" altLang="ja-JP" dirty="0" smtClean="0"/>
          </a:p>
          <a:p>
            <a:r>
              <a:rPr kumimoji="1" lang="ja-JP" altLang="en-US" dirty="0" smtClean="0"/>
              <a:t>条件３：棒Ｃを補助的な場所として良い。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ハノイの塔：プログラム</a:t>
            </a:r>
            <a:endParaRPr kumimoji="1" lang="ja-JP" altLang="en-US" dirty="0"/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0" y="1428736"/>
            <a:ext cx="9073766" cy="40318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200" dirty="0" smtClean="0"/>
              <a:t>void </a:t>
            </a:r>
            <a:r>
              <a:rPr lang="en-US" altLang="ja-JP" sz="3200" dirty="0" err="1" smtClean="0"/>
              <a:t>hanoi</a:t>
            </a:r>
            <a:r>
              <a:rPr lang="en-US" altLang="ja-JP" sz="3200" dirty="0" smtClean="0"/>
              <a:t>(</a:t>
            </a:r>
            <a:r>
              <a:rPr lang="en-US" altLang="ja-JP" sz="3200" dirty="0" err="1" smtClean="0"/>
              <a:t>int</a:t>
            </a:r>
            <a:r>
              <a:rPr lang="en-US" altLang="ja-JP" sz="3200" dirty="0" smtClean="0"/>
              <a:t> </a:t>
            </a:r>
            <a:r>
              <a:rPr lang="en-US" altLang="ja-JP" sz="3200" dirty="0" err="1" smtClean="0"/>
              <a:t>ndisk</a:t>
            </a:r>
            <a:r>
              <a:rPr lang="en-US" altLang="ja-JP" sz="3200" dirty="0" smtClean="0"/>
              <a:t>, char *</a:t>
            </a:r>
            <a:r>
              <a:rPr lang="en-US" altLang="ja-JP" sz="3200" dirty="0" err="1" smtClean="0"/>
              <a:t>src</a:t>
            </a:r>
            <a:r>
              <a:rPr lang="en-US" altLang="ja-JP" sz="3200" dirty="0" smtClean="0"/>
              <a:t>, char *</a:t>
            </a:r>
            <a:r>
              <a:rPr lang="en-US" altLang="ja-JP" sz="3200" dirty="0" err="1" smtClean="0"/>
              <a:t>dst</a:t>
            </a:r>
            <a:r>
              <a:rPr lang="en-US" altLang="ja-JP" sz="3200" dirty="0" smtClean="0"/>
              <a:t>, char *work)</a:t>
            </a:r>
          </a:p>
          <a:p>
            <a:r>
              <a:rPr lang="en-US" altLang="ja-JP" sz="3200" dirty="0" smtClean="0"/>
              <a:t>{</a:t>
            </a:r>
          </a:p>
          <a:p>
            <a:r>
              <a:rPr lang="en-US" altLang="ja-JP" sz="3200" dirty="0" smtClean="0"/>
              <a:t>	if(</a:t>
            </a:r>
            <a:r>
              <a:rPr lang="en-US" altLang="ja-JP" sz="3200" dirty="0" err="1" smtClean="0"/>
              <a:t>ndisk</a:t>
            </a:r>
            <a:r>
              <a:rPr lang="en-US" altLang="ja-JP" sz="3200" dirty="0" smtClean="0"/>
              <a:t>&gt;=1){</a:t>
            </a:r>
          </a:p>
          <a:p>
            <a:r>
              <a:rPr lang="en-US" altLang="ja-JP" sz="3200" dirty="0" smtClean="0"/>
              <a:t>		</a:t>
            </a:r>
            <a:r>
              <a:rPr lang="en-US" altLang="ja-JP" sz="3200" dirty="0" err="1" smtClean="0">
                <a:solidFill>
                  <a:srgbClr val="00B0F0"/>
                </a:solidFill>
              </a:rPr>
              <a:t>hanoi</a:t>
            </a:r>
            <a:r>
              <a:rPr lang="en-US" altLang="ja-JP" sz="3200" dirty="0" smtClean="0"/>
              <a:t>(</a:t>
            </a:r>
            <a:r>
              <a:rPr lang="en-US" altLang="ja-JP" sz="3200" dirty="0" smtClean="0">
                <a:solidFill>
                  <a:srgbClr val="FF0000"/>
                </a:solidFill>
              </a:rPr>
              <a:t>ndisk-1</a:t>
            </a:r>
            <a:r>
              <a:rPr lang="en-US" altLang="ja-JP" sz="3200" dirty="0" smtClean="0"/>
              <a:t>, </a:t>
            </a:r>
            <a:r>
              <a:rPr lang="en-US" altLang="ja-JP" sz="3200" dirty="0" err="1" smtClean="0"/>
              <a:t>src</a:t>
            </a:r>
            <a:r>
              <a:rPr lang="en-US" altLang="ja-JP" sz="3200" dirty="0" smtClean="0"/>
              <a:t>, </a:t>
            </a:r>
            <a:r>
              <a:rPr lang="en-US" altLang="ja-JP" sz="3200" dirty="0" smtClean="0">
                <a:solidFill>
                  <a:srgbClr val="FF0000"/>
                </a:solidFill>
              </a:rPr>
              <a:t>work</a:t>
            </a:r>
            <a:r>
              <a:rPr lang="en-US" altLang="ja-JP" sz="3200" dirty="0" smtClean="0"/>
              <a:t>, </a:t>
            </a:r>
            <a:r>
              <a:rPr lang="en-US" altLang="ja-JP" sz="3200" dirty="0" err="1" smtClean="0"/>
              <a:t>dst</a:t>
            </a:r>
            <a:r>
              <a:rPr lang="en-US" altLang="ja-JP" sz="3200" dirty="0" smtClean="0"/>
              <a:t>);</a:t>
            </a:r>
          </a:p>
          <a:p>
            <a:r>
              <a:rPr lang="en-US" altLang="ja-JP" sz="3200" dirty="0" smtClean="0"/>
              <a:t>		move(</a:t>
            </a:r>
            <a:r>
              <a:rPr lang="en-US" altLang="ja-JP" sz="3200" dirty="0" err="1" smtClean="0"/>
              <a:t>src</a:t>
            </a:r>
            <a:r>
              <a:rPr lang="en-US" altLang="ja-JP" sz="3200" dirty="0" smtClean="0"/>
              <a:t>, </a:t>
            </a:r>
            <a:r>
              <a:rPr lang="en-US" altLang="ja-JP" sz="3200" dirty="0" err="1" smtClean="0"/>
              <a:t>dst</a:t>
            </a:r>
            <a:r>
              <a:rPr lang="en-US" altLang="ja-JP" sz="3200" dirty="0" smtClean="0"/>
              <a:t>);</a:t>
            </a:r>
          </a:p>
          <a:p>
            <a:r>
              <a:rPr lang="en-US" altLang="ja-JP" sz="3200" dirty="0" smtClean="0"/>
              <a:t>		</a:t>
            </a:r>
            <a:r>
              <a:rPr lang="en-US" altLang="ja-JP" sz="3200" dirty="0" err="1" smtClean="0">
                <a:solidFill>
                  <a:srgbClr val="00B0F0"/>
                </a:solidFill>
              </a:rPr>
              <a:t>hanoi</a:t>
            </a:r>
            <a:r>
              <a:rPr lang="en-US" altLang="ja-JP" sz="3200" dirty="0" smtClean="0"/>
              <a:t>(</a:t>
            </a:r>
            <a:r>
              <a:rPr lang="en-US" altLang="ja-JP" sz="3200" dirty="0" smtClean="0">
                <a:solidFill>
                  <a:srgbClr val="FF0000"/>
                </a:solidFill>
              </a:rPr>
              <a:t>ndisk-1</a:t>
            </a:r>
            <a:r>
              <a:rPr lang="en-US" altLang="ja-JP" sz="3200" dirty="0" smtClean="0"/>
              <a:t>, </a:t>
            </a:r>
            <a:r>
              <a:rPr lang="en-US" altLang="ja-JP" sz="3200" dirty="0" smtClean="0">
                <a:solidFill>
                  <a:srgbClr val="FF0000"/>
                </a:solidFill>
              </a:rPr>
              <a:t>work</a:t>
            </a:r>
            <a:r>
              <a:rPr lang="en-US" altLang="ja-JP" sz="3200" dirty="0" smtClean="0"/>
              <a:t>, </a:t>
            </a:r>
            <a:r>
              <a:rPr lang="en-US" altLang="ja-JP" sz="3200" dirty="0" err="1" smtClean="0">
                <a:solidFill>
                  <a:srgbClr val="FF0000"/>
                </a:solidFill>
              </a:rPr>
              <a:t>dst</a:t>
            </a:r>
            <a:r>
              <a:rPr lang="en-US" altLang="ja-JP" sz="3200" dirty="0" smtClean="0"/>
              <a:t>, </a:t>
            </a:r>
            <a:r>
              <a:rPr lang="en-US" altLang="ja-JP" sz="3200" dirty="0" err="1" smtClean="0"/>
              <a:t>src</a:t>
            </a:r>
            <a:r>
              <a:rPr lang="en-US" altLang="ja-JP" sz="3200" dirty="0" smtClean="0"/>
              <a:t>);</a:t>
            </a:r>
          </a:p>
          <a:p>
            <a:r>
              <a:rPr lang="en-US" altLang="ja-JP" sz="3200" dirty="0" smtClean="0"/>
              <a:t>	}</a:t>
            </a:r>
          </a:p>
          <a:p>
            <a:r>
              <a:rPr lang="en-US" altLang="ja-JP" sz="3200" dirty="0" smtClean="0"/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おっと、その前に</a:t>
            </a:r>
            <a:endParaRPr kumimoji="1" lang="ja-JP" altLang="en-US" dirty="0"/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571472" y="3429000"/>
            <a:ext cx="822212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000" dirty="0" smtClean="0"/>
              <a:t>ゴミは必ず、各自持ち帰ってください。</a:t>
            </a:r>
            <a:endParaRPr lang="en-US" altLang="ja-JP" sz="4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ハノイの塔：プログラム</a:t>
            </a:r>
            <a:endParaRPr kumimoji="1" lang="ja-JP" altLang="en-US" dirty="0"/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0" y="1428736"/>
            <a:ext cx="9073766" cy="40318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200" dirty="0" smtClean="0"/>
              <a:t>void </a:t>
            </a:r>
            <a:r>
              <a:rPr lang="en-US" altLang="ja-JP" sz="3200" dirty="0" err="1" smtClean="0"/>
              <a:t>hanoi</a:t>
            </a:r>
            <a:r>
              <a:rPr lang="en-US" altLang="ja-JP" sz="3200" dirty="0" smtClean="0"/>
              <a:t>(</a:t>
            </a:r>
            <a:r>
              <a:rPr lang="en-US" altLang="ja-JP" sz="3200" dirty="0" err="1" smtClean="0"/>
              <a:t>int</a:t>
            </a:r>
            <a:r>
              <a:rPr lang="en-US" altLang="ja-JP" sz="3200" dirty="0" smtClean="0"/>
              <a:t> </a:t>
            </a:r>
            <a:r>
              <a:rPr lang="en-US" altLang="ja-JP" sz="3200" dirty="0" err="1" smtClean="0"/>
              <a:t>ndisk</a:t>
            </a:r>
            <a:r>
              <a:rPr lang="en-US" altLang="ja-JP" sz="3200" dirty="0" smtClean="0"/>
              <a:t>, char *</a:t>
            </a:r>
            <a:r>
              <a:rPr lang="en-US" altLang="ja-JP" sz="3200" dirty="0" err="1" smtClean="0"/>
              <a:t>src</a:t>
            </a:r>
            <a:r>
              <a:rPr lang="en-US" altLang="ja-JP" sz="3200" dirty="0" smtClean="0"/>
              <a:t>, char *</a:t>
            </a:r>
            <a:r>
              <a:rPr lang="en-US" altLang="ja-JP" sz="3200" dirty="0" err="1" smtClean="0"/>
              <a:t>dst</a:t>
            </a:r>
            <a:r>
              <a:rPr lang="en-US" altLang="ja-JP" sz="3200" dirty="0" smtClean="0"/>
              <a:t>, char *work)</a:t>
            </a:r>
          </a:p>
          <a:p>
            <a:r>
              <a:rPr lang="en-US" altLang="ja-JP" sz="3200" dirty="0" smtClean="0"/>
              <a:t>{</a:t>
            </a:r>
          </a:p>
          <a:p>
            <a:r>
              <a:rPr lang="en-US" altLang="ja-JP" sz="3200" dirty="0" smtClean="0"/>
              <a:t>	if(</a:t>
            </a:r>
            <a:r>
              <a:rPr lang="en-US" altLang="ja-JP" sz="3200" dirty="0" err="1" smtClean="0"/>
              <a:t>ndisk</a:t>
            </a:r>
            <a:r>
              <a:rPr lang="en-US" altLang="ja-JP" sz="3200" dirty="0" smtClean="0"/>
              <a:t>&gt;=1){</a:t>
            </a:r>
          </a:p>
          <a:p>
            <a:r>
              <a:rPr lang="en-US" altLang="ja-JP" sz="3200" dirty="0" smtClean="0"/>
              <a:t>		</a:t>
            </a:r>
            <a:r>
              <a:rPr lang="en-US" altLang="ja-JP" sz="3200" dirty="0" err="1" smtClean="0">
                <a:solidFill>
                  <a:srgbClr val="00B0F0"/>
                </a:solidFill>
              </a:rPr>
              <a:t>hanoi</a:t>
            </a:r>
            <a:r>
              <a:rPr lang="en-US" altLang="ja-JP" sz="3200" dirty="0" smtClean="0"/>
              <a:t>(</a:t>
            </a:r>
            <a:r>
              <a:rPr lang="en-US" altLang="ja-JP" sz="3200" dirty="0" smtClean="0">
                <a:solidFill>
                  <a:srgbClr val="FF0000"/>
                </a:solidFill>
              </a:rPr>
              <a:t>ndisk-1</a:t>
            </a:r>
            <a:r>
              <a:rPr lang="en-US" altLang="ja-JP" sz="3200" dirty="0" smtClean="0"/>
              <a:t>, </a:t>
            </a:r>
            <a:r>
              <a:rPr lang="en-US" altLang="ja-JP" sz="3200" dirty="0" err="1" smtClean="0"/>
              <a:t>src</a:t>
            </a:r>
            <a:r>
              <a:rPr lang="en-US" altLang="ja-JP" sz="3200" dirty="0" smtClean="0"/>
              <a:t>, </a:t>
            </a:r>
            <a:r>
              <a:rPr lang="en-US" altLang="ja-JP" sz="3200" dirty="0" smtClean="0">
                <a:solidFill>
                  <a:srgbClr val="FF0000"/>
                </a:solidFill>
              </a:rPr>
              <a:t>work</a:t>
            </a:r>
            <a:r>
              <a:rPr lang="en-US" altLang="ja-JP" sz="3200" dirty="0" smtClean="0"/>
              <a:t>, </a:t>
            </a:r>
            <a:r>
              <a:rPr lang="en-US" altLang="ja-JP" sz="3200" dirty="0" err="1" smtClean="0"/>
              <a:t>dst</a:t>
            </a:r>
            <a:r>
              <a:rPr lang="en-US" altLang="ja-JP" sz="3200" dirty="0" smtClean="0"/>
              <a:t>);</a:t>
            </a:r>
          </a:p>
          <a:p>
            <a:r>
              <a:rPr lang="en-US" altLang="ja-JP" sz="3200" dirty="0" smtClean="0"/>
              <a:t>		move(</a:t>
            </a:r>
            <a:r>
              <a:rPr lang="en-US" altLang="ja-JP" sz="3200" dirty="0" err="1" smtClean="0"/>
              <a:t>src</a:t>
            </a:r>
            <a:r>
              <a:rPr lang="en-US" altLang="ja-JP" sz="3200" dirty="0" smtClean="0"/>
              <a:t>, </a:t>
            </a:r>
            <a:r>
              <a:rPr lang="en-US" altLang="ja-JP" sz="3200" dirty="0" err="1" smtClean="0"/>
              <a:t>dst</a:t>
            </a:r>
            <a:r>
              <a:rPr lang="en-US" altLang="ja-JP" sz="3200" dirty="0" smtClean="0"/>
              <a:t>);</a:t>
            </a:r>
          </a:p>
          <a:p>
            <a:r>
              <a:rPr lang="en-US" altLang="ja-JP" sz="3200" dirty="0" smtClean="0"/>
              <a:t>		</a:t>
            </a:r>
            <a:r>
              <a:rPr lang="en-US" altLang="ja-JP" sz="3200" dirty="0" err="1" smtClean="0">
                <a:solidFill>
                  <a:srgbClr val="00B0F0"/>
                </a:solidFill>
              </a:rPr>
              <a:t>hanoi</a:t>
            </a:r>
            <a:r>
              <a:rPr lang="en-US" altLang="ja-JP" sz="3200" dirty="0" smtClean="0"/>
              <a:t>(</a:t>
            </a:r>
            <a:r>
              <a:rPr lang="en-US" altLang="ja-JP" sz="3200" dirty="0" smtClean="0">
                <a:solidFill>
                  <a:srgbClr val="FF0000"/>
                </a:solidFill>
              </a:rPr>
              <a:t>ndisk-1</a:t>
            </a:r>
            <a:r>
              <a:rPr lang="en-US" altLang="ja-JP" sz="3200" dirty="0" smtClean="0"/>
              <a:t>, </a:t>
            </a:r>
            <a:r>
              <a:rPr lang="en-US" altLang="ja-JP" sz="3200" dirty="0" smtClean="0">
                <a:solidFill>
                  <a:srgbClr val="FF0000"/>
                </a:solidFill>
              </a:rPr>
              <a:t>work</a:t>
            </a:r>
            <a:r>
              <a:rPr lang="en-US" altLang="ja-JP" sz="3200" dirty="0" smtClean="0"/>
              <a:t>, </a:t>
            </a:r>
            <a:r>
              <a:rPr lang="en-US" altLang="ja-JP" sz="3200" dirty="0" err="1" smtClean="0">
                <a:solidFill>
                  <a:srgbClr val="FF0000"/>
                </a:solidFill>
              </a:rPr>
              <a:t>dst</a:t>
            </a:r>
            <a:r>
              <a:rPr lang="en-US" altLang="ja-JP" sz="3200" dirty="0" smtClean="0"/>
              <a:t>, </a:t>
            </a:r>
            <a:r>
              <a:rPr lang="en-US" altLang="ja-JP" sz="3200" dirty="0" err="1" smtClean="0"/>
              <a:t>src</a:t>
            </a:r>
            <a:r>
              <a:rPr lang="en-US" altLang="ja-JP" sz="3200" dirty="0" smtClean="0"/>
              <a:t>);</a:t>
            </a:r>
          </a:p>
          <a:p>
            <a:r>
              <a:rPr lang="en-US" altLang="ja-JP" sz="3200" dirty="0" smtClean="0"/>
              <a:t>	}</a:t>
            </a:r>
          </a:p>
          <a:p>
            <a:r>
              <a:rPr lang="en-US" altLang="ja-JP" sz="3200" dirty="0" smtClean="0"/>
              <a:t>}</a:t>
            </a:r>
          </a:p>
        </p:txBody>
      </p:sp>
      <p:sp>
        <p:nvSpPr>
          <p:cNvPr id="4" name="正方形/長方形 3"/>
          <p:cNvSpPr/>
          <p:nvPr/>
        </p:nvSpPr>
        <p:spPr>
          <a:xfrm>
            <a:off x="1214414" y="6000768"/>
            <a:ext cx="1785950" cy="21431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二等辺三角形 4"/>
          <p:cNvSpPr/>
          <p:nvPr/>
        </p:nvSpPr>
        <p:spPr>
          <a:xfrm>
            <a:off x="1500166" y="5072074"/>
            <a:ext cx="1143008" cy="857256"/>
          </a:xfrm>
          <a:prstGeom prst="triangl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142976" y="6273225"/>
            <a:ext cx="193553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200" dirty="0" err="1" smtClean="0"/>
              <a:t>src</a:t>
            </a:r>
            <a:r>
              <a:rPr lang="ja-JP" altLang="en-US" sz="3200" dirty="0" smtClean="0"/>
              <a:t> </a:t>
            </a:r>
            <a:r>
              <a:rPr lang="en-US" altLang="ja-JP" sz="3200" dirty="0" smtClean="0"/>
              <a:t>: “</a:t>
            </a:r>
            <a:r>
              <a:rPr lang="ja-JP" altLang="en-US" sz="3200" dirty="0" smtClean="0"/>
              <a:t>棒</a:t>
            </a:r>
            <a:r>
              <a:rPr lang="en-US" altLang="ja-JP" sz="3200" dirty="0" smtClean="0"/>
              <a:t>A”</a:t>
            </a: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3571868" y="6273225"/>
            <a:ext cx="18744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200" dirty="0" err="1" smtClean="0"/>
              <a:t>dst</a:t>
            </a:r>
            <a:r>
              <a:rPr lang="en-US" altLang="ja-JP" sz="3200" dirty="0" smtClean="0"/>
              <a:t>: “</a:t>
            </a:r>
            <a:r>
              <a:rPr lang="ja-JP" altLang="en-US" sz="3200" dirty="0" smtClean="0"/>
              <a:t>棒</a:t>
            </a:r>
            <a:r>
              <a:rPr lang="en-US" altLang="ja-JP" sz="3200" dirty="0" smtClean="0"/>
              <a:t>B”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6000760" y="6273225"/>
            <a:ext cx="221368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200" dirty="0" smtClean="0"/>
              <a:t>work: “</a:t>
            </a:r>
            <a:r>
              <a:rPr lang="ja-JP" altLang="en-US" sz="3200" dirty="0" smtClean="0"/>
              <a:t>棒</a:t>
            </a:r>
            <a:r>
              <a:rPr lang="en-US" altLang="ja-JP" sz="3200" dirty="0" smtClean="0"/>
              <a:t>C”</a:t>
            </a:r>
          </a:p>
        </p:txBody>
      </p:sp>
      <p:sp>
        <p:nvSpPr>
          <p:cNvPr id="12" name="右矢印 11"/>
          <p:cNvSpPr/>
          <p:nvPr/>
        </p:nvSpPr>
        <p:spPr>
          <a:xfrm>
            <a:off x="357158" y="2571744"/>
            <a:ext cx="428628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右中かっこ 12"/>
          <p:cNvSpPr/>
          <p:nvPr/>
        </p:nvSpPr>
        <p:spPr>
          <a:xfrm flipH="1">
            <a:off x="928662" y="5000636"/>
            <a:ext cx="142876" cy="1214446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/>
          <p:cNvSpPr/>
          <p:nvPr/>
        </p:nvSpPr>
        <p:spPr>
          <a:xfrm>
            <a:off x="0" y="5572140"/>
            <a:ext cx="9060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err="1" smtClean="0"/>
              <a:t>ndisk</a:t>
            </a:r>
            <a:r>
              <a:rPr lang="ja-JP" altLang="en-US" dirty="0" smtClean="0"/>
              <a:t>枚</a:t>
            </a:r>
            <a:endParaRPr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ハノイの塔：プログラム</a:t>
            </a:r>
            <a:endParaRPr kumimoji="1" lang="ja-JP" altLang="en-US" dirty="0"/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0" y="1428736"/>
            <a:ext cx="9073766" cy="40318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200" dirty="0" smtClean="0"/>
              <a:t>void </a:t>
            </a:r>
            <a:r>
              <a:rPr lang="en-US" altLang="ja-JP" sz="3200" dirty="0" err="1" smtClean="0"/>
              <a:t>hanoi</a:t>
            </a:r>
            <a:r>
              <a:rPr lang="en-US" altLang="ja-JP" sz="3200" dirty="0" smtClean="0"/>
              <a:t>(</a:t>
            </a:r>
            <a:r>
              <a:rPr lang="en-US" altLang="ja-JP" sz="3200" dirty="0" err="1" smtClean="0"/>
              <a:t>int</a:t>
            </a:r>
            <a:r>
              <a:rPr lang="en-US" altLang="ja-JP" sz="3200" dirty="0" smtClean="0"/>
              <a:t> </a:t>
            </a:r>
            <a:r>
              <a:rPr lang="en-US" altLang="ja-JP" sz="3200" dirty="0" err="1" smtClean="0"/>
              <a:t>ndisk</a:t>
            </a:r>
            <a:r>
              <a:rPr lang="en-US" altLang="ja-JP" sz="3200" dirty="0" smtClean="0"/>
              <a:t>, char *</a:t>
            </a:r>
            <a:r>
              <a:rPr lang="en-US" altLang="ja-JP" sz="3200" dirty="0" err="1" smtClean="0"/>
              <a:t>src</a:t>
            </a:r>
            <a:r>
              <a:rPr lang="en-US" altLang="ja-JP" sz="3200" dirty="0" smtClean="0"/>
              <a:t>, char *</a:t>
            </a:r>
            <a:r>
              <a:rPr lang="en-US" altLang="ja-JP" sz="3200" dirty="0" err="1" smtClean="0"/>
              <a:t>dst</a:t>
            </a:r>
            <a:r>
              <a:rPr lang="en-US" altLang="ja-JP" sz="3200" dirty="0" smtClean="0"/>
              <a:t>, char *work)</a:t>
            </a:r>
          </a:p>
          <a:p>
            <a:r>
              <a:rPr lang="en-US" altLang="ja-JP" sz="3200" dirty="0" smtClean="0"/>
              <a:t>{</a:t>
            </a:r>
          </a:p>
          <a:p>
            <a:r>
              <a:rPr lang="en-US" altLang="ja-JP" sz="3200" dirty="0" smtClean="0"/>
              <a:t>	if(</a:t>
            </a:r>
            <a:r>
              <a:rPr lang="en-US" altLang="ja-JP" sz="3200" dirty="0" err="1" smtClean="0"/>
              <a:t>ndisk</a:t>
            </a:r>
            <a:r>
              <a:rPr lang="en-US" altLang="ja-JP" sz="3200" dirty="0" smtClean="0"/>
              <a:t>&gt;=1){</a:t>
            </a:r>
          </a:p>
          <a:p>
            <a:r>
              <a:rPr lang="en-US" altLang="ja-JP" sz="3200" dirty="0" smtClean="0"/>
              <a:t>		</a:t>
            </a:r>
            <a:r>
              <a:rPr lang="en-US" altLang="ja-JP" sz="3200" dirty="0" err="1" smtClean="0">
                <a:solidFill>
                  <a:srgbClr val="00B0F0"/>
                </a:solidFill>
              </a:rPr>
              <a:t>hanoi</a:t>
            </a:r>
            <a:r>
              <a:rPr lang="en-US" altLang="ja-JP" sz="3200" dirty="0" smtClean="0"/>
              <a:t>(</a:t>
            </a:r>
            <a:r>
              <a:rPr lang="en-US" altLang="ja-JP" sz="3200" dirty="0" smtClean="0">
                <a:solidFill>
                  <a:srgbClr val="FF0000"/>
                </a:solidFill>
              </a:rPr>
              <a:t>ndisk-1</a:t>
            </a:r>
            <a:r>
              <a:rPr lang="en-US" altLang="ja-JP" sz="3200" dirty="0" smtClean="0"/>
              <a:t>, </a:t>
            </a:r>
            <a:r>
              <a:rPr lang="en-US" altLang="ja-JP" sz="3200" dirty="0" err="1" smtClean="0"/>
              <a:t>src</a:t>
            </a:r>
            <a:r>
              <a:rPr lang="en-US" altLang="ja-JP" sz="3200" dirty="0" smtClean="0"/>
              <a:t>, </a:t>
            </a:r>
            <a:r>
              <a:rPr lang="en-US" altLang="ja-JP" sz="3200" dirty="0" smtClean="0">
                <a:solidFill>
                  <a:srgbClr val="FF0000"/>
                </a:solidFill>
              </a:rPr>
              <a:t>work</a:t>
            </a:r>
            <a:r>
              <a:rPr lang="en-US" altLang="ja-JP" sz="3200" dirty="0" smtClean="0"/>
              <a:t>, </a:t>
            </a:r>
            <a:r>
              <a:rPr lang="en-US" altLang="ja-JP" sz="3200" dirty="0" err="1" smtClean="0"/>
              <a:t>dst</a:t>
            </a:r>
            <a:r>
              <a:rPr lang="en-US" altLang="ja-JP" sz="3200" dirty="0" smtClean="0"/>
              <a:t>);</a:t>
            </a:r>
          </a:p>
          <a:p>
            <a:r>
              <a:rPr lang="en-US" altLang="ja-JP" sz="3200" dirty="0" smtClean="0"/>
              <a:t>		move(</a:t>
            </a:r>
            <a:r>
              <a:rPr lang="en-US" altLang="ja-JP" sz="3200" dirty="0" err="1" smtClean="0"/>
              <a:t>src</a:t>
            </a:r>
            <a:r>
              <a:rPr lang="en-US" altLang="ja-JP" sz="3200" dirty="0" smtClean="0"/>
              <a:t>, </a:t>
            </a:r>
            <a:r>
              <a:rPr lang="en-US" altLang="ja-JP" sz="3200" dirty="0" err="1" smtClean="0"/>
              <a:t>dst</a:t>
            </a:r>
            <a:r>
              <a:rPr lang="en-US" altLang="ja-JP" sz="3200" dirty="0" smtClean="0"/>
              <a:t>);</a:t>
            </a:r>
          </a:p>
          <a:p>
            <a:r>
              <a:rPr lang="en-US" altLang="ja-JP" sz="3200" dirty="0" smtClean="0"/>
              <a:t>		</a:t>
            </a:r>
            <a:r>
              <a:rPr lang="en-US" altLang="ja-JP" sz="3200" dirty="0" err="1" smtClean="0">
                <a:solidFill>
                  <a:srgbClr val="00B0F0"/>
                </a:solidFill>
              </a:rPr>
              <a:t>hanoi</a:t>
            </a:r>
            <a:r>
              <a:rPr lang="en-US" altLang="ja-JP" sz="3200" dirty="0" smtClean="0"/>
              <a:t>(</a:t>
            </a:r>
            <a:r>
              <a:rPr lang="en-US" altLang="ja-JP" sz="3200" dirty="0" smtClean="0">
                <a:solidFill>
                  <a:srgbClr val="FF0000"/>
                </a:solidFill>
              </a:rPr>
              <a:t>ndisk-1</a:t>
            </a:r>
            <a:r>
              <a:rPr lang="en-US" altLang="ja-JP" sz="3200" dirty="0" smtClean="0"/>
              <a:t>, </a:t>
            </a:r>
            <a:r>
              <a:rPr lang="en-US" altLang="ja-JP" sz="3200" dirty="0" smtClean="0">
                <a:solidFill>
                  <a:srgbClr val="FF0000"/>
                </a:solidFill>
              </a:rPr>
              <a:t>work</a:t>
            </a:r>
            <a:r>
              <a:rPr lang="en-US" altLang="ja-JP" sz="3200" dirty="0" smtClean="0"/>
              <a:t>, </a:t>
            </a:r>
            <a:r>
              <a:rPr lang="en-US" altLang="ja-JP" sz="3200" dirty="0" err="1" smtClean="0">
                <a:solidFill>
                  <a:srgbClr val="FF0000"/>
                </a:solidFill>
              </a:rPr>
              <a:t>dst</a:t>
            </a:r>
            <a:r>
              <a:rPr lang="en-US" altLang="ja-JP" sz="3200" dirty="0" smtClean="0"/>
              <a:t>, </a:t>
            </a:r>
            <a:r>
              <a:rPr lang="en-US" altLang="ja-JP" sz="3200" dirty="0" err="1" smtClean="0"/>
              <a:t>src</a:t>
            </a:r>
            <a:r>
              <a:rPr lang="en-US" altLang="ja-JP" sz="3200" dirty="0" smtClean="0"/>
              <a:t>);</a:t>
            </a:r>
          </a:p>
          <a:p>
            <a:r>
              <a:rPr lang="en-US" altLang="ja-JP" sz="3200" dirty="0" smtClean="0"/>
              <a:t>	}</a:t>
            </a:r>
          </a:p>
          <a:p>
            <a:r>
              <a:rPr lang="en-US" altLang="ja-JP" sz="3200" dirty="0" smtClean="0"/>
              <a:t>}</a:t>
            </a:r>
          </a:p>
        </p:txBody>
      </p:sp>
      <p:sp>
        <p:nvSpPr>
          <p:cNvPr id="4" name="正方形/長方形 3"/>
          <p:cNvSpPr/>
          <p:nvPr/>
        </p:nvSpPr>
        <p:spPr>
          <a:xfrm>
            <a:off x="1214414" y="6000768"/>
            <a:ext cx="1785950" cy="21431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二等辺三角形 4"/>
          <p:cNvSpPr/>
          <p:nvPr/>
        </p:nvSpPr>
        <p:spPr>
          <a:xfrm>
            <a:off x="1500166" y="5072074"/>
            <a:ext cx="1143008" cy="857256"/>
          </a:xfrm>
          <a:prstGeom prst="triangl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142976" y="6273225"/>
            <a:ext cx="193553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200" dirty="0" err="1" smtClean="0"/>
              <a:t>src</a:t>
            </a:r>
            <a:r>
              <a:rPr lang="ja-JP" altLang="en-US" sz="3200" dirty="0" smtClean="0"/>
              <a:t> </a:t>
            </a:r>
            <a:r>
              <a:rPr lang="en-US" altLang="ja-JP" sz="3200" dirty="0" smtClean="0"/>
              <a:t>: “</a:t>
            </a:r>
            <a:r>
              <a:rPr lang="ja-JP" altLang="en-US" sz="3200" dirty="0" smtClean="0"/>
              <a:t>棒</a:t>
            </a:r>
            <a:r>
              <a:rPr lang="en-US" altLang="ja-JP" sz="3200" dirty="0" smtClean="0"/>
              <a:t>A”</a:t>
            </a: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3571868" y="6273225"/>
            <a:ext cx="18744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200" dirty="0" err="1" smtClean="0"/>
              <a:t>dst</a:t>
            </a:r>
            <a:r>
              <a:rPr lang="en-US" altLang="ja-JP" sz="3200" dirty="0" smtClean="0"/>
              <a:t>: “</a:t>
            </a:r>
            <a:r>
              <a:rPr lang="ja-JP" altLang="en-US" sz="3200" dirty="0" smtClean="0"/>
              <a:t>棒</a:t>
            </a:r>
            <a:r>
              <a:rPr lang="en-US" altLang="ja-JP" sz="3200" dirty="0" smtClean="0"/>
              <a:t>B”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6000760" y="6273225"/>
            <a:ext cx="221368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200" dirty="0" smtClean="0"/>
              <a:t>work: </a:t>
            </a:r>
            <a:r>
              <a:rPr lang="en-US" altLang="ja-JP" sz="3200" dirty="0" smtClean="0">
                <a:solidFill>
                  <a:srgbClr val="FF0000"/>
                </a:solidFill>
              </a:rPr>
              <a:t>“</a:t>
            </a:r>
            <a:r>
              <a:rPr lang="ja-JP" altLang="en-US" sz="3200" dirty="0" smtClean="0">
                <a:solidFill>
                  <a:srgbClr val="FF0000"/>
                </a:solidFill>
              </a:rPr>
              <a:t>棒</a:t>
            </a:r>
            <a:r>
              <a:rPr lang="en-US" altLang="ja-JP" sz="3200" dirty="0" smtClean="0">
                <a:solidFill>
                  <a:srgbClr val="FF0000"/>
                </a:solidFill>
              </a:rPr>
              <a:t>C”</a:t>
            </a:r>
          </a:p>
        </p:txBody>
      </p:sp>
      <p:sp>
        <p:nvSpPr>
          <p:cNvPr id="12" name="右矢印 11"/>
          <p:cNvSpPr/>
          <p:nvPr/>
        </p:nvSpPr>
        <p:spPr>
          <a:xfrm>
            <a:off x="1285852" y="3071810"/>
            <a:ext cx="428628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右中かっこ 12"/>
          <p:cNvSpPr/>
          <p:nvPr/>
        </p:nvSpPr>
        <p:spPr>
          <a:xfrm flipH="1">
            <a:off x="928662" y="5000636"/>
            <a:ext cx="142876" cy="1214446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/>
          <p:cNvSpPr/>
          <p:nvPr/>
        </p:nvSpPr>
        <p:spPr>
          <a:xfrm>
            <a:off x="0" y="5572140"/>
            <a:ext cx="9060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err="1" smtClean="0"/>
              <a:t>ndisk</a:t>
            </a:r>
            <a:r>
              <a:rPr lang="ja-JP" altLang="en-US" dirty="0" smtClean="0"/>
              <a:t>枚</a:t>
            </a:r>
            <a:endParaRPr lang="ja-JP" altLang="en-US" dirty="0"/>
          </a:p>
        </p:txBody>
      </p:sp>
      <p:sp>
        <p:nvSpPr>
          <p:cNvPr id="15" name="右中かっこ 14"/>
          <p:cNvSpPr/>
          <p:nvPr/>
        </p:nvSpPr>
        <p:spPr>
          <a:xfrm>
            <a:off x="2714612" y="5072074"/>
            <a:ext cx="428628" cy="785818"/>
          </a:xfrm>
          <a:prstGeom prst="righ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/>
          <p:cNvSpPr/>
          <p:nvPr/>
        </p:nvSpPr>
        <p:spPr>
          <a:xfrm>
            <a:off x="3214678" y="5286388"/>
            <a:ext cx="10935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FF0000"/>
                </a:solidFill>
              </a:rPr>
              <a:t>ndisk-1</a:t>
            </a:r>
            <a:r>
              <a:rPr lang="ja-JP" altLang="en-US" dirty="0" smtClean="0">
                <a:solidFill>
                  <a:srgbClr val="FF0000"/>
                </a:solidFill>
              </a:rPr>
              <a:t>枚</a:t>
            </a:r>
            <a:endParaRPr lang="ja-JP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ハノイの塔：プログラム</a:t>
            </a:r>
            <a:endParaRPr kumimoji="1" lang="ja-JP" altLang="en-US" dirty="0"/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0" y="1428736"/>
            <a:ext cx="9073766" cy="40318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200" dirty="0" smtClean="0"/>
              <a:t>void </a:t>
            </a:r>
            <a:r>
              <a:rPr lang="en-US" altLang="ja-JP" sz="3200" dirty="0" err="1" smtClean="0"/>
              <a:t>hanoi</a:t>
            </a:r>
            <a:r>
              <a:rPr lang="en-US" altLang="ja-JP" sz="3200" dirty="0" smtClean="0"/>
              <a:t>(</a:t>
            </a:r>
            <a:r>
              <a:rPr lang="en-US" altLang="ja-JP" sz="3200" dirty="0" err="1" smtClean="0"/>
              <a:t>int</a:t>
            </a:r>
            <a:r>
              <a:rPr lang="en-US" altLang="ja-JP" sz="3200" dirty="0" smtClean="0"/>
              <a:t> </a:t>
            </a:r>
            <a:r>
              <a:rPr lang="en-US" altLang="ja-JP" sz="3200" dirty="0" err="1" smtClean="0"/>
              <a:t>ndisk</a:t>
            </a:r>
            <a:r>
              <a:rPr lang="en-US" altLang="ja-JP" sz="3200" dirty="0" smtClean="0"/>
              <a:t>, char *</a:t>
            </a:r>
            <a:r>
              <a:rPr lang="en-US" altLang="ja-JP" sz="3200" dirty="0" err="1" smtClean="0"/>
              <a:t>src</a:t>
            </a:r>
            <a:r>
              <a:rPr lang="en-US" altLang="ja-JP" sz="3200" dirty="0" smtClean="0"/>
              <a:t>, char *</a:t>
            </a:r>
            <a:r>
              <a:rPr lang="en-US" altLang="ja-JP" sz="3200" dirty="0" err="1" smtClean="0"/>
              <a:t>dst</a:t>
            </a:r>
            <a:r>
              <a:rPr lang="en-US" altLang="ja-JP" sz="3200" dirty="0" smtClean="0"/>
              <a:t>, char *work)</a:t>
            </a:r>
          </a:p>
          <a:p>
            <a:r>
              <a:rPr lang="en-US" altLang="ja-JP" sz="3200" dirty="0" smtClean="0"/>
              <a:t>{</a:t>
            </a:r>
          </a:p>
          <a:p>
            <a:r>
              <a:rPr lang="en-US" altLang="ja-JP" sz="3200" dirty="0" smtClean="0"/>
              <a:t>	if(</a:t>
            </a:r>
            <a:r>
              <a:rPr lang="en-US" altLang="ja-JP" sz="3200" dirty="0" err="1" smtClean="0"/>
              <a:t>ndisk</a:t>
            </a:r>
            <a:r>
              <a:rPr lang="en-US" altLang="ja-JP" sz="3200" dirty="0" smtClean="0"/>
              <a:t>&gt;=1){</a:t>
            </a:r>
          </a:p>
          <a:p>
            <a:r>
              <a:rPr lang="en-US" altLang="ja-JP" sz="3200" dirty="0" smtClean="0"/>
              <a:t>		</a:t>
            </a:r>
            <a:r>
              <a:rPr lang="en-US" altLang="ja-JP" sz="3200" dirty="0" err="1" smtClean="0">
                <a:solidFill>
                  <a:srgbClr val="00B0F0"/>
                </a:solidFill>
              </a:rPr>
              <a:t>hanoi</a:t>
            </a:r>
            <a:r>
              <a:rPr lang="en-US" altLang="ja-JP" sz="3200" dirty="0" smtClean="0"/>
              <a:t>(</a:t>
            </a:r>
            <a:r>
              <a:rPr lang="en-US" altLang="ja-JP" sz="3200" dirty="0" smtClean="0">
                <a:solidFill>
                  <a:srgbClr val="FF0000"/>
                </a:solidFill>
              </a:rPr>
              <a:t>ndisk-1</a:t>
            </a:r>
            <a:r>
              <a:rPr lang="en-US" altLang="ja-JP" sz="3200" dirty="0" smtClean="0"/>
              <a:t>, </a:t>
            </a:r>
            <a:r>
              <a:rPr lang="en-US" altLang="ja-JP" sz="3200" dirty="0" err="1" smtClean="0"/>
              <a:t>src</a:t>
            </a:r>
            <a:r>
              <a:rPr lang="en-US" altLang="ja-JP" sz="3200" dirty="0" smtClean="0"/>
              <a:t>, </a:t>
            </a:r>
            <a:r>
              <a:rPr lang="en-US" altLang="ja-JP" sz="3200" dirty="0" smtClean="0">
                <a:solidFill>
                  <a:srgbClr val="FF0000"/>
                </a:solidFill>
              </a:rPr>
              <a:t>work</a:t>
            </a:r>
            <a:r>
              <a:rPr lang="en-US" altLang="ja-JP" sz="3200" dirty="0" smtClean="0"/>
              <a:t>, </a:t>
            </a:r>
            <a:r>
              <a:rPr lang="en-US" altLang="ja-JP" sz="3200" dirty="0" err="1" smtClean="0"/>
              <a:t>dst</a:t>
            </a:r>
            <a:r>
              <a:rPr lang="en-US" altLang="ja-JP" sz="3200" dirty="0" smtClean="0"/>
              <a:t>);</a:t>
            </a:r>
          </a:p>
          <a:p>
            <a:r>
              <a:rPr lang="en-US" altLang="ja-JP" sz="3200" dirty="0" smtClean="0"/>
              <a:t>		move(</a:t>
            </a:r>
            <a:r>
              <a:rPr lang="en-US" altLang="ja-JP" sz="3200" dirty="0" err="1" smtClean="0"/>
              <a:t>src</a:t>
            </a:r>
            <a:r>
              <a:rPr lang="en-US" altLang="ja-JP" sz="3200" dirty="0" smtClean="0"/>
              <a:t>, </a:t>
            </a:r>
            <a:r>
              <a:rPr lang="en-US" altLang="ja-JP" sz="3200" dirty="0" err="1" smtClean="0"/>
              <a:t>dst</a:t>
            </a:r>
            <a:r>
              <a:rPr lang="en-US" altLang="ja-JP" sz="3200" dirty="0" smtClean="0"/>
              <a:t>);</a:t>
            </a:r>
          </a:p>
          <a:p>
            <a:r>
              <a:rPr lang="en-US" altLang="ja-JP" sz="3200" dirty="0" smtClean="0"/>
              <a:t>		</a:t>
            </a:r>
            <a:r>
              <a:rPr lang="en-US" altLang="ja-JP" sz="3200" dirty="0" err="1" smtClean="0">
                <a:solidFill>
                  <a:srgbClr val="00B0F0"/>
                </a:solidFill>
              </a:rPr>
              <a:t>hanoi</a:t>
            </a:r>
            <a:r>
              <a:rPr lang="en-US" altLang="ja-JP" sz="3200" dirty="0" smtClean="0"/>
              <a:t>(</a:t>
            </a:r>
            <a:r>
              <a:rPr lang="en-US" altLang="ja-JP" sz="3200" dirty="0" smtClean="0">
                <a:solidFill>
                  <a:srgbClr val="FF0000"/>
                </a:solidFill>
              </a:rPr>
              <a:t>ndisk-1</a:t>
            </a:r>
            <a:r>
              <a:rPr lang="en-US" altLang="ja-JP" sz="3200" dirty="0" smtClean="0"/>
              <a:t>, </a:t>
            </a:r>
            <a:r>
              <a:rPr lang="en-US" altLang="ja-JP" sz="3200" dirty="0" smtClean="0">
                <a:solidFill>
                  <a:srgbClr val="FF0000"/>
                </a:solidFill>
              </a:rPr>
              <a:t>work</a:t>
            </a:r>
            <a:r>
              <a:rPr lang="en-US" altLang="ja-JP" sz="3200" dirty="0" smtClean="0"/>
              <a:t>, </a:t>
            </a:r>
            <a:r>
              <a:rPr lang="en-US" altLang="ja-JP" sz="3200" dirty="0" err="1" smtClean="0">
                <a:solidFill>
                  <a:srgbClr val="FF0000"/>
                </a:solidFill>
              </a:rPr>
              <a:t>dst</a:t>
            </a:r>
            <a:r>
              <a:rPr lang="en-US" altLang="ja-JP" sz="3200" dirty="0" smtClean="0"/>
              <a:t>, </a:t>
            </a:r>
            <a:r>
              <a:rPr lang="en-US" altLang="ja-JP" sz="3200" dirty="0" err="1" smtClean="0"/>
              <a:t>src</a:t>
            </a:r>
            <a:r>
              <a:rPr lang="en-US" altLang="ja-JP" sz="3200" dirty="0" smtClean="0"/>
              <a:t>);</a:t>
            </a:r>
          </a:p>
          <a:p>
            <a:r>
              <a:rPr lang="en-US" altLang="ja-JP" sz="3200" dirty="0" smtClean="0"/>
              <a:t>	}</a:t>
            </a:r>
          </a:p>
          <a:p>
            <a:r>
              <a:rPr lang="en-US" altLang="ja-JP" sz="3200" dirty="0" smtClean="0"/>
              <a:t>}</a:t>
            </a:r>
          </a:p>
        </p:txBody>
      </p:sp>
      <p:sp>
        <p:nvSpPr>
          <p:cNvPr id="4" name="正方形/長方形 3"/>
          <p:cNvSpPr/>
          <p:nvPr/>
        </p:nvSpPr>
        <p:spPr>
          <a:xfrm>
            <a:off x="1214414" y="6000768"/>
            <a:ext cx="1785950" cy="21431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二等辺三角形 4"/>
          <p:cNvSpPr/>
          <p:nvPr/>
        </p:nvSpPr>
        <p:spPr>
          <a:xfrm>
            <a:off x="6335919" y="5286388"/>
            <a:ext cx="1143008" cy="857256"/>
          </a:xfrm>
          <a:prstGeom prst="triangl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142976" y="6273225"/>
            <a:ext cx="193553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200" dirty="0" err="1" smtClean="0"/>
              <a:t>src</a:t>
            </a:r>
            <a:r>
              <a:rPr lang="ja-JP" altLang="en-US" sz="3200" dirty="0" smtClean="0"/>
              <a:t> </a:t>
            </a:r>
            <a:r>
              <a:rPr lang="en-US" altLang="ja-JP" sz="3200" dirty="0" smtClean="0"/>
              <a:t>: “</a:t>
            </a:r>
            <a:r>
              <a:rPr lang="ja-JP" altLang="en-US" sz="3200" dirty="0" smtClean="0"/>
              <a:t>棒</a:t>
            </a:r>
            <a:r>
              <a:rPr lang="en-US" altLang="ja-JP" sz="3200" dirty="0" smtClean="0"/>
              <a:t>A”</a:t>
            </a: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3571868" y="6273225"/>
            <a:ext cx="18744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200" dirty="0" err="1" smtClean="0"/>
              <a:t>dst</a:t>
            </a:r>
            <a:r>
              <a:rPr lang="en-US" altLang="ja-JP" sz="3200" dirty="0" smtClean="0"/>
              <a:t>: “</a:t>
            </a:r>
            <a:r>
              <a:rPr lang="ja-JP" altLang="en-US" sz="3200" dirty="0" smtClean="0"/>
              <a:t>棒</a:t>
            </a:r>
            <a:r>
              <a:rPr lang="en-US" altLang="ja-JP" sz="3200" dirty="0" smtClean="0"/>
              <a:t>B”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6000760" y="6273225"/>
            <a:ext cx="221368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200" dirty="0" smtClean="0"/>
              <a:t>work: </a:t>
            </a:r>
            <a:r>
              <a:rPr lang="en-US" altLang="ja-JP" sz="3200" dirty="0" smtClean="0">
                <a:solidFill>
                  <a:srgbClr val="FF0000"/>
                </a:solidFill>
              </a:rPr>
              <a:t>“</a:t>
            </a:r>
            <a:r>
              <a:rPr lang="ja-JP" altLang="en-US" sz="3200" dirty="0" smtClean="0">
                <a:solidFill>
                  <a:srgbClr val="FF0000"/>
                </a:solidFill>
              </a:rPr>
              <a:t>棒</a:t>
            </a:r>
            <a:r>
              <a:rPr lang="en-US" altLang="ja-JP" sz="3200" dirty="0" smtClean="0">
                <a:solidFill>
                  <a:srgbClr val="FF0000"/>
                </a:solidFill>
              </a:rPr>
              <a:t>C”</a:t>
            </a:r>
          </a:p>
        </p:txBody>
      </p:sp>
      <p:sp>
        <p:nvSpPr>
          <p:cNvPr id="12" name="右矢印 11"/>
          <p:cNvSpPr/>
          <p:nvPr/>
        </p:nvSpPr>
        <p:spPr>
          <a:xfrm>
            <a:off x="1285852" y="3071810"/>
            <a:ext cx="428628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右中かっこ 12"/>
          <p:cNvSpPr/>
          <p:nvPr/>
        </p:nvSpPr>
        <p:spPr>
          <a:xfrm flipH="1">
            <a:off x="928662" y="5000636"/>
            <a:ext cx="142876" cy="1214446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/>
          <p:cNvSpPr/>
          <p:nvPr/>
        </p:nvSpPr>
        <p:spPr>
          <a:xfrm>
            <a:off x="0" y="5572140"/>
            <a:ext cx="9060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err="1" smtClean="0"/>
              <a:t>ndisk</a:t>
            </a:r>
            <a:r>
              <a:rPr lang="ja-JP" altLang="en-US" dirty="0" smtClean="0"/>
              <a:t>枚</a:t>
            </a:r>
            <a:endParaRPr lang="ja-JP" altLang="en-US" dirty="0"/>
          </a:p>
        </p:txBody>
      </p:sp>
      <p:sp>
        <p:nvSpPr>
          <p:cNvPr id="15" name="右中かっこ 14"/>
          <p:cNvSpPr/>
          <p:nvPr/>
        </p:nvSpPr>
        <p:spPr>
          <a:xfrm>
            <a:off x="7550365" y="5286388"/>
            <a:ext cx="428628" cy="785818"/>
          </a:xfrm>
          <a:prstGeom prst="righ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/>
          <p:cNvSpPr/>
          <p:nvPr/>
        </p:nvSpPr>
        <p:spPr>
          <a:xfrm>
            <a:off x="8050431" y="5500702"/>
            <a:ext cx="10935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FF0000"/>
                </a:solidFill>
              </a:rPr>
              <a:t>ndisk-1</a:t>
            </a:r>
            <a:r>
              <a:rPr lang="ja-JP" altLang="en-US" dirty="0" smtClean="0">
                <a:solidFill>
                  <a:srgbClr val="FF0000"/>
                </a:solidFill>
              </a:rPr>
              <a:t>枚</a:t>
            </a:r>
            <a:endParaRPr lang="ja-JP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ハノイの塔：プログラム</a:t>
            </a:r>
            <a:endParaRPr kumimoji="1" lang="ja-JP" altLang="en-US" dirty="0"/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0" y="1428736"/>
            <a:ext cx="9073766" cy="40318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200" dirty="0" smtClean="0"/>
              <a:t>void </a:t>
            </a:r>
            <a:r>
              <a:rPr lang="en-US" altLang="ja-JP" sz="3200" dirty="0" err="1" smtClean="0"/>
              <a:t>hanoi</a:t>
            </a:r>
            <a:r>
              <a:rPr lang="en-US" altLang="ja-JP" sz="3200" dirty="0" smtClean="0"/>
              <a:t>(</a:t>
            </a:r>
            <a:r>
              <a:rPr lang="en-US" altLang="ja-JP" sz="3200" dirty="0" err="1" smtClean="0"/>
              <a:t>int</a:t>
            </a:r>
            <a:r>
              <a:rPr lang="en-US" altLang="ja-JP" sz="3200" dirty="0" smtClean="0"/>
              <a:t> </a:t>
            </a:r>
            <a:r>
              <a:rPr lang="en-US" altLang="ja-JP" sz="3200" dirty="0" err="1" smtClean="0"/>
              <a:t>ndisk</a:t>
            </a:r>
            <a:r>
              <a:rPr lang="en-US" altLang="ja-JP" sz="3200" dirty="0" smtClean="0"/>
              <a:t>, char *</a:t>
            </a:r>
            <a:r>
              <a:rPr lang="en-US" altLang="ja-JP" sz="3200" dirty="0" err="1" smtClean="0"/>
              <a:t>src</a:t>
            </a:r>
            <a:r>
              <a:rPr lang="en-US" altLang="ja-JP" sz="3200" dirty="0" smtClean="0"/>
              <a:t>, char *</a:t>
            </a:r>
            <a:r>
              <a:rPr lang="en-US" altLang="ja-JP" sz="3200" dirty="0" err="1" smtClean="0"/>
              <a:t>dst</a:t>
            </a:r>
            <a:r>
              <a:rPr lang="en-US" altLang="ja-JP" sz="3200" dirty="0" smtClean="0"/>
              <a:t>, char *work)</a:t>
            </a:r>
          </a:p>
          <a:p>
            <a:r>
              <a:rPr lang="en-US" altLang="ja-JP" sz="3200" dirty="0" smtClean="0"/>
              <a:t>{</a:t>
            </a:r>
          </a:p>
          <a:p>
            <a:r>
              <a:rPr lang="en-US" altLang="ja-JP" sz="3200" dirty="0" smtClean="0"/>
              <a:t>	if(</a:t>
            </a:r>
            <a:r>
              <a:rPr lang="en-US" altLang="ja-JP" sz="3200" dirty="0" err="1" smtClean="0"/>
              <a:t>ndisk</a:t>
            </a:r>
            <a:r>
              <a:rPr lang="en-US" altLang="ja-JP" sz="3200" dirty="0" smtClean="0"/>
              <a:t>&gt;=1){</a:t>
            </a:r>
          </a:p>
          <a:p>
            <a:r>
              <a:rPr lang="en-US" altLang="ja-JP" sz="3200" dirty="0" smtClean="0"/>
              <a:t>		</a:t>
            </a:r>
            <a:r>
              <a:rPr lang="en-US" altLang="ja-JP" sz="3200" dirty="0" err="1" smtClean="0">
                <a:solidFill>
                  <a:srgbClr val="00B0F0"/>
                </a:solidFill>
              </a:rPr>
              <a:t>hanoi</a:t>
            </a:r>
            <a:r>
              <a:rPr lang="en-US" altLang="ja-JP" sz="3200" dirty="0" smtClean="0"/>
              <a:t>(</a:t>
            </a:r>
            <a:r>
              <a:rPr lang="en-US" altLang="ja-JP" sz="3200" dirty="0" smtClean="0">
                <a:solidFill>
                  <a:srgbClr val="FF0000"/>
                </a:solidFill>
              </a:rPr>
              <a:t>ndisk-1</a:t>
            </a:r>
            <a:r>
              <a:rPr lang="en-US" altLang="ja-JP" sz="3200" dirty="0" smtClean="0"/>
              <a:t>, </a:t>
            </a:r>
            <a:r>
              <a:rPr lang="en-US" altLang="ja-JP" sz="3200" dirty="0" err="1" smtClean="0"/>
              <a:t>src</a:t>
            </a:r>
            <a:r>
              <a:rPr lang="en-US" altLang="ja-JP" sz="3200" dirty="0" smtClean="0"/>
              <a:t>, </a:t>
            </a:r>
            <a:r>
              <a:rPr lang="en-US" altLang="ja-JP" sz="3200" dirty="0" smtClean="0">
                <a:solidFill>
                  <a:srgbClr val="FF0000"/>
                </a:solidFill>
              </a:rPr>
              <a:t>work</a:t>
            </a:r>
            <a:r>
              <a:rPr lang="en-US" altLang="ja-JP" sz="3200" dirty="0" smtClean="0"/>
              <a:t>, </a:t>
            </a:r>
            <a:r>
              <a:rPr lang="en-US" altLang="ja-JP" sz="3200" dirty="0" err="1" smtClean="0"/>
              <a:t>dst</a:t>
            </a:r>
            <a:r>
              <a:rPr lang="en-US" altLang="ja-JP" sz="3200" dirty="0" smtClean="0"/>
              <a:t>);</a:t>
            </a:r>
          </a:p>
          <a:p>
            <a:r>
              <a:rPr lang="en-US" altLang="ja-JP" sz="3200" dirty="0" smtClean="0"/>
              <a:t>		move(</a:t>
            </a:r>
            <a:r>
              <a:rPr lang="en-US" altLang="ja-JP" sz="3200" dirty="0" err="1" smtClean="0"/>
              <a:t>src</a:t>
            </a:r>
            <a:r>
              <a:rPr lang="en-US" altLang="ja-JP" sz="3200" dirty="0" smtClean="0"/>
              <a:t>, </a:t>
            </a:r>
            <a:r>
              <a:rPr lang="en-US" altLang="ja-JP" sz="3200" dirty="0" err="1" smtClean="0"/>
              <a:t>dst</a:t>
            </a:r>
            <a:r>
              <a:rPr lang="en-US" altLang="ja-JP" sz="3200" dirty="0" smtClean="0"/>
              <a:t>);</a:t>
            </a:r>
          </a:p>
          <a:p>
            <a:r>
              <a:rPr lang="en-US" altLang="ja-JP" sz="3200" dirty="0" smtClean="0"/>
              <a:t>		</a:t>
            </a:r>
            <a:r>
              <a:rPr lang="en-US" altLang="ja-JP" sz="3200" dirty="0" err="1" smtClean="0">
                <a:solidFill>
                  <a:srgbClr val="00B0F0"/>
                </a:solidFill>
              </a:rPr>
              <a:t>hanoi</a:t>
            </a:r>
            <a:r>
              <a:rPr lang="en-US" altLang="ja-JP" sz="3200" dirty="0" smtClean="0"/>
              <a:t>(</a:t>
            </a:r>
            <a:r>
              <a:rPr lang="en-US" altLang="ja-JP" sz="3200" dirty="0" smtClean="0">
                <a:solidFill>
                  <a:srgbClr val="FF0000"/>
                </a:solidFill>
              </a:rPr>
              <a:t>ndisk-1</a:t>
            </a:r>
            <a:r>
              <a:rPr lang="en-US" altLang="ja-JP" sz="3200" dirty="0" smtClean="0"/>
              <a:t>, </a:t>
            </a:r>
            <a:r>
              <a:rPr lang="en-US" altLang="ja-JP" sz="3200" dirty="0" smtClean="0">
                <a:solidFill>
                  <a:srgbClr val="FF0000"/>
                </a:solidFill>
              </a:rPr>
              <a:t>work</a:t>
            </a:r>
            <a:r>
              <a:rPr lang="en-US" altLang="ja-JP" sz="3200" dirty="0" smtClean="0"/>
              <a:t>, </a:t>
            </a:r>
            <a:r>
              <a:rPr lang="en-US" altLang="ja-JP" sz="3200" dirty="0" err="1" smtClean="0">
                <a:solidFill>
                  <a:srgbClr val="FF0000"/>
                </a:solidFill>
              </a:rPr>
              <a:t>dst</a:t>
            </a:r>
            <a:r>
              <a:rPr lang="en-US" altLang="ja-JP" sz="3200" dirty="0" smtClean="0"/>
              <a:t>, </a:t>
            </a:r>
            <a:r>
              <a:rPr lang="en-US" altLang="ja-JP" sz="3200" dirty="0" err="1" smtClean="0"/>
              <a:t>src</a:t>
            </a:r>
            <a:r>
              <a:rPr lang="en-US" altLang="ja-JP" sz="3200" dirty="0" smtClean="0"/>
              <a:t>);</a:t>
            </a:r>
          </a:p>
          <a:p>
            <a:r>
              <a:rPr lang="en-US" altLang="ja-JP" sz="3200" dirty="0" smtClean="0"/>
              <a:t>	}</a:t>
            </a:r>
          </a:p>
          <a:p>
            <a:r>
              <a:rPr lang="en-US" altLang="ja-JP" sz="3200" dirty="0" smtClean="0"/>
              <a:t>}</a:t>
            </a:r>
          </a:p>
        </p:txBody>
      </p:sp>
      <p:sp>
        <p:nvSpPr>
          <p:cNvPr id="4" name="正方形/長方形 3"/>
          <p:cNvSpPr/>
          <p:nvPr/>
        </p:nvSpPr>
        <p:spPr>
          <a:xfrm>
            <a:off x="1214414" y="6000768"/>
            <a:ext cx="1785950" cy="21431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二等辺三角形 4"/>
          <p:cNvSpPr/>
          <p:nvPr/>
        </p:nvSpPr>
        <p:spPr>
          <a:xfrm>
            <a:off x="6335919" y="5286388"/>
            <a:ext cx="1143008" cy="857256"/>
          </a:xfrm>
          <a:prstGeom prst="triangl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142976" y="6273225"/>
            <a:ext cx="193553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200" dirty="0" err="1" smtClean="0"/>
              <a:t>src</a:t>
            </a:r>
            <a:r>
              <a:rPr lang="ja-JP" altLang="en-US" sz="3200" dirty="0" smtClean="0"/>
              <a:t> </a:t>
            </a:r>
            <a:r>
              <a:rPr lang="en-US" altLang="ja-JP" sz="3200" dirty="0" smtClean="0"/>
              <a:t>: “</a:t>
            </a:r>
            <a:r>
              <a:rPr lang="ja-JP" altLang="en-US" sz="3200" dirty="0" smtClean="0"/>
              <a:t>棒</a:t>
            </a:r>
            <a:r>
              <a:rPr lang="en-US" altLang="ja-JP" sz="3200" dirty="0" smtClean="0"/>
              <a:t>A”</a:t>
            </a: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3571868" y="6273225"/>
            <a:ext cx="18744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200" dirty="0" err="1" smtClean="0"/>
              <a:t>dst</a:t>
            </a:r>
            <a:r>
              <a:rPr lang="en-US" altLang="ja-JP" sz="3200" dirty="0" smtClean="0"/>
              <a:t>: “</a:t>
            </a:r>
            <a:r>
              <a:rPr lang="ja-JP" altLang="en-US" sz="3200" dirty="0" smtClean="0"/>
              <a:t>棒</a:t>
            </a:r>
            <a:r>
              <a:rPr lang="en-US" altLang="ja-JP" sz="3200" dirty="0" smtClean="0"/>
              <a:t>B”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6000760" y="6273225"/>
            <a:ext cx="221368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200" dirty="0" smtClean="0"/>
              <a:t>work: “</a:t>
            </a:r>
            <a:r>
              <a:rPr lang="ja-JP" altLang="en-US" sz="3200" dirty="0" smtClean="0"/>
              <a:t>棒</a:t>
            </a:r>
            <a:r>
              <a:rPr lang="en-US" altLang="ja-JP" sz="3200" dirty="0" smtClean="0"/>
              <a:t>C”</a:t>
            </a:r>
          </a:p>
        </p:txBody>
      </p:sp>
      <p:sp>
        <p:nvSpPr>
          <p:cNvPr id="12" name="右矢印 11"/>
          <p:cNvSpPr/>
          <p:nvPr/>
        </p:nvSpPr>
        <p:spPr>
          <a:xfrm>
            <a:off x="1285852" y="3643314"/>
            <a:ext cx="428628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右中かっこ 12"/>
          <p:cNvSpPr/>
          <p:nvPr/>
        </p:nvSpPr>
        <p:spPr>
          <a:xfrm flipH="1">
            <a:off x="928662" y="5000636"/>
            <a:ext cx="142876" cy="1214446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/>
          <p:cNvSpPr/>
          <p:nvPr/>
        </p:nvSpPr>
        <p:spPr>
          <a:xfrm>
            <a:off x="0" y="5572140"/>
            <a:ext cx="9060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err="1" smtClean="0"/>
              <a:t>ndisk</a:t>
            </a:r>
            <a:r>
              <a:rPr lang="ja-JP" altLang="en-US" dirty="0" smtClean="0"/>
              <a:t>枚</a:t>
            </a:r>
            <a:endParaRPr lang="ja-JP" altLang="en-US" dirty="0"/>
          </a:p>
        </p:txBody>
      </p:sp>
      <p:sp>
        <p:nvSpPr>
          <p:cNvPr id="15" name="右中かっこ 14"/>
          <p:cNvSpPr/>
          <p:nvPr/>
        </p:nvSpPr>
        <p:spPr>
          <a:xfrm>
            <a:off x="7550365" y="5286388"/>
            <a:ext cx="428628" cy="785818"/>
          </a:xfrm>
          <a:prstGeom prst="righ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/>
          <p:cNvSpPr/>
          <p:nvPr/>
        </p:nvSpPr>
        <p:spPr>
          <a:xfrm>
            <a:off x="8050431" y="5500702"/>
            <a:ext cx="10935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FF0000"/>
                </a:solidFill>
              </a:rPr>
              <a:t>ndisk-1</a:t>
            </a:r>
            <a:r>
              <a:rPr lang="ja-JP" altLang="en-US" dirty="0" smtClean="0">
                <a:solidFill>
                  <a:srgbClr val="FF0000"/>
                </a:solidFill>
              </a:rPr>
              <a:t>枚</a:t>
            </a:r>
            <a:endParaRPr lang="ja-JP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ハノイの塔：プログラム</a:t>
            </a:r>
            <a:endParaRPr kumimoji="1" lang="ja-JP" altLang="en-US" dirty="0"/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0" y="1428736"/>
            <a:ext cx="9073766" cy="40318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200" dirty="0" smtClean="0"/>
              <a:t>void </a:t>
            </a:r>
            <a:r>
              <a:rPr lang="en-US" altLang="ja-JP" sz="3200" dirty="0" err="1" smtClean="0"/>
              <a:t>hanoi</a:t>
            </a:r>
            <a:r>
              <a:rPr lang="en-US" altLang="ja-JP" sz="3200" dirty="0" smtClean="0"/>
              <a:t>(</a:t>
            </a:r>
            <a:r>
              <a:rPr lang="en-US" altLang="ja-JP" sz="3200" dirty="0" err="1" smtClean="0"/>
              <a:t>int</a:t>
            </a:r>
            <a:r>
              <a:rPr lang="en-US" altLang="ja-JP" sz="3200" dirty="0" smtClean="0"/>
              <a:t> </a:t>
            </a:r>
            <a:r>
              <a:rPr lang="en-US" altLang="ja-JP" sz="3200" dirty="0" err="1" smtClean="0"/>
              <a:t>ndisk</a:t>
            </a:r>
            <a:r>
              <a:rPr lang="en-US" altLang="ja-JP" sz="3200" dirty="0" smtClean="0"/>
              <a:t>, char *</a:t>
            </a:r>
            <a:r>
              <a:rPr lang="en-US" altLang="ja-JP" sz="3200" dirty="0" err="1" smtClean="0"/>
              <a:t>src</a:t>
            </a:r>
            <a:r>
              <a:rPr lang="en-US" altLang="ja-JP" sz="3200" dirty="0" smtClean="0"/>
              <a:t>, char *</a:t>
            </a:r>
            <a:r>
              <a:rPr lang="en-US" altLang="ja-JP" sz="3200" dirty="0" err="1" smtClean="0"/>
              <a:t>dst</a:t>
            </a:r>
            <a:r>
              <a:rPr lang="en-US" altLang="ja-JP" sz="3200" dirty="0" smtClean="0"/>
              <a:t>, char *work)</a:t>
            </a:r>
          </a:p>
          <a:p>
            <a:r>
              <a:rPr lang="en-US" altLang="ja-JP" sz="3200" dirty="0" smtClean="0"/>
              <a:t>{</a:t>
            </a:r>
          </a:p>
          <a:p>
            <a:r>
              <a:rPr lang="en-US" altLang="ja-JP" sz="3200" dirty="0" smtClean="0"/>
              <a:t>	if(</a:t>
            </a:r>
            <a:r>
              <a:rPr lang="en-US" altLang="ja-JP" sz="3200" dirty="0" err="1" smtClean="0"/>
              <a:t>ndisk</a:t>
            </a:r>
            <a:r>
              <a:rPr lang="en-US" altLang="ja-JP" sz="3200" dirty="0" smtClean="0"/>
              <a:t>&gt;=1){</a:t>
            </a:r>
          </a:p>
          <a:p>
            <a:r>
              <a:rPr lang="en-US" altLang="ja-JP" sz="3200" dirty="0" smtClean="0"/>
              <a:t>		</a:t>
            </a:r>
            <a:r>
              <a:rPr lang="en-US" altLang="ja-JP" sz="3200" dirty="0" err="1" smtClean="0">
                <a:solidFill>
                  <a:srgbClr val="00B0F0"/>
                </a:solidFill>
              </a:rPr>
              <a:t>hanoi</a:t>
            </a:r>
            <a:r>
              <a:rPr lang="en-US" altLang="ja-JP" sz="3200" dirty="0" smtClean="0"/>
              <a:t>(</a:t>
            </a:r>
            <a:r>
              <a:rPr lang="en-US" altLang="ja-JP" sz="3200" dirty="0" smtClean="0">
                <a:solidFill>
                  <a:srgbClr val="FF0000"/>
                </a:solidFill>
              </a:rPr>
              <a:t>ndisk-1</a:t>
            </a:r>
            <a:r>
              <a:rPr lang="en-US" altLang="ja-JP" sz="3200" dirty="0" smtClean="0"/>
              <a:t>, </a:t>
            </a:r>
            <a:r>
              <a:rPr lang="en-US" altLang="ja-JP" sz="3200" dirty="0" err="1" smtClean="0"/>
              <a:t>src</a:t>
            </a:r>
            <a:r>
              <a:rPr lang="en-US" altLang="ja-JP" sz="3200" dirty="0" smtClean="0"/>
              <a:t>, </a:t>
            </a:r>
            <a:r>
              <a:rPr lang="en-US" altLang="ja-JP" sz="3200" dirty="0" smtClean="0">
                <a:solidFill>
                  <a:srgbClr val="FF0000"/>
                </a:solidFill>
              </a:rPr>
              <a:t>work</a:t>
            </a:r>
            <a:r>
              <a:rPr lang="en-US" altLang="ja-JP" sz="3200" dirty="0" smtClean="0"/>
              <a:t>, </a:t>
            </a:r>
            <a:r>
              <a:rPr lang="en-US" altLang="ja-JP" sz="3200" dirty="0" err="1" smtClean="0"/>
              <a:t>dst</a:t>
            </a:r>
            <a:r>
              <a:rPr lang="en-US" altLang="ja-JP" sz="3200" dirty="0" smtClean="0"/>
              <a:t>);</a:t>
            </a:r>
          </a:p>
          <a:p>
            <a:r>
              <a:rPr lang="en-US" altLang="ja-JP" sz="3200" dirty="0" smtClean="0"/>
              <a:t>		move(</a:t>
            </a:r>
            <a:r>
              <a:rPr lang="en-US" altLang="ja-JP" sz="3200" dirty="0" err="1" smtClean="0"/>
              <a:t>src</a:t>
            </a:r>
            <a:r>
              <a:rPr lang="en-US" altLang="ja-JP" sz="3200" dirty="0" smtClean="0"/>
              <a:t>, </a:t>
            </a:r>
            <a:r>
              <a:rPr lang="en-US" altLang="ja-JP" sz="3200" dirty="0" err="1" smtClean="0"/>
              <a:t>dst</a:t>
            </a:r>
            <a:r>
              <a:rPr lang="en-US" altLang="ja-JP" sz="3200" dirty="0" smtClean="0"/>
              <a:t>);</a:t>
            </a:r>
          </a:p>
          <a:p>
            <a:r>
              <a:rPr lang="en-US" altLang="ja-JP" sz="3200" dirty="0" smtClean="0"/>
              <a:t>		</a:t>
            </a:r>
            <a:r>
              <a:rPr lang="en-US" altLang="ja-JP" sz="3200" dirty="0" err="1" smtClean="0">
                <a:solidFill>
                  <a:srgbClr val="00B0F0"/>
                </a:solidFill>
              </a:rPr>
              <a:t>hanoi</a:t>
            </a:r>
            <a:r>
              <a:rPr lang="en-US" altLang="ja-JP" sz="3200" dirty="0" smtClean="0"/>
              <a:t>(</a:t>
            </a:r>
            <a:r>
              <a:rPr lang="en-US" altLang="ja-JP" sz="3200" dirty="0" smtClean="0">
                <a:solidFill>
                  <a:srgbClr val="FF0000"/>
                </a:solidFill>
              </a:rPr>
              <a:t>ndisk-1</a:t>
            </a:r>
            <a:r>
              <a:rPr lang="en-US" altLang="ja-JP" sz="3200" dirty="0" smtClean="0"/>
              <a:t>, </a:t>
            </a:r>
            <a:r>
              <a:rPr lang="en-US" altLang="ja-JP" sz="3200" dirty="0" smtClean="0">
                <a:solidFill>
                  <a:srgbClr val="FF0000"/>
                </a:solidFill>
              </a:rPr>
              <a:t>work</a:t>
            </a:r>
            <a:r>
              <a:rPr lang="en-US" altLang="ja-JP" sz="3200" dirty="0" smtClean="0"/>
              <a:t>, </a:t>
            </a:r>
            <a:r>
              <a:rPr lang="en-US" altLang="ja-JP" sz="3200" dirty="0" err="1" smtClean="0">
                <a:solidFill>
                  <a:srgbClr val="FF0000"/>
                </a:solidFill>
              </a:rPr>
              <a:t>dst</a:t>
            </a:r>
            <a:r>
              <a:rPr lang="en-US" altLang="ja-JP" sz="3200" dirty="0" smtClean="0"/>
              <a:t>, </a:t>
            </a:r>
            <a:r>
              <a:rPr lang="en-US" altLang="ja-JP" sz="3200" dirty="0" err="1" smtClean="0"/>
              <a:t>src</a:t>
            </a:r>
            <a:r>
              <a:rPr lang="en-US" altLang="ja-JP" sz="3200" dirty="0" smtClean="0"/>
              <a:t>);</a:t>
            </a:r>
          </a:p>
          <a:p>
            <a:r>
              <a:rPr lang="en-US" altLang="ja-JP" sz="3200" dirty="0" smtClean="0"/>
              <a:t>	}</a:t>
            </a:r>
          </a:p>
          <a:p>
            <a:r>
              <a:rPr lang="en-US" altLang="ja-JP" sz="3200" dirty="0" smtClean="0"/>
              <a:t>}</a:t>
            </a:r>
          </a:p>
        </p:txBody>
      </p:sp>
      <p:sp>
        <p:nvSpPr>
          <p:cNvPr id="4" name="正方形/長方形 3"/>
          <p:cNvSpPr/>
          <p:nvPr/>
        </p:nvSpPr>
        <p:spPr>
          <a:xfrm>
            <a:off x="3643306" y="6000768"/>
            <a:ext cx="1785950" cy="21431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二等辺三角形 4"/>
          <p:cNvSpPr/>
          <p:nvPr/>
        </p:nvSpPr>
        <p:spPr>
          <a:xfrm>
            <a:off x="6335919" y="5286388"/>
            <a:ext cx="1143008" cy="857256"/>
          </a:xfrm>
          <a:prstGeom prst="triangl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142976" y="6273225"/>
            <a:ext cx="193553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200" dirty="0" err="1" smtClean="0"/>
              <a:t>src</a:t>
            </a:r>
            <a:r>
              <a:rPr lang="ja-JP" altLang="en-US" sz="3200" dirty="0" smtClean="0"/>
              <a:t> </a:t>
            </a:r>
            <a:r>
              <a:rPr lang="en-US" altLang="ja-JP" sz="3200" dirty="0" smtClean="0"/>
              <a:t>: “</a:t>
            </a:r>
            <a:r>
              <a:rPr lang="ja-JP" altLang="en-US" sz="3200" dirty="0" smtClean="0"/>
              <a:t>棒</a:t>
            </a:r>
            <a:r>
              <a:rPr lang="en-US" altLang="ja-JP" sz="3200" dirty="0" smtClean="0"/>
              <a:t>A”</a:t>
            </a: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3571868" y="6273225"/>
            <a:ext cx="18744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200" dirty="0" err="1" smtClean="0"/>
              <a:t>dst</a:t>
            </a:r>
            <a:r>
              <a:rPr lang="en-US" altLang="ja-JP" sz="3200" dirty="0" smtClean="0"/>
              <a:t>: “</a:t>
            </a:r>
            <a:r>
              <a:rPr lang="ja-JP" altLang="en-US" sz="3200" dirty="0" smtClean="0"/>
              <a:t>棒</a:t>
            </a:r>
            <a:r>
              <a:rPr lang="en-US" altLang="ja-JP" sz="3200" dirty="0" smtClean="0"/>
              <a:t>B”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6000760" y="6273225"/>
            <a:ext cx="221368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200" dirty="0" smtClean="0"/>
              <a:t>work: “</a:t>
            </a:r>
            <a:r>
              <a:rPr lang="ja-JP" altLang="en-US" sz="3200" dirty="0" smtClean="0"/>
              <a:t>棒</a:t>
            </a:r>
            <a:r>
              <a:rPr lang="en-US" altLang="ja-JP" sz="3200" dirty="0" smtClean="0"/>
              <a:t>C”</a:t>
            </a:r>
          </a:p>
        </p:txBody>
      </p:sp>
      <p:sp>
        <p:nvSpPr>
          <p:cNvPr id="12" name="右矢印 11"/>
          <p:cNvSpPr/>
          <p:nvPr/>
        </p:nvSpPr>
        <p:spPr>
          <a:xfrm>
            <a:off x="1285852" y="3643314"/>
            <a:ext cx="428628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右中かっこ 12"/>
          <p:cNvSpPr/>
          <p:nvPr/>
        </p:nvSpPr>
        <p:spPr>
          <a:xfrm flipH="1">
            <a:off x="928662" y="5000636"/>
            <a:ext cx="142876" cy="1214446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/>
          <p:cNvSpPr/>
          <p:nvPr/>
        </p:nvSpPr>
        <p:spPr>
          <a:xfrm>
            <a:off x="0" y="5572140"/>
            <a:ext cx="9060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err="1" smtClean="0"/>
              <a:t>ndisk</a:t>
            </a:r>
            <a:r>
              <a:rPr lang="ja-JP" altLang="en-US" dirty="0" smtClean="0"/>
              <a:t>枚</a:t>
            </a:r>
            <a:endParaRPr lang="ja-JP" altLang="en-US" dirty="0"/>
          </a:p>
        </p:txBody>
      </p:sp>
      <p:sp>
        <p:nvSpPr>
          <p:cNvPr id="15" name="右中かっこ 14"/>
          <p:cNvSpPr/>
          <p:nvPr/>
        </p:nvSpPr>
        <p:spPr>
          <a:xfrm>
            <a:off x="7550365" y="5286388"/>
            <a:ext cx="428628" cy="785818"/>
          </a:xfrm>
          <a:prstGeom prst="righ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/>
          <p:cNvSpPr/>
          <p:nvPr/>
        </p:nvSpPr>
        <p:spPr>
          <a:xfrm>
            <a:off x="8050431" y="5500702"/>
            <a:ext cx="10935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FF0000"/>
                </a:solidFill>
              </a:rPr>
              <a:t>ndisk-1</a:t>
            </a:r>
            <a:r>
              <a:rPr lang="ja-JP" altLang="en-US" dirty="0" smtClean="0">
                <a:solidFill>
                  <a:srgbClr val="FF0000"/>
                </a:solidFill>
              </a:rPr>
              <a:t>枚</a:t>
            </a:r>
            <a:endParaRPr lang="ja-JP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ハノイの塔：プログラム</a:t>
            </a:r>
            <a:endParaRPr kumimoji="1" lang="ja-JP" altLang="en-US" dirty="0"/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0" y="1428736"/>
            <a:ext cx="9073766" cy="40318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200" dirty="0" smtClean="0"/>
              <a:t>void </a:t>
            </a:r>
            <a:r>
              <a:rPr lang="en-US" altLang="ja-JP" sz="3200" dirty="0" err="1" smtClean="0"/>
              <a:t>hanoi</a:t>
            </a:r>
            <a:r>
              <a:rPr lang="en-US" altLang="ja-JP" sz="3200" dirty="0" smtClean="0"/>
              <a:t>(</a:t>
            </a:r>
            <a:r>
              <a:rPr lang="en-US" altLang="ja-JP" sz="3200" dirty="0" err="1" smtClean="0"/>
              <a:t>int</a:t>
            </a:r>
            <a:r>
              <a:rPr lang="en-US" altLang="ja-JP" sz="3200" dirty="0" smtClean="0"/>
              <a:t> </a:t>
            </a:r>
            <a:r>
              <a:rPr lang="en-US" altLang="ja-JP" sz="3200" dirty="0" err="1" smtClean="0"/>
              <a:t>ndisk</a:t>
            </a:r>
            <a:r>
              <a:rPr lang="en-US" altLang="ja-JP" sz="3200" dirty="0" smtClean="0"/>
              <a:t>, char *</a:t>
            </a:r>
            <a:r>
              <a:rPr lang="en-US" altLang="ja-JP" sz="3200" dirty="0" err="1" smtClean="0"/>
              <a:t>src</a:t>
            </a:r>
            <a:r>
              <a:rPr lang="en-US" altLang="ja-JP" sz="3200" dirty="0" smtClean="0"/>
              <a:t>, char *</a:t>
            </a:r>
            <a:r>
              <a:rPr lang="en-US" altLang="ja-JP" sz="3200" dirty="0" err="1" smtClean="0"/>
              <a:t>dst</a:t>
            </a:r>
            <a:r>
              <a:rPr lang="en-US" altLang="ja-JP" sz="3200" dirty="0" smtClean="0"/>
              <a:t>, char *work)</a:t>
            </a:r>
          </a:p>
          <a:p>
            <a:r>
              <a:rPr lang="en-US" altLang="ja-JP" sz="3200" dirty="0" smtClean="0"/>
              <a:t>{</a:t>
            </a:r>
          </a:p>
          <a:p>
            <a:r>
              <a:rPr lang="en-US" altLang="ja-JP" sz="3200" dirty="0" smtClean="0"/>
              <a:t>	if(</a:t>
            </a:r>
            <a:r>
              <a:rPr lang="en-US" altLang="ja-JP" sz="3200" dirty="0" err="1" smtClean="0"/>
              <a:t>ndisk</a:t>
            </a:r>
            <a:r>
              <a:rPr lang="en-US" altLang="ja-JP" sz="3200" dirty="0" smtClean="0"/>
              <a:t>&gt;=1){</a:t>
            </a:r>
          </a:p>
          <a:p>
            <a:r>
              <a:rPr lang="en-US" altLang="ja-JP" sz="3200" dirty="0" smtClean="0"/>
              <a:t>		</a:t>
            </a:r>
            <a:r>
              <a:rPr lang="en-US" altLang="ja-JP" sz="3200" dirty="0" err="1" smtClean="0">
                <a:solidFill>
                  <a:srgbClr val="00B0F0"/>
                </a:solidFill>
              </a:rPr>
              <a:t>hanoi</a:t>
            </a:r>
            <a:r>
              <a:rPr lang="en-US" altLang="ja-JP" sz="3200" dirty="0" smtClean="0"/>
              <a:t>(</a:t>
            </a:r>
            <a:r>
              <a:rPr lang="en-US" altLang="ja-JP" sz="3200" dirty="0" smtClean="0">
                <a:solidFill>
                  <a:srgbClr val="FF0000"/>
                </a:solidFill>
              </a:rPr>
              <a:t>ndisk-1</a:t>
            </a:r>
            <a:r>
              <a:rPr lang="en-US" altLang="ja-JP" sz="3200" dirty="0" smtClean="0"/>
              <a:t>, </a:t>
            </a:r>
            <a:r>
              <a:rPr lang="en-US" altLang="ja-JP" sz="3200" dirty="0" err="1" smtClean="0"/>
              <a:t>src</a:t>
            </a:r>
            <a:r>
              <a:rPr lang="en-US" altLang="ja-JP" sz="3200" dirty="0" smtClean="0"/>
              <a:t>, </a:t>
            </a:r>
            <a:r>
              <a:rPr lang="en-US" altLang="ja-JP" sz="3200" dirty="0" smtClean="0">
                <a:solidFill>
                  <a:srgbClr val="FF0000"/>
                </a:solidFill>
              </a:rPr>
              <a:t>work</a:t>
            </a:r>
            <a:r>
              <a:rPr lang="en-US" altLang="ja-JP" sz="3200" dirty="0" smtClean="0"/>
              <a:t>, </a:t>
            </a:r>
            <a:r>
              <a:rPr lang="en-US" altLang="ja-JP" sz="3200" dirty="0" err="1" smtClean="0"/>
              <a:t>dst</a:t>
            </a:r>
            <a:r>
              <a:rPr lang="en-US" altLang="ja-JP" sz="3200" dirty="0" smtClean="0"/>
              <a:t>);</a:t>
            </a:r>
          </a:p>
          <a:p>
            <a:r>
              <a:rPr lang="en-US" altLang="ja-JP" sz="3200" dirty="0" smtClean="0"/>
              <a:t>		move(</a:t>
            </a:r>
            <a:r>
              <a:rPr lang="en-US" altLang="ja-JP" sz="3200" dirty="0" err="1" smtClean="0"/>
              <a:t>src</a:t>
            </a:r>
            <a:r>
              <a:rPr lang="en-US" altLang="ja-JP" sz="3200" dirty="0" smtClean="0"/>
              <a:t>, </a:t>
            </a:r>
            <a:r>
              <a:rPr lang="en-US" altLang="ja-JP" sz="3200" dirty="0" err="1" smtClean="0"/>
              <a:t>dst</a:t>
            </a:r>
            <a:r>
              <a:rPr lang="en-US" altLang="ja-JP" sz="3200" dirty="0" smtClean="0"/>
              <a:t>);</a:t>
            </a:r>
          </a:p>
          <a:p>
            <a:r>
              <a:rPr lang="en-US" altLang="ja-JP" sz="3200" dirty="0" smtClean="0"/>
              <a:t>		</a:t>
            </a:r>
            <a:r>
              <a:rPr lang="en-US" altLang="ja-JP" sz="3200" dirty="0" err="1" smtClean="0">
                <a:solidFill>
                  <a:srgbClr val="00B0F0"/>
                </a:solidFill>
              </a:rPr>
              <a:t>hanoi</a:t>
            </a:r>
            <a:r>
              <a:rPr lang="en-US" altLang="ja-JP" sz="3200" dirty="0" smtClean="0"/>
              <a:t>(</a:t>
            </a:r>
            <a:r>
              <a:rPr lang="en-US" altLang="ja-JP" sz="3200" dirty="0" smtClean="0">
                <a:solidFill>
                  <a:srgbClr val="FF0000"/>
                </a:solidFill>
              </a:rPr>
              <a:t>ndisk-1</a:t>
            </a:r>
            <a:r>
              <a:rPr lang="en-US" altLang="ja-JP" sz="3200" dirty="0" smtClean="0"/>
              <a:t>, </a:t>
            </a:r>
            <a:r>
              <a:rPr lang="en-US" altLang="ja-JP" sz="3200" dirty="0" smtClean="0">
                <a:solidFill>
                  <a:srgbClr val="FF0000"/>
                </a:solidFill>
              </a:rPr>
              <a:t>work</a:t>
            </a:r>
            <a:r>
              <a:rPr lang="en-US" altLang="ja-JP" sz="3200" dirty="0" smtClean="0"/>
              <a:t>, </a:t>
            </a:r>
            <a:r>
              <a:rPr lang="en-US" altLang="ja-JP" sz="3200" dirty="0" err="1" smtClean="0">
                <a:solidFill>
                  <a:srgbClr val="FF0000"/>
                </a:solidFill>
              </a:rPr>
              <a:t>dst</a:t>
            </a:r>
            <a:r>
              <a:rPr lang="en-US" altLang="ja-JP" sz="3200" dirty="0" smtClean="0"/>
              <a:t>, </a:t>
            </a:r>
            <a:r>
              <a:rPr lang="en-US" altLang="ja-JP" sz="3200" dirty="0" err="1" smtClean="0"/>
              <a:t>src</a:t>
            </a:r>
            <a:r>
              <a:rPr lang="en-US" altLang="ja-JP" sz="3200" dirty="0" smtClean="0"/>
              <a:t>);</a:t>
            </a:r>
          </a:p>
          <a:p>
            <a:r>
              <a:rPr lang="en-US" altLang="ja-JP" sz="3200" dirty="0" smtClean="0"/>
              <a:t>	}</a:t>
            </a:r>
          </a:p>
          <a:p>
            <a:r>
              <a:rPr lang="en-US" altLang="ja-JP" sz="3200" dirty="0" smtClean="0"/>
              <a:t>}</a:t>
            </a:r>
          </a:p>
        </p:txBody>
      </p:sp>
      <p:sp>
        <p:nvSpPr>
          <p:cNvPr id="4" name="正方形/長方形 3"/>
          <p:cNvSpPr/>
          <p:nvPr/>
        </p:nvSpPr>
        <p:spPr>
          <a:xfrm>
            <a:off x="3643306" y="6000768"/>
            <a:ext cx="1785950" cy="21431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二等辺三角形 4"/>
          <p:cNvSpPr/>
          <p:nvPr/>
        </p:nvSpPr>
        <p:spPr>
          <a:xfrm>
            <a:off x="6335919" y="5286388"/>
            <a:ext cx="1143008" cy="857256"/>
          </a:xfrm>
          <a:prstGeom prst="triangl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142976" y="6273225"/>
            <a:ext cx="193553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200" dirty="0" err="1" smtClean="0"/>
              <a:t>src</a:t>
            </a:r>
            <a:r>
              <a:rPr lang="ja-JP" altLang="en-US" sz="3200" dirty="0" smtClean="0"/>
              <a:t> </a:t>
            </a:r>
            <a:r>
              <a:rPr lang="en-US" altLang="ja-JP" sz="3200" dirty="0" smtClean="0"/>
              <a:t>: “</a:t>
            </a:r>
            <a:r>
              <a:rPr lang="ja-JP" altLang="en-US" sz="3200" dirty="0" smtClean="0"/>
              <a:t>棒</a:t>
            </a:r>
            <a:r>
              <a:rPr lang="en-US" altLang="ja-JP" sz="3200" dirty="0" smtClean="0"/>
              <a:t>A”</a:t>
            </a: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3571868" y="6273225"/>
            <a:ext cx="18744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200" dirty="0" err="1" smtClean="0"/>
              <a:t>dst</a:t>
            </a:r>
            <a:r>
              <a:rPr lang="en-US" altLang="ja-JP" sz="3200" dirty="0" smtClean="0"/>
              <a:t>: </a:t>
            </a:r>
            <a:r>
              <a:rPr lang="en-US" altLang="ja-JP" sz="3200" dirty="0" smtClean="0">
                <a:solidFill>
                  <a:srgbClr val="FF0000"/>
                </a:solidFill>
              </a:rPr>
              <a:t>“</a:t>
            </a:r>
            <a:r>
              <a:rPr lang="ja-JP" altLang="en-US" sz="3200" dirty="0" smtClean="0">
                <a:solidFill>
                  <a:srgbClr val="FF0000"/>
                </a:solidFill>
              </a:rPr>
              <a:t>棒</a:t>
            </a:r>
            <a:r>
              <a:rPr lang="en-US" altLang="ja-JP" sz="3200" dirty="0" smtClean="0">
                <a:solidFill>
                  <a:srgbClr val="FF0000"/>
                </a:solidFill>
              </a:rPr>
              <a:t>B”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6000760" y="6273225"/>
            <a:ext cx="221368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200" dirty="0" smtClean="0"/>
              <a:t>work: </a:t>
            </a:r>
            <a:r>
              <a:rPr lang="en-US" altLang="ja-JP" sz="3200" dirty="0" smtClean="0">
                <a:solidFill>
                  <a:srgbClr val="FF0000"/>
                </a:solidFill>
              </a:rPr>
              <a:t>“</a:t>
            </a:r>
            <a:r>
              <a:rPr lang="ja-JP" altLang="en-US" sz="3200" dirty="0" smtClean="0">
                <a:solidFill>
                  <a:srgbClr val="FF0000"/>
                </a:solidFill>
              </a:rPr>
              <a:t>棒</a:t>
            </a:r>
            <a:r>
              <a:rPr lang="en-US" altLang="ja-JP" sz="3200" dirty="0" smtClean="0">
                <a:solidFill>
                  <a:srgbClr val="FF0000"/>
                </a:solidFill>
              </a:rPr>
              <a:t>C”</a:t>
            </a:r>
          </a:p>
        </p:txBody>
      </p:sp>
      <p:sp>
        <p:nvSpPr>
          <p:cNvPr id="12" name="右矢印 11"/>
          <p:cNvSpPr/>
          <p:nvPr/>
        </p:nvSpPr>
        <p:spPr>
          <a:xfrm>
            <a:off x="1285852" y="4000504"/>
            <a:ext cx="428628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右中かっこ 12"/>
          <p:cNvSpPr/>
          <p:nvPr/>
        </p:nvSpPr>
        <p:spPr>
          <a:xfrm flipH="1">
            <a:off x="928662" y="5000636"/>
            <a:ext cx="142876" cy="1214446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/>
          <p:cNvSpPr/>
          <p:nvPr/>
        </p:nvSpPr>
        <p:spPr>
          <a:xfrm>
            <a:off x="0" y="5572140"/>
            <a:ext cx="9060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err="1" smtClean="0"/>
              <a:t>ndisk</a:t>
            </a:r>
            <a:r>
              <a:rPr lang="ja-JP" altLang="en-US" dirty="0" smtClean="0"/>
              <a:t>枚</a:t>
            </a:r>
            <a:endParaRPr lang="ja-JP" altLang="en-US" dirty="0"/>
          </a:p>
        </p:txBody>
      </p:sp>
      <p:sp>
        <p:nvSpPr>
          <p:cNvPr id="15" name="右中かっこ 14"/>
          <p:cNvSpPr/>
          <p:nvPr/>
        </p:nvSpPr>
        <p:spPr>
          <a:xfrm>
            <a:off x="7550365" y="5286388"/>
            <a:ext cx="428628" cy="785818"/>
          </a:xfrm>
          <a:prstGeom prst="righ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/>
          <p:cNvSpPr/>
          <p:nvPr/>
        </p:nvSpPr>
        <p:spPr>
          <a:xfrm>
            <a:off x="8050431" y="5500702"/>
            <a:ext cx="10935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FF0000"/>
                </a:solidFill>
              </a:rPr>
              <a:t>ndisk-1</a:t>
            </a:r>
            <a:r>
              <a:rPr lang="ja-JP" altLang="en-US" dirty="0" smtClean="0">
                <a:solidFill>
                  <a:srgbClr val="FF0000"/>
                </a:solidFill>
              </a:rPr>
              <a:t>枚</a:t>
            </a:r>
            <a:endParaRPr lang="ja-JP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ハノイの塔：プログラム</a:t>
            </a:r>
            <a:endParaRPr kumimoji="1" lang="ja-JP" altLang="en-US" dirty="0"/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0" y="1428736"/>
            <a:ext cx="9073766" cy="40318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200" dirty="0" smtClean="0"/>
              <a:t>void </a:t>
            </a:r>
            <a:r>
              <a:rPr lang="en-US" altLang="ja-JP" sz="3200" dirty="0" err="1" smtClean="0"/>
              <a:t>hanoi</a:t>
            </a:r>
            <a:r>
              <a:rPr lang="en-US" altLang="ja-JP" sz="3200" dirty="0" smtClean="0"/>
              <a:t>(</a:t>
            </a:r>
            <a:r>
              <a:rPr lang="en-US" altLang="ja-JP" sz="3200" dirty="0" err="1" smtClean="0"/>
              <a:t>int</a:t>
            </a:r>
            <a:r>
              <a:rPr lang="en-US" altLang="ja-JP" sz="3200" dirty="0" smtClean="0"/>
              <a:t> </a:t>
            </a:r>
            <a:r>
              <a:rPr lang="en-US" altLang="ja-JP" sz="3200" dirty="0" err="1" smtClean="0"/>
              <a:t>ndisk</a:t>
            </a:r>
            <a:r>
              <a:rPr lang="en-US" altLang="ja-JP" sz="3200" dirty="0" smtClean="0"/>
              <a:t>, char *</a:t>
            </a:r>
            <a:r>
              <a:rPr lang="en-US" altLang="ja-JP" sz="3200" dirty="0" err="1" smtClean="0"/>
              <a:t>src</a:t>
            </a:r>
            <a:r>
              <a:rPr lang="en-US" altLang="ja-JP" sz="3200" dirty="0" smtClean="0"/>
              <a:t>, char *</a:t>
            </a:r>
            <a:r>
              <a:rPr lang="en-US" altLang="ja-JP" sz="3200" dirty="0" err="1" smtClean="0"/>
              <a:t>dst</a:t>
            </a:r>
            <a:r>
              <a:rPr lang="en-US" altLang="ja-JP" sz="3200" dirty="0" smtClean="0"/>
              <a:t>, char *work)</a:t>
            </a:r>
          </a:p>
          <a:p>
            <a:r>
              <a:rPr lang="en-US" altLang="ja-JP" sz="3200" dirty="0" smtClean="0"/>
              <a:t>{</a:t>
            </a:r>
          </a:p>
          <a:p>
            <a:r>
              <a:rPr lang="en-US" altLang="ja-JP" sz="3200" dirty="0" smtClean="0"/>
              <a:t>	if(</a:t>
            </a:r>
            <a:r>
              <a:rPr lang="en-US" altLang="ja-JP" sz="3200" dirty="0" err="1" smtClean="0"/>
              <a:t>ndisk</a:t>
            </a:r>
            <a:r>
              <a:rPr lang="en-US" altLang="ja-JP" sz="3200" dirty="0" smtClean="0"/>
              <a:t>&gt;=1){</a:t>
            </a:r>
          </a:p>
          <a:p>
            <a:r>
              <a:rPr lang="en-US" altLang="ja-JP" sz="3200" dirty="0" smtClean="0"/>
              <a:t>		</a:t>
            </a:r>
            <a:r>
              <a:rPr lang="en-US" altLang="ja-JP" sz="3200" dirty="0" err="1" smtClean="0">
                <a:solidFill>
                  <a:srgbClr val="00B0F0"/>
                </a:solidFill>
              </a:rPr>
              <a:t>hanoi</a:t>
            </a:r>
            <a:r>
              <a:rPr lang="en-US" altLang="ja-JP" sz="3200" dirty="0" smtClean="0"/>
              <a:t>(</a:t>
            </a:r>
            <a:r>
              <a:rPr lang="en-US" altLang="ja-JP" sz="3200" dirty="0" smtClean="0">
                <a:solidFill>
                  <a:srgbClr val="FF0000"/>
                </a:solidFill>
              </a:rPr>
              <a:t>ndisk-1</a:t>
            </a:r>
            <a:r>
              <a:rPr lang="en-US" altLang="ja-JP" sz="3200" dirty="0" smtClean="0"/>
              <a:t>, </a:t>
            </a:r>
            <a:r>
              <a:rPr lang="en-US" altLang="ja-JP" sz="3200" dirty="0" err="1" smtClean="0"/>
              <a:t>src</a:t>
            </a:r>
            <a:r>
              <a:rPr lang="en-US" altLang="ja-JP" sz="3200" dirty="0" smtClean="0"/>
              <a:t>, </a:t>
            </a:r>
            <a:r>
              <a:rPr lang="en-US" altLang="ja-JP" sz="3200" dirty="0" smtClean="0">
                <a:solidFill>
                  <a:srgbClr val="FF0000"/>
                </a:solidFill>
              </a:rPr>
              <a:t>work</a:t>
            </a:r>
            <a:r>
              <a:rPr lang="en-US" altLang="ja-JP" sz="3200" dirty="0" smtClean="0"/>
              <a:t>, </a:t>
            </a:r>
            <a:r>
              <a:rPr lang="en-US" altLang="ja-JP" sz="3200" dirty="0" err="1" smtClean="0"/>
              <a:t>dst</a:t>
            </a:r>
            <a:r>
              <a:rPr lang="en-US" altLang="ja-JP" sz="3200" dirty="0" smtClean="0"/>
              <a:t>);</a:t>
            </a:r>
          </a:p>
          <a:p>
            <a:r>
              <a:rPr lang="en-US" altLang="ja-JP" sz="3200" dirty="0" smtClean="0"/>
              <a:t>		move(</a:t>
            </a:r>
            <a:r>
              <a:rPr lang="en-US" altLang="ja-JP" sz="3200" dirty="0" err="1" smtClean="0"/>
              <a:t>src</a:t>
            </a:r>
            <a:r>
              <a:rPr lang="en-US" altLang="ja-JP" sz="3200" dirty="0" smtClean="0"/>
              <a:t>, </a:t>
            </a:r>
            <a:r>
              <a:rPr lang="en-US" altLang="ja-JP" sz="3200" dirty="0" err="1" smtClean="0"/>
              <a:t>dst</a:t>
            </a:r>
            <a:r>
              <a:rPr lang="en-US" altLang="ja-JP" sz="3200" dirty="0" smtClean="0"/>
              <a:t>);</a:t>
            </a:r>
          </a:p>
          <a:p>
            <a:r>
              <a:rPr lang="en-US" altLang="ja-JP" sz="3200" dirty="0" smtClean="0"/>
              <a:t>		</a:t>
            </a:r>
            <a:r>
              <a:rPr lang="en-US" altLang="ja-JP" sz="3200" dirty="0" err="1" smtClean="0">
                <a:solidFill>
                  <a:srgbClr val="00B0F0"/>
                </a:solidFill>
              </a:rPr>
              <a:t>hanoi</a:t>
            </a:r>
            <a:r>
              <a:rPr lang="en-US" altLang="ja-JP" sz="3200" dirty="0" smtClean="0"/>
              <a:t>(</a:t>
            </a:r>
            <a:r>
              <a:rPr lang="en-US" altLang="ja-JP" sz="3200" dirty="0" smtClean="0">
                <a:solidFill>
                  <a:srgbClr val="FF0000"/>
                </a:solidFill>
              </a:rPr>
              <a:t>ndisk-1</a:t>
            </a:r>
            <a:r>
              <a:rPr lang="en-US" altLang="ja-JP" sz="3200" dirty="0" smtClean="0"/>
              <a:t>, </a:t>
            </a:r>
            <a:r>
              <a:rPr lang="en-US" altLang="ja-JP" sz="3200" dirty="0" smtClean="0">
                <a:solidFill>
                  <a:srgbClr val="FF0000"/>
                </a:solidFill>
              </a:rPr>
              <a:t>work</a:t>
            </a:r>
            <a:r>
              <a:rPr lang="en-US" altLang="ja-JP" sz="3200" dirty="0" smtClean="0"/>
              <a:t>, </a:t>
            </a:r>
            <a:r>
              <a:rPr lang="en-US" altLang="ja-JP" sz="3200" dirty="0" err="1" smtClean="0">
                <a:solidFill>
                  <a:srgbClr val="FF0000"/>
                </a:solidFill>
              </a:rPr>
              <a:t>dst</a:t>
            </a:r>
            <a:r>
              <a:rPr lang="en-US" altLang="ja-JP" sz="3200" dirty="0" smtClean="0"/>
              <a:t>, </a:t>
            </a:r>
            <a:r>
              <a:rPr lang="en-US" altLang="ja-JP" sz="3200" dirty="0" err="1" smtClean="0"/>
              <a:t>src</a:t>
            </a:r>
            <a:r>
              <a:rPr lang="en-US" altLang="ja-JP" sz="3200" dirty="0" smtClean="0"/>
              <a:t>);</a:t>
            </a:r>
          </a:p>
          <a:p>
            <a:r>
              <a:rPr lang="en-US" altLang="ja-JP" sz="3200" dirty="0" smtClean="0"/>
              <a:t>	}</a:t>
            </a:r>
          </a:p>
          <a:p>
            <a:r>
              <a:rPr lang="en-US" altLang="ja-JP" sz="3200" dirty="0" smtClean="0"/>
              <a:t>}</a:t>
            </a:r>
          </a:p>
        </p:txBody>
      </p:sp>
      <p:sp>
        <p:nvSpPr>
          <p:cNvPr id="4" name="正方形/長方形 3"/>
          <p:cNvSpPr/>
          <p:nvPr/>
        </p:nvSpPr>
        <p:spPr>
          <a:xfrm>
            <a:off x="3643306" y="6000768"/>
            <a:ext cx="1785950" cy="21431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二等辺三角形 4"/>
          <p:cNvSpPr/>
          <p:nvPr/>
        </p:nvSpPr>
        <p:spPr>
          <a:xfrm>
            <a:off x="3929058" y="5072074"/>
            <a:ext cx="1143008" cy="857256"/>
          </a:xfrm>
          <a:prstGeom prst="triangl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142976" y="6273225"/>
            <a:ext cx="193553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200" dirty="0" err="1" smtClean="0"/>
              <a:t>src</a:t>
            </a:r>
            <a:r>
              <a:rPr lang="ja-JP" altLang="en-US" sz="3200" dirty="0" smtClean="0"/>
              <a:t> </a:t>
            </a:r>
            <a:r>
              <a:rPr lang="en-US" altLang="ja-JP" sz="3200" dirty="0" smtClean="0"/>
              <a:t>: “</a:t>
            </a:r>
            <a:r>
              <a:rPr lang="ja-JP" altLang="en-US" sz="3200" dirty="0" smtClean="0"/>
              <a:t>棒</a:t>
            </a:r>
            <a:r>
              <a:rPr lang="en-US" altLang="ja-JP" sz="3200" dirty="0" smtClean="0"/>
              <a:t>A”</a:t>
            </a: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3571868" y="6273225"/>
            <a:ext cx="18744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200" dirty="0" err="1" smtClean="0"/>
              <a:t>dst</a:t>
            </a:r>
            <a:r>
              <a:rPr lang="en-US" altLang="ja-JP" sz="3200" dirty="0" smtClean="0"/>
              <a:t>: </a:t>
            </a:r>
            <a:r>
              <a:rPr lang="en-US" altLang="ja-JP" sz="3200" dirty="0" smtClean="0">
                <a:solidFill>
                  <a:srgbClr val="FF0000"/>
                </a:solidFill>
              </a:rPr>
              <a:t>“</a:t>
            </a:r>
            <a:r>
              <a:rPr lang="ja-JP" altLang="en-US" sz="3200" dirty="0" smtClean="0">
                <a:solidFill>
                  <a:srgbClr val="FF0000"/>
                </a:solidFill>
              </a:rPr>
              <a:t>棒</a:t>
            </a:r>
            <a:r>
              <a:rPr lang="en-US" altLang="ja-JP" sz="3200" dirty="0" smtClean="0">
                <a:solidFill>
                  <a:srgbClr val="FF0000"/>
                </a:solidFill>
              </a:rPr>
              <a:t>B”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6000760" y="6273225"/>
            <a:ext cx="221368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200" dirty="0" smtClean="0"/>
              <a:t>work: </a:t>
            </a:r>
            <a:r>
              <a:rPr lang="en-US" altLang="ja-JP" sz="3200" dirty="0" smtClean="0">
                <a:solidFill>
                  <a:srgbClr val="FF0000"/>
                </a:solidFill>
              </a:rPr>
              <a:t>“</a:t>
            </a:r>
            <a:r>
              <a:rPr lang="ja-JP" altLang="en-US" sz="3200" dirty="0" smtClean="0">
                <a:solidFill>
                  <a:srgbClr val="FF0000"/>
                </a:solidFill>
              </a:rPr>
              <a:t>棒</a:t>
            </a:r>
            <a:r>
              <a:rPr lang="en-US" altLang="ja-JP" sz="3200" dirty="0" smtClean="0">
                <a:solidFill>
                  <a:srgbClr val="FF0000"/>
                </a:solidFill>
              </a:rPr>
              <a:t>C”</a:t>
            </a:r>
          </a:p>
        </p:txBody>
      </p:sp>
      <p:sp>
        <p:nvSpPr>
          <p:cNvPr id="12" name="右矢印 11"/>
          <p:cNvSpPr/>
          <p:nvPr/>
        </p:nvSpPr>
        <p:spPr>
          <a:xfrm>
            <a:off x="1285852" y="4000504"/>
            <a:ext cx="428628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右中かっこ 12"/>
          <p:cNvSpPr/>
          <p:nvPr/>
        </p:nvSpPr>
        <p:spPr>
          <a:xfrm flipH="1">
            <a:off x="928662" y="5000636"/>
            <a:ext cx="142876" cy="1214446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/>
          <p:cNvSpPr/>
          <p:nvPr/>
        </p:nvSpPr>
        <p:spPr>
          <a:xfrm>
            <a:off x="0" y="5572140"/>
            <a:ext cx="9060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err="1" smtClean="0"/>
              <a:t>ndisk</a:t>
            </a:r>
            <a:r>
              <a:rPr lang="ja-JP" altLang="en-US" dirty="0" smtClean="0"/>
              <a:t>枚</a:t>
            </a:r>
            <a:endParaRPr lang="ja-JP" altLang="en-US" dirty="0"/>
          </a:p>
        </p:txBody>
      </p:sp>
      <p:sp>
        <p:nvSpPr>
          <p:cNvPr id="15" name="右中かっこ 14"/>
          <p:cNvSpPr/>
          <p:nvPr/>
        </p:nvSpPr>
        <p:spPr>
          <a:xfrm>
            <a:off x="5143504" y="5072074"/>
            <a:ext cx="428628" cy="785818"/>
          </a:xfrm>
          <a:prstGeom prst="righ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/>
          <p:cNvSpPr/>
          <p:nvPr/>
        </p:nvSpPr>
        <p:spPr>
          <a:xfrm>
            <a:off x="5643570" y="5286388"/>
            <a:ext cx="10935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FF0000"/>
                </a:solidFill>
              </a:rPr>
              <a:t>ndisk-1</a:t>
            </a:r>
            <a:r>
              <a:rPr lang="ja-JP" altLang="en-US" dirty="0" smtClean="0">
                <a:solidFill>
                  <a:srgbClr val="FF0000"/>
                </a:solidFill>
              </a:rPr>
              <a:t>枚</a:t>
            </a:r>
            <a:endParaRPr lang="ja-JP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ハノイの塔：実行の様子</a:t>
            </a:r>
            <a:endParaRPr kumimoji="1" lang="ja-JP" altLang="en-US" dirty="0"/>
          </a:p>
        </p:txBody>
      </p:sp>
      <p:grpSp>
        <p:nvGrpSpPr>
          <p:cNvPr id="56" name="グループ化 55"/>
          <p:cNvGrpSpPr/>
          <p:nvPr/>
        </p:nvGrpSpPr>
        <p:grpSpPr>
          <a:xfrm>
            <a:off x="0" y="1285860"/>
            <a:ext cx="3929090" cy="2714644"/>
            <a:chOff x="3890168" y="4143356"/>
            <a:chExt cx="3929090" cy="2714644"/>
          </a:xfrm>
        </p:grpSpPr>
        <p:sp>
          <p:nvSpPr>
            <p:cNvPr id="18" name="正方形/長方形 17"/>
            <p:cNvSpPr/>
            <p:nvPr/>
          </p:nvSpPr>
          <p:spPr>
            <a:xfrm>
              <a:off x="3890168" y="4143356"/>
              <a:ext cx="265803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err="1" smtClean="0"/>
                <a:t>hanoi</a:t>
              </a:r>
              <a:r>
                <a:rPr lang="en-US" altLang="ja-JP" sz="1600" dirty="0" smtClean="0"/>
                <a:t>(3,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A”,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B”,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C”) </a:t>
              </a: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890168" y="4429108"/>
              <a:ext cx="3929090" cy="71440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" name="正方形/長方形 22"/>
            <p:cNvSpPr/>
            <p:nvPr/>
          </p:nvSpPr>
          <p:spPr>
            <a:xfrm>
              <a:off x="3890168" y="5143488"/>
              <a:ext cx="3929090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2000" dirty="0" smtClean="0"/>
                <a:t>if(</a:t>
              </a:r>
              <a:r>
                <a:rPr lang="en-US" altLang="ja-JP" sz="2000" dirty="0" err="1" smtClean="0"/>
                <a:t>ndisk</a:t>
              </a:r>
              <a:r>
                <a:rPr lang="en-US" altLang="ja-JP" sz="2000" dirty="0" smtClean="0"/>
                <a:t>&gt;=1){</a:t>
              </a:r>
            </a:p>
            <a:p>
              <a:pPr algn="just"/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move(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>
                  <a:solidFill>
                    <a:srgbClr val="FF0000"/>
                  </a:solidFill>
                </a:rPr>
                <a:t>dst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}</a:t>
              </a:r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3929058" y="4500570"/>
              <a:ext cx="511679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err="1" smtClean="0">
                  <a:solidFill>
                    <a:srgbClr val="0070C0"/>
                  </a:solidFill>
                </a:rPr>
                <a:t>ndisk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45" name="テキスト ボックス 44"/>
            <p:cNvSpPr txBox="1"/>
            <p:nvPr/>
          </p:nvSpPr>
          <p:spPr>
            <a:xfrm>
              <a:off x="4714876" y="4786322"/>
              <a:ext cx="461986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/>
                <a:t>から</a:t>
              </a:r>
              <a:endParaRPr kumimoji="1" lang="ja-JP" altLang="en-US" sz="1200" dirty="0"/>
            </a:p>
          </p:txBody>
        </p:sp>
        <p:sp>
          <p:nvSpPr>
            <p:cNvPr id="46" name="テキスト ボックス 45"/>
            <p:cNvSpPr txBox="1"/>
            <p:nvPr/>
          </p:nvSpPr>
          <p:spPr>
            <a:xfrm>
              <a:off x="4714876" y="4500570"/>
              <a:ext cx="931665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ja-JP" altLang="en-US" sz="1200" dirty="0" smtClean="0"/>
                <a:t>枚の円盤を</a:t>
              </a:r>
              <a:endParaRPr kumimoji="1" lang="ja-JP" altLang="en-US" sz="1200" dirty="0"/>
            </a:p>
          </p:txBody>
        </p:sp>
        <p:sp>
          <p:nvSpPr>
            <p:cNvPr id="50" name="テキスト ボックス 49"/>
            <p:cNvSpPr txBox="1"/>
            <p:nvPr/>
          </p:nvSpPr>
          <p:spPr>
            <a:xfrm>
              <a:off x="5929322" y="4786322"/>
              <a:ext cx="338554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>
                  <a:solidFill>
                    <a:srgbClr val="0070C0"/>
                  </a:solidFill>
                </a:rPr>
                <a:t>へ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grpSp>
          <p:nvGrpSpPr>
            <p:cNvPr id="51" name="グループ化 50"/>
            <p:cNvGrpSpPr/>
            <p:nvPr/>
          </p:nvGrpSpPr>
          <p:grpSpPr>
            <a:xfrm>
              <a:off x="5143504" y="4786322"/>
              <a:ext cx="799148" cy="285752"/>
              <a:chOff x="4201480" y="4786322"/>
              <a:chExt cx="799148" cy="285752"/>
            </a:xfrm>
          </p:grpSpPr>
          <p:sp>
            <p:nvSpPr>
              <p:cNvPr id="52" name="テキスト ボックス 51"/>
              <p:cNvSpPr txBox="1"/>
              <p:nvPr/>
            </p:nvSpPr>
            <p:spPr>
              <a:xfrm>
                <a:off x="4201480" y="4786322"/>
                <a:ext cx="375296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kumimoji="1" lang="en-US" altLang="ja-JP" sz="1200" dirty="0" err="1" smtClean="0">
                    <a:solidFill>
                      <a:srgbClr val="0070C0"/>
                    </a:solidFill>
                  </a:rPr>
                  <a:t>dst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53" name="正方形/長方形 52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B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54" name="テキスト ボックス 53"/>
            <p:cNvSpPr txBox="1"/>
            <p:nvPr/>
          </p:nvSpPr>
          <p:spPr>
            <a:xfrm>
              <a:off x="7072330" y="4643446"/>
              <a:ext cx="732893" cy="46166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ja-JP" altLang="en-US" sz="1200" dirty="0" smtClean="0"/>
                <a:t>を使って</a:t>
              </a:r>
              <a:endParaRPr lang="en-US" altLang="ja-JP" sz="1200" dirty="0" smtClean="0"/>
            </a:p>
            <a:p>
              <a:r>
                <a:rPr lang="ja-JP" altLang="en-US" sz="1200" dirty="0" smtClean="0"/>
                <a:t>移動</a:t>
              </a:r>
              <a:endParaRPr kumimoji="1" lang="ja-JP" altLang="en-US" sz="1200" dirty="0"/>
            </a:p>
          </p:txBody>
        </p:sp>
        <p:sp>
          <p:nvSpPr>
            <p:cNvPr id="39" name="正方形/長方形 38"/>
            <p:cNvSpPr/>
            <p:nvPr/>
          </p:nvSpPr>
          <p:spPr>
            <a:xfrm>
              <a:off x="4500562" y="4500570"/>
              <a:ext cx="214314" cy="21433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kumimoji="1" lang="en-US" altLang="ja-JP" sz="1200" dirty="0" smtClean="0">
                  <a:solidFill>
                    <a:srgbClr val="FF0000"/>
                  </a:solidFill>
                </a:rPr>
                <a:t>3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grpSp>
          <p:nvGrpSpPr>
            <p:cNvPr id="44" name="グループ化 43"/>
            <p:cNvGrpSpPr/>
            <p:nvPr/>
          </p:nvGrpSpPr>
          <p:grpSpPr>
            <a:xfrm>
              <a:off x="3929058" y="4786322"/>
              <a:ext cx="785818" cy="285752"/>
              <a:chOff x="4214810" y="4786322"/>
              <a:chExt cx="785818" cy="285752"/>
            </a:xfrm>
          </p:grpSpPr>
          <p:sp>
            <p:nvSpPr>
              <p:cNvPr id="43" name="テキスト ボックス 42"/>
              <p:cNvSpPr txBox="1"/>
              <p:nvPr/>
            </p:nvSpPr>
            <p:spPr>
              <a:xfrm>
                <a:off x="4214810" y="4786322"/>
                <a:ext cx="361959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err="1" smtClean="0">
                    <a:solidFill>
                      <a:srgbClr val="0070C0"/>
                    </a:solidFill>
                  </a:rPr>
                  <a:t>src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1" name="正方形/長方形 40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A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47" name="グループ化 46"/>
            <p:cNvGrpSpPr/>
            <p:nvPr/>
          </p:nvGrpSpPr>
          <p:grpSpPr>
            <a:xfrm>
              <a:off x="6215074" y="4786322"/>
              <a:ext cx="922896" cy="285752"/>
              <a:chOff x="4077732" y="4786322"/>
              <a:chExt cx="922896" cy="285752"/>
            </a:xfrm>
          </p:grpSpPr>
          <p:sp>
            <p:nvSpPr>
              <p:cNvPr id="48" name="テキスト ボックス 47"/>
              <p:cNvSpPr txBox="1"/>
              <p:nvPr/>
            </p:nvSpPr>
            <p:spPr>
              <a:xfrm>
                <a:off x="4077732" y="4786322"/>
                <a:ext cx="499047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smtClean="0">
                    <a:solidFill>
                      <a:srgbClr val="0070C0"/>
                    </a:solidFill>
                  </a:rPr>
                  <a:t>work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9" name="正方形/長方形 48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C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57" name="正方形/長方形 56"/>
          <p:cNvSpPr/>
          <p:nvPr/>
        </p:nvSpPr>
        <p:spPr>
          <a:xfrm>
            <a:off x="214282" y="5572140"/>
            <a:ext cx="928662" cy="21431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8" name="正方形/長方形 57"/>
          <p:cNvSpPr/>
          <p:nvPr/>
        </p:nvSpPr>
        <p:spPr>
          <a:xfrm>
            <a:off x="357158" y="5286388"/>
            <a:ext cx="642942" cy="21431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500034" y="5000636"/>
            <a:ext cx="357190" cy="21431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62" name="テキスト ボックス 61"/>
          <p:cNvSpPr txBox="1"/>
          <p:nvPr/>
        </p:nvSpPr>
        <p:spPr>
          <a:xfrm>
            <a:off x="428596" y="5929330"/>
            <a:ext cx="5485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A</a:t>
            </a:r>
            <a:endParaRPr kumimoji="1" lang="ja-JP" altLang="en-US" dirty="0"/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1643042" y="5929330"/>
            <a:ext cx="540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B</a:t>
            </a:r>
            <a:endParaRPr kumimoji="1" lang="ja-JP" altLang="en-US" dirty="0"/>
          </a:p>
        </p:txBody>
      </p:sp>
      <p:sp>
        <p:nvSpPr>
          <p:cNvPr id="64" name="正方形/長方形 63"/>
          <p:cNvSpPr/>
          <p:nvPr/>
        </p:nvSpPr>
        <p:spPr>
          <a:xfrm>
            <a:off x="1428728" y="5572140"/>
            <a:ext cx="928662" cy="214314"/>
          </a:xfrm>
          <a:prstGeom prst="rect">
            <a:avLst/>
          </a:prstGeom>
          <a:solidFill>
            <a:schemeClr val="accent6">
              <a:lumMod val="20000"/>
              <a:lumOff val="80000"/>
              <a:alpha val="50000"/>
            </a:schemeClr>
          </a:solidFill>
          <a:ln>
            <a:solidFill>
              <a:schemeClr val="accent1">
                <a:shade val="50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65" name="正方形/長方形 64"/>
          <p:cNvSpPr/>
          <p:nvPr/>
        </p:nvSpPr>
        <p:spPr>
          <a:xfrm>
            <a:off x="1571604" y="5286388"/>
            <a:ext cx="642942" cy="214314"/>
          </a:xfrm>
          <a:prstGeom prst="rect">
            <a:avLst/>
          </a:prstGeom>
          <a:solidFill>
            <a:schemeClr val="accent6">
              <a:lumMod val="20000"/>
              <a:lumOff val="80000"/>
              <a:alpha val="50000"/>
            </a:schemeClr>
          </a:solidFill>
          <a:ln>
            <a:solidFill>
              <a:schemeClr val="accent1">
                <a:shade val="50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66" name="正方形/長方形 65"/>
          <p:cNvSpPr/>
          <p:nvPr/>
        </p:nvSpPr>
        <p:spPr>
          <a:xfrm>
            <a:off x="1714480" y="5000636"/>
            <a:ext cx="357190" cy="214314"/>
          </a:xfrm>
          <a:prstGeom prst="rect">
            <a:avLst/>
          </a:prstGeom>
          <a:solidFill>
            <a:schemeClr val="accent6">
              <a:lumMod val="20000"/>
              <a:lumOff val="80000"/>
              <a:alpha val="50000"/>
            </a:schemeClr>
          </a:solidFill>
          <a:ln>
            <a:solidFill>
              <a:schemeClr val="accent1">
                <a:shade val="50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70" name="テキスト ボックス 69"/>
          <p:cNvSpPr txBox="1"/>
          <p:nvPr/>
        </p:nvSpPr>
        <p:spPr>
          <a:xfrm>
            <a:off x="2857488" y="5929330"/>
            <a:ext cx="538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C</a:t>
            </a:r>
            <a:endParaRPr kumimoji="1" lang="ja-JP" altLang="en-US" dirty="0"/>
          </a:p>
        </p:txBody>
      </p:sp>
      <p:cxnSp>
        <p:nvCxnSpPr>
          <p:cNvPr id="72" name="曲線コネクタ 71"/>
          <p:cNvCxnSpPr/>
          <p:nvPr/>
        </p:nvCxnSpPr>
        <p:spPr>
          <a:xfrm rot="5400000" flipH="1" flipV="1">
            <a:off x="1320777" y="4179893"/>
            <a:ext cx="1588" cy="1214446"/>
          </a:xfrm>
          <a:prstGeom prst="curvedConnector3">
            <a:avLst>
              <a:gd name="adj1" fmla="val 14395466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正方形/長方形 72"/>
          <p:cNvSpPr/>
          <p:nvPr/>
        </p:nvSpPr>
        <p:spPr>
          <a:xfrm>
            <a:off x="357158" y="4071942"/>
            <a:ext cx="203607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200" dirty="0" err="1" smtClean="0"/>
              <a:t>hanoi</a:t>
            </a:r>
            <a:r>
              <a:rPr lang="en-US" altLang="ja-JP" sz="1200" dirty="0" smtClean="0"/>
              <a:t>(3, “</a:t>
            </a:r>
            <a:r>
              <a:rPr lang="ja-JP" altLang="en-US" sz="1200" dirty="0" smtClean="0"/>
              <a:t>棒</a:t>
            </a:r>
            <a:r>
              <a:rPr lang="en-US" altLang="ja-JP" sz="1200" dirty="0" smtClean="0"/>
              <a:t>A”, “</a:t>
            </a:r>
            <a:r>
              <a:rPr lang="ja-JP" altLang="en-US" sz="1200" dirty="0" smtClean="0"/>
              <a:t>棒</a:t>
            </a:r>
            <a:r>
              <a:rPr lang="en-US" altLang="ja-JP" sz="1200" dirty="0" smtClean="0"/>
              <a:t>B”, “</a:t>
            </a:r>
            <a:r>
              <a:rPr lang="ja-JP" altLang="en-US" sz="1200" dirty="0" smtClean="0"/>
              <a:t>棒</a:t>
            </a:r>
            <a:r>
              <a:rPr lang="en-US" altLang="ja-JP" sz="1200" dirty="0" smtClean="0"/>
              <a:t>C”) </a:t>
            </a:r>
          </a:p>
          <a:p>
            <a:r>
              <a:rPr lang="ja-JP" altLang="en-US" sz="1200" dirty="0" smtClean="0"/>
              <a:t>ゴールのイメージ</a:t>
            </a:r>
            <a:endParaRPr lang="en-US" altLang="ja-JP" sz="1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dirty="0" smtClean="0"/>
              <a:t>ハノイの塔：実際にやってみよう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（準備）</a:t>
            </a:r>
            <a:endParaRPr kumimoji="1" lang="ja-JP" altLang="en-US" dirty="0"/>
          </a:p>
        </p:txBody>
      </p:sp>
      <p:sp>
        <p:nvSpPr>
          <p:cNvPr id="6" name="コンテンツ プレースホルダ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kumimoji="1" lang="ja-JP" altLang="en-US" dirty="0" smtClean="0"/>
              <a:t>Ａ４の紙を配ります。</a:t>
            </a:r>
            <a:endParaRPr kumimoji="1" lang="en-US" altLang="ja-JP" dirty="0" smtClean="0"/>
          </a:p>
          <a:p>
            <a:pPr>
              <a:buNone/>
            </a:pPr>
            <a:r>
              <a:rPr lang="ja-JP" altLang="en-US" dirty="0" smtClean="0"/>
              <a:t>　</a:t>
            </a:r>
            <a:r>
              <a:rPr kumimoji="1" lang="ja-JP" altLang="en-US" dirty="0" smtClean="0"/>
              <a:t>（裏紙：再利用紙です。裏側の白い面を使います。）</a:t>
            </a:r>
            <a:endParaRPr kumimoji="1" lang="en-US" altLang="ja-JP" dirty="0" smtClean="0"/>
          </a:p>
          <a:p>
            <a:pPr>
              <a:buNone/>
            </a:pPr>
            <a:endParaRPr lang="en-US" altLang="ja-JP" dirty="0" smtClean="0"/>
          </a:p>
          <a:p>
            <a:r>
              <a:rPr kumimoji="1" lang="ja-JP" altLang="en-US" dirty="0" smtClean="0"/>
              <a:t>まず、半分に切ってください。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できた</a:t>
            </a:r>
            <a:r>
              <a:rPr lang="en-US" altLang="ja-JP" dirty="0" smtClean="0"/>
              <a:t>2</a:t>
            </a:r>
            <a:r>
              <a:rPr lang="ja-JP" altLang="en-US" dirty="0" smtClean="0"/>
              <a:t>枚のうち、一枚をまた半分に切ってください。</a:t>
            </a:r>
            <a:endParaRPr lang="en-US" altLang="ja-JP" dirty="0" smtClean="0"/>
          </a:p>
          <a:p>
            <a:pPr lvl="2"/>
            <a:r>
              <a:rPr kumimoji="1" lang="ja-JP" altLang="en-US" dirty="0" smtClean="0"/>
              <a:t>できた</a:t>
            </a:r>
            <a:r>
              <a:rPr kumimoji="1" lang="en-US" altLang="ja-JP" dirty="0" smtClean="0"/>
              <a:t>2</a:t>
            </a:r>
            <a:r>
              <a:rPr kumimoji="1" lang="ja-JP" altLang="en-US" dirty="0" smtClean="0"/>
              <a:t>枚のうち、一枚をまた半分に切ってください。</a:t>
            </a:r>
            <a:endParaRPr lang="en-US" altLang="ja-JP" dirty="0" smtClean="0"/>
          </a:p>
          <a:p>
            <a:pPr lvl="3"/>
            <a:r>
              <a:rPr kumimoji="1" lang="ja-JP" altLang="en-US" dirty="0" smtClean="0"/>
              <a:t>できた</a:t>
            </a:r>
            <a:r>
              <a:rPr kumimoji="1" lang="en-US" altLang="ja-JP" dirty="0" smtClean="0"/>
              <a:t>2</a:t>
            </a:r>
            <a:r>
              <a:rPr kumimoji="1" lang="ja-JP" altLang="en-US" dirty="0" smtClean="0"/>
              <a:t>枚のうち、一枚をまた半分に切ってください。</a:t>
            </a:r>
            <a:endParaRPr kumimoji="1" lang="en-US" altLang="ja-JP" dirty="0" smtClean="0"/>
          </a:p>
          <a:p>
            <a:pPr lvl="4"/>
            <a:r>
              <a:rPr lang="ja-JP" altLang="en-US" dirty="0" smtClean="0"/>
              <a:t>できた</a:t>
            </a:r>
            <a:r>
              <a:rPr lang="en-US" altLang="ja-JP" dirty="0" smtClean="0"/>
              <a:t>2</a:t>
            </a:r>
            <a:r>
              <a:rPr lang="ja-JP" altLang="en-US" dirty="0" smtClean="0"/>
              <a:t>枚のうち、一枚をまた半分に切ってください。</a:t>
            </a:r>
            <a:endParaRPr lang="en-US" altLang="ja-JP" dirty="0" smtClean="0"/>
          </a:p>
          <a:p>
            <a:pPr lvl="4"/>
            <a:endParaRPr kumimoji="1" lang="en-US" altLang="ja-JP" dirty="0" smtClean="0"/>
          </a:p>
          <a:p>
            <a:pPr lvl="4"/>
            <a:r>
              <a:rPr lang="en-US" altLang="ja-JP" dirty="0" smtClean="0"/>
              <a:t>5</a:t>
            </a:r>
            <a:r>
              <a:rPr lang="ja-JP" altLang="en-US" dirty="0" smtClean="0"/>
              <a:t>回くらいでいいです</a:t>
            </a:r>
            <a:r>
              <a:rPr lang="ja-JP" altLang="en-US" dirty="0" err="1" smtClean="0"/>
              <a:t>。。。</a:t>
            </a:r>
            <a:endParaRPr lang="en-US" altLang="ja-JP" dirty="0" smtClean="0"/>
          </a:p>
          <a:p>
            <a:pPr lvl="4"/>
            <a:r>
              <a:rPr kumimoji="1" lang="ja-JP" altLang="en-US" dirty="0" smtClean="0"/>
              <a:t>これも再帰的</a:t>
            </a:r>
            <a:r>
              <a:rPr kumimoji="1" lang="ja-JP" altLang="en-US" dirty="0" err="1" smtClean="0"/>
              <a:t>。。。</a:t>
            </a:r>
            <a:endParaRPr kumimoji="1"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ハノイの塔：実行の様子</a:t>
            </a:r>
            <a:endParaRPr kumimoji="1" lang="ja-JP" altLang="en-US" dirty="0"/>
          </a:p>
        </p:txBody>
      </p:sp>
      <p:grpSp>
        <p:nvGrpSpPr>
          <p:cNvPr id="2" name="グループ化 55"/>
          <p:cNvGrpSpPr/>
          <p:nvPr/>
        </p:nvGrpSpPr>
        <p:grpSpPr>
          <a:xfrm>
            <a:off x="0" y="1285860"/>
            <a:ext cx="3929090" cy="2714644"/>
            <a:chOff x="3890168" y="4143356"/>
            <a:chExt cx="3929090" cy="2714644"/>
          </a:xfrm>
        </p:grpSpPr>
        <p:sp>
          <p:nvSpPr>
            <p:cNvPr id="18" name="正方形/長方形 17"/>
            <p:cNvSpPr/>
            <p:nvPr/>
          </p:nvSpPr>
          <p:spPr>
            <a:xfrm>
              <a:off x="3890168" y="4143356"/>
              <a:ext cx="265803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err="1" smtClean="0"/>
                <a:t>hanoi</a:t>
              </a:r>
              <a:r>
                <a:rPr lang="en-US" altLang="ja-JP" sz="1600" dirty="0" smtClean="0"/>
                <a:t>(3,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A”,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B”,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C”) </a:t>
              </a: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890168" y="4429108"/>
              <a:ext cx="3929090" cy="71440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" name="正方形/長方形 22"/>
            <p:cNvSpPr/>
            <p:nvPr/>
          </p:nvSpPr>
          <p:spPr>
            <a:xfrm>
              <a:off x="3890168" y="5143488"/>
              <a:ext cx="3929090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2000" dirty="0" smtClean="0"/>
                <a:t>if(</a:t>
              </a:r>
              <a:r>
                <a:rPr lang="en-US" altLang="ja-JP" sz="2000" dirty="0" err="1" smtClean="0"/>
                <a:t>ndisk</a:t>
              </a:r>
              <a:r>
                <a:rPr lang="en-US" altLang="ja-JP" sz="2000" dirty="0" smtClean="0"/>
                <a:t>&gt;=1){</a:t>
              </a:r>
            </a:p>
            <a:p>
              <a:pPr algn="just"/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move(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>
                  <a:solidFill>
                    <a:srgbClr val="FF0000"/>
                  </a:solidFill>
                </a:rPr>
                <a:t>dst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}</a:t>
              </a:r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3929058" y="4500570"/>
              <a:ext cx="511679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err="1" smtClean="0">
                  <a:solidFill>
                    <a:srgbClr val="0070C0"/>
                  </a:solidFill>
                </a:rPr>
                <a:t>ndisk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45" name="テキスト ボックス 44"/>
            <p:cNvSpPr txBox="1"/>
            <p:nvPr/>
          </p:nvSpPr>
          <p:spPr>
            <a:xfrm>
              <a:off x="4714876" y="4786322"/>
              <a:ext cx="461986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/>
                <a:t>から</a:t>
              </a:r>
              <a:endParaRPr kumimoji="1" lang="ja-JP" altLang="en-US" sz="1200" dirty="0"/>
            </a:p>
          </p:txBody>
        </p:sp>
        <p:sp>
          <p:nvSpPr>
            <p:cNvPr id="46" name="テキスト ボックス 45"/>
            <p:cNvSpPr txBox="1"/>
            <p:nvPr/>
          </p:nvSpPr>
          <p:spPr>
            <a:xfrm>
              <a:off x="4714876" y="4500570"/>
              <a:ext cx="931665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ja-JP" altLang="en-US" sz="1200" dirty="0" smtClean="0"/>
                <a:t>枚の円盤を</a:t>
              </a:r>
              <a:endParaRPr kumimoji="1" lang="ja-JP" altLang="en-US" sz="1200" dirty="0"/>
            </a:p>
          </p:txBody>
        </p:sp>
        <p:sp>
          <p:nvSpPr>
            <p:cNvPr id="50" name="テキスト ボックス 49"/>
            <p:cNvSpPr txBox="1"/>
            <p:nvPr/>
          </p:nvSpPr>
          <p:spPr>
            <a:xfrm>
              <a:off x="5929322" y="4786322"/>
              <a:ext cx="338554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>
                  <a:solidFill>
                    <a:srgbClr val="0070C0"/>
                  </a:solidFill>
                </a:rPr>
                <a:t>へ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grpSp>
          <p:nvGrpSpPr>
            <p:cNvPr id="3" name="グループ化 50"/>
            <p:cNvGrpSpPr/>
            <p:nvPr/>
          </p:nvGrpSpPr>
          <p:grpSpPr>
            <a:xfrm>
              <a:off x="5143504" y="4786322"/>
              <a:ext cx="799148" cy="285752"/>
              <a:chOff x="4201480" y="4786322"/>
              <a:chExt cx="799148" cy="285752"/>
            </a:xfrm>
          </p:grpSpPr>
          <p:sp>
            <p:nvSpPr>
              <p:cNvPr id="52" name="テキスト ボックス 51"/>
              <p:cNvSpPr txBox="1"/>
              <p:nvPr/>
            </p:nvSpPr>
            <p:spPr>
              <a:xfrm>
                <a:off x="4201480" y="4786322"/>
                <a:ext cx="375296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kumimoji="1" lang="en-US" altLang="ja-JP" sz="1200" dirty="0" err="1" smtClean="0">
                    <a:solidFill>
                      <a:srgbClr val="0070C0"/>
                    </a:solidFill>
                  </a:rPr>
                  <a:t>dst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53" name="正方形/長方形 52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B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54" name="テキスト ボックス 53"/>
            <p:cNvSpPr txBox="1"/>
            <p:nvPr/>
          </p:nvSpPr>
          <p:spPr>
            <a:xfrm>
              <a:off x="7072330" y="4643446"/>
              <a:ext cx="732893" cy="46166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ja-JP" altLang="en-US" sz="1200" dirty="0" smtClean="0"/>
                <a:t>を使って</a:t>
              </a:r>
              <a:endParaRPr lang="en-US" altLang="ja-JP" sz="1200" dirty="0" smtClean="0"/>
            </a:p>
            <a:p>
              <a:r>
                <a:rPr lang="ja-JP" altLang="en-US" sz="1200" dirty="0" smtClean="0"/>
                <a:t>移動</a:t>
              </a:r>
              <a:endParaRPr kumimoji="1" lang="ja-JP" altLang="en-US" sz="1200" dirty="0"/>
            </a:p>
          </p:txBody>
        </p:sp>
        <p:sp>
          <p:nvSpPr>
            <p:cNvPr id="39" name="正方形/長方形 38"/>
            <p:cNvSpPr/>
            <p:nvPr/>
          </p:nvSpPr>
          <p:spPr>
            <a:xfrm>
              <a:off x="4500562" y="4500570"/>
              <a:ext cx="214314" cy="21433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kumimoji="1" lang="en-US" altLang="ja-JP" sz="1200" dirty="0" smtClean="0">
                  <a:solidFill>
                    <a:srgbClr val="FF0000"/>
                  </a:solidFill>
                </a:rPr>
                <a:t>3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grpSp>
          <p:nvGrpSpPr>
            <p:cNvPr id="4" name="グループ化 43"/>
            <p:cNvGrpSpPr/>
            <p:nvPr/>
          </p:nvGrpSpPr>
          <p:grpSpPr>
            <a:xfrm>
              <a:off x="3929058" y="4786322"/>
              <a:ext cx="785818" cy="285752"/>
              <a:chOff x="4214810" y="4786322"/>
              <a:chExt cx="785818" cy="285752"/>
            </a:xfrm>
          </p:grpSpPr>
          <p:sp>
            <p:nvSpPr>
              <p:cNvPr id="43" name="テキスト ボックス 42"/>
              <p:cNvSpPr txBox="1"/>
              <p:nvPr/>
            </p:nvSpPr>
            <p:spPr>
              <a:xfrm>
                <a:off x="4214810" y="4786322"/>
                <a:ext cx="361959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err="1" smtClean="0">
                    <a:solidFill>
                      <a:srgbClr val="0070C0"/>
                    </a:solidFill>
                  </a:rPr>
                  <a:t>src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1" name="正方形/長方形 40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A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5" name="グループ化 46"/>
            <p:cNvGrpSpPr/>
            <p:nvPr/>
          </p:nvGrpSpPr>
          <p:grpSpPr>
            <a:xfrm>
              <a:off x="6215074" y="4786322"/>
              <a:ext cx="922896" cy="285752"/>
              <a:chOff x="4077732" y="4786322"/>
              <a:chExt cx="922896" cy="285752"/>
            </a:xfrm>
          </p:grpSpPr>
          <p:sp>
            <p:nvSpPr>
              <p:cNvPr id="48" name="テキスト ボックス 47"/>
              <p:cNvSpPr txBox="1"/>
              <p:nvPr/>
            </p:nvSpPr>
            <p:spPr>
              <a:xfrm>
                <a:off x="4077732" y="4786322"/>
                <a:ext cx="499047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smtClean="0">
                    <a:solidFill>
                      <a:srgbClr val="0070C0"/>
                    </a:solidFill>
                  </a:rPr>
                  <a:t>work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9" name="正方形/長方形 48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C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57" name="正方形/長方形 56"/>
          <p:cNvSpPr/>
          <p:nvPr/>
        </p:nvSpPr>
        <p:spPr>
          <a:xfrm>
            <a:off x="214282" y="5572140"/>
            <a:ext cx="928662" cy="21431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8" name="正方形/長方形 57"/>
          <p:cNvSpPr/>
          <p:nvPr/>
        </p:nvSpPr>
        <p:spPr>
          <a:xfrm>
            <a:off x="357158" y="5286388"/>
            <a:ext cx="642942" cy="21431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500034" y="5000636"/>
            <a:ext cx="357190" cy="21431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62" name="テキスト ボックス 61"/>
          <p:cNvSpPr txBox="1"/>
          <p:nvPr/>
        </p:nvSpPr>
        <p:spPr>
          <a:xfrm>
            <a:off x="428596" y="5929330"/>
            <a:ext cx="5485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A</a:t>
            </a:r>
            <a:endParaRPr kumimoji="1" lang="ja-JP" altLang="en-US" dirty="0"/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1643042" y="5929330"/>
            <a:ext cx="540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B</a:t>
            </a:r>
            <a:endParaRPr kumimoji="1" lang="ja-JP" altLang="en-US" dirty="0"/>
          </a:p>
        </p:txBody>
      </p:sp>
      <p:sp>
        <p:nvSpPr>
          <p:cNvPr id="70" name="テキスト ボックス 69"/>
          <p:cNvSpPr txBox="1"/>
          <p:nvPr/>
        </p:nvSpPr>
        <p:spPr>
          <a:xfrm>
            <a:off x="2857488" y="5929330"/>
            <a:ext cx="538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C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ハノイの塔：実行の様子</a:t>
            </a:r>
            <a:endParaRPr kumimoji="1" lang="ja-JP" altLang="en-US" dirty="0"/>
          </a:p>
        </p:txBody>
      </p:sp>
      <p:grpSp>
        <p:nvGrpSpPr>
          <p:cNvPr id="2" name="グループ化 55"/>
          <p:cNvGrpSpPr/>
          <p:nvPr/>
        </p:nvGrpSpPr>
        <p:grpSpPr>
          <a:xfrm>
            <a:off x="0" y="1285860"/>
            <a:ext cx="3929090" cy="2714644"/>
            <a:chOff x="3890168" y="4143356"/>
            <a:chExt cx="3929090" cy="2714644"/>
          </a:xfrm>
        </p:grpSpPr>
        <p:sp>
          <p:nvSpPr>
            <p:cNvPr id="18" name="正方形/長方形 17"/>
            <p:cNvSpPr/>
            <p:nvPr/>
          </p:nvSpPr>
          <p:spPr>
            <a:xfrm>
              <a:off x="3890168" y="4143356"/>
              <a:ext cx="265803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err="1" smtClean="0"/>
                <a:t>hanoi</a:t>
              </a:r>
              <a:r>
                <a:rPr lang="en-US" altLang="ja-JP" sz="1600" dirty="0" smtClean="0"/>
                <a:t>(3,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A”,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B”,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C”) </a:t>
              </a: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890168" y="4429108"/>
              <a:ext cx="3929090" cy="71440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" name="正方形/長方形 22"/>
            <p:cNvSpPr/>
            <p:nvPr/>
          </p:nvSpPr>
          <p:spPr>
            <a:xfrm>
              <a:off x="3890168" y="5143488"/>
              <a:ext cx="3929090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2000" dirty="0" smtClean="0"/>
                <a:t>if(</a:t>
              </a:r>
              <a:r>
                <a:rPr lang="en-US" altLang="ja-JP" sz="2000" dirty="0" err="1" smtClean="0"/>
                <a:t>ndisk</a:t>
              </a:r>
              <a:r>
                <a:rPr lang="en-US" altLang="ja-JP" sz="2000" dirty="0" smtClean="0"/>
                <a:t>&gt;=1){</a:t>
              </a:r>
            </a:p>
            <a:p>
              <a:pPr algn="just"/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move(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>
                  <a:solidFill>
                    <a:srgbClr val="FF0000"/>
                  </a:solidFill>
                </a:rPr>
                <a:t>dst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}</a:t>
              </a:r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3929058" y="4500570"/>
              <a:ext cx="511679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err="1" smtClean="0">
                  <a:solidFill>
                    <a:srgbClr val="0070C0"/>
                  </a:solidFill>
                </a:rPr>
                <a:t>ndisk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45" name="テキスト ボックス 44"/>
            <p:cNvSpPr txBox="1"/>
            <p:nvPr/>
          </p:nvSpPr>
          <p:spPr>
            <a:xfrm>
              <a:off x="4714876" y="4786322"/>
              <a:ext cx="461986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/>
                <a:t>から</a:t>
              </a:r>
              <a:endParaRPr kumimoji="1" lang="ja-JP" altLang="en-US" sz="1200" dirty="0"/>
            </a:p>
          </p:txBody>
        </p:sp>
        <p:sp>
          <p:nvSpPr>
            <p:cNvPr id="46" name="テキスト ボックス 45"/>
            <p:cNvSpPr txBox="1"/>
            <p:nvPr/>
          </p:nvSpPr>
          <p:spPr>
            <a:xfrm>
              <a:off x="4714876" y="4500570"/>
              <a:ext cx="931665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ja-JP" altLang="en-US" sz="1200" dirty="0" smtClean="0"/>
                <a:t>枚の円盤を</a:t>
              </a:r>
              <a:endParaRPr kumimoji="1" lang="ja-JP" altLang="en-US" sz="1200" dirty="0"/>
            </a:p>
          </p:txBody>
        </p:sp>
        <p:sp>
          <p:nvSpPr>
            <p:cNvPr id="50" name="テキスト ボックス 49"/>
            <p:cNvSpPr txBox="1"/>
            <p:nvPr/>
          </p:nvSpPr>
          <p:spPr>
            <a:xfrm>
              <a:off x="5929322" y="4786322"/>
              <a:ext cx="338554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>
                  <a:solidFill>
                    <a:srgbClr val="0070C0"/>
                  </a:solidFill>
                </a:rPr>
                <a:t>へ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grpSp>
          <p:nvGrpSpPr>
            <p:cNvPr id="3" name="グループ化 50"/>
            <p:cNvGrpSpPr/>
            <p:nvPr/>
          </p:nvGrpSpPr>
          <p:grpSpPr>
            <a:xfrm>
              <a:off x="5143504" y="4786322"/>
              <a:ext cx="799148" cy="285752"/>
              <a:chOff x="4201480" y="4786322"/>
              <a:chExt cx="799148" cy="285752"/>
            </a:xfrm>
          </p:grpSpPr>
          <p:sp>
            <p:nvSpPr>
              <p:cNvPr id="52" name="テキスト ボックス 51"/>
              <p:cNvSpPr txBox="1"/>
              <p:nvPr/>
            </p:nvSpPr>
            <p:spPr>
              <a:xfrm>
                <a:off x="4201480" y="4786322"/>
                <a:ext cx="375296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kumimoji="1" lang="en-US" altLang="ja-JP" sz="1200" dirty="0" err="1" smtClean="0">
                    <a:solidFill>
                      <a:srgbClr val="0070C0"/>
                    </a:solidFill>
                  </a:rPr>
                  <a:t>dst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53" name="正方形/長方形 52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B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54" name="テキスト ボックス 53"/>
            <p:cNvSpPr txBox="1"/>
            <p:nvPr/>
          </p:nvSpPr>
          <p:spPr>
            <a:xfrm>
              <a:off x="7072330" y="4643446"/>
              <a:ext cx="732893" cy="46166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ja-JP" altLang="en-US" sz="1200" dirty="0" smtClean="0"/>
                <a:t>を使って</a:t>
              </a:r>
              <a:endParaRPr lang="en-US" altLang="ja-JP" sz="1200" dirty="0" smtClean="0"/>
            </a:p>
            <a:p>
              <a:r>
                <a:rPr lang="ja-JP" altLang="en-US" sz="1200" dirty="0" smtClean="0"/>
                <a:t>移動</a:t>
              </a:r>
              <a:endParaRPr kumimoji="1" lang="ja-JP" altLang="en-US" sz="1200" dirty="0"/>
            </a:p>
          </p:txBody>
        </p:sp>
        <p:sp>
          <p:nvSpPr>
            <p:cNvPr id="39" name="正方形/長方形 38"/>
            <p:cNvSpPr/>
            <p:nvPr/>
          </p:nvSpPr>
          <p:spPr>
            <a:xfrm>
              <a:off x="4500562" y="4500570"/>
              <a:ext cx="214314" cy="21433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kumimoji="1" lang="en-US" altLang="ja-JP" sz="1200" dirty="0" smtClean="0">
                  <a:solidFill>
                    <a:srgbClr val="FF0000"/>
                  </a:solidFill>
                </a:rPr>
                <a:t>3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grpSp>
          <p:nvGrpSpPr>
            <p:cNvPr id="4" name="グループ化 43"/>
            <p:cNvGrpSpPr/>
            <p:nvPr/>
          </p:nvGrpSpPr>
          <p:grpSpPr>
            <a:xfrm>
              <a:off x="3929058" y="4786322"/>
              <a:ext cx="785818" cy="285752"/>
              <a:chOff x="4214810" y="4786322"/>
              <a:chExt cx="785818" cy="285752"/>
            </a:xfrm>
          </p:grpSpPr>
          <p:sp>
            <p:nvSpPr>
              <p:cNvPr id="43" name="テキスト ボックス 42"/>
              <p:cNvSpPr txBox="1"/>
              <p:nvPr/>
            </p:nvSpPr>
            <p:spPr>
              <a:xfrm>
                <a:off x="4214810" y="4786322"/>
                <a:ext cx="361959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err="1" smtClean="0">
                    <a:solidFill>
                      <a:srgbClr val="0070C0"/>
                    </a:solidFill>
                  </a:rPr>
                  <a:t>src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1" name="正方形/長方形 40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A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5" name="グループ化 46"/>
            <p:cNvGrpSpPr/>
            <p:nvPr/>
          </p:nvGrpSpPr>
          <p:grpSpPr>
            <a:xfrm>
              <a:off x="6215074" y="4786322"/>
              <a:ext cx="922896" cy="285752"/>
              <a:chOff x="4077732" y="4786322"/>
              <a:chExt cx="922896" cy="285752"/>
            </a:xfrm>
          </p:grpSpPr>
          <p:sp>
            <p:nvSpPr>
              <p:cNvPr id="48" name="テキスト ボックス 47"/>
              <p:cNvSpPr txBox="1"/>
              <p:nvPr/>
            </p:nvSpPr>
            <p:spPr>
              <a:xfrm>
                <a:off x="4077732" y="4786322"/>
                <a:ext cx="499047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smtClean="0">
                    <a:solidFill>
                      <a:srgbClr val="0070C0"/>
                    </a:solidFill>
                  </a:rPr>
                  <a:t>work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9" name="正方形/長方形 48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C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22" name="右矢印 21"/>
          <p:cNvSpPr/>
          <p:nvPr/>
        </p:nvSpPr>
        <p:spPr>
          <a:xfrm>
            <a:off x="142844" y="2714620"/>
            <a:ext cx="28575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正方形/長方形 55"/>
          <p:cNvSpPr/>
          <p:nvPr/>
        </p:nvSpPr>
        <p:spPr>
          <a:xfrm>
            <a:off x="214282" y="5572140"/>
            <a:ext cx="928662" cy="21431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7" name="正方形/長方形 56"/>
          <p:cNvSpPr/>
          <p:nvPr/>
        </p:nvSpPr>
        <p:spPr>
          <a:xfrm>
            <a:off x="357158" y="5286388"/>
            <a:ext cx="642942" cy="21431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8" name="正方形/長方形 57"/>
          <p:cNvSpPr/>
          <p:nvPr/>
        </p:nvSpPr>
        <p:spPr>
          <a:xfrm>
            <a:off x="500034" y="5000636"/>
            <a:ext cx="357190" cy="21431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428596" y="5929330"/>
            <a:ext cx="5485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A</a:t>
            </a:r>
            <a:endParaRPr kumimoji="1" lang="ja-JP" altLang="en-US" dirty="0"/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1643042" y="5929330"/>
            <a:ext cx="540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B</a:t>
            </a:r>
            <a:endParaRPr kumimoji="1" lang="ja-JP" altLang="en-US" dirty="0"/>
          </a:p>
        </p:txBody>
      </p:sp>
      <p:sp>
        <p:nvSpPr>
          <p:cNvPr id="67" name="テキスト ボックス 66"/>
          <p:cNvSpPr txBox="1"/>
          <p:nvPr/>
        </p:nvSpPr>
        <p:spPr>
          <a:xfrm>
            <a:off x="2857488" y="5929330"/>
            <a:ext cx="538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C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ハノイの塔：実行の様子</a:t>
            </a:r>
            <a:endParaRPr kumimoji="1" lang="ja-JP" altLang="en-US" dirty="0"/>
          </a:p>
        </p:txBody>
      </p:sp>
      <p:grpSp>
        <p:nvGrpSpPr>
          <p:cNvPr id="2" name="グループ化 55"/>
          <p:cNvGrpSpPr/>
          <p:nvPr/>
        </p:nvGrpSpPr>
        <p:grpSpPr>
          <a:xfrm>
            <a:off x="0" y="1285860"/>
            <a:ext cx="3929090" cy="2714644"/>
            <a:chOff x="3890168" y="4143356"/>
            <a:chExt cx="3929090" cy="2714644"/>
          </a:xfrm>
        </p:grpSpPr>
        <p:sp>
          <p:nvSpPr>
            <p:cNvPr id="18" name="正方形/長方形 17"/>
            <p:cNvSpPr/>
            <p:nvPr/>
          </p:nvSpPr>
          <p:spPr>
            <a:xfrm>
              <a:off x="3890168" y="4143356"/>
              <a:ext cx="265803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err="1" smtClean="0"/>
                <a:t>hanoi</a:t>
              </a:r>
              <a:r>
                <a:rPr lang="en-US" altLang="ja-JP" sz="1600" dirty="0" smtClean="0"/>
                <a:t>(3,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A”,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B”,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C”) </a:t>
              </a: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890168" y="4429108"/>
              <a:ext cx="3929090" cy="71440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" name="正方形/長方形 22"/>
            <p:cNvSpPr/>
            <p:nvPr/>
          </p:nvSpPr>
          <p:spPr>
            <a:xfrm>
              <a:off x="3890168" y="5143488"/>
              <a:ext cx="3929090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2000" dirty="0" smtClean="0"/>
                <a:t>if(</a:t>
              </a:r>
              <a:r>
                <a:rPr lang="en-US" altLang="ja-JP" sz="2000" dirty="0" err="1" smtClean="0"/>
                <a:t>ndisk</a:t>
              </a:r>
              <a:r>
                <a:rPr lang="en-US" altLang="ja-JP" sz="2000" dirty="0" smtClean="0"/>
                <a:t>&gt;=1){</a:t>
              </a:r>
            </a:p>
            <a:p>
              <a:pPr algn="just"/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move(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>
                  <a:solidFill>
                    <a:srgbClr val="FF0000"/>
                  </a:solidFill>
                </a:rPr>
                <a:t>dst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}</a:t>
              </a:r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3929058" y="4500570"/>
              <a:ext cx="511679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err="1" smtClean="0">
                  <a:solidFill>
                    <a:srgbClr val="0070C0"/>
                  </a:solidFill>
                </a:rPr>
                <a:t>ndisk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45" name="テキスト ボックス 44"/>
            <p:cNvSpPr txBox="1"/>
            <p:nvPr/>
          </p:nvSpPr>
          <p:spPr>
            <a:xfrm>
              <a:off x="4714876" y="4786322"/>
              <a:ext cx="461986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/>
                <a:t>から</a:t>
              </a:r>
              <a:endParaRPr kumimoji="1" lang="ja-JP" altLang="en-US" sz="1200" dirty="0"/>
            </a:p>
          </p:txBody>
        </p:sp>
        <p:sp>
          <p:nvSpPr>
            <p:cNvPr id="46" name="テキスト ボックス 45"/>
            <p:cNvSpPr txBox="1"/>
            <p:nvPr/>
          </p:nvSpPr>
          <p:spPr>
            <a:xfrm>
              <a:off x="4714876" y="4500570"/>
              <a:ext cx="931665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ja-JP" altLang="en-US" sz="1200" dirty="0" smtClean="0"/>
                <a:t>枚の円盤を</a:t>
              </a:r>
              <a:endParaRPr kumimoji="1" lang="ja-JP" altLang="en-US" sz="1200" dirty="0"/>
            </a:p>
          </p:txBody>
        </p:sp>
        <p:sp>
          <p:nvSpPr>
            <p:cNvPr id="50" name="テキスト ボックス 49"/>
            <p:cNvSpPr txBox="1"/>
            <p:nvPr/>
          </p:nvSpPr>
          <p:spPr>
            <a:xfrm>
              <a:off x="5929322" y="4786322"/>
              <a:ext cx="338554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>
                  <a:solidFill>
                    <a:srgbClr val="0070C0"/>
                  </a:solidFill>
                </a:rPr>
                <a:t>へ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grpSp>
          <p:nvGrpSpPr>
            <p:cNvPr id="3" name="グループ化 50"/>
            <p:cNvGrpSpPr/>
            <p:nvPr/>
          </p:nvGrpSpPr>
          <p:grpSpPr>
            <a:xfrm>
              <a:off x="5143504" y="4786322"/>
              <a:ext cx="799148" cy="285752"/>
              <a:chOff x="4201480" y="4786322"/>
              <a:chExt cx="799148" cy="285752"/>
            </a:xfrm>
          </p:grpSpPr>
          <p:sp>
            <p:nvSpPr>
              <p:cNvPr id="52" name="テキスト ボックス 51"/>
              <p:cNvSpPr txBox="1"/>
              <p:nvPr/>
            </p:nvSpPr>
            <p:spPr>
              <a:xfrm>
                <a:off x="4201480" y="4786322"/>
                <a:ext cx="375296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kumimoji="1" lang="en-US" altLang="ja-JP" sz="1200" dirty="0" err="1" smtClean="0">
                    <a:solidFill>
                      <a:srgbClr val="0070C0"/>
                    </a:solidFill>
                  </a:rPr>
                  <a:t>dst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53" name="正方形/長方形 52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B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54" name="テキスト ボックス 53"/>
            <p:cNvSpPr txBox="1"/>
            <p:nvPr/>
          </p:nvSpPr>
          <p:spPr>
            <a:xfrm>
              <a:off x="7072330" y="4643446"/>
              <a:ext cx="732893" cy="46166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ja-JP" altLang="en-US" sz="1200" dirty="0" smtClean="0"/>
                <a:t>を使って</a:t>
              </a:r>
              <a:endParaRPr lang="en-US" altLang="ja-JP" sz="1200" dirty="0" smtClean="0"/>
            </a:p>
            <a:p>
              <a:r>
                <a:rPr lang="ja-JP" altLang="en-US" sz="1200" dirty="0" smtClean="0"/>
                <a:t>移動</a:t>
              </a:r>
              <a:endParaRPr kumimoji="1" lang="ja-JP" altLang="en-US" sz="1200" dirty="0"/>
            </a:p>
          </p:txBody>
        </p:sp>
        <p:sp>
          <p:nvSpPr>
            <p:cNvPr id="39" name="正方形/長方形 38"/>
            <p:cNvSpPr/>
            <p:nvPr/>
          </p:nvSpPr>
          <p:spPr>
            <a:xfrm>
              <a:off x="4500562" y="4500570"/>
              <a:ext cx="214314" cy="21433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kumimoji="1" lang="en-US" altLang="ja-JP" sz="1200" dirty="0" smtClean="0">
                  <a:solidFill>
                    <a:srgbClr val="FF0000"/>
                  </a:solidFill>
                </a:rPr>
                <a:t>3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grpSp>
          <p:nvGrpSpPr>
            <p:cNvPr id="4" name="グループ化 43"/>
            <p:cNvGrpSpPr/>
            <p:nvPr/>
          </p:nvGrpSpPr>
          <p:grpSpPr>
            <a:xfrm>
              <a:off x="3929058" y="4786322"/>
              <a:ext cx="785818" cy="285752"/>
              <a:chOff x="4214810" y="4786322"/>
              <a:chExt cx="785818" cy="285752"/>
            </a:xfrm>
          </p:grpSpPr>
          <p:sp>
            <p:nvSpPr>
              <p:cNvPr id="43" name="テキスト ボックス 42"/>
              <p:cNvSpPr txBox="1"/>
              <p:nvPr/>
            </p:nvSpPr>
            <p:spPr>
              <a:xfrm>
                <a:off x="4214810" y="4786322"/>
                <a:ext cx="361959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err="1" smtClean="0">
                    <a:solidFill>
                      <a:srgbClr val="0070C0"/>
                    </a:solidFill>
                  </a:rPr>
                  <a:t>src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1" name="正方形/長方形 40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A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5" name="グループ化 46"/>
            <p:cNvGrpSpPr/>
            <p:nvPr/>
          </p:nvGrpSpPr>
          <p:grpSpPr>
            <a:xfrm>
              <a:off x="6215074" y="4786322"/>
              <a:ext cx="922896" cy="285752"/>
              <a:chOff x="4077732" y="4786322"/>
              <a:chExt cx="922896" cy="285752"/>
            </a:xfrm>
          </p:grpSpPr>
          <p:sp>
            <p:nvSpPr>
              <p:cNvPr id="48" name="テキスト ボックス 47"/>
              <p:cNvSpPr txBox="1"/>
              <p:nvPr/>
            </p:nvSpPr>
            <p:spPr>
              <a:xfrm>
                <a:off x="4077732" y="4786322"/>
                <a:ext cx="499047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smtClean="0">
                    <a:solidFill>
                      <a:srgbClr val="0070C0"/>
                    </a:solidFill>
                  </a:rPr>
                  <a:t>work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9" name="正方形/長方形 48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C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22" name="右矢印 21"/>
          <p:cNvSpPr/>
          <p:nvPr/>
        </p:nvSpPr>
        <p:spPr>
          <a:xfrm>
            <a:off x="142844" y="2714620"/>
            <a:ext cx="28575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右矢印 23"/>
          <p:cNvSpPr/>
          <p:nvPr/>
        </p:nvSpPr>
        <p:spPr>
          <a:xfrm rot="20135183">
            <a:off x="3471622" y="1883599"/>
            <a:ext cx="2071702" cy="10001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50" dirty="0" err="1" smtClean="0"/>
              <a:t>hanoi</a:t>
            </a:r>
            <a:r>
              <a:rPr kumimoji="1" lang="en-US" altLang="ja-JP" sz="1050" dirty="0" smtClean="0"/>
              <a:t>(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2</a:t>
            </a:r>
            <a:r>
              <a:rPr kumimoji="1" lang="en-US" altLang="ja-JP" sz="1050" dirty="0" smtClean="0"/>
              <a:t>, “</a:t>
            </a:r>
            <a:r>
              <a:rPr kumimoji="1" lang="ja-JP" altLang="en-US" sz="1050" dirty="0" smtClean="0"/>
              <a:t>棒</a:t>
            </a:r>
            <a:r>
              <a:rPr kumimoji="1" lang="en-US" altLang="ja-JP" sz="1050" dirty="0" smtClean="0"/>
              <a:t>A”, 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“</a:t>
            </a:r>
            <a:r>
              <a:rPr kumimoji="1" lang="ja-JP" altLang="en-US" sz="1050" dirty="0" smtClean="0">
                <a:solidFill>
                  <a:srgbClr val="FF0000"/>
                </a:solidFill>
              </a:rPr>
              <a:t>棒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C”</a:t>
            </a:r>
            <a:r>
              <a:rPr kumimoji="1" lang="en-US" altLang="ja-JP" sz="1050" dirty="0" smtClean="0"/>
              <a:t>, “</a:t>
            </a:r>
            <a:r>
              <a:rPr kumimoji="1" lang="ja-JP" altLang="en-US" sz="1050" dirty="0" smtClean="0"/>
              <a:t>棒</a:t>
            </a:r>
            <a:r>
              <a:rPr kumimoji="1" lang="en-US" altLang="ja-JP" sz="1050" dirty="0" smtClean="0"/>
              <a:t>B”)</a:t>
            </a:r>
            <a:endParaRPr kumimoji="1" lang="ja-JP" altLang="en-US" sz="1050" dirty="0"/>
          </a:p>
        </p:txBody>
      </p:sp>
      <p:sp>
        <p:nvSpPr>
          <p:cNvPr id="56" name="正方形/長方形 55"/>
          <p:cNvSpPr/>
          <p:nvPr/>
        </p:nvSpPr>
        <p:spPr>
          <a:xfrm>
            <a:off x="214282" y="5572140"/>
            <a:ext cx="928662" cy="21431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7" name="正方形/長方形 56"/>
          <p:cNvSpPr/>
          <p:nvPr/>
        </p:nvSpPr>
        <p:spPr>
          <a:xfrm>
            <a:off x="357158" y="5286388"/>
            <a:ext cx="642942" cy="21431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8" name="正方形/長方形 57"/>
          <p:cNvSpPr/>
          <p:nvPr/>
        </p:nvSpPr>
        <p:spPr>
          <a:xfrm>
            <a:off x="500034" y="5000636"/>
            <a:ext cx="357190" cy="21431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428596" y="5929330"/>
            <a:ext cx="5485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A</a:t>
            </a:r>
            <a:endParaRPr kumimoji="1" lang="ja-JP" altLang="en-US" dirty="0"/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1643042" y="5929330"/>
            <a:ext cx="540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B</a:t>
            </a:r>
            <a:endParaRPr kumimoji="1" lang="ja-JP" altLang="en-US" dirty="0"/>
          </a:p>
        </p:txBody>
      </p:sp>
      <p:sp>
        <p:nvSpPr>
          <p:cNvPr id="67" name="テキスト ボックス 66"/>
          <p:cNvSpPr txBox="1"/>
          <p:nvPr/>
        </p:nvSpPr>
        <p:spPr>
          <a:xfrm>
            <a:off x="2857488" y="5929330"/>
            <a:ext cx="538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C</a:t>
            </a:r>
            <a:endParaRPr kumimoji="1" lang="ja-JP" altLang="en-US" dirty="0"/>
          </a:p>
        </p:txBody>
      </p:sp>
      <p:sp>
        <p:nvSpPr>
          <p:cNvPr id="68" name="正方形/長方形 67"/>
          <p:cNvSpPr/>
          <p:nvPr/>
        </p:nvSpPr>
        <p:spPr>
          <a:xfrm>
            <a:off x="2786050" y="5572140"/>
            <a:ext cx="642942" cy="214314"/>
          </a:xfrm>
          <a:prstGeom prst="rect">
            <a:avLst/>
          </a:prstGeom>
          <a:solidFill>
            <a:schemeClr val="accent4">
              <a:lumMod val="20000"/>
              <a:lumOff val="80000"/>
              <a:alpha val="50000"/>
            </a:schemeClr>
          </a:solidFill>
          <a:ln>
            <a:solidFill>
              <a:schemeClr val="accent1">
                <a:shade val="50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69" name="正方形/長方形 68"/>
          <p:cNvSpPr/>
          <p:nvPr/>
        </p:nvSpPr>
        <p:spPr>
          <a:xfrm>
            <a:off x="2928926" y="5286388"/>
            <a:ext cx="357190" cy="214314"/>
          </a:xfrm>
          <a:prstGeom prst="rect">
            <a:avLst/>
          </a:prstGeom>
          <a:solidFill>
            <a:schemeClr val="accent4">
              <a:lumMod val="20000"/>
              <a:lumOff val="80000"/>
              <a:alpha val="50000"/>
            </a:schemeClr>
          </a:solidFill>
          <a:ln>
            <a:solidFill>
              <a:schemeClr val="accent1">
                <a:shade val="50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cxnSp>
        <p:nvCxnSpPr>
          <p:cNvPr id="70" name="曲線コネクタ 69"/>
          <p:cNvCxnSpPr/>
          <p:nvPr/>
        </p:nvCxnSpPr>
        <p:spPr>
          <a:xfrm rot="16200000" flipH="1">
            <a:off x="1785918" y="3786190"/>
            <a:ext cx="285752" cy="2428892"/>
          </a:xfrm>
          <a:prstGeom prst="curvedConnector3">
            <a:avLst>
              <a:gd name="adj1" fmla="val -79999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正方形/長方形 70"/>
          <p:cNvSpPr/>
          <p:nvPr/>
        </p:nvSpPr>
        <p:spPr>
          <a:xfrm>
            <a:off x="357158" y="4071942"/>
            <a:ext cx="203607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200" dirty="0" err="1" smtClean="0"/>
              <a:t>hanoi</a:t>
            </a:r>
            <a:r>
              <a:rPr lang="en-US" altLang="ja-JP" sz="1200" dirty="0" smtClean="0"/>
              <a:t>(</a:t>
            </a:r>
            <a:r>
              <a:rPr lang="en-US" altLang="ja-JP" sz="1200" dirty="0" smtClean="0">
                <a:solidFill>
                  <a:srgbClr val="FF0000"/>
                </a:solidFill>
              </a:rPr>
              <a:t>2</a:t>
            </a:r>
            <a:r>
              <a:rPr lang="en-US" altLang="ja-JP" sz="1200" dirty="0" smtClean="0"/>
              <a:t>, “</a:t>
            </a:r>
            <a:r>
              <a:rPr lang="ja-JP" altLang="en-US" sz="1200" dirty="0" smtClean="0"/>
              <a:t>棒</a:t>
            </a:r>
            <a:r>
              <a:rPr lang="en-US" altLang="ja-JP" sz="1200" dirty="0" smtClean="0"/>
              <a:t>A”, </a:t>
            </a:r>
            <a:r>
              <a:rPr lang="en-US" altLang="ja-JP" sz="1200" dirty="0" smtClean="0">
                <a:solidFill>
                  <a:srgbClr val="FF0000"/>
                </a:solidFill>
              </a:rPr>
              <a:t>“</a:t>
            </a:r>
            <a:r>
              <a:rPr lang="ja-JP" altLang="en-US" sz="1200" dirty="0" smtClean="0">
                <a:solidFill>
                  <a:srgbClr val="FF0000"/>
                </a:solidFill>
              </a:rPr>
              <a:t>棒</a:t>
            </a:r>
            <a:r>
              <a:rPr lang="en-US" altLang="ja-JP" sz="1200" dirty="0" smtClean="0">
                <a:solidFill>
                  <a:srgbClr val="FF0000"/>
                </a:solidFill>
              </a:rPr>
              <a:t>C”</a:t>
            </a:r>
            <a:r>
              <a:rPr lang="en-US" altLang="ja-JP" sz="1200" dirty="0" smtClean="0"/>
              <a:t>,</a:t>
            </a:r>
            <a:r>
              <a:rPr lang="en-US" altLang="ja-JP" sz="1200" dirty="0" smtClean="0">
                <a:solidFill>
                  <a:srgbClr val="FF0000"/>
                </a:solidFill>
              </a:rPr>
              <a:t> </a:t>
            </a:r>
            <a:r>
              <a:rPr lang="en-US" altLang="ja-JP" sz="1200" dirty="0" smtClean="0"/>
              <a:t>“</a:t>
            </a:r>
            <a:r>
              <a:rPr lang="ja-JP" altLang="en-US" sz="1200" dirty="0" smtClean="0"/>
              <a:t>棒</a:t>
            </a:r>
            <a:r>
              <a:rPr lang="en-US" altLang="ja-JP" sz="1200" dirty="0" smtClean="0"/>
              <a:t>B”) </a:t>
            </a:r>
          </a:p>
          <a:p>
            <a:r>
              <a:rPr lang="ja-JP" altLang="en-US" sz="1200" dirty="0" smtClean="0"/>
              <a:t>ゴールのイメージ</a:t>
            </a:r>
            <a:endParaRPr lang="en-US" altLang="ja-JP" sz="1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ハノイの塔：実行の様子</a:t>
            </a:r>
            <a:endParaRPr kumimoji="1" lang="ja-JP" altLang="en-US" dirty="0"/>
          </a:p>
        </p:txBody>
      </p:sp>
      <p:grpSp>
        <p:nvGrpSpPr>
          <p:cNvPr id="2" name="グループ化 55"/>
          <p:cNvGrpSpPr/>
          <p:nvPr/>
        </p:nvGrpSpPr>
        <p:grpSpPr>
          <a:xfrm>
            <a:off x="0" y="1285860"/>
            <a:ext cx="3929090" cy="2714644"/>
            <a:chOff x="3890168" y="4143356"/>
            <a:chExt cx="3929090" cy="2714644"/>
          </a:xfrm>
        </p:grpSpPr>
        <p:sp>
          <p:nvSpPr>
            <p:cNvPr id="18" name="正方形/長方形 17"/>
            <p:cNvSpPr/>
            <p:nvPr/>
          </p:nvSpPr>
          <p:spPr>
            <a:xfrm>
              <a:off x="3890168" y="4143356"/>
              <a:ext cx="265803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err="1" smtClean="0"/>
                <a:t>hanoi</a:t>
              </a:r>
              <a:r>
                <a:rPr lang="en-US" altLang="ja-JP" sz="1600" dirty="0" smtClean="0"/>
                <a:t>(3,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A”,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B”,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C”) </a:t>
              </a: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890168" y="4429108"/>
              <a:ext cx="3929090" cy="71440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" name="正方形/長方形 22"/>
            <p:cNvSpPr/>
            <p:nvPr/>
          </p:nvSpPr>
          <p:spPr>
            <a:xfrm>
              <a:off x="3890168" y="5143488"/>
              <a:ext cx="3929090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2000" dirty="0" smtClean="0"/>
                <a:t>if(</a:t>
              </a:r>
              <a:r>
                <a:rPr lang="en-US" altLang="ja-JP" sz="2000" dirty="0" err="1" smtClean="0"/>
                <a:t>ndisk</a:t>
              </a:r>
              <a:r>
                <a:rPr lang="en-US" altLang="ja-JP" sz="2000" dirty="0" smtClean="0"/>
                <a:t>&gt;=1){</a:t>
              </a:r>
            </a:p>
            <a:p>
              <a:pPr algn="just"/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move(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>
                  <a:solidFill>
                    <a:srgbClr val="FF0000"/>
                  </a:solidFill>
                </a:rPr>
                <a:t>dst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}</a:t>
              </a:r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3929058" y="4500570"/>
              <a:ext cx="511679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err="1" smtClean="0">
                  <a:solidFill>
                    <a:srgbClr val="0070C0"/>
                  </a:solidFill>
                </a:rPr>
                <a:t>ndisk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45" name="テキスト ボックス 44"/>
            <p:cNvSpPr txBox="1"/>
            <p:nvPr/>
          </p:nvSpPr>
          <p:spPr>
            <a:xfrm>
              <a:off x="4714876" y="4786322"/>
              <a:ext cx="461986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/>
                <a:t>から</a:t>
              </a:r>
              <a:endParaRPr kumimoji="1" lang="ja-JP" altLang="en-US" sz="1200" dirty="0"/>
            </a:p>
          </p:txBody>
        </p:sp>
        <p:sp>
          <p:nvSpPr>
            <p:cNvPr id="46" name="テキスト ボックス 45"/>
            <p:cNvSpPr txBox="1"/>
            <p:nvPr/>
          </p:nvSpPr>
          <p:spPr>
            <a:xfrm>
              <a:off x="4714876" y="4500570"/>
              <a:ext cx="931665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ja-JP" altLang="en-US" sz="1200" dirty="0" smtClean="0"/>
                <a:t>枚の円盤を</a:t>
              </a:r>
              <a:endParaRPr kumimoji="1" lang="ja-JP" altLang="en-US" sz="1200" dirty="0"/>
            </a:p>
          </p:txBody>
        </p:sp>
        <p:sp>
          <p:nvSpPr>
            <p:cNvPr id="50" name="テキスト ボックス 49"/>
            <p:cNvSpPr txBox="1"/>
            <p:nvPr/>
          </p:nvSpPr>
          <p:spPr>
            <a:xfrm>
              <a:off x="5929322" y="4786322"/>
              <a:ext cx="338554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>
                  <a:solidFill>
                    <a:srgbClr val="0070C0"/>
                  </a:solidFill>
                </a:rPr>
                <a:t>へ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grpSp>
          <p:nvGrpSpPr>
            <p:cNvPr id="3" name="グループ化 50"/>
            <p:cNvGrpSpPr/>
            <p:nvPr/>
          </p:nvGrpSpPr>
          <p:grpSpPr>
            <a:xfrm>
              <a:off x="5143504" y="4786322"/>
              <a:ext cx="799148" cy="285752"/>
              <a:chOff x="4201480" y="4786322"/>
              <a:chExt cx="799148" cy="285752"/>
            </a:xfrm>
          </p:grpSpPr>
          <p:sp>
            <p:nvSpPr>
              <p:cNvPr id="52" name="テキスト ボックス 51"/>
              <p:cNvSpPr txBox="1"/>
              <p:nvPr/>
            </p:nvSpPr>
            <p:spPr>
              <a:xfrm>
                <a:off x="4201480" y="4786322"/>
                <a:ext cx="375296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kumimoji="1" lang="en-US" altLang="ja-JP" sz="1200" dirty="0" err="1" smtClean="0">
                    <a:solidFill>
                      <a:srgbClr val="0070C0"/>
                    </a:solidFill>
                  </a:rPr>
                  <a:t>dst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53" name="正方形/長方形 52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B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54" name="テキスト ボックス 53"/>
            <p:cNvSpPr txBox="1"/>
            <p:nvPr/>
          </p:nvSpPr>
          <p:spPr>
            <a:xfrm>
              <a:off x="7072330" y="4643446"/>
              <a:ext cx="732893" cy="46166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ja-JP" altLang="en-US" sz="1200" dirty="0" smtClean="0"/>
                <a:t>を使って</a:t>
              </a:r>
              <a:endParaRPr lang="en-US" altLang="ja-JP" sz="1200" dirty="0" smtClean="0"/>
            </a:p>
            <a:p>
              <a:r>
                <a:rPr lang="ja-JP" altLang="en-US" sz="1200" dirty="0" smtClean="0"/>
                <a:t>移動</a:t>
              </a:r>
              <a:endParaRPr kumimoji="1" lang="ja-JP" altLang="en-US" sz="1200" dirty="0"/>
            </a:p>
          </p:txBody>
        </p:sp>
        <p:sp>
          <p:nvSpPr>
            <p:cNvPr id="39" name="正方形/長方形 38"/>
            <p:cNvSpPr/>
            <p:nvPr/>
          </p:nvSpPr>
          <p:spPr>
            <a:xfrm>
              <a:off x="4500562" y="4500570"/>
              <a:ext cx="214314" cy="21433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kumimoji="1" lang="en-US" altLang="ja-JP" sz="1200" dirty="0" smtClean="0">
                  <a:solidFill>
                    <a:srgbClr val="FF0000"/>
                  </a:solidFill>
                </a:rPr>
                <a:t>3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grpSp>
          <p:nvGrpSpPr>
            <p:cNvPr id="4" name="グループ化 43"/>
            <p:cNvGrpSpPr/>
            <p:nvPr/>
          </p:nvGrpSpPr>
          <p:grpSpPr>
            <a:xfrm>
              <a:off x="3929058" y="4786322"/>
              <a:ext cx="785818" cy="285752"/>
              <a:chOff x="4214810" y="4786322"/>
              <a:chExt cx="785818" cy="285752"/>
            </a:xfrm>
          </p:grpSpPr>
          <p:sp>
            <p:nvSpPr>
              <p:cNvPr id="43" name="テキスト ボックス 42"/>
              <p:cNvSpPr txBox="1"/>
              <p:nvPr/>
            </p:nvSpPr>
            <p:spPr>
              <a:xfrm>
                <a:off x="4214810" y="4786322"/>
                <a:ext cx="361959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err="1" smtClean="0">
                    <a:solidFill>
                      <a:srgbClr val="0070C0"/>
                    </a:solidFill>
                  </a:rPr>
                  <a:t>src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1" name="正方形/長方形 40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A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5" name="グループ化 46"/>
            <p:cNvGrpSpPr/>
            <p:nvPr/>
          </p:nvGrpSpPr>
          <p:grpSpPr>
            <a:xfrm>
              <a:off x="6215074" y="4786322"/>
              <a:ext cx="922896" cy="285752"/>
              <a:chOff x="4077732" y="4786322"/>
              <a:chExt cx="922896" cy="285752"/>
            </a:xfrm>
          </p:grpSpPr>
          <p:sp>
            <p:nvSpPr>
              <p:cNvPr id="48" name="テキスト ボックス 47"/>
              <p:cNvSpPr txBox="1"/>
              <p:nvPr/>
            </p:nvSpPr>
            <p:spPr>
              <a:xfrm>
                <a:off x="4077732" y="4786322"/>
                <a:ext cx="499047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smtClean="0">
                    <a:solidFill>
                      <a:srgbClr val="0070C0"/>
                    </a:solidFill>
                  </a:rPr>
                  <a:t>work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9" name="正方形/長方形 48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C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22" name="右矢印 21"/>
          <p:cNvSpPr/>
          <p:nvPr/>
        </p:nvSpPr>
        <p:spPr>
          <a:xfrm>
            <a:off x="142844" y="2714620"/>
            <a:ext cx="28575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6" name="グループ化 55"/>
          <p:cNvGrpSpPr/>
          <p:nvPr/>
        </p:nvGrpSpPr>
        <p:grpSpPr>
          <a:xfrm>
            <a:off x="5072066" y="1285860"/>
            <a:ext cx="3929090" cy="2714644"/>
            <a:chOff x="3890168" y="4143356"/>
            <a:chExt cx="3929090" cy="2714644"/>
          </a:xfrm>
        </p:grpSpPr>
        <p:sp>
          <p:nvSpPr>
            <p:cNvPr id="26" name="正方形/長方形 25"/>
            <p:cNvSpPr/>
            <p:nvPr/>
          </p:nvSpPr>
          <p:spPr>
            <a:xfrm>
              <a:off x="3890168" y="4143356"/>
              <a:ext cx="265803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err="1" smtClean="0"/>
                <a:t>hanoi</a:t>
              </a:r>
              <a:r>
                <a:rPr lang="en-US" altLang="ja-JP" sz="1600" dirty="0" smtClean="0"/>
                <a:t>(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2</a:t>
              </a:r>
              <a:r>
                <a:rPr lang="en-US" altLang="ja-JP" sz="1600" dirty="0" smtClean="0"/>
                <a:t>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A”, 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“</a:t>
              </a:r>
              <a:r>
                <a:rPr lang="ja-JP" altLang="en-US" sz="1600" dirty="0" smtClean="0">
                  <a:solidFill>
                    <a:srgbClr val="FF0000"/>
                  </a:solidFill>
                </a:rPr>
                <a:t>棒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C”</a:t>
              </a:r>
              <a:r>
                <a:rPr lang="en-US" altLang="ja-JP" sz="1600" dirty="0" smtClean="0"/>
                <a:t>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B”) </a:t>
              </a:r>
            </a:p>
          </p:txBody>
        </p:sp>
        <p:sp>
          <p:nvSpPr>
            <p:cNvPr id="27" name="正方形/長方形 26"/>
            <p:cNvSpPr/>
            <p:nvPr/>
          </p:nvSpPr>
          <p:spPr>
            <a:xfrm>
              <a:off x="3890168" y="4429108"/>
              <a:ext cx="3929090" cy="71440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8" name="正方形/長方形 27"/>
            <p:cNvSpPr/>
            <p:nvPr/>
          </p:nvSpPr>
          <p:spPr>
            <a:xfrm>
              <a:off x="3890168" y="5143488"/>
              <a:ext cx="3929090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2000" dirty="0" smtClean="0"/>
                <a:t>if(</a:t>
              </a:r>
              <a:r>
                <a:rPr lang="en-US" altLang="ja-JP" sz="2000" dirty="0" err="1" smtClean="0"/>
                <a:t>ndisk</a:t>
              </a:r>
              <a:r>
                <a:rPr lang="en-US" altLang="ja-JP" sz="2000" dirty="0" smtClean="0"/>
                <a:t>&gt;=1){</a:t>
              </a:r>
            </a:p>
            <a:p>
              <a:pPr algn="just"/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move(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>
                  <a:solidFill>
                    <a:srgbClr val="FF0000"/>
                  </a:solidFill>
                </a:rPr>
                <a:t>dst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}</a:t>
              </a:r>
            </a:p>
          </p:txBody>
        </p:sp>
        <p:sp>
          <p:nvSpPr>
            <p:cNvPr id="29" name="テキスト ボックス 28"/>
            <p:cNvSpPr txBox="1"/>
            <p:nvPr/>
          </p:nvSpPr>
          <p:spPr>
            <a:xfrm>
              <a:off x="3929058" y="4500570"/>
              <a:ext cx="511679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err="1" smtClean="0">
                  <a:solidFill>
                    <a:srgbClr val="0070C0"/>
                  </a:solidFill>
                </a:rPr>
                <a:t>ndisk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30" name="テキスト ボックス 29"/>
            <p:cNvSpPr txBox="1"/>
            <p:nvPr/>
          </p:nvSpPr>
          <p:spPr>
            <a:xfrm>
              <a:off x="4714876" y="4786322"/>
              <a:ext cx="461986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/>
                <a:t>から</a:t>
              </a:r>
              <a:endParaRPr kumimoji="1" lang="ja-JP" altLang="en-US" sz="1200" dirty="0"/>
            </a:p>
          </p:txBody>
        </p:sp>
        <p:sp>
          <p:nvSpPr>
            <p:cNvPr id="31" name="テキスト ボックス 30"/>
            <p:cNvSpPr txBox="1"/>
            <p:nvPr/>
          </p:nvSpPr>
          <p:spPr>
            <a:xfrm>
              <a:off x="4714876" y="4500570"/>
              <a:ext cx="931665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ja-JP" altLang="en-US" sz="1200" dirty="0" smtClean="0"/>
                <a:t>枚の円盤を</a:t>
              </a:r>
              <a:endParaRPr kumimoji="1" lang="ja-JP" altLang="en-US" sz="1200" dirty="0"/>
            </a:p>
          </p:txBody>
        </p:sp>
        <p:sp>
          <p:nvSpPr>
            <p:cNvPr id="32" name="テキスト ボックス 31"/>
            <p:cNvSpPr txBox="1"/>
            <p:nvPr/>
          </p:nvSpPr>
          <p:spPr>
            <a:xfrm>
              <a:off x="5929322" y="4786322"/>
              <a:ext cx="338554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>
                  <a:solidFill>
                    <a:srgbClr val="0070C0"/>
                  </a:solidFill>
                </a:rPr>
                <a:t>へ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grpSp>
          <p:nvGrpSpPr>
            <p:cNvPr id="7" name="グループ化 50"/>
            <p:cNvGrpSpPr/>
            <p:nvPr/>
          </p:nvGrpSpPr>
          <p:grpSpPr>
            <a:xfrm>
              <a:off x="5143504" y="4786322"/>
              <a:ext cx="799148" cy="285752"/>
              <a:chOff x="4201480" y="4786322"/>
              <a:chExt cx="799148" cy="285752"/>
            </a:xfrm>
          </p:grpSpPr>
          <p:sp>
            <p:nvSpPr>
              <p:cNvPr id="51" name="テキスト ボックス 50"/>
              <p:cNvSpPr txBox="1"/>
              <p:nvPr/>
            </p:nvSpPr>
            <p:spPr>
              <a:xfrm>
                <a:off x="4201480" y="4786322"/>
                <a:ext cx="375296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kumimoji="1" lang="en-US" altLang="ja-JP" sz="1200" dirty="0" err="1" smtClean="0">
                    <a:solidFill>
                      <a:srgbClr val="0070C0"/>
                    </a:solidFill>
                  </a:rPr>
                  <a:t>dst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55" name="正方形/長方形 54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C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34" name="テキスト ボックス 33"/>
            <p:cNvSpPr txBox="1"/>
            <p:nvPr/>
          </p:nvSpPr>
          <p:spPr>
            <a:xfrm>
              <a:off x="7072330" y="4643446"/>
              <a:ext cx="732893" cy="46166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ja-JP" altLang="en-US" sz="1200" dirty="0" smtClean="0"/>
                <a:t>を使って</a:t>
              </a:r>
              <a:endParaRPr lang="en-US" altLang="ja-JP" sz="1200" dirty="0" smtClean="0"/>
            </a:p>
            <a:p>
              <a:r>
                <a:rPr lang="ja-JP" altLang="en-US" sz="1200" dirty="0" smtClean="0"/>
                <a:t>移動</a:t>
              </a:r>
              <a:endParaRPr kumimoji="1" lang="ja-JP" altLang="en-US" sz="1200" dirty="0"/>
            </a:p>
          </p:txBody>
        </p:sp>
        <p:sp>
          <p:nvSpPr>
            <p:cNvPr id="35" name="正方形/長方形 34"/>
            <p:cNvSpPr/>
            <p:nvPr/>
          </p:nvSpPr>
          <p:spPr>
            <a:xfrm>
              <a:off x="4500562" y="4500570"/>
              <a:ext cx="214314" cy="21433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altLang="ja-JP" sz="1200" dirty="0" smtClean="0">
                  <a:solidFill>
                    <a:srgbClr val="FF0000"/>
                  </a:solidFill>
                </a:rPr>
                <a:t>2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grpSp>
          <p:nvGrpSpPr>
            <p:cNvPr id="8" name="グループ化 43"/>
            <p:cNvGrpSpPr/>
            <p:nvPr/>
          </p:nvGrpSpPr>
          <p:grpSpPr>
            <a:xfrm>
              <a:off x="3929058" y="4786322"/>
              <a:ext cx="785818" cy="285752"/>
              <a:chOff x="4214810" y="4786322"/>
              <a:chExt cx="785818" cy="285752"/>
            </a:xfrm>
          </p:grpSpPr>
          <p:sp>
            <p:nvSpPr>
              <p:cNvPr id="44" name="テキスト ボックス 43"/>
              <p:cNvSpPr txBox="1"/>
              <p:nvPr/>
            </p:nvSpPr>
            <p:spPr>
              <a:xfrm>
                <a:off x="4214810" y="4786322"/>
                <a:ext cx="361959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err="1" smtClean="0">
                    <a:solidFill>
                      <a:srgbClr val="0070C0"/>
                    </a:solidFill>
                  </a:rPr>
                  <a:t>src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7" name="正方形/長方形 46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A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9" name="グループ化 46"/>
            <p:cNvGrpSpPr/>
            <p:nvPr/>
          </p:nvGrpSpPr>
          <p:grpSpPr>
            <a:xfrm>
              <a:off x="6215074" y="4786322"/>
              <a:ext cx="922896" cy="285752"/>
              <a:chOff x="4077732" y="4786322"/>
              <a:chExt cx="922896" cy="285752"/>
            </a:xfrm>
          </p:grpSpPr>
          <p:sp>
            <p:nvSpPr>
              <p:cNvPr id="40" name="テキスト ボックス 39"/>
              <p:cNvSpPr txBox="1"/>
              <p:nvPr/>
            </p:nvSpPr>
            <p:spPr>
              <a:xfrm>
                <a:off x="4077732" y="4786322"/>
                <a:ext cx="499047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smtClean="0">
                    <a:solidFill>
                      <a:srgbClr val="0070C0"/>
                    </a:solidFill>
                  </a:rPr>
                  <a:t>work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2" name="正方形/長方形 41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B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24" name="右矢印 23"/>
          <p:cNvSpPr/>
          <p:nvPr/>
        </p:nvSpPr>
        <p:spPr>
          <a:xfrm rot="20135183">
            <a:off x="3471622" y="1883599"/>
            <a:ext cx="2071702" cy="10001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50" dirty="0" err="1" smtClean="0"/>
              <a:t>hanoi</a:t>
            </a:r>
            <a:r>
              <a:rPr kumimoji="1" lang="en-US" altLang="ja-JP" sz="1050" dirty="0" smtClean="0"/>
              <a:t>(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2</a:t>
            </a:r>
            <a:r>
              <a:rPr kumimoji="1" lang="en-US" altLang="ja-JP" sz="1050" dirty="0" smtClean="0"/>
              <a:t>, “</a:t>
            </a:r>
            <a:r>
              <a:rPr kumimoji="1" lang="ja-JP" altLang="en-US" sz="1050" dirty="0" smtClean="0"/>
              <a:t>棒</a:t>
            </a:r>
            <a:r>
              <a:rPr kumimoji="1" lang="en-US" altLang="ja-JP" sz="1050" dirty="0" smtClean="0"/>
              <a:t>A”, 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“</a:t>
            </a:r>
            <a:r>
              <a:rPr kumimoji="1" lang="ja-JP" altLang="en-US" sz="1050" dirty="0" smtClean="0">
                <a:solidFill>
                  <a:srgbClr val="FF0000"/>
                </a:solidFill>
              </a:rPr>
              <a:t>棒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C”</a:t>
            </a:r>
            <a:r>
              <a:rPr kumimoji="1" lang="en-US" altLang="ja-JP" sz="1050" dirty="0" smtClean="0"/>
              <a:t>, “</a:t>
            </a:r>
            <a:r>
              <a:rPr kumimoji="1" lang="ja-JP" altLang="en-US" sz="1050" dirty="0" smtClean="0"/>
              <a:t>棒</a:t>
            </a:r>
            <a:r>
              <a:rPr kumimoji="1" lang="en-US" altLang="ja-JP" sz="1050" dirty="0" smtClean="0"/>
              <a:t>B”)</a:t>
            </a:r>
            <a:endParaRPr kumimoji="1" lang="ja-JP" altLang="en-US" sz="1050" dirty="0"/>
          </a:p>
        </p:txBody>
      </p:sp>
      <p:sp>
        <p:nvSpPr>
          <p:cNvPr id="56" name="正方形/長方形 55"/>
          <p:cNvSpPr/>
          <p:nvPr/>
        </p:nvSpPr>
        <p:spPr>
          <a:xfrm>
            <a:off x="214282" y="5572140"/>
            <a:ext cx="928662" cy="21431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7" name="正方形/長方形 56"/>
          <p:cNvSpPr/>
          <p:nvPr/>
        </p:nvSpPr>
        <p:spPr>
          <a:xfrm>
            <a:off x="357158" y="5286388"/>
            <a:ext cx="642942" cy="21431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8" name="正方形/長方形 57"/>
          <p:cNvSpPr/>
          <p:nvPr/>
        </p:nvSpPr>
        <p:spPr>
          <a:xfrm>
            <a:off x="500034" y="5000636"/>
            <a:ext cx="357190" cy="21431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428596" y="5929330"/>
            <a:ext cx="5485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A</a:t>
            </a:r>
            <a:endParaRPr kumimoji="1" lang="ja-JP" altLang="en-US" dirty="0"/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1643042" y="5929330"/>
            <a:ext cx="540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B</a:t>
            </a:r>
            <a:endParaRPr kumimoji="1" lang="ja-JP" altLang="en-US" dirty="0"/>
          </a:p>
        </p:txBody>
      </p:sp>
      <p:sp>
        <p:nvSpPr>
          <p:cNvPr id="67" name="テキスト ボックス 66"/>
          <p:cNvSpPr txBox="1"/>
          <p:nvPr/>
        </p:nvSpPr>
        <p:spPr>
          <a:xfrm>
            <a:off x="2857488" y="5929330"/>
            <a:ext cx="538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C</a:t>
            </a:r>
            <a:endParaRPr kumimoji="1" lang="ja-JP" altLang="en-US" dirty="0"/>
          </a:p>
        </p:txBody>
      </p:sp>
      <p:sp>
        <p:nvSpPr>
          <p:cNvPr id="68" name="正方形/長方形 67"/>
          <p:cNvSpPr/>
          <p:nvPr/>
        </p:nvSpPr>
        <p:spPr>
          <a:xfrm>
            <a:off x="2786050" y="5572140"/>
            <a:ext cx="642942" cy="214314"/>
          </a:xfrm>
          <a:prstGeom prst="rect">
            <a:avLst/>
          </a:prstGeom>
          <a:solidFill>
            <a:schemeClr val="accent4">
              <a:lumMod val="20000"/>
              <a:lumOff val="80000"/>
              <a:alpha val="50000"/>
            </a:schemeClr>
          </a:solidFill>
          <a:ln>
            <a:solidFill>
              <a:schemeClr val="accent1">
                <a:shade val="50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69" name="正方形/長方形 68"/>
          <p:cNvSpPr/>
          <p:nvPr/>
        </p:nvSpPr>
        <p:spPr>
          <a:xfrm>
            <a:off x="2928926" y="5286388"/>
            <a:ext cx="357190" cy="214314"/>
          </a:xfrm>
          <a:prstGeom prst="rect">
            <a:avLst/>
          </a:prstGeom>
          <a:solidFill>
            <a:schemeClr val="accent4">
              <a:lumMod val="20000"/>
              <a:lumOff val="80000"/>
              <a:alpha val="50000"/>
            </a:schemeClr>
          </a:solidFill>
          <a:ln>
            <a:solidFill>
              <a:schemeClr val="accent1">
                <a:shade val="50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cxnSp>
        <p:nvCxnSpPr>
          <p:cNvPr id="70" name="曲線コネクタ 69"/>
          <p:cNvCxnSpPr/>
          <p:nvPr/>
        </p:nvCxnSpPr>
        <p:spPr>
          <a:xfrm rot="16200000" flipH="1">
            <a:off x="1785918" y="3786190"/>
            <a:ext cx="285752" cy="2428892"/>
          </a:xfrm>
          <a:prstGeom prst="curvedConnector3">
            <a:avLst>
              <a:gd name="adj1" fmla="val -79999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正方形/長方形 70"/>
          <p:cNvSpPr/>
          <p:nvPr/>
        </p:nvSpPr>
        <p:spPr>
          <a:xfrm>
            <a:off x="357158" y="4071942"/>
            <a:ext cx="203607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200" dirty="0" err="1" smtClean="0"/>
              <a:t>hanoi</a:t>
            </a:r>
            <a:r>
              <a:rPr lang="en-US" altLang="ja-JP" sz="1200" dirty="0" smtClean="0"/>
              <a:t>(</a:t>
            </a:r>
            <a:r>
              <a:rPr lang="en-US" altLang="ja-JP" sz="1200" dirty="0" smtClean="0">
                <a:solidFill>
                  <a:srgbClr val="FF0000"/>
                </a:solidFill>
              </a:rPr>
              <a:t>2</a:t>
            </a:r>
            <a:r>
              <a:rPr lang="en-US" altLang="ja-JP" sz="1200" dirty="0" smtClean="0"/>
              <a:t>, “</a:t>
            </a:r>
            <a:r>
              <a:rPr lang="ja-JP" altLang="en-US" sz="1200" dirty="0" smtClean="0"/>
              <a:t>棒</a:t>
            </a:r>
            <a:r>
              <a:rPr lang="en-US" altLang="ja-JP" sz="1200" dirty="0" smtClean="0"/>
              <a:t>A”, </a:t>
            </a:r>
            <a:r>
              <a:rPr lang="en-US" altLang="ja-JP" sz="1200" dirty="0" smtClean="0">
                <a:solidFill>
                  <a:srgbClr val="FF0000"/>
                </a:solidFill>
              </a:rPr>
              <a:t>“</a:t>
            </a:r>
            <a:r>
              <a:rPr lang="ja-JP" altLang="en-US" sz="1200" dirty="0" smtClean="0">
                <a:solidFill>
                  <a:srgbClr val="FF0000"/>
                </a:solidFill>
              </a:rPr>
              <a:t>棒</a:t>
            </a:r>
            <a:r>
              <a:rPr lang="en-US" altLang="ja-JP" sz="1200" dirty="0" smtClean="0">
                <a:solidFill>
                  <a:srgbClr val="FF0000"/>
                </a:solidFill>
              </a:rPr>
              <a:t>C”</a:t>
            </a:r>
            <a:r>
              <a:rPr lang="en-US" altLang="ja-JP" sz="1200" dirty="0" smtClean="0"/>
              <a:t>,</a:t>
            </a:r>
            <a:r>
              <a:rPr lang="en-US" altLang="ja-JP" sz="1200" dirty="0" smtClean="0">
                <a:solidFill>
                  <a:srgbClr val="FF0000"/>
                </a:solidFill>
              </a:rPr>
              <a:t> </a:t>
            </a:r>
            <a:r>
              <a:rPr lang="en-US" altLang="ja-JP" sz="1200" dirty="0" smtClean="0"/>
              <a:t>“</a:t>
            </a:r>
            <a:r>
              <a:rPr lang="ja-JP" altLang="en-US" sz="1200" dirty="0" smtClean="0"/>
              <a:t>棒</a:t>
            </a:r>
            <a:r>
              <a:rPr lang="en-US" altLang="ja-JP" sz="1200" dirty="0" smtClean="0"/>
              <a:t>B”) </a:t>
            </a:r>
          </a:p>
          <a:p>
            <a:r>
              <a:rPr lang="ja-JP" altLang="en-US" sz="1200" dirty="0" smtClean="0"/>
              <a:t>ゴールのイメージ</a:t>
            </a:r>
            <a:endParaRPr lang="en-US" altLang="ja-JP" sz="1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ハノイの塔：実行の様子</a:t>
            </a:r>
            <a:endParaRPr kumimoji="1" lang="ja-JP" altLang="en-US" dirty="0"/>
          </a:p>
        </p:txBody>
      </p:sp>
      <p:grpSp>
        <p:nvGrpSpPr>
          <p:cNvPr id="2" name="グループ化 55"/>
          <p:cNvGrpSpPr/>
          <p:nvPr/>
        </p:nvGrpSpPr>
        <p:grpSpPr>
          <a:xfrm>
            <a:off x="0" y="1285860"/>
            <a:ext cx="3929090" cy="2714644"/>
            <a:chOff x="3890168" y="4143356"/>
            <a:chExt cx="3929090" cy="2714644"/>
          </a:xfrm>
        </p:grpSpPr>
        <p:sp>
          <p:nvSpPr>
            <p:cNvPr id="18" name="正方形/長方形 17"/>
            <p:cNvSpPr/>
            <p:nvPr/>
          </p:nvSpPr>
          <p:spPr>
            <a:xfrm>
              <a:off x="3890168" y="4143356"/>
              <a:ext cx="265803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err="1" smtClean="0"/>
                <a:t>hanoi</a:t>
              </a:r>
              <a:r>
                <a:rPr lang="en-US" altLang="ja-JP" sz="1600" dirty="0" smtClean="0"/>
                <a:t>(3,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A”,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B”,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C”) </a:t>
              </a: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890168" y="4429108"/>
              <a:ext cx="3929090" cy="71440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" name="正方形/長方形 22"/>
            <p:cNvSpPr/>
            <p:nvPr/>
          </p:nvSpPr>
          <p:spPr>
            <a:xfrm>
              <a:off x="3890168" y="5143488"/>
              <a:ext cx="3929090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2000" dirty="0" smtClean="0"/>
                <a:t>if(</a:t>
              </a:r>
              <a:r>
                <a:rPr lang="en-US" altLang="ja-JP" sz="2000" dirty="0" err="1" smtClean="0"/>
                <a:t>ndisk</a:t>
              </a:r>
              <a:r>
                <a:rPr lang="en-US" altLang="ja-JP" sz="2000" dirty="0" smtClean="0"/>
                <a:t>&gt;=1){</a:t>
              </a:r>
            </a:p>
            <a:p>
              <a:pPr algn="just"/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move(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>
                  <a:solidFill>
                    <a:srgbClr val="FF0000"/>
                  </a:solidFill>
                </a:rPr>
                <a:t>dst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}</a:t>
              </a:r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3929058" y="4500570"/>
              <a:ext cx="511679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err="1" smtClean="0">
                  <a:solidFill>
                    <a:srgbClr val="0070C0"/>
                  </a:solidFill>
                </a:rPr>
                <a:t>ndisk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45" name="テキスト ボックス 44"/>
            <p:cNvSpPr txBox="1"/>
            <p:nvPr/>
          </p:nvSpPr>
          <p:spPr>
            <a:xfrm>
              <a:off x="4714876" y="4786322"/>
              <a:ext cx="461986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/>
                <a:t>から</a:t>
              </a:r>
              <a:endParaRPr kumimoji="1" lang="ja-JP" altLang="en-US" sz="1200" dirty="0"/>
            </a:p>
          </p:txBody>
        </p:sp>
        <p:sp>
          <p:nvSpPr>
            <p:cNvPr id="46" name="テキスト ボックス 45"/>
            <p:cNvSpPr txBox="1"/>
            <p:nvPr/>
          </p:nvSpPr>
          <p:spPr>
            <a:xfrm>
              <a:off x="4714876" y="4500570"/>
              <a:ext cx="931665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ja-JP" altLang="en-US" sz="1200" dirty="0" smtClean="0"/>
                <a:t>枚の円盤を</a:t>
              </a:r>
              <a:endParaRPr kumimoji="1" lang="ja-JP" altLang="en-US" sz="1200" dirty="0"/>
            </a:p>
          </p:txBody>
        </p:sp>
        <p:sp>
          <p:nvSpPr>
            <p:cNvPr id="50" name="テキスト ボックス 49"/>
            <p:cNvSpPr txBox="1"/>
            <p:nvPr/>
          </p:nvSpPr>
          <p:spPr>
            <a:xfrm>
              <a:off x="5929322" y="4786322"/>
              <a:ext cx="338554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>
                  <a:solidFill>
                    <a:srgbClr val="0070C0"/>
                  </a:solidFill>
                </a:rPr>
                <a:t>へ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grpSp>
          <p:nvGrpSpPr>
            <p:cNvPr id="3" name="グループ化 50"/>
            <p:cNvGrpSpPr/>
            <p:nvPr/>
          </p:nvGrpSpPr>
          <p:grpSpPr>
            <a:xfrm>
              <a:off x="5143504" y="4786322"/>
              <a:ext cx="799148" cy="285752"/>
              <a:chOff x="4201480" y="4786322"/>
              <a:chExt cx="799148" cy="285752"/>
            </a:xfrm>
          </p:grpSpPr>
          <p:sp>
            <p:nvSpPr>
              <p:cNvPr id="52" name="テキスト ボックス 51"/>
              <p:cNvSpPr txBox="1"/>
              <p:nvPr/>
            </p:nvSpPr>
            <p:spPr>
              <a:xfrm>
                <a:off x="4201480" y="4786322"/>
                <a:ext cx="375296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kumimoji="1" lang="en-US" altLang="ja-JP" sz="1200" dirty="0" err="1" smtClean="0">
                    <a:solidFill>
                      <a:srgbClr val="0070C0"/>
                    </a:solidFill>
                  </a:rPr>
                  <a:t>dst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53" name="正方形/長方形 52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B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54" name="テキスト ボックス 53"/>
            <p:cNvSpPr txBox="1"/>
            <p:nvPr/>
          </p:nvSpPr>
          <p:spPr>
            <a:xfrm>
              <a:off x="7072330" y="4643446"/>
              <a:ext cx="732893" cy="46166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ja-JP" altLang="en-US" sz="1200" dirty="0" smtClean="0"/>
                <a:t>を使って</a:t>
              </a:r>
              <a:endParaRPr lang="en-US" altLang="ja-JP" sz="1200" dirty="0" smtClean="0"/>
            </a:p>
            <a:p>
              <a:r>
                <a:rPr lang="ja-JP" altLang="en-US" sz="1200" dirty="0" smtClean="0"/>
                <a:t>移動</a:t>
              </a:r>
              <a:endParaRPr kumimoji="1" lang="ja-JP" altLang="en-US" sz="1200" dirty="0"/>
            </a:p>
          </p:txBody>
        </p:sp>
        <p:sp>
          <p:nvSpPr>
            <p:cNvPr id="39" name="正方形/長方形 38"/>
            <p:cNvSpPr/>
            <p:nvPr/>
          </p:nvSpPr>
          <p:spPr>
            <a:xfrm>
              <a:off x="4500562" y="4500570"/>
              <a:ext cx="214314" cy="21433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kumimoji="1" lang="en-US" altLang="ja-JP" sz="1200" dirty="0" smtClean="0">
                  <a:solidFill>
                    <a:srgbClr val="FF0000"/>
                  </a:solidFill>
                </a:rPr>
                <a:t>3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grpSp>
          <p:nvGrpSpPr>
            <p:cNvPr id="4" name="グループ化 43"/>
            <p:cNvGrpSpPr/>
            <p:nvPr/>
          </p:nvGrpSpPr>
          <p:grpSpPr>
            <a:xfrm>
              <a:off x="3929058" y="4786322"/>
              <a:ext cx="785818" cy="285752"/>
              <a:chOff x="4214810" y="4786322"/>
              <a:chExt cx="785818" cy="285752"/>
            </a:xfrm>
          </p:grpSpPr>
          <p:sp>
            <p:nvSpPr>
              <p:cNvPr id="43" name="テキスト ボックス 42"/>
              <p:cNvSpPr txBox="1"/>
              <p:nvPr/>
            </p:nvSpPr>
            <p:spPr>
              <a:xfrm>
                <a:off x="4214810" y="4786322"/>
                <a:ext cx="361959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err="1" smtClean="0">
                    <a:solidFill>
                      <a:srgbClr val="0070C0"/>
                    </a:solidFill>
                  </a:rPr>
                  <a:t>src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1" name="正方形/長方形 40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A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5" name="グループ化 46"/>
            <p:cNvGrpSpPr/>
            <p:nvPr/>
          </p:nvGrpSpPr>
          <p:grpSpPr>
            <a:xfrm>
              <a:off x="6215074" y="4786322"/>
              <a:ext cx="922896" cy="285752"/>
              <a:chOff x="4077732" y="4786322"/>
              <a:chExt cx="922896" cy="285752"/>
            </a:xfrm>
          </p:grpSpPr>
          <p:sp>
            <p:nvSpPr>
              <p:cNvPr id="48" name="テキスト ボックス 47"/>
              <p:cNvSpPr txBox="1"/>
              <p:nvPr/>
            </p:nvSpPr>
            <p:spPr>
              <a:xfrm>
                <a:off x="4077732" y="4786322"/>
                <a:ext cx="499047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smtClean="0">
                    <a:solidFill>
                      <a:srgbClr val="0070C0"/>
                    </a:solidFill>
                  </a:rPr>
                  <a:t>work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9" name="正方形/長方形 48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C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22" name="右矢印 21"/>
          <p:cNvSpPr/>
          <p:nvPr/>
        </p:nvSpPr>
        <p:spPr>
          <a:xfrm>
            <a:off x="142844" y="2714620"/>
            <a:ext cx="28575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6" name="グループ化 55"/>
          <p:cNvGrpSpPr/>
          <p:nvPr/>
        </p:nvGrpSpPr>
        <p:grpSpPr>
          <a:xfrm>
            <a:off x="5072066" y="1285860"/>
            <a:ext cx="3929090" cy="2714644"/>
            <a:chOff x="3890168" y="4143356"/>
            <a:chExt cx="3929090" cy="2714644"/>
          </a:xfrm>
        </p:grpSpPr>
        <p:sp>
          <p:nvSpPr>
            <p:cNvPr id="26" name="正方形/長方形 25"/>
            <p:cNvSpPr/>
            <p:nvPr/>
          </p:nvSpPr>
          <p:spPr>
            <a:xfrm>
              <a:off x="3890168" y="4143356"/>
              <a:ext cx="265803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err="1" smtClean="0"/>
                <a:t>hanoi</a:t>
              </a:r>
              <a:r>
                <a:rPr lang="en-US" altLang="ja-JP" sz="1600" dirty="0" smtClean="0"/>
                <a:t>(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2</a:t>
              </a:r>
              <a:r>
                <a:rPr lang="en-US" altLang="ja-JP" sz="1600" dirty="0" smtClean="0"/>
                <a:t>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A”, 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“</a:t>
              </a:r>
              <a:r>
                <a:rPr lang="ja-JP" altLang="en-US" sz="1600" dirty="0" smtClean="0">
                  <a:solidFill>
                    <a:srgbClr val="FF0000"/>
                  </a:solidFill>
                </a:rPr>
                <a:t>棒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C”</a:t>
              </a:r>
              <a:r>
                <a:rPr lang="en-US" altLang="ja-JP" sz="1600" dirty="0" smtClean="0"/>
                <a:t>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B”) </a:t>
              </a:r>
            </a:p>
          </p:txBody>
        </p:sp>
        <p:sp>
          <p:nvSpPr>
            <p:cNvPr id="27" name="正方形/長方形 26"/>
            <p:cNvSpPr/>
            <p:nvPr/>
          </p:nvSpPr>
          <p:spPr>
            <a:xfrm>
              <a:off x="3890168" y="4429108"/>
              <a:ext cx="3929090" cy="71440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8" name="正方形/長方形 27"/>
            <p:cNvSpPr/>
            <p:nvPr/>
          </p:nvSpPr>
          <p:spPr>
            <a:xfrm>
              <a:off x="3890168" y="5143488"/>
              <a:ext cx="3929090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2000" dirty="0" smtClean="0"/>
                <a:t>if(</a:t>
              </a:r>
              <a:r>
                <a:rPr lang="en-US" altLang="ja-JP" sz="2000" dirty="0" err="1" smtClean="0"/>
                <a:t>ndisk</a:t>
              </a:r>
              <a:r>
                <a:rPr lang="en-US" altLang="ja-JP" sz="2000" dirty="0" smtClean="0"/>
                <a:t>&gt;=1){</a:t>
              </a:r>
            </a:p>
            <a:p>
              <a:pPr algn="just"/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move(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>
                  <a:solidFill>
                    <a:srgbClr val="FF0000"/>
                  </a:solidFill>
                </a:rPr>
                <a:t>dst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}</a:t>
              </a:r>
            </a:p>
          </p:txBody>
        </p:sp>
        <p:sp>
          <p:nvSpPr>
            <p:cNvPr id="29" name="テキスト ボックス 28"/>
            <p:cNvSpPr txBox="1"/>
            <p:nvPr/>
          </p:nvSpPr>
          <p:spPr>
            <a:xfrm>
              <a:off x="3929058" y="4500570"/>
              <a:ext cx="511679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err="1" smtClean="0">
                  <a:solidFill>
                    <a:srgbClr val="0070C0"/>
                  </a:solidFill>
                </a:rPr>
                <a:t>ndisk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30" name="テキスト ボックス 29"/>
            <p:cNvSpPr txBox="1"/>
            <p:nvPr/>
          </p:nvSpPr>
          <p:spPr>
            <a:xfrm>
              <a:off x="4714876" y="4786322"/>
              <a:ext cx="461986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/>
                <a:t>から</a:t>
              </a:r>
              <a:endParaRPr kumimoji="1" lang="ja-JP" altLang="en-US" sz="1200" dirty="0"/>
            </a:p>
          </p:txBody>
        </p:sp>
        <p:sp>
          <p:nvSpPr>
            <p:cNvPr id="31" name="テキスト ボックス 30"/>
            <p:cNvSpPr txBox="1"/>
            <p:nvPr/>
          </p:nvSpPr>
          <p:spPr>
            <a:xfrm>
              <a:off x="4714876" y="4500570"/>
              <a:ext cx="931665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ja-JP" altLang="en-US" sz="1200" dirty="0" smtClean="0"/>
                <a:t>枚の円盤を</a:t>
              </a:r>
              <a:endParaRPr kumimoji="1" lang="ja-JP" altLang="en-US" sz="1200" dirty="0"/>
            </a:p>
          </p:txBody>
        </p:sp>
        <p:sp>
          <p:nvSpPr>
            <p:cNvPr id="32" name="テキスト ボックス 31"/>
            <p:cNvSpPr txBox="1"/>
            <p:nvPr/>
          </p:nvSpPr>
          <p:spPr>
            <a:xfrm>
              <a:off x="5929322" y="4786322"/>
              <a:ext cx="338554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>
                  <a:solidFill>
                    <a:srgbClr val="0070C0"/>
                  </a:solidFill>
                </a:rPr>
                <a:t>へ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grpSp>
          <p:nvGrpSpPr>
            <p:cNvPr id="7" name="グループ化 50"/>
            <p:cNvGrpSpPr/>
            <p:nvPr/>
          </p:nvGrpSpPr>
          <p:grpSpPr>
            <a:xfrm>
              <a:off x="5143504" y="4786322"/>
              <a:ext cx="799148" cy="285752"/>
              <a:chOff x="4201480" y="4786322"/>
              <a:chExt cx="799148" cy="285752"/>
            </a:xfrm>
          </p:grpSpPr>
          <p:sp>
            <p:nvSpPr>
              <p:cNvPr id="51" name="テキスト ボックス 50"/>
              <p:cNvSpPr txBox="1"/>
              <p:nvPr/>
            </p:nvSpPr>
            <p:spPr>
              <a:xfrm>
                <a:off x="4201480" y="4786322"/>
                <a:ext cx="375296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kumimoji="1" lang="en-US" altLang="ja-JP" sz="1200" dirty="0" err="1" smtClean="0">
                    <a:solidFill>
                      <a:srgbClr val="0070C0"/>
                    </a:solidFill>
                  </a:rPr>
                  <a:t>dst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55" name="正方形/長方形 54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C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34" name="テキスト ボックス 33"/>
            <p:cNvSpPr txBox="1"/>
            <p:nvPr/>
          </p:nvSpPr>
          <p:spPr>
            <a:xfrm>
              <a:off x="7072330" y="4643446"/>
              <a:ext cx="732893" cy="46166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ja-JP" altLang="en-US" sz="1200" dirty="0" smtClean="0"/>
                <a:t>を使って</a:t>
              </a:r>
              <a:endParaRPr lang="en-US" altLang="ja-JP" sz="1200" dirty="0" smtClean="0"/>
            </a:p>
            <a:p>
              <a:r>
                <a:rPr lang="ja-JP" altLang="en-US" sz="1200" dirty="0" smtClean="0"/>
                <a:t>移動</a:t>
              </a:r>
              <a:endParaRPr kumimoji="1" lang="ja-JP" altLang="en-US" sz="1200" dirty="0"/>
            </a:p>
          </p:txBody>
        </p:sp>
        <p:sp>
          <p:nvSpPr>
            <p:cNvPr id="35" name="正方形/長方形 34"/>
            <p:cNvSpPr/>
            <p:nvPr/>
          </p:nvSpPr>
          <p:spPr>
            <a:xfrm>
              <a:off x="4500562" y="4500570"/>
              <a:ext cx="214314" cy="21433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altLang="ja-JP" sz="1200" dirty="0" smtClean="0">
                  <a:solidFill>
                    <a:srgbClr val="FF0000"/>
                  </a:solidFill>
                </a:rPr>
                <a:t>2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grpSp>
          <p:nvGrpSpPr>
            <p:cNvPr id="8" name="グループ化 43"/>
            <p:cNvGrpSpPr/>
            <p:nvPr/>
          </p:nvGrpSpPr>
          <p:grpSpPr>
            <a:xfrm>
              <a:off x="3929058" y="4786322"/>
              <a:ext cx="785818" cy="285752"/>
              <a:chOff x="4214810" y="4786322"/>
              <a:chExt cx="785818" cy="285752"/>
            </a:xfrm>
          </p:grpSpPr>
          <p:sp>
            <p:nvSpPr>
              <p:cNvPr id="44" name="テキスト ボックス 43"/>
              <p:cNvSpPr txBox="1"/>
              <p:nvPr/>
            </p:nvSpPr>
            <p:spPr>
              <a:xfrm>
                <a:off x="4214810" y="4786322"/>
                <a:ext cx="361959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err="1" smtClean="0">
                    <a:solidFill>
                      <a:srgbClr val="0070C0"/>
                    </a:solidFill>
                  </a:rPr>
                  <a:t>src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7" name="正方形/長方形 46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A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9" name="グループ化 46"/>
            <p:cNvGrpSpPr/>
            <p:nvPr/>
          </p:nvGrpSpPr>
          <p:grpSpPr>
            <a:xfrm>
              <a:off x="6215074" y="4786322"/>
              <a:ext cx="922896" cy="285752"/>
              <a:chOff x="4077732" y="4786322"/>
              <a:chExt cx="922896" cy="285752"/>
            </a:xfrm>
          </p:grpSpPr>
          <p:sp>
            <p:nvSpPr>
              <p:cNvPr id="40" name="テキスト ボックス 39"/>
              <p:cNvSpPr txBox="1"/>
              <p:nvPr/>
            </p:nvSpPr>
            <p:spPr>
              <a:xfrm>
                <a:off x="4077732" y="4786322"/>
                <a:ext cx="499047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smtClean="0">
                    <a:solidFill>
                      <a:srgbClr val="0070C0"/>
                    </a:solidFill>
                  </a:rPr>
                  <a:t>work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2" name="正方形/長方形 41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B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24" name="右矢印 23"/>
          <p:cNvSpPr/>
          <p:nvPr/>
        </p:nvSpPr>
        <p:spPr>
          <a:xfrm rot="20135183">
            <a:off x="3471622" y="1883599"/>
            <a:ext cx="2071702" cy="10001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50" dirty="0" err="1" smtClean="0"/>
              <a:t>hanoi</a:t>
            </a:r>
            <a:r>
              <a:rPr kumimoji="1" lang="en-US" altLang="ja-JP" sz="1050" dirty="0" smtClean="0"/>
              <a:t>(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2</a:t>
            </a:r>
            <a:r>
              <a:rPr kumimoji="1" lang="en-US" altLang="ja-JP" sz="1050" dirty="0" smtClean="0"/>
              <a:t>, “</a:t>
            </a:r>
            <a:r>
              <a:rPr kumimoji="1" lang="ja-JP" altLang="en-US" sz="1050" dirty="0" smtClean="0"/>
              <a:t>棒</a:t>
            </a:r>
            <a:r>
              <a:rPr kumimoji="1" lang="en-US" altLang="ja-JP" sz="1050" dirty="0" smtClean="0"/>
              <a:t>A”, 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“</a:t>
            </a:r>
            <a:r>
              <a:rPr kumimoji="1" lang="ja-JP" altLang="en-US" sz="1050" dirty="0" smtClean="0">
                <a:solidFill>
                  <a:srgbClr val="FF0000"/>
                </a:solidFill>
              </a:rPr>
              <a:t>棒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C”</a:t>
            </a:r>
            <a:r>
              <a:rPr kumimoji="1" lang="en-US" altLang="ja-JP" sz="1050" dirty="0" smtClean="0"/>
              <a:t>, “</a:t>
            </a:r>
            <a:r>
              <a:rPr kumimoji="1" lang="ja-JP" altLang="en-US" sz="1050" dirty="0" smtClean="0"/>
              <a:t>棒</a:t>
            </a:r>
            <a:r>
              <a:rPr kumimoji="1" lang="en-US" altLang="ja-JP" sz="1050" dirty="0" smtClean="0"/>
              <a:t>B”)</a:t>
            </a:r>
            <a:endParaRPr kumimoji="1" lang="ja-JP" altLang="en-US" sz="1050" dirty="0"/>
          </a:p>
        </p:txBody>
      </p:sp>
      <p:sp>
        <p:nvSpPr>
          <p:cNvPr id="56" name="正方形/長方形 55"/>
          <p:cNvSpPr/>
          <p:nvPr/>
        </p:nvSpPr>
        <p:spPr>
          <a:xfrm>
            <a:off x="214282" y="5572140"/>
            <a:ext cx="928662" cy="21431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7" name="正方形/長方形 56"/>
          <p:cNvSpPr/>
          <p:nvPr/>
        </p:nvSpPr>
        <p:spPr>
          <a:xfrm>
            <a:off x="357158" y="5286388"/>
            <a:ext cx="642942" cy="21431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8" name="正方形/長方形 57"/>
          <p:cNvSpPr/>
          <p:nvPr/>
        </p:nvSpPr>
        <p:spPr>
          <a:xfrm>
            <a:off x="500034" y="5000636"/>
            <a:ext cx="357190" cy="21431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428596" y="5929330"/>
            <a:ext cx="5485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A</a:t>
            </a:r>
            <a:endParaRPr kumimoji="1" lang="ja-JP" altLang="en-US" dirty="0"/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1643042" y="5929330"/>
            <a:ext cx="540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B</a:t>
            </a:r>
            <a:endParaRPr kumimoji="1" lang="ja-JP" altLang="en-US" dirty="0"/>
          </a:p>
        </p:txBody>
      </p:sp>
      <p:sp>
        <p:nvSpPr>
          <p:cNvPr id="67" name="テキスト ボックス 66"/>
          <p:cNvSpPr txBox="1"/>
          <p:nvPr/>
        </p:nvSpPr>
        <p:spPr>
          <a:xfrm>
            <a:off x="2857488" y="5929330"/>
            <a:ext cx="538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C</a:t>
            </a:r>
            <a:endParaRPr kumimoji="1" lang="ja-JP" altLang="en-US" dirty="0"/>
          </a:p>
        </p:txBody>
      </p:sp>
      <p:sp>
        <p:nvSpPr>
          <p:cNvPr id="61" name="右矢印 60"/>
          <p:cNvSpPr/>
          <p:nvPr/>
        </p:nvSpPr>
        <p:spPr>
          <a:xfrm>
            <a:off x="5286380" y="2786058"/>
            <a:ext cx="28575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ハノイの塔：実行の様子</a:t>
            </a:r>
            <a:endParaRPr kumimoji="1" lang="ja-JP" altLang="en-US" dirty="0"/>
          </a:p>
        </p:txBody>
      </p:sp>
      <p:grpSp>
        <p:nvGrpSpPr>
          <p:cNvPr id="2" name="グループ化 55"/>
          <p:cNvGrpSpPr/>
          <p:nvPr/>
        </p:nvGrpSpPr>
        <p:grpSpPr>
          <a:xfrm>
            <a:off x="0" y="1285860"/>
            <a:ext cx="3929090" cy="2714644"/>
            <a:chOff x="3890168" y="4143356"/>
            <a:chExt cx="3929090" cy="2714644"/>
          </a:xfrm>
        </p:grpSpPr>
        <p:sp>
          <p:nvSpPr>
            <p:cNvPr id="18" name="正方形/長方形 17"/>
            <p:cNvSpPr/>
            <p:nvPr/>
          </p:nvSpPr>
          <p:spPr>
            <a:xfrm>
              <a:off x="3890168" y="4143356"/>
              <a:ext cx="265803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err="1" smtClean="0"/>
                <a:t>hanoi</a:t>
              </a:r>
              <a:r>
                <a:rPr lang="en-US" altLang="ja-JP" sz="1600" dirty="0" smtClean="0"/>
                <a:t>(3,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A”,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B”,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C”) </a:t>
              </a: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890168" y="4429108"/>
              <a:ext cx="3929090" cy="71440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" name="正方形/長方形 22"/>
            <p:cNvSpPr/>
            <p:nvPr/>
          </p:nvSpPr>
          <p:spPr>
            <a:xfrm>
              <a:off x="3890168" y="5143488"/>
              <a:ext cx="3929090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2000" dirty="0" smtClean="0"/>
                <a:t>if(</a:t>
              </a:r>
              <a:r>
                <a:rPr lang="en-US" altLang="ja-JP" sz="2000" dirty="0" err="1" smtClean="0"/>
                <a:t>ndisk</a:t>
              </a:r>
              <a:r>
                <a:rPr lang="en-US" altLang="ja-JP" sz="2000" dirty="0" smtClean="0"/>
                <a:t>&gt;=1){</a:t>
              </a:r>
            </a:p>
            <a:p>
              <a:pPr algn="just"/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move(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>
                  <a:solidFill>
                    <a:srgbClr val="FF0000"/>
                  </a:solidFill>
                </a:rPr>
                <a:t>dst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}</a:t>
              </a:r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3929058" y="4500570"/>
              <a:ext cx="511679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err="1" smtClean="0">
                  <a:solidFill>
                    <a:srgbClr val="0070C0"/>
                  </a:solidFill>
                </a:rPr>
                <a:t>ndisk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45" name="テキスト ボックス 44"/>
            <p:cNvSpPr txBox="1"/>
            <p:nvPr/>
          </p:nvSpPr>
          <p:spPr>
            <a:xfrm>
              <a:off x="4714876" y="4786322"/>
              <a:ext cx="461986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/>
                <a:t>から</a:t>
              </a:r>
              <a:endParaRPr kumimoji="1" lang="ja-JP" altLang="en-US" sz="1200" dirty="0"/>
            </a:p>
          </p:txBody>
        </p:sp>
        <p:sp>
          <p:nvSpPr>
            <p:cNvPr id="46" name="テキスト ボックス 45"/>
            <p:cNvSpPr txBox="1"/>
            <p:nvPr/>
          </p:nvSpPr>
          <p:spPr>
            <a:xfrm>
              <a:off x="4714876" y="4500570"/>
              <a:ext cx="931665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ja-JP" altLang="en-US" sz="1200" dirty="0" smtClean="0"/>
                <a:t>枚の円盤を</a:t>
              </a:r>
              <a:endParaRPr kumimoji="1" lang="ja-JP" altLang="en-US" sz="1200" dirty="0"/>
            </a:p>
          </p:txBody>
        </p:sp>
        <p:sp>
          <p:nvSpPr>
            <p:cNvPr id="50" name="テキスト ボックス 49"/>
            <p:cNvSpPr txBox="1"/>
            <p:nvPr/>
          </p:nvSpPr>
          <p:spPr>
            <a:xfrm>
              <a:off x="5929322" y="4786322"/>
              <a:ext cx="338554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>
                  <a:solidFill>
                    <a:srgbClr val="0070C0"/>
                  </a:solidFill>
                </a:rPr>
                <a:t>へ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grpSp>
          <p:nvGrpSpPr>
            <p:cNvPr id="3" name="グループ化 50"/>
            <p:cNvGrpSpPr/>
            <p:nvPr/>
          </p:nvGrpSpPr>
          <p:grpSpPr>
            <a:xfrm>
              <a:off x="5143504" y="4786322"/>
              <a:ext cx="799148" cy="285752"/>
              <a:chOff x="4201480" y="4786322"/>
              <a:chExt cx="799148" cy="285752"/>
            </a:xfrm>
          </p:grpSpPr>
          <p:sp>
            <p:nvSpPr>
              <p:cNvPr id="52" name="テキスト ボックス 51"/>
              <p:cNvSpPr txBox="1"/>
              <p:nvPr/>
            </p:nvSpPr>
            <p:spPr>
              <a:xfrm>
                <a:off x="4201480" y="4786322"/>
                <a:ext cx="375296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kumimoji="1" lang="en-US" altLang="ja-JP" sz="1200" dirty="0" err="1" smtClean="0">
                    <a:solidFill>
                      <a:srgbClr val="0070C0"/>
                    </a:solidFill>
                  </a:rPr>
                  <a:t>dst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53" name="正方形/長方形 52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B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54" name="テキスト ボックス 53"/>
            <p:cNvSpPr txBox="1"/>
            <p:nvPr/>
          </p:nvSpPr>
          <p:spPr>
            <a:xfrm>
              <a:off x="7072330" y="4643446"/>
              <a:ext cx="732893" cy="46166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ja-JP" altLang="en-US" sz="1200" dirty="0" smtClean="0"/>
                <a:t>を使って</a:t>
              </a:r>
              <a:endParaRPr lang="en-US" altLang="ja-JP" sz="1200" dirty="0" smtClean="0"/>
            </a:p>
            <a:p>
              <a:r>
                <a:rPr lang="ja-JP" altLang="en-US" sz="1200" dirty="0" smtClean="0"/>
                <a:t>移動</a:t>
              </a:r>
              <a:endParaRPr kumimoji="1" lang="ja-JP" altLang="en-US" sz="1200" dirty="0"/>
            </a:p>
          </p:txBody>
        </p:sp>
        <p:sp>
          <p:nvSpPr>
            <p:cNvPr id="39" name="正方形/長方形 38"/>
            <p:cNvSpPr/>
            <p:nvPr/>
          </p:nvSpPr>
          <p:spPr>
            <a:xfrm>
              <a:off x="4500562" y="4500570"/>
              <a:ext cx="214314" cy="21433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kumimoji="1" lang="en-US" altLang="ja-JP" sz="1200" dirty="0" smtClean="0">
                  <a:solidFill>
                    <a:srgbClr val="FF0000"/>
                  </a:solidFill>
                </a:rPr>
                <a:t>3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grpSp>
          <p:nvGrpSpPr>
            <p:cNvPr id="4" name="グループ化 43"/>
            <p:cNvGrpSpPr/>
            <p:nvPr/>
          </p:nvGrpSpPr>
          <p:grpSpPr>
            <a:xfrm>
              <a:off x="3929058" y="4786322"/>
              <a:ext cx="785818" cy="285752"/>
              <a:chOff x="4214810" y="4786322"/>
              <a:chExt cx="785818" cy="285752"/>
            </a:xfrm>
          </p:grpSpPr>
          <p:sp>
            <p:nvSpPr>
              <p:cNvPr id="43" name="テキスト ボックス 42"/>
              <p:cNvSpPr txBox="1"/>
              <p:nvPr/>
            </p:nvSpPr>
            <p:spPr>
              <a:xfrm>
                <a:off x="4214810" y="4786322"/>
                <a:ext cx="361959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err="1" smtClean="0">
                    <a:solidFill>
                      <a:srgbClr val="0070C0"/>
                    </a:solidFill>
                  </a:rPr>
                  <a:t>src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1" name="正方形/長方形 40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A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5" name="グループ化 46"/>
            <p:cNvGrpSpPr/>
            <p:nvPr/>
          </p:nvGrpSpPr>
          <p:grpSpPr>
            <a:xfrm>
              <a:off x="6215074" y="4786322"/>
              <a:ext cx="922896" cy="285752"/>
              <a:chOff x="4077732" y="4786322"/>
              <a:chExt cx="922896" cy="285752"/>
            </a:xfrm>
          </p:grpSpPr>
          <p:sp>
            <p:nvSpPr>
              <p:cNvPr id="48" name="テキスト ボックス 47"/>
              <p:cNvSpPr txBox="1"/>
              <p:nvPr/>
            </p:nvSpPr>
            <p:spPr>
              <a:xfrm>
                <a:off x="4077732" y="4786322"/>
                <a:ext cx="499047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smtClean="0">
                    <a:solidFill>
                      <a:srgbClr val="0070C0"/>
                    </a:solidFill>
                  </a:rPr>
                  <a:t>work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9" name="正方形/長方形 48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C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22" name="右矢印 21"/>
          <p:cNvSpPr/>
          <p:nvPr/>
        </p:nvSpPr>
        <p:spPr>
          <a:xfrm>
            <a:off x="142844" y="2714620"/>
            <a:ext cx="28575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6" name="グループ化 55"/>
          <p:cNvGrpSpPr/>
          <p:nvPr/>
        </p:nvGrpSpPr>
        <p:grpSpPr>
          <a:xfrm>
            <a:off x="5072066" y="1285860"/>
            <a:ext cx="3929090" cy="2714644"/>
            <a:chOff x="3890168" y="4143356"/>
            <a:chExt cx="3929090" cy="2714644"/>
          </a:xfrm>
        </p:grpSpPr>
        <p:sp>
          <p:nvSpPr>
            <p:cNvPr id="26" name="正方形/長方形 25"/>
            <p:cNvSpPr/>
            <p:nvPr/>
          </p:nvSpPr>
          <p:spPr>
            <a:xfrm>
              <a:off x="3890168" y="4143356"/>
              <a:ext cx="265803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err="1" smtClean="0"/>
                <a:t>hanoi</a:t>
              </a:r>
              <a:r>
                <a:rPr lang="en-US" altLang="ja-JP" sz="1600" dirty="0" smtClean="0"/>
                <a:t>(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2</a:t>
              </a:r>
              <a:r>
                <a:rPr lang="en-US" altLang="ja-JP" sz="1600" dirty="0" smtClean="0"/>
                <a:t>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A”, 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“</a:t>
              </a:r>
              <a:r>
                <a:rPr lang="ja-JP" altLang="en-US" sz="1600" dirty="0" smtClean="0">
                  <a:solidFill>
                    <a:srgbClr val="FF0000"/>
                  </a:solidFill>
                </a:rPr>
                <a:t>棒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C”</a:t>
              </a:r>
              <a:r>
                <a:rPr lang="en-US" altLang="ja-JP" sz="1600" dirty="0" smtClean="0"/>
                <a:t>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B”) </a:t>
              </a:r>
            </a:p>
          </p:txBody>
        </p:sp>
        <p:sp>
          <p:nvSpPr>
            <p:cNvPr id="27" name="正方形/長方形 26"/>
            <p:cNvSpPr/>
            <p:nvPr/>
          </p:nvSpPr>
          <p:spPr>
            <a:xfrm>
              <a:off x="3890168" y="4429108"/>
              <a:ext cx="3929090" cy="71440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8" name="正方形/長方形 27"/>
            <p:cNvSpPr/>
            <p:nvPr/>
          </p:nvSpPr>
          <p:spPr>
            <a:xfrm>
              <a:off x="3890168" y="5143488"/>
              <a:ext cx="3929090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2000" dirty="0" smtClean="0"/>
                <a:t>if(</a:t>
              </a:r>
              <a:r>
                <a:rPr lang="en-US" altLang="ja-JP" sz="2000" dirty="0" err="1" smtClean="0"/>
                <a:t>ndisk</a:t>
              </a:r>
              <a:r>
                <a:rPr lang="en-US" altLang="ja-JP" sz="2000" dirty="0" smtClean="0"/>
                <a:t>&gt;=1){</a:t>
              </a:r>
            </a:p>
            <a:p>
              <a:pPr algn="just"/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move(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>
                  <a:solidFill>
                    <a:srgbClr val="FF0000"/>
                  </a:solidFill>
                </a:rPr>
                <a:t>dst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}</a:t>
              </a:r>
            </a:p>
          </p:txBody>
        </p:sp>
        <p:sp>
          <p:nvSpPr>
            <p:cNvPr id="29" name="テキスト ボックス 28"/>
            <p:cNvSpPr txBox="1"/>
            <p:nvPr/>
          </p:nvSpPr>
          <p:spPr>
            <a:xfrm>
              <a:off x="3929058" y="4500570"/>
              <a:ext cx="511679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err="1" smtClean="0">
                  <a:solidFill>
                    <a:srgbClr val="0070C0"/>
                  </a:solidFill>
                </a:rPr>
                <a:t>ndisk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30" name="テキスト ボックス 29"/>
            <p:cNvSpPr txBox="1"/>
            <p:nvPr/>
          </p:nvSpPr>
          <p:spPr>
            <a:xfrm>
              <a:off x="4714876" y="4786322"/>
              <a:ext cx="461986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/>
                <a:t>から</a:t>
              </a:r>
              <a:endParaRPr kumimoji="1" lang="ja-JP" altLang="en-US" sz="1200" dirty="0"/>
            </a:p>
          </p:txBody>
        </p:sp>
        <p:sp>
          <p:nvSpPr>
            <p:cNvPr id="31" name="テキスト ボックス 30"/>
            <p:cNvSpPr txBox="1"/>
            <p:nvPr/>
          </p:nvSpPr>
          <p:spPr>
            <a:xfrm>
              <a:off x="4714876" y="4500570"/>
              <a:ext cx="931665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ja-JP" altLang="en-US" sz="1200" dirty="0" smtClean="0"/>
                <a:t>枚の円盤を</a:t>
              </a:r>
              <a:endParaRPr kumimoji="1" lang="ja-JP" altLang="en-US" sz="1200" dirty="0"/>
            </a:p>
          </p:txBody>
        </p:sp>
        <p:sp>
          <p:nvSpPr>
            <p:cNvPr id="32" name="テキスト ボックス 31"/>
            <p:cNvSpPr txBox="1"/>
            <p:nvPr/>
          </p:nvSpPr>
          <p:spPr>
            <a:xfrm>
              <a:off x="5929322" y="4786322"/>
              <a:ext cx="338554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>
                  <a:solidFill>
                    <a:srgbClr val="0070C0"/>
                  </a:solidFill>
                </a:rPr>
                <a:t>へ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grpSp>
          <p:nvGrpSpPr>
            <p:cNvPr id="7" name="グループ化 50"/>
            <p:cNvGrpSpPr/>
            <p:nvPr/>
          </p:nvGrpSpPr>
          <p:grpSpPr>
            <a:xfrm>
              <a:off x="5143504" y="4786322"/>
              <a:ext cx="799148" cy="285752"/>
              <a:chOff x="4201480" y="4786322"/>
              <a:chExt cx="799148" cy="285752"/>
            </a:xfrm>
          </p:grpSpPr>
          <p:sp>
            <p:nvSpPr>
              <p:cNvPr id="51" name="テキスト ボックス 50"/>
              <p:cNvSpPr txBox="1"/>
              <p:nvPr/>
            </p:nvSpPr>
            <p:spPr>
              <a:xfrm>
                <a:off x="4201480" y="4786322"/>
                <a:ext cx="375296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kumimoji="1" lang="en-US" altLang="ja-JP" sz="1200" dirty="0" err="1" smtClean="0">
                    <a:solidFill>
                      <a:srgbClr val="0070C0"/>
                    </a:solidFill>
                  </a:rPr>
                  <a:t>dst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55" name="正方形/長方形 54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C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34" name="テキスト ボックス 33"/>
            <p:cNvSpPr txBox="1"/>
            <p:nvPr/>
          </p:nvSpPr>
          <p:spPr>
            <a:xfrm>
              <a:off x="7072330" y="4643446"/>
              <a:ext cx="732893" cy="46166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ja-JP" altLang="en-US" sz="1200" dirty="0" smtClean="0"/>
                <a:t>を使って</a:t>
              </a:r>
              <a:endParaRPr lang="en-US" altLang="ja-JP" sz="1200" dirty="0" smtClean="0"/>
            </a:p>
            <a:p>
              <a:r>
                <a:rPr lang="ja-JP" altLang="en-US" sz="1200" dirty="0" smtClean="0"/>
                <a:t>移動</a:t>
              </a:r>
              <a:endParaRPr kumimoji="1" lang="ja-JP" altLang="en-US" sz="1200" dirty="0"/>
            </a:p>
          </p:txBody>
        </p:sp>
        <p:sp>
          <p:nvSpPr>
            <p:cNvPr id="35" name="正方形/長方形 34"/>
            <p:cNvSpPr/>
            <p:nvPr/>
          </p:nvSpPr>
          <p:spPr>
            <a:xfrm>
              <a:off x="4500562" y="4500570"/>
              <a:ext cx="214314" cy="21433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altLang="ja-JP" sz="1200" dirty="0" smtClean="0">
                  <a:solidFill>
                    <a:srgbClr val="FF0000"/>
                  </a:solidFill>
                </a:rPr>
                <a:t>2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grpSp>
          <p:nvGrpSpPr>
            <p:cNvPr id="8" name="グループ化 43"/>
            <p:cNvGrpSpPr/>
            <p:nvPr/>
          </p:nvGrpSpPr>
          <p:grpSpPr>
            <a:xfrm>
              <a:off x="3929058" y="4786322"/>
              <a:ext cx="785818" cy="285752"/>
              <a:chOff x="4214810" y="4786322"/>
              <a:chExt cx="785818" cy="285752"/>
            </a:xfrm>
          </p:grpSpPr>
          <p:sp>
            <p:nvSpPr>
              <p:cNvPr id="44" name="テキスト ボックス 43"/>
              <p:cNvSpPr txBox="1"/>
              <p:nvPr/>
            </p:nvSpPr>
            <p:spPr>
              <a:xfrm>
                <a:off x="4214810" y="4786322"/>
                <a:ext cx="361959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err="1" smtClean="0">
                    <a:solidFill>
                      <a:srgbClr val="0070C0"/>
                    </a:solidFill>
                  </a:rPr>
                  <a:t>src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7" name="正方形/長方形 46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A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9" name="グループ化 46"/>
            <p:cNvGrpSpPr/>
            <p:nvPr/>
          </p:nvGrpSpPr>
          <p:grpSpPr>
            <a:xfrm>
              <a:off x="6215074" y="4786322"/>
              <a:ext cx="922896" cy="285752"/>
              <a:chOff x="4077732" y="4786322"/>
              <a:chExt cx="922896" cy="285752"/>
            </a:xfrm>
          </p:grpSpPr>
          <p:sp>
            <p:nvSpPr>
              <p:cNvPr id="40" name="テキスト ボックス 39"/>
              <p:cNvSpPr txBox="1"/>
              <p:nvPr/>
            </p:nvSpPr>
            <p:spPr>
              <a:xfrm>
                <a:off x="4077732" y="4786322"/>
                <a:ext cx="499047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smtClean="0">
                    <a:solidFill>
                      <a:srgbClr val="0070C0"/>
                    </a:solidFill>
                  </a:rPr>
                  <a:t>work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2" name="正方形/長方形 41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B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24" name="右矢印 23"/>
          <p:cNvSpPr/>
          <p:nvPr/>
        </p:nvSpPr>
        <p:spPr>
          <a:xfrm rot="20135183">
            <a:off x="3471622" y="1883599"/>
            <a:ext cx="2071702" cy="10001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50" dirty="0" err="1" smtClean="0"/>
              <a:t>hanoi</a:t>
            </a:r>
            <a:r>
              <a:rPr kumimoji="1" lang="en-US" altLang="ja-JP" sz="1050" dirty="0" smtClean="0"/>
              <a:t>(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2</a:t>
            </a:r>
            <a:r>
              <a:rPr kumimoji="1" lang="en-US" altLang="ja-JP" sz="1050" dirty="0" smtClean="0"/>
              <a:t>, “</a:t>
            </a:r>
            <a:r>
              <a:rPr kumimoji="1" lang="ja-JP" altLang="en-US" sz="1050" dirty="0" smtClean="0"/>
              <a:t>棒</a:t>
            </a:r>
            <a:r>
              <a:rPr kumimoji="1" lang="en-US" altLang="ja-JP" sz="1050" dirty="0" smtClean="0"/>
              <a:t>A”, 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“</a:t>
            </a:r>
            <a:r>
              <a:rPr kumimoji="1" lang="ja-JP" altLang="en-US" sz="1050" dirty="0" smtClean="0">
                <a:solidFill>
                  <a:srgbClr val="FF0000"/>
                </a:solidFill>
              </a:rPr>
              <a:t>棒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C”</a:t>
            </a:r>
            <a:r>
              <a:rPr kumimoji="1" lang="en-US" altLang="ja-JP" sz="1050" dirty="0" smtClean="0"/>
              <a:t>, “</a:t>
            </a:r>
            <a:r>
              <a:rPr kumimoji="1" lang="ja-JP" altLang="en-US" sz="1050" dirty="0" smtClean="0"/>
              <a:t>棒</a:t>
            </a:r>
            <a:r>
              <a:rPr kumimoji="1" lang="en-US" altLang="ja-JP" sz="1050" dirty="0" smtClean="0"/>
              <a:t>B”)</a:t>
            </a:r>
            <a:endParaRPr kumimoji="1" lang="ja-JP" altLang="en-US" sz="1050" dirty="0"/>
          </a:p>
        </p:txBody>
      </p:sp>
      <p:sp>
        <p:nvSpPr>
          <p:cNvPr id="56" name="右矢印 55"/>
          <p:cNvSpPr/>
          <p:nvPr/>
        </p:nvSpPr>
        <p:spPr>
          <a:xfrm>
            <a:off x="5286380" y="2786058"/>
            <a:ext cx="28575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右矢印 56"/>
          <p:cNvSpPr/>
          <p:nvPr/>
        </p:nvSpPr>
        <p:spPr>
          <a:xfrm rot="5400000">
            <a:off x="5464975" y="3536157"/>
            <a:ext cx="2071702" cy="10001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50" dirty="0" err="1" smtClean="0"/>
              <a:t>hanoi</a:t>
            </a:r>
            <a:r>
              <a:rPr kumimoji="1" lang="en-US" altLang="ja-JP" sz="1050" dirty="0" smtClean="0"/>
              <a:t>(</a:t>
            </a:r>
            <a:r>
              <a:rPr lang="en-US" altLang="ja-JP" sz="1050" dirty="0" smtClean="0">
                <a:solidFill>
                  <a:srgbClr val="FF0000"/>
                </a:solidFill>
              </a:rPr>
              <a:t>1</a:t>
            </a:r>
            <a:r>
              <a:rPr kumimoji="1" lang="en-US" altLang="ja-JP" sz="1050" dirty="0" smtClean="0"/>
              <a:t>, “</a:t>
            </a:r>
            <a:r>
              <a:rPr kumimoji="1" lang="ja-JP" altLang="en-US" sz="1050" dirty="0" smtClean="0"/>
              <a:t>棒</a:t>
            </a:r>
            <a:r>
              <a:rPr kumimoji="1" lang="en-US" altLang="ja-JP" sz="1050" dirty="0" smtClean="0"/>
              <a:t>A”, 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“</a:t>
            </a:r>
            <a:r>
              <a:rPr kumimoji="1" lang="ja-JP" altLang="en-US" sz="1050" dirty="0" smtClean="0">
                <a:solidFill>
                  <a:srgbClr val="FF0000"/>
                </a:solidFill>
              </a:rPr>
              <a:t>棒</a:t>
            </a:r>
            <a:r>
              <a:rPr lang="en-US" altLang="ja-JP" sz="1050" dirty="0" smtClean="0">
                <a:solidFill>
                  <a:srgbClr val="FF0000"/>
                </a:solidFill>
              </a:rPr>
              <a:t>B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”</a:t>
            </a:r>
            <a:r>
              <a:rPr kumimoji="1" lang="en-US" altLang="ja-JP" sz="1050" dirty="0" smtClean="0"/>
              <a:t>, “</a:t>
            </a:r>
            <a:r>
              <a:rPr kumimoji="1" lang="ja-JP" altLang="en-US" sz="1050" dirty="0" smtClean="0"/>
              <a:t>棒</a:t>
            </a:r>
            <a:r>
              <a:rPr lang="en-US" altLang="ja-JP" sz="1050" dirty="0" smtClean="0"/>
              <a:t>C</a:t>
            </a:r>
            <a:r>
              <a:rPr kumimoji="1" lang="en-US" altLang="ja-JP" sz="1050" dirty="0" smtClean="0"/>
              <a:t>”)</a:t>
            </a:r>
            <a:endParaRPr kumimoji="1" lang="ja-JP" altLang="en-US" sz="1050" dirty="0"/>
          </a:p>
        </p:txBody>
      </p:sp>
      <p:sp>
        <p:nvSpPr>
          <p:cNvPr id="77" name="正方形/長方形 76"/>
          <p:cNvSpPr/>
          <p:nvPr/>
        </p:nvSpPr>
        <p:spPr>
          <a:xfrm>
            <a:off x="214282" y="5572140"/>
            <a:ext cx="928662" cy="21431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78" name="正方形/長方形 77"/>
          <p:cNvSpPr/>
          <p:nvPr/>
        </p:nvSpPr>
        <p:spPr>
          <a:xfrm>
            <a:off x="357158" y="5286388"/>
            <a:ext cx="642942" cy="21431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500034" y="5000636"/>
            <a:ext cx="357190" cy="21431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80" name="テキスト ボックス 79"/>
          <p:cNvSpPr txBox="1"/>
          <p:nvPr/>
        </p:nvSpPr>
        <p:spPr>
          <a:xfrm>
            <a:off x="428596" y="5929330"/>
            <a:ext cx="5485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A</a:t>
            </a:r>
            <a:endParaRPr kumimoji="1" lang="ja-JP" altLang="en-US" dirty="0"/>
          </a:p>
        </p:txBody>
      </p:sp>
      <p:sp>
        <p:nvSpPr>
          <p:cNvPr id="81" name="テキスト ボックス 80"/>
          <p:cNvSpPr txBox="1"/>
          <p:nvPr/>
        </p:nvSpPr>
        <p:spPr>
          <a:xfrm>
            <a:off x="1643042" y="5929330"/>
            <a:ext cx="540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B</a:t>
            </a:r>
            <a:endParaRPr kumimoji="1" lang="ja-JP" altLang="en-US" dirty="0"/>
          </a:p>
        </p:txBody>
      </p:sp>
      <p:sp>
        <p:nvSpPr>
          <p:cNvPr id="84" name="正方形/長方形 83"/>
          <p:cNvSpPr/>
          <p:nvPr/>
        </p:nvSpPr>
        <p:spPr>
          <a:xfrm>
            <a:off x="1714480" y="5572140"/>
            <a:ext cx="357190" cy="214314"/>
          </a:xfrm>
          <a:prstGeom prst="rect">
            <a:avLst/>
          </a:prstGeom>
          <a:solidFill>
            <a:schemeClr val="accent3">
              <a:lumMod val="20000"/>
              <a:lumOff val="80000"/>
              <a:alpha val="50000"/>
            </a:schemeClr>
          </a:solidFill>
          <a:ln>
            <a:solidFill>
              <a:schemeClr val="accent1">
                <a:shade val="50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88" name="テキスト ボックス 87"/>
          <p:cNvSpPr txBox="1"/>
          <p:nvPr/>
        </p:nvSpPr>
        <p:spPr>
          <a:xfrm>
            <a:off x="2857488" y="5929330"/>
            <a:ext cx="538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C</a:t>
            </a:r>
            <a:endParaRPr kumimoji="1" lang="ja-JP" altLang="en-US" dirty="0"/>
          </a:p>
        </p:txBody>
      </p:sp>
      <p:cxnSp>
        <p:nvCxnSpPr>
          <p:cNvPr id="89" name="曲線コネクタ 88"/>
          <p:cNvCxnSpPr/>
          <p:nvPr/>
        </p:nvCxnSpPr>
        <p:spPr>
          <a:xfrm rot="16200000" flipH="1">
            <a:off x="964381" y="4536289"/>
            <a:ext cx="571504" cy="1214446"/>
          </a:xfrm>
          <a:prstGeom prst="curvedConnector3">
            <a:avLst>
              <a:gd name="adj1" fmla="val -4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正方形/長方形 89"/>
          <p:cNvSpPr/>
          <p:nvPr/>
        </p:nvSpPr>
        <p:spPr>
          <a:xfrm>
            <a:off x="357158" y="4071942"/>
            <a:ext cx="203607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200" dirty="0" err="1" smtClean="0"/>
              <a:t>hanoi</a:t>
            </a:r>
            <a:r>
              <a:rPr lang="en-US" altLang="ja-JP" sz="1200" dirty="0" smtClean="0"/>
              <a:t>(</a:t>
            </a:r>
            <a:r>
              <a:rPr lang="en-US" altLang="ja-JP" sz="1200" dirty="0" smtClean="0">
                <a:solidFill>
                  <a:srgbClr val="FF0000"/>
                </a:solidFill>
              </a:rPr>
              <a:t>1</a:t>
            </a:r>
            <a:r>
              <a:rPr lang="en-US" altLang="ja-JP" sz="1200" dirty="0" smtClean="0"/>
              <a:t>, “</a:t>
            </a:r>
            <a:r>
              <a:rPr lang="ja-JP" altLang="en-US" sz="1200" dirty="0" smtClean="0"/>
              <a:t>棒</a:t>
            </a:r>
            <a:r>
              <a:rPr lang="en-US" altLang="ja-JP" sz="1200" dirty="0" smtClean="0"/>
              <a:t>A”, </a:t>
            </a:r>
            <a:r>
              <a:rPr lang="en-US" altLang="ja-JP" sz="1200" dirty="0" smtClean="0">
                <a:solidFill>
                  <a:srgbClr val="FF0000"/>
                </a:solidFill>
              </a:rPr>
              <a:t>“</a:t>
            </a:r>
            <a:r>
              <a:rPr lang="ja-JP" altLang="en-US" sz="1200" dirty="0" smtClean="0">
                <a:solidFill>
                  <a:srgbClr val="FF0000"/>
                </a:solidFill>
              </a:rPr>
              <a:t>棒</a:t>
            </a:r>
            <a:r>
              <a:rPr lang="en-US" altLang="ja-JP" sz="1200" dirty="0" smtClean="0">
                <a:solidFill>
                  <a:srgbClr val="FF0000"/>
                </a:solidFill>
              </a:rPr>
              <a:t>B”</a:t>
            </a:r>
            <a:r>
              <a:rPr lang="en-US" altLang="ja-JP" sz="1200" dirty="0" smtClean="0"/>
              <a:t>,</a:t>
            </a:r>
            <a:r>
              <a:rPr lang="en-US" altLang="ja-JP" sz="1200" dirty="0" smtClean="0">
                <a:solidFill>
                  <a:srgbClr val="FF0000"/>
                </a:solidFill>
              </a:rPr>
              <a:t> </a:t>
            </a:r>
            <a:r>
              <a:rPr lang="en-US" altLang="ja-JP" sz="1200" dirty="0" smtClean="0"/>
              <a:t>“</a:t>
            </a:r>
            <a:r>
              <a:rPr lang="ja-JP" altLang="en-US" sz="1200" dirty="0" smtClean="0"/>
              <a:t>棒</a:t>
            </a:r>
            <a:r>
              <a:rPr lang="en-US" altLang="ja-JP" sz="1200" dirty="0" smtClean="0"/>
              <a:t>C”) </a:t>
            </a:r>
          </a:p>
          <a:p>
            <a:r>
              <a:rPr lang="ja-JP" altLang="en-US" sz="1200" dirty="0" smtClean="0"/>
              <a:t>ゴールのイメージ</a:t>
            </a:r>
            <a:endParaRPr lang="en-US" altLang="ja-JP" sz="1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ハノイの塔：実行の様子</a:t>
            </a:r>
            <a:endParaRPr kumimoji="1" lang="ja-JP" altLang="en-US" dirty="0"/>
          </a:p>
        </p:txBody>
      </p:sp>
      <p:grpSp>
        <p:nvGrpSpPr>
          <p:cNvPr id="2" name="グループ化 55"/>
          <p:cNvGrpSpPr/>
          <p:nvPr/>
        </p:nvGrpSpPr>
        <p:grpSpPr>
          <a:xfrm>
            <a:off x="0" y="1285860"/>
            <a:ext cx="3929090" cy="2714644"/>
            <a:chOff x="3890168" y="4143356"/>
            <a:chExt cx="3929090" cy="2714644"/>
          </a:xfrm>
        </p:grpSpPr>
        <p:sp>
          <p:nvSpPr>
            <p:cNvPr id="18" name="正方形/長方形 17"/>
            <p:cNvSpPr/>
            <p:nvPr/>
          </p:nvSpPr>
          <p:spPr>
            <a:xfrm>
              <a:off x="3890168" y="4143356"/>
              <a:ext cx="265803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err="1" smtClean="0"/>
                <a:t>hanoi</a:t>
              </a:r>
              <a:r>
                <a:rPr lang="en-US" altLang="ja-JP" sz="1600" dirty="0" smtClean="0"/>
                <a:t>(3,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A”,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B”,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C”) </a:t>
              </a: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890168" y="4429108"/>
              <a:ext cx="3929090" cy="71440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" name="正方形/長方形 22"/>
            <p:cNvSpPr/>
            <p:nvPr/>
          </p:nvSpPr>
          <p:spPr>
            <a:xfrm>
              <a:off x="3890168" y="5143488"/>
              <a:ext cx="3929090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2000" dirty="0" smtClean="0"/>
                <a:t>if(</a:t>
              </a:r>
              <a:r>
                <a:rPr lang="en-US" altLang="ja-JP" sz="2000" dirty="0" err="1" smtClean="0"/>
                <a:t>ndisk</a:t>
              </a:r>
              <a:r>
                <a:rPr lang="en-US" altLang="ja-JP" sz="2000" dirty="0" smtClean="0"/>
                <a:t>&gt;=1){</a:t>
              </a:r>
            </a:p>
            <a:p>
              <a:pPr algn="just"/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move(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>
                  <a:solidFill>
                    <a:srgbClr val="FF0000"/>
                  </a:solidFill>
                </a:rPr>
                <a:t>dst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}</a:t>
              </a:r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3929058" y="4500570"/>
              <a:ext cx="511679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err="1" smtClean="0">
                  <a:solidFill>
                    <a:srgbClr val="0070C0"/>
                  </a:solidFill>
                </a:rPr>
                <a:t>ndisk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45" name="テキスト ボックス 44"/>
            <p:cNvSpPr txBox="1"/>
            <p:nvPr/>
          </p:nvSpPr>
          <p:spPr>
            <a:xfrm>
              <a:off x="4714876" y="4786322"/>
              <a:ext cx="461986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/>
                <a:t>から</a:t>
              </a:r>
              <a:endParaRPr kumimoji="1" lang="ja-JP" altLang="en-US" sz="1200" dirty="0"/>
            </a:p>
          </p:txBody>
        </p:sp>
        <p:sp>
          <p:nvSpPr>
            <p:cNvPr id="46" name="テキスト ボックス 45"/>
            <p:cNvSpPr txBox="1"/>
            <p:nvPr/>
          </p:nvSpPr>
          <p:spPr>
            <a:xfrm>
              <a:off x="4714876" y="4500570"/>
              <a:ext cx="931665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ja-JP" altLang="en-US" sz="1200" dirty="0" smtClean="0"/>
                <a:t>枚の円盤を</a:t>
              </a:r>
              <a:endParaRPr kumimoji="1" lang="ja-JP" altLang="en-US" sz="1200" dirty="0"/>
            </a:p>
          </p:txBody>
        </p:sp>
        <p:sp>
          <p:nvSpPr>
            <p:cNvPr id="50" name="テキスト ボックス 49"/>
            <p:cNvSpPr txBox="1"/>
            <p:nvPr/>
          </p:nvSpPr>
          <p:spPr>
            <a:xfrm>
              <a:off x="5929322" y="4786322"/>
              <a:ext cx="338554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>
                  <a:solidFill>
                    <a:srgbClr val="0070C0"/>
                  </a:solidFill>
                </a:rPr>
                <a:t>へ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grpSp>
          <p:nvGrpSpPr>
            <p:cNvPr id="3" name="グループ化 50"/>
            <p:cNvGrpSpPr/>
            <p:nvPr/>
          </p:nvGrpSpPr>
          <p:grpSpPr>
            <a:xfrm>
              <a:off x="5143504" y="4786322"/>
              <a:ext cx="799148" cy="285752"/>
              <a:chOff x="4201480" y="4786322"/>
              <a:chExt cx="799148" cy="285752"/>
            </a:xfrm>
          </p:grpSpPr>
          <p:sp>
            <p:nvSpPr>
              <p:cNvPr id="52" name="テキスト ボックス 51"/>
              <p:cNvSpPr txBox="1"/>
              <p:nvPr/>
            </p:nvSpPr>
            <p:spPr>
              <a:xfrm>
                <a:off x="4201480" y="4786322"/>
                <a:ext cx="375296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kumimoji="1" lang="en-US" altLang="ja-JP" sz="1200" dirty="0" err="1" smtClean="0">
                    <a:solidFill>
                      <a:srgbClr val="0070C0"/>
                    </a:solidFill>
                  </a:rPr>
                  <a:t>dst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53" name="正方形/長方形 52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B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54" name="テキスト ボックス 53"/>
            <p:cNvSpPr txBox="1"/>
            <p:nvPr/>
          </p:nvSpPr>
          <p:spPr>
            <a:xfrm>
              <a:off x="7072330" y="4643446"/>
              <a:ext cx="732893" cy="46166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ja-JP" altLang="en-US" sz="1200" dirty="0" smtClean="0"/>
                <a:t>を使って</a:t>
              </a:r>
              <a:endParaRPr lang="en-US" altLang="ja-JP" sz="1200" dirty="0" smtClean="0"/>
            </a:p>
            <a:p>
              <a:r>
                <a:rPr lang="ja-JP" altLang="en-US" sz="1200" dirty="0" smtClean="0"/>
                <a:t>移動</a:t>
              </a:r>
              <a:endParaRPr kumimoji="1" lang="ja-JP" altLang="en-US" sz="1200" dirty="0"/>
            </a:p>
          </p:txBody>
        </p:sp>
        <p:sp>
          <p:nvSpPr>
            <p:cNvPr id="39" name="正方形/長方形 38"/>
            <p:cNvSpPr/>
            <p:nvPr/>
          </p:nvSpPr>
          <p:spPr>
            <a:xfrm>
              <a:off x="4500562" y="4500570"/>
              <a:ext cx="214314" cy="21433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kumimoji="1" lang="en-US" altLang="ja-JP" sz="1200" dirty="0" smtClean="0">
                  <a:solidFill>
                    <a:srgbClr val="FF0000"/>
                  </a:solidFill>
                </a:rPr>
                <a:t>3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grpSp>
          <p:nvGrpSpPr>
            <p:cNvPr id="4" name="グループ化 43"/>
            <p:cNvGrpSpPr/>
            <p:nvPr/>
          </p:nvGrpSpPr>
          <p:grpSpPr>
            <a:xfrm>
              <a:off x="3929058" y="4786322"/>
              <a:ext cx="785818" cy="285752"/>
              <a:chOff x="4214810" y="4786322"/>
              <a:chExt cx="785818" cy="285752"/>
            </a:xfrm>
          </p:grpSpPr>
          <p:sp>
            <p:nvSpPr>
              <p:cNvPr id="43" name="テキスト ボックス 42"/>
              <p:cNvSpPr txBox="1"/>
              <p:nvPr/>
            </p:nvSpPr>
            <p:spPr>
              <a:xfrm>
                <a:off x="4214810" y="4786322"/>
                <a:ext cx="361959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err="1" smtClean="0">
                    <a:solidFill>
                      <a:srgbClr val="0070C0"/>
                    </a:solidFill>
                  </a:rPr>
                  <a:t>src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1" name="正方形/長方形 40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A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5" name="グループ化 46"/>
            <p:cNvGrpSpPr/>
            <p:nvPr/>
          </p:nvGrpSpPr>
          <p:grpSpPr>
            <a:xfrm>
              <a:off x="6215074" y="4786322"/>
              <a:ext cx="922896" cy="285752"/>
              <a:chOff x="4077732" y="4786322"/>
              <a:chExt cx="922896" cy="285752"/>
            </a:xfrm>
          </p:grpSpPr>
          <p:sp>
            <p:nvSpPr>
              <p:cNvPr id="48" name="テキスト ボックス 47"/>
              <p:cNvSpPr txBox="1"/>
              <p:nvPr/>
            </p:nvSpPr>
            <p:spPr>
              <a:xfrm>
                <a:off x="4077732" y="4786322"/>
                <a:ext cx="499047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smtClean="0">
                    <a:solidFill>
                      <a:srgbClr val="0070C0"/>
                    </a:solidFill>
                  </a:rPr>
                  <a:t>work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9" name="正方形/長方形 48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C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22" name="右矢印 21"/>
          <p:cNvSpPr/>
          <p:nvPr/>
        </p:nvSpPr>
        <p:spPr>
          <a:xfrm>
            <a:off x="142844" y="2714620"/>
            <a:ext cx="28575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6" name="グループ化 55"/>
          <p:cNvGrpSpPr/>
          <p:nvPr/>
        </p:nvGrpSpPr>
        <p:grpSpPr>
          <a:xfrm>
            <a:off x="5072066" y="1285860"/>
            <a:ext cx="3929090" cy="2714644"/>
            <a:chOff x="3890168" y="4143356"/>
            <a:chExt cx="3929090" cy="2714644"/>
          </a:xfrm>
        </p:grpSpPr>
        <p:sp>
          <p:nvSpPr>
            <p:cNvPr id="26" name="正方形/長方形 25"/>
            <p:cNvSpPr/>
            <p:nvPr/>
          </p:nvSpPr>
          <p:spPr>
            <a:xfrm>
              <a:off x="3890168" y="4143356"/>
              <a:ext cx="265803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err="1" smtClean="0"/>
                <a:t>hanoi</a:t>
              </a:r>
              <a:r>
                <a:rPr lang="en-US" altLang="ja-JP" sz="1600" dirty="0" smtClean="0"/>
                <a:t>(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2</a:t>
              </a:r>
              <a:r>
                <a:rPr lang="en-US" altLang="ja-JP" sz="1600" dirty="0" smtClean="0"/>
                <a:t>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A”, 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“</a:t>
              </a:r>
              <a:r>
                <a:rPr lang="ja-JP" altLang="en-US" sz="1600" dirty="0" smtClean="0">
                  <a:solidFill>
                    <a:srgbClr val="FF0000"/>
                  </a:solidFill>
                </a:rPr>
                <a:t>棒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C”</a:t>
              </a:r>
              <a:r>
                <a:rPr lang="en-US" altLang="ja-JP" sz="1600" dirty="0" smtClean="0"/>
                <a:t>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B”) </a:t>
              </a:r>
            </a:p>
          </p:txBody>
        </p:sp>
        <p:sp>
          <p:nvSpPr>
            <p:cNvPr id="27" name="正方形/長方形 26"/>
            <p:cNvSpPr/>
            <p:nvPr/>
          </p:nvSpPr>
          <p:spPr>
            <a:xfrm>
              <a:off x="3890168" y="4429108"/>
              <a:ext cx="3929090" cy="71440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8" name="正方形/長方形 27"/>
            <p:cNvSpPr/>
            <p:nvPr/>
          </p:nvSpPr>
          <p:spPr>
            <a:xfrm>
              <a:off x="3890168" y="5143488"/>
              <a:ext cx="3929090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2000" dirty="0" smtClean="0"/>
                <a:t>if(</a:t>
              </a:r>
              <a:r>
                <a:rPr lang="en-US" altLang="ja-JP" sz="2000" dirty="0" err="1" smtClean="0"/>
                <a:t>ndisk</a:t>
              </a:r>
              <a:r>
                <a:rPr lang="en-US" altLang="ja-JP" sz="2000" dirty="0" smtClean="0"/>
                <a:t>&gt;=1){</a:t>
              </a:r>
            </a:p>
            <a:p>
              <a:pPr algn="just"/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move(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>
                  <a:solidFill>
                    <a:srgbClr val="FF0000"/>
                  </a:solidFill>
                </a:rPr>
                <a:t>dst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}</a:t>
              </a:r>
            </a:p>
          </p:txBody>
        </p:sp>
        <p:sp>
          <p:nvSpPr>
            <p:cNvPr id="29" name="テキスト ボックス 28"/>
            <p:cNvSpPr txBox="1"/>
            <p:nvPr/>
          </p:nvSpPr>
          <p:spPr>
            <a:xfrm>
              <a:off x="3929058" y="4500570"/>
              <a:ext cx="511679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err="1" smtClean="0">
                  <a:solidFill>
                    <a:srgbClr val="0070C0"/>
                  </a:solidFill>
                </a:rPr>
                <a:t>ndisk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30" name="テキスト ボックス 29"/>
            <p:cNvSpPr txBox="1"/>
            <p:nvPr/>
          </p:nvSpPr>
          <p:spPr>
            <a:xfrm>
              <a:off x="4714876" y="4786322"/>
              <a:ext cx="461986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/>
                <a:t>から</a:t>
              </a:r>
              <a:endParaRPr kumimoji="1" lang="ja-JP" altLang="en-US" sz="1200" dirty="0"/>
            </a:p>
          </p:txBody>
        </p:sp>
        <p:sp>
          <p:nvSpPr>
            <p:cNvPr id="31" name="テキスト ボックス 30"/>
            <p:cNvSpPr txBox="1"/>
            <p:nvPr/>
          </p:nvSpPr>
          <p:spPr>
            <a:xfrm>
              <a:off x="4714876" y="4500570"/>
              <a:ext cx="931665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ja-JP" altLang="en-US" sz="1200" dirty="0" smtClean="0"/>
                <a:t>枚の円盤を</a:t>
              </a:r>
              <a:endParaRPr kumimoji="1" lang="ja-JP" altLang="en-US" sz="1200" dirty="0"/>
            </a:p>
          </p:txBody>
        </p:sp>
        <p:sp>
          <p:nvSpPr>
            <p:cNvPr id="32" name="テキスト ボックス 31"/>
            <p:cNvSpPr txBox="1"/>
            <p:nvPr/>
          </p:nvSpPr>
          <p:spPr>
            <a:xfrm>
              <a:off x="5929322" y="4786322"/>
              <a:ext cx="338554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>
                  <a:solidFill>
                    <a:srgbClr val="0070C0"/>
                  </a:solidFill>
                </a:rPr>
                <a:t>へ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grpSp>
          <p:nvGrpSpPr>
            <p:cNvPr id="7" name="グループ化 50"/>
            <p:cNvGrpSpPr/>
            <p:nvPr/>
          </p:nvGrpSpPr>
          <p:grpSpPr>
            <a:xfrm>
              <a:off x="5143504" y="4786322"/>
              <a:ext cx="799148" cy="285752"/>
              <a:chOff x="4201480" y="4786322"/>
              <a:chExt cx="799148" cy="285752"/>
            </a:xfrm>
          </p:grpSpPr>
          <p:sp>
            <p:nvSpPr>
              <p:cNvPr id="51" name="テキスト ボックス 50"/>
              <p:cNvSpPr txBox="1"/>
              <p:nvPr/>
            </p:nvSpPr>
            <p:spPr>
              <a:xfrm>
                <a:off x="4201480" y="4786322"/>
                <a:ext cx="375296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kumimoji="1" lang="en-US" altLang="ja-JP" sz="1200" dirty="0" err="1" smtClean="0">
                    <a:solidFill>
                      <a:srgbClr val="0070C0"/>
                    </a:solidFill>
                  </a:rPr>
                  <a:t>dst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55" name="正方形/長方形 54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C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34" name="テキスト ボックス 33"/>
            <p:cNvSpPr txBox="1"/>
            <p:nvPr/>
          </p:nvSpPr>
          <p:spPr>
            <a:xfrm>
              <a:off x="7072330" y="4643446"/>
              <a:ext cx="732893" cy="46166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ja-JP" altLang="en-US" sz="1200" dirty="0" smtClean="0"/>
                <a:t>を使って</a:t>
              </a:r>
              <a:endParaRPr lang="en-US" altLang="ja-JP" sz="1200" dirty="0" smtClean="0"/>
            </a:p>
            <a:p>
              <a:r>
                <a:rPr lang="ja-JP" altLang="en-US" sz="1200" dirty="0" smtClean="0"/>
                <a:t>移動</a:t>
              </a:r>
              <a:endParaRPr kumimoji="1" lang="ja-JP" altLang="en-US" sz="1200" dirty="0"/>
            </a:p>
          </p:txBody>
        </p:sp>
        <p:sp>
          <p:nvSpPr>
            <p:cNvPr id="35" name="正方形/長方形 34"/>
            <p:cNvSpPr/>
            <p:nvPr/>
          </p:nvSpPr>
          <p:spPr>
            <a:xfrm>
              <a:off x="4500562" y="4500570"/>
              <a:ext cx="214314" cy="21433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altLang="ja-JP" sz="1200" dirty="0" smtClean="0">
                  <a:solidFill>
                    <a:srgbClr val="FF0000"/>
                  </a:solidFill>
                </a:rPr>
                <a:t>2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grpSp>
          <p:nvGrpSpPr>
            <p:cNvPr id="8" name="グループ化 43"/>
            <p:cNvGrpSpPr/>
            <p:nvPr/>
          </p:nvGrpSpPr>
          <p:grpSpPr>
            <a:xfrm>
              <a:off x="3929058" y="4786322"/>
              <a:ext cx="785818" cy="285752"/>
              <a:chOff x="4214810" y="4786322"/>
              <a:chExt cx="785818" cy="285752"/>
            </a:xfrm>
          </p:grpSpPr>
          <p:sp>
            <p:nvSpPr>
              <p:cNvPr id="44" name="テキスト ボックス 43"/>
              <p:cNvSpPr txBox="1"/>
              <p:nvPr/>
            </p:nvSpPr>
            <p:spPr>
              <a:xfrm>
                <a:off x="4214810" y="4786322"/>
                <a:ext cx="361959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err="1" smtClean="0">
                    <a:solidFill>
                      <a:srgbClr val="0070C0"/>
                    </a:solidFill>
                  </a:rPr>
                  <a:t>src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7" name="正方形/長方形 46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A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9" name="グループ化 46"/>
            <p:cNvGrpSpPr/>
            <p:nvPr/>
          </p:nvGrpSpPr>
          <p:grpSpPr>
            <a:xfrm>
              <a:off x="6215074" y="4786322"/>
              <a:ext cx="922896" cy="285752"/>
              <a:chOff x="4077732" y="4786322"/>
              <a:chExt cx="922896" cy="285752"/>
            </a:xfrm>
          </p:grpSpPr>
          <p:sp>
            <p:nvSpPr>
              <p:cNvPr id="40" name="テキスト ボックス 39"/>
              <p:cNvSpPr txBox="1"/>
              <p:nvPr/>
            </p:nvSpPr>
            <p:spPr>
              <a:xfrm>
                <a:off x="4077732" y="4786322"/>
                <a:ext cx="499047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smtClean="0">
                    <a:solidFill>
                      <a:srgbClr val="0070C0"/>
                    </a:solidFill>
                  </a:rPr>
                  <a:t>work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2" name="正方形/長方形 41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B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24" name="右矢印 23"/>
          <p:cNvSpPr/>
          <p:nvPr/>
        </p:nvSpPr>
        <p:spPr>
          <a:xfrm rot="20135183">
            <a:off x="3471622" y="1883599"/>
            <a:ext cx="2071702" cy="10001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50" dirty="0" err="1" smtClean="0"/>
              <a:t>hanoi</a:t>
            </a:r>
            <a:r>
              <a:rPr kumimoji="1" lang="en-US" altLang="ja-JP" sz="1050" dirty="0" smtClean="0"/>
              <a:t>(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2</a:t>
            </a:r>
            <a:r>
              <a:rPr kumimoji="1" lang="en-US" altLang="ja-JP" sz="1050" dirty="0" smtClean="0"/>
              <a:t>, “</a:t>
            </a:r>
            <a:r>
              <a:rPr kumimoji="1" lang="ja-JP" altLang="en-US" sz="1050" dirty="0" smtClean="0"/>
              <a:t>棒</a:t>
            </a:r>
            <a:r>
              <a:rPr kumimoji="1" lang="en-US" altLang="ja-JP" sz="1050" dirty="0" smtClean="0"/>
              <a:t>A”, 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“</a:t>
            </a:r>
            <a:r>
              <a:rPr kumimoji="1" lang="ja-JP" altLang="en-US" sz="1050" dirty="0" smtClean="0">
                <a:solidFill>
                  <a:srgbClr val="FF0000"/>
                </a:solidFill>
              </a:rPr>
              <a:t>棒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C”</a:t>
            </a:r>
            <a:r>
              <a:rPr kumimoji="1" lang="en-US" altLang="ja-JP" sz="1050" dirty="0" smtClean="0"/>
              <a:t>, “</a:t>
            </a:r>
            <a:r>
              <a:rPr kumimoji="1" lang="ja-JP" altLang="en-US" sz="1050" dirty="0" smtClean="0"/>
              <a:t>棒</a:t>
            </a:r>
            <a:r>
              <a:rPr kumimoji="1" lang="en-US" altLang="ja-JP" sz="1050" dirty="0" smtClean="0"/>
              <a:t>B”)</a:t>
            </a:r>
            <a:endParaRPr kumimoji="1" lang="ja-JP" altLang="en-US" sz="1050" dirty="0"/>
          </a:p>
        </p:txBody>
      </p:sp>
      <p:sp>
        <p:nvSpPr>
          <p:cNvPr id="56" name="右矢印 55"/>
          <p:cNvSpPr/>
          <p:nvPr/>
        </p:nvSpPr>
        <p:spPr>
          <a:xfrm>
            <a:off x="5286380" y="2786058"/>
            <a:ext cx="28575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右矢印 56"/>
          <p:cNvSpPr/>
          <p:nvPr/>
        </p:nvSpPr>
        <p:spPr>
          <a:xfrm rot="5400000">
            <a:off x="5464975" y="3536157"/>
            <a:ext cx="2071702" cy="10001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50" dirty="0" err="1" smtClean="0"/>
              <a:t>hanoi</a:t>
            </a:r>
            <a:r>
              <a:rPr kumimoji="1" lang="en-US" altLang="ja-JP" sz="1050" dirty="0" smtClean="0"/>
              <a:t>(</a:t>
            </a:r>
            <a:r>
              <a:rPr lang="en-US" altLang="ja-JP" sz="1050" dirty="0" smtClean="0">
                <a:solidFill>
                  <a:srgbClr val="FF0000"/>
                </a:solidFill>
              </a:rPr>
              <a:t>1</a:t>
            </a:r>
            <a:r>
              <a:rPr kumimoji="1" lang="en-US" altLang="ja-JP" sz="1050" dirty="0" smtClean="0"/>
              <a:t>, “</a:t>
            </a:r>
            <a:r>
              <a:rPr kumimoji="1" lang="ja-JP" altLang="en-US" sz="1050" dirty="0" smtClean="0"/>
              <a:t>棒</a:t>
            </a:r>
            <a:r>
              <a:rPr kumimoji="1" lang="en-US" altLang="ja-JP" sz="1050" dirty="0" smtClean="0"/>
              <a:t>A”, 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“</a:t>
            </a:r>
            <a:r>
              <a:rPr kumimoji="1" lang="ja-JP" altLang="en-US" sz="1050" dirty="0" smtClean="0">
                <a:solidFill>
                  <a:srgbClr val="FF0000"/>
                </a:solidFill>
              </a:rPr>
              <a:t>棒</a:t>
            </a:r>
            <a:r>
              <a:rPr lang="en-US" altLang="ja-JP" sz="1050" dirty="0" smtClean="0">
                <a:solidFill>
                  <a:srgbClr val="FF0000"/>
                </a:solidFill>
              </a:rPr>
              <a:t>B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”</a:t>
            </a:r>
            <a:r>
              <a:rPr kumimoji="1" lang="en-US" altLang="ja-JP" sz="1050" dirty="0" smtClean="0"/>
              <a:t>, “</a:t>
            </a:r>
            <a:r>
              <a:rPr kumimoji="1" lang="ja-JP" altLang="en-US" sz="1050" dirty="0" smtClean="0"/>
              <a:t>棒</a:t>
            </a:r>
            <a:r>
              <a:rPr lang="en-US" altLang="ja-JP" sz="1050" dirty="0" smtClean="0"/>
              <a:t>C</a:t>
            </a:r>
            <a:r>
              <a:rPr kumimoji="1" lang="en-US" altLang="ja-JP" sz="1050" dirty="0" smtClean="0"/>
              <a:t>”)</a:t>
            </a:r>
            <a:endParaRPr kumimoji="1" lang="ja-JP" altLang="en-US" sz="1050" dirty="0"/>
          </a:p>
        </p:txBody>
      </p:sp>
      <p:sp>
        <p:nvSpPr>
          <p:cNvPr id="69" name="正方形/長方形 68"/>
          <p:cNvSpPr/>
          <p:nvPr/>
        </p:nvSpPr>
        <p:spPr>
          <a:xfrm>
            <a:off x="214282" y="5572140"/>
            <a:ext cx="928662" cy="21431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70" name="正方形/長方形 69"/>
          <p:cNvSpPr/>
          <p:nvPr/>
        </p:nvSpPr>
        <p:spPr>
          <a:xfrm>
            <a:off x="357158" y="5286388"/>
            <a:ext cx="642942" cy="21431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77" name="正方形/長方形 76"/>
          <p:cNvSpPr/>
          <p:nvPr/>
        </p:nvSpPr>
        <p:spPr>
          <a:xfrm>
            <a:off x="500034" y="5000636"/>
            <a:ext cx="357190" cy="21431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78" name="テキスト ボックス 77"/>
          <p:cNvSpPr txBox="1"/>
          <p:nvPr/>
        </p:nvSpPr>
        <p:spPr>
          <a:xfrm>
            <a:off x="428596" y="5929330"/>
            <a:ext cx="5485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A</a:t>
            </a:r>
            <a:endParaRPr kumimoji="1" lang="ja-JP" altLang="en-US" dirty="0"/>
          </a:p>
        </p:txBody>
      </p:sp>
      <p:sp>
        <p:nvSpPr>
          <p:cNvPr id="79" name="テキスト ボックス 78"/>
          <p:cNvSpPr txBox="1"/>
          <p:nvPr/>
        </p:nvSpPr>
        <p:spPr>
          <a:xfrm>
            <a:off x="1643042" y="5929330"/>
            <a:ext cx="540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B</a:t>
            </a:r>
            <a:endParaRPr kumimoji="1" lang="ja-JP" altLang="en-US" dirty="0"/>
          </a:p>
        </p:txBody>
      </p:sp>
      <p:sp>
        <p:nvSpPr>
          <p:cNvPr id="86" name="テキスト ボックス 85"/>
          <p:cNvSpPr txBox="1"/>
          <p:nvPr/>
        </p:nvSpPr>
        <p:spPr>
          <a:xfrm>
            <a:off x="2857488" y="5929330"/>
            <a:ext cx="538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C</a:t>
            </a:r>
            <a:endParaRPr kumimoji="1" lang="ja-JP" altLang="en-US" dirty="0"/>
          </a:p>
        </p:txBody>
      </p:sp>
      <p:sp>
        <p:nvSpPr>
          <p:cNvPr id="87" name="正方形/長方形 86"/>
          <p:cNvSpPr/>
          <p:nvPr/>
        </p:nvSpPr>
        <p:spPr>
          <a:xfrm>
            <a:off x="1714480" y="5572140"/>
            <a:ext cx="357190" cy="214314"/>
          </a:xfrm>
          <a:prstGeom prst="rect">
            <a:avLst/>
          </a:prstGeom>
          <a:solidFill>
            <a:schemeClr val="accent3">
              <a:lumMod val="20000"/>
              <a:lumOff val="80000"/>
              <a:alpha val="50000"/>
            </a:schemeClr>
          </a:solidFill>
          <a:ln>
            <a:solidFill>
              <a:schemeClr val="accent1">
                <a:shade val="50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cxnSp>
        <p:nvCxnSpPr>
          <p:cNvPr id="88" name="曲線コネクタ 87"/>
          <p:cNvCxnSpPr/>
          <p:nvPr/>
        </p:nvCxnSpPr>
        <p:spPr>
          <a:xfrm rot="16200000" flipH="1">
            <a:off x="964381" y="4536289"/>
            <a:ext cx="571504" cy="1214446"/>
          </a:xfrm>
          <a:prstGeom prst="curvedConnector3">
            <a:avLst>
              <a:gd name="adj1" fmla="val -4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正方形/長方形 88"/>
          <p:cNvSpPr/>
          <p:nvPr/>
        </p:nvSpPr>
        <p:spPr>
          <a:xfrm>
            <a:off x="357158" y="4071942"/>
            <a:ext cx="203607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200" dirty="0" err="1" smtClean="0"/>
              <a:t>hanoi</a:t>
            </a:r>
            <a:r>
              <a:rPr lang="en-US" altLang="ja-JP" sz="1200" dirty="0" smtClean="0"/>
              <a:t>(</a:t>
            </a:r>
            <a:r>
              <a:rPr lang="en-US" altLang="ja-JP" sz="1200" dirty="0" smtClean="0">
                <a:solidFill>
                  <a:srgbClr val="FF0000"/>
                </a:solidFill>
              </a:rPr>
              <a:t>1</a:t>
            </a:r>
            <a:r>
              <a:rPr lang="en-US" altLang="ja-JP" sz="1200" dirty="0" smtClean="0"/>
              <a:t>, “</a:t>
            </a:r>
            <a:r>
              <a:rPr lang="ja-JP" altLang="en-US" sz="1200" dirty="0" smtClean="0"/>
              <a:t>棒</a:t>
            </a:r>
            <a:r>
              <a:rPr lang="en-US" altLang="ja-JP" sz="1200" dirty="0" smtClean="0"/>
              <a:t>A”, </a:t>
            </a:r>
            <a:r>
              <a:rPr lang="en-US" altLang="ja-JP" sz="1200" dirty="0" smtClean="0">
                <a:solidFill>
                  <a:srgbClr val="FF0000"/>
                </a:solidFill>
              </a:rPr>
              <a:t>“</a:t>
            </a:r>
            <a:r>
              <a:rPr lang="ja-JP" altLang="en-US" sz="1200" dirty="0" smtClean="0">
                <a:solidFill>
                  <a:srgbClr val="FF0000"/>
                </a:solidFill>
              </a:rPr>
              <a:t>棒</a:t>
            </a:r>
            <a:r>
              <a:rPr lang="en-US" altLang="ja-JP" sz="1200" dirty="0" smtClean="0">
                <a:solidFill>
                  <a:srgbClr val="FF0000"/>
                </a:solidFill>
              </a:rPr>
              <a:t>B”</a:t>
            </a:r>
            <a:r>
              <a:rPr lang="en-US" altLang="ja-JP" sz="1200" dirty="0" smtClean="0"/>
              <a:t>,</a:t>
            </a:r>
            <a:r>
              <a:rPr lang="en-US" altLang="ja-JP" sz="1200" dirty="0" smtClean="0">
                <a:solidFill>
                  <a:srgbClr val="FF0000"/>
                </a:solidFill>
              </a:rPr>
              <a:t> </a:t>
            </a:r>
            <a:r>
              <a:rPr lang="en-US" altLang="ja-JP" sz="1200" dirty="0" smtClean="0"/>
              <a:t>“</a:t>
            </a:r>
            <a:r>
              <a:rPr lang="ja-JP" altLang="en-US" sz="1200" dirty="0" smtClean="0"/>
              <a:t>棒</a:t>
            </a:r>
            <a:r>
              <a:rPr lang="en-US" altLang="ja-JP" sz="1200" dirty="0" smtClean="0"/>
              <a:t>C”) </a:t>
            </a:r>
          </a:p>
          <a:p>
            <a:r>
              <a:rPr lang="ja-JP" altLang="en-US" sz="1200" dirty="0" smtClean="0"/>
              <a:t>ゴールのイメージ</a:t>
            </a:r>
            <a:endParaRPr lang="en-US" altLang="ja-JP" sz="1200" dirty="0" smtClean="0"/>
          </a:p>
        </p:txBody>
      </p:sp>
      <p:grpSp>
        <p:nvGrpSpPr>
          <p:cNvPr id="10" name="グループ化 55"/>
          <p:cNvGrpSpPr/>
          <p:nvPr/>
        </p:nvGrpSpPr>
        <p:grpSpPr>
          <a:xfrm>
            <a:off x="5072066" y="4143356"/>
            <a:ext cx="3929090" cy="2714644"/>
            <a:chOff x="3890168" y="4143356"/>
            <a:chExt cx="3929090" cy="2714644"/>
          </a:xfrm>
        </p:grpSpPr>
        <p:sp>
          <p:nvSpPr>
            <p:cNvPr id="59" name="正方形/長方形 58"/>
            <p:cNvSpPr/>
            <p:nvPr/>
          </p:nvSpPr>
          <p:spPr>
            <a:xfrm>
              <a:off x="3890168" y="4143356"/>
              <a:ext cx="2658035" cy="338554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>
              <a:spAutoFit/>
            </a:bodyPr>
            <a:lstStyle/>
            <a:p>
              <a:r>
                <a:rPr lang="en-US" altLang="ja-JP" sz="1600" dirty="0" err="1" smtClean="0"/>
                <a:t>hanoi</a:t>
              </a:r>
              <a:r>
                <a:rPr lang="en-US" altLang="ja-JP" sz="1600" dirty="0" smtClean="0"/>
                <a:t>(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1</a:t>
              </a:r>
              <a:r>
                <a:rPr lang="en-US" altLang="ja-JP" sz="1600" dirty="0" smtClean="0"/>
                <a:t>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A”, 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“</a:t>
              </a:r>
              <a:r>
                <a:rPr lang="ja-JP" altLang="en-US" sz="1600" dirty="0" smtClean="0">
                  <a:solidFill>
                    <a:srgbClr val="FF0000"/>
                  </a:solidFill>
                </a:rPr>
                <a:t>棒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B”</a:t>
              </a:r>
              <a:r>
                <a:rPr lang="en-US" altLang="ja-JP" sz="1600" dirty="0" smtClean="0"/>
                <a:t>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C”) </a:t>
              </a:r>
            </a:p>
          </p:txBody>
        </p:sp>
        <p:sp>
          <p:nvSpPr>
            <p:cNvPr id="60" name="正方形/長方形 59"/>
            <p:cNvSpPr/>
            <p:nvPr/>
          </p:nvSpPr>
          <p:spPr>
            <a:xfrm>
              <a:off x="3890168" y="4429108"/>
              <a:ext cx="3929090" cy="71440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1" name="正方形/長方形 60"/>
            <p:cNvSpPr/>
            <p:nvPr/>
          </p:nvSpPr>
          <p:spPr>
            <a:xfrm>
              <a:off x="3890168" y="5143488"/>
              <a:ext cx="3929090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2000" dirty="0" smtClean="0"/>
                <a:t>if(</a:t>
              </a:r>
              <a:r>
                <a:rPr lang="en-US" altLang="ja-JP" sz="2000" dirty="0" err="1" smtClean="0"/>
                <a:t>ndisk</a:t>
              </a:r>
              <a:r>
                <a:rPr lang="en-US" altLang="ja-JP" sz="2000" dirty="0" smtClean="0"/>
                <a:t>&gt;=1){</a:t>
              </a:r>
            </a:p>
            <a:p>
              <a:pPr algn="just"/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move(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>
                  <a:solidFill>
                    <a:srgbClr val="FF0000"/>
                  </a:solidFill>
                </a:rPr>
                <a:t>dst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}</a:t>
              </a:r>
            </a:p>
          </p:txBody>
        </p:sp>
        <p:sp>
          <p:nvSpPr>
            <p:cNvPr id="62" name="テキスト ボックス 61"/>
            <p:cNvSpPr txBox="1"/>
            <p:nvPr/>
          </p:nvSpPr>
          <p:spPr>
            <a:xfrm>
              <a:off x="3929058" y="4500570"/>
              <a:ext cx="511679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err="1" smtClean="0">
                  <a:solidFill>
                    <a:srgbClr val="0070C0"/>
                  </a:solidFill>
                </a:rPr>
                <a:t>ndisk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63" name="テキスト ボックス 62"/>
            <p:cNvSpPr txBox="1"/>
            <p:nvPr/>
          </p:nvSpPr>
          <p:spPr>
            <a:xfrm>
              <a:off x="4714876" y="4786322"/>
              <a:ext cx="461986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/>
                <a:t>から</a:t>
              </a:r>
              <a:endParaRPr kumimoji="1" lang="ja-JP" altLang="en-US" sz="1200" dirty="0"/>
            </a:p>
          </p:txBody>
        </p:sp>
        <p:sp>
          <p:nvSpPr>
            <p:cNvPr id="64" name="テキスト ボックス 63"/>
            <p:cNvSpPr txBox="1"/>
            <p:nvPr/>
          </p:nvSpPr>
          <p:spPr>
            <a:xfrm>
              <a:off x="4714876" y="4500570"/>
              <a:ext cx="931665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ja-JP" altLang="en-US" sz="1200" dirty="0" smtClean="0"/>
                <a:t>枚の円盤を</a:t>
              </a:r>
              <a:endParaRPr kumimoji="1" lang="ja-JP" altLang="en-US" sz="1200" dirty="0"/>
            </a:p>
          </p:txBody>
        </p:sp>
        <p:sp>
          <p:nvSpPr>
            <p:cNvPr id="65" name="テキスト ボックス 64"/>
            <p:cNvSpPr txBox="1"/>
            <p:nvPr/>
          </p:nvSpPr>
          <p:spPr>
            <a:xfrm>
              <a:off x="5929322" y="4786322"/>
              <a:ext cx="338554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>
                  <a:solidFill>
                    <a:srgbClr val="0070C0"/>
                  </a:solidFill>
                </a:rPr>
                <a:t>へ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grpSp>
          <p:nvGrpSpPr>
            <p:cNvPr id="12" name="グループ化 50"/>
            <p:cNvGrpSpPr/>
            <p:nvPr/>
          </p:nvGrpSpPr>
          <p:grpSpPr>
            <a:xfrm>
              <a:off x="5143504" y="4786322"/>
              <a:ext cx="799148" cy="285752"/>
              <a:chOff x="4201480" y="4786322"/>
              <a:chExt cx="799148" cy="285752"/>
            </a:xfrm>
          </p:grpSpPr>
          <p:sp>
            <p:nvSpPr>
              <p:cNvPr id="75" name="テキスト ボックス 74"/>
              <p:cNvSpPr txBox="1"/>
              <p:nvPr/>
            </p:nvSpPr>
            <p:spPr>
              <a:xfrm>
                <a:off x="4201480" y="4786322"/>
                <a:ext cx="375296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kumimoji="1" lang="en-US" altLang="ja-JP" sz="1200" dirty="0" err="1" smtClean="0">
                    <a:solidFill>
                      <a:srgbClr val="0070C0"/>
                    </a:solidFill>
                  </a:rPr>
                  <a:t>dst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76" name="正方形/長方形 75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B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67" name="テキスト ボックス 66"/>
            <p:cNvSpPr txBox="1"/>
            <p:nvPr/>
          </p:nvSpPr>
          <p:spPr>
            <a:xfrm>
              <a:off x="7072330" y="4643446"/>
              <a:ext cx="732893" cy="46166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ja-JP" altLang="en-US" sz="1200" dirty="0" smtClean="0"/>
                <a:t>を使って</a:t>
              </a:r>
              <a:endParaRPr lang="en-US" altLang="ja-JP" sz="1200" dirty="0" smtClean="0"/>
            </a:p>
            <a:p>
              <a:r>
                <a:rPr lang="ja-JP" altLang="en-US" sz="1200" dirty="0" smtClean="0"/>
                <a:t>移動</a:t>
              </a:r>
              <a:endParaRPr kumimoji="1" lang="ja-JP" altLang="en-US" sz="1200" dirty="0"/>
            </a:p>
          </p:txBody>
        </p:sp>
        <p:sp>
          <p:nvSpPr>
            <p:cNvPr id="68" name="正方形/長方形 67"/>
            <p:cNvSpPr/>
            <p:nvPr/>
          </p:nvSpPr>
          <p:spPr>
            <a:xfrm>
              <a:off x="4500562" y="4500570"/>
              <a:ext cx="214314" cy="21433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altLang="ja-JP" sz="1200" dirty="0" smtClean="0">
                  <a:solidFill>
                    <a:srgbClr val="FF0000"/>
                  </a:solidFill>
                </a:rPr>
                <a:t>1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grpSp>
          <p:nvGrpSpPr>
            <p:cNvPr id="13" name="グループ化 43"/>
            <p:cNvGrpSpPr/>
            <p:nvPr/>
          </p:nvGrpSpPr>
          <p:grpSpPr>
            <a:xfrm>
              <a:off x="3929058" y="4786322"/>
              <a:ext cx="785818" cy="285752"/>
              <a:chOff x="4214810" y="4786322"/>
              <a:chExt cx="785818" cy="285752"/>
            </a:xfrm>
          </p:grpSpPr>
          <p:sp>
            <p:nvSpPr>
              <p:cNvPr id="73" name="テキスト ボックス 72"/>
              <p:cNvSpPr txBox="1"/>
              <p:nvPr/>
            </p:nvSpPr>
            <p:spPr>
              <a:xfrm>
                <a:off x="4214810" y="4786322"/>
                <a:ext cx="361959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err="1" smtClean="0">
                    <a:solidFill>
                      <a:srgbClr val="0070C0"/>
                    </a:solidFill>
                  </a:rPr>
                  <a:t>src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74" name="正方形/長方形 73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A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14" name="グループ化 46"/>
            <p:cNvGrpSpPr/>
            <p:nvPr/>
          </p:nvGrpSpPr>
          <p:grpSpPr>
            <a:xfrm>
              <a:off x="6215074" y="4786322"/>
              <a:ext cx="922896" cy="285752"/>
              <a:chOff x="4077732" y="4786322"/>
              <a:chExt cx="922896" cy="285752"/>
            </a:xfrm>
          </p:grpSpPr>
          <p:sp>
            <p:nvSpPr>
              <p:cNvPr id="71" name="テキスト ボックス 70"/>
              <p:cNvSpPr txBox="1"/>
              <p:nvPr/>
            </p:nvSpPr>
            <p:spPr>
              <a:xfrm>
                <a:off x="4077732" y="4786322"/>
                <a:ext cx="499047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smtClean="0">
                    <a:solidFill>
                      <a:srgbClr val="0070C0"/>
                    </a:solidFill>
                  </a:rPr>
                  <a:t>work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72" name="正方形/長方形 71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C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グループ化 55"/>
          <p:cNvGrpSpPr/>
          <p:nvPr/>
        </p:nvGrpSpPr>
        <p:grpSpPr>
          <a:xfrm>
            <a:off x="5072066" y="1285860"/>
            <a:ext cx="3929090" cy="2714644"/>
            <a:chOff x="3890168" y="4143356"/>
            <a:chExt cx="3929090" cy="2714644"/>
          </a:xfrm>
        </p:grpSpPr>
        <p:sp>
          <p:nvSpPr>
            <p:cNvPr id="26" name="正方形/長方形 25"/>
            <p:cNvSpPr/>
            <p:nvPr/>
          </p:nvSpPr>
          <p:spPr>
            <a:xfrm>
              <a:off x="3890168" y="4143356"/>
              <a:ext cx="265803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err="1" smtClean="0"/>
                <a:t>hanoi</a:t>
              </a:r>
              <a:r>
                <a:rPr lang="en-US" altLang="ja-JP" sz="1600" dirty="0" smtClean="0"/>
                <a:t>(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2</a:t>
              </a:r>
              <a:r>
                <a:rPr lang="en-US" altLang="ja-JP" sz="1600" dirty="0" smtClean="0"/>
                <a:t>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A”, 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“</a:t>
              </a:r>
              <a:r>
                <a:rPr lang="ja-JP" altLang="en-US" sz="1600" dirty="0" smtClean="0">
                  <a:solidFill>
                    <a:srgbClr val="FF0000"/>
                  </a:solidFill>
                </a:rPr>
                <a:t>棒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C”</a:t>
              </a:r>
              <a:r>
                <a:rPr lang="en-US" altLang="ja-JP" sz="1600" dirty="0" smtClean="0"/>
                <a:t>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B”) </a:t>
              </a:r>
            </a:p>
          </p:txBody>
        </p:sp>
        <p:sp>
          <p:nvSpPr>
            <p:cNvPr id="27" name="正方形/長方形 26"/>
            <p:cNvSpPr/>
            <p:nvPr/>
          </p:nvSpPr>
          <p:spPr>
            <a:xfrm>
              <a:off x="3890168" y="4429108"/>
              <a:ext cx="3929090" cy="71440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8" name="正方形/長方形 27"/>
            <p:cNvSpPr/>
            <p:nvPr/>
          </p:nvSpPr>
          <p:spPr>
            <a:xfrm>
              <a:off x="3890168" y="5143488"/>
              <a:ext cx="3929090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2000" dirty="0" smtClean="0"/>
                <a:t>if(</a:t>
              </a:r>
              <a:r>
                <a:rPr lang="en-US" altLang="ja-JP" sz="2000" dirty="0" err="1" smtClean="0"/>
                <a:t>ndisk</a:t>
              </a:r>
              <a:r>
                <a:rPr lang="en-US" altLang="ja-JP" sz="2000" dirty="0" smtClean="0"/>
                <a:t>&gt;=1){</a:t>
              </a:r>
            </a:p>
            <a:p>
              <a:pPr algn="just"/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move(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>
                  <a:solidFill>
                    <a:srgbClr val="FF0000"/>
                  </a:solidFill>
                </a:rPr>
                <a:t>dst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}</a:t>
              </a:r>
            </a:p>
          </p:txBody>
        </p:sp>
        <p:sp>
          <p:nvSpPr>
            <p:cNvPr id="29" name="テキスト ボックス 28"/>
            <p:cNvSpPr txBox="1"/>
            <p:nvPr/>
          </p:nvSpPr>
          <p:spPr>
            <a:xfrm>
              <a:off x="3929058" y="4500570"/>
              <a:ext cx="511679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err="1" smtClean="0">
                  <a:solidFill>
                    <a:srgbClr val="0070C0"/>
                  </a:solidFill>
                </a:rPr>
                <a:t>ndisk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30" name="テキスト ボックス 29"/>
            <p:cNvSpPr txBox="1"/>
            <p:nvPr/>
          </p:nvSpPr>
          <p:spPr>
            <a:xfrm>
              <a:off x="4714876" y="4786322"/>
              <a:ext cx="461986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/>
                <a:t>から</a:t>
              </a:r>
              <a:endParaRPr kumimoji="1" lang="ja-JP" altLang="en-US" sz="1200" dirty="0"/>
            </a:p>
          </p:txBody>
        </p:sp>
        <p:sp>
          <p:nvSpPr>
            <p:cNvPr id="31" name="テキスト ボックス 30"/>
            <p:cNvSpPr txBox="1"/>
            <p:nvPr/>
          </p:nvSpPr>
          <p:spPr>
            <a:xfrm>
              <a:off x="4714876" y="4500570"/>
              <a:ext cx="931665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ja-JP" altLang="en-US" sz="1200" dirty="0" smtClean="0"/>
                <a:t>枚の円盤を</a:t>
              </a:r>
              <a:endParaRPr kumimoji="1" lang="ja-JP" altLang="en-US" sz="1200" dirty="0"/>
            </a:p>
          </p:txBody>
        </p:sp>
        <p:sp>
          <p:nvSpPr>
            <p:cNvPr id="32" name="テキスト ボックス 31"/>
            <p:cNvSpPr txBox="1"/>
            <p:nvPr/>
          </p:nvSpPr>
          <p:spPr>
            <a:xfrm>
              <a:off x="5929322" y="4786322"/>
              <a:ext cx="338554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>
                  <a:solidFill>
                    <a:srgbClr val="0070C0"/>
                  </a:solidFill>
                </a:rPr>
                <a:t>へ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grpSp>
          <p:nvGrpSpPr>
            <p:cNvPr id="7" name="グループ化 50"/>
            <p:cNvGrpSpPr/>
            <p:nvPr/>
          </p:nvGrpSpPr>
          <p:grpSpPr>
            <a:xfrm>
              <a:off x="5143504" y="4786322"/>
              <a:ext cx="799148" cy="285752"/>
              <a:chOff x="4201480" y="4786322"/>
              <a:chExt cx="799148" cy="285752"/>
            </a:xfrm>
          </p:grpSpPr>
          <p:sp>
            <p:nvSpPr>
              <p:cNvPr id="51" name="テキスト ボックス 50"/>
              <p:cNvSpPr txBox="1"/>
              <p:nvPr/>
            </p:nvSpPr>
            <p:spPr>
              <a:xfrm>
                <a:off x="4201480" y="4786322"/>
                <a:ext cx="375296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kumimoji="1" lang="en-US" altLang="ja-JP" sz="1200" dirty="0" err="1" smtClean="0">
                    <a:solidFill>
                      <a:srgbClr val="0070C0"/>
                    </a:solidFill>
                  </a:rPr>
                  <a:t>dst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55" name="正方形/長方形 54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C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34" name="テキスト ボックス 33"/>
            <p:cNvSpPr txBox="1"/>
            <p:nvPr/>
          </p:nvSpPr>
          <p:spPr>
            <a:xfrm>
              <a:off x="7072330" y="4643446"/>
              <a:ext cx="732893" cy="46166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ja-JP" altLang="en-US" sz="1200" dirty="0" smtClean="0"/>
                <a:t>を使って</a:t>
              </a:r>
              <a:endParaRPr lang="en-US" altLang="ja-JP" sz="1200" dirty="0" smtClean="0"/>
            </a:p>
            <a:p>
              <a:r>
                <a:rPr lang="ja-JP" altLang="en-US" sz="1200" dirty="0" smtClean="0"/>
                <a:t>移動</a:t>
              </a:r>
              <a:endParaRPr kumimoji="1" lang="ja-JP" altLang="en-US" sz="1200" dirty="0"/>
            </a:p>
          </p:txBody>
        </p:sp>
        <p:sp>
          <p:nvSpPr>
            <p:cNvPr id="35" name="正方形/長方形 34"/>
            <p:cNvSpPr/>
            <p:nvPr/>
          </p:nvSpPr>
          <p:spPr>
            <a:xfrm>
              <a:off x="4500562" y="4500570"/>
              <a:ext cx="214314" cy="21433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altLang="ja-JP" sz="1200" dirty="0" smtClean="0">
                  <a:solidFill>
                    <a:srgbClr val="FF0000"/>
                  </a:solidFill>
                </a:rPr>
                <a:t>2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grpSp>
          <p:nvGrpSpPr>
            <p:cNvPr id="8" name="グループ化 43"/>
            <p:cNvGrpSpPr/>
            <p:nvPr/>
          </p:nvGrpSpPr>
          <p:grpSpPr>
            <a:xfrm>
              <a:off x="3929058" y="4786322"/>
              <a:ext cx="785818" cy="285752"/>
              <a:chOff x="4214810" y="4786322"/>
              <a:chExt cx="785818" cy="285752"/>
            </a:xfrm>
          </p:grpSpPr>
          <p:sp>
            <p:nvSpPr>
              <p:cNvPr id="44" name="テキスト ボックス 43"/>
              <p:cNvSpPr txBox="1"/>
              <p:nvPr/>
            </p:nvSpPr>
            <p:spPr>
              <a:xfrm>
                <a:off x="4214810" y="4786322"/>
                <a:ext cx="361959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err="1" smtClean="0">
                    <a:solidFill>
                      <a:srgbClr val="0070C0"/>
                    </a:solidFill>
                  </a:rPr>
                  <a:t>src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7" name="正方形/長方形 46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A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9" name="グループ化 46"/>
            <p:cNvGrpSpPr/>
            <p:nvPr/>
          </p:nvGrpSpPr>
          <p:grpSpPr>
            <a:xfrm>
              <a:off x="6215074" y="4786322"/>
              <a:ext cx="922896" cy="285752"/>
              <a:chOff x="4077732" y="4786322"/>
              <a:chExt cx="922896" cy="285752"/>
            </a:xfrm>
          </p:grpSpPr>
          <p:sp>
            <p:nvSpPr>
              <p:cNvPr id="40" name="テキスト ボックス 39"/>
              <p:cNvSpPr txBox="1"/>
              <p:nvPr/>
            </p:nvSpPr>
            <p:spPr>
              <a:xfrm>
                <a:off x="4077732" y="4786322"/>
                <a:ext cx="499047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smtClean="0">
                    <a:solidFill>
                      <a:srgbClr val="0070C0"/>
                    </a:solidFill>
                  </a:rPr>
                  <a:t>work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2" name="正方形/長方形 41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B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57" name="右矢印 56"/>
          <p:cNvSpPr/>
          <p:nvPr/>
        </p:nvSpPr>
        <p:spPr>
          <a:xfrm rot="5400000">
            <a:off x="5464975" y="3536157"/>
            <a:ext cx="2071702" cy="10001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50" dirty="0" err="1" smtClean="0"/>
              <a:t>hanoi</a:t>
            </a:r>
            <a:r>
              <a:rPr kumimoji="1" lang="en-US" altLang="ja-JP" sz="1050" dirty="0" smtClean="0"/>
              <a:t>(</a:t>
            </a:r>
            <a:r>
              <a:rPr lang="en-US" altLang="ja-JP" sz="1050" dirty="0" smtClean="0">
                <a:solidFill>
                  <a:srgbClr val="FF0000"/>
                </a:solidFill>
              </a:rPr>
              <a:t>1</a:t>
            </a:r>
            <a:r>
              <a:rPr kumimoji="1" lang="en-US" altLang="ja-JP" sz="1050" dirty="0" smtClean="0"/>
              <a:t>, “</a:t>
            </a:r>
            <a:r>
              <a:rPr kumimoji="1" lang="ja-JP" altLang="en-US" sz="1050" dirty="0" smtClean="0"/>
              <a:t>棒</a:t>
            </a:r>
            <a:r>
              <a:rPr kumimoji="1" lang="en-US" altLang="ja-JP" sz="1050" dirty="0" smtClean="0"/>
              <a:t>A”, 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“</a:t>
            </a:r>
            <a:r>
              <a:rPr kumimoji="1" lang="ja-JP" altLang="en-US" sz="1050" dirty="0" smtClean="0">
                <a:solidFill>
                  <a:srgbClr val="FF0000"/>
                </a:solidFill>
              </a:rPr>
              <a:t>棒</a:t>
            </a:r>
            <a:r>
              <a:rPr lang="en-US" altLang="ja-JP" sz="1050" dirty="0" smtClean="0">
                <a:solidFill>
                  <a:srgbClr val="FF0000"/>
                </a:solidFill>
              </a:rPr>
              <a:t>B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”</a:t>
            </a:r>
            <a:r>
              <a:rPr kumimoji="1" lang="en-US" altLang="ja-JP" sz="1050" dirty="0" smtClean="0"/>
              <a:t>, “</a:t>
            </a:r>
            <a:r>
              <a:rPr kumimoji="1" lang="ja-JP" altLang="en-US" sz="1050" dirty="0" smtClean="0"/>
              <a:t>棒</a:t>
            </a:r>
            <a:r>
              <a:rPr lang="en-US" altLang="ja-JP" sz="1050" dirty="0" smtClean="0"/>
              <a:t>C</a:t>
            </a:r>
            <a:r>
              <a:rPr kumimoji="1" lang="en-US" altLang="ja-JP" sz="1050" dirty="0" smtClean="0"/>
              <a:t>”)</a:t>
            </a:r>
            <a:endParaRPr kumimoji="1" lang="ja-JP" altLang="en-US" sz="1050" dirty="0"/>
          </a:p>
        </p:txBody>
      </p:sp>
      <p:sp>
        <p:nvSpPr>
          <p:cNvPr id="11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ハノイの塔：実行の様子</a:t>
            </a:r>
            <a:endParaRPr kumimoji="1" lang="ja-JP" altLang="en-US" dirty="0"/>
          </a:p>
        </p:txBody>
      </p:sp>
      <p:grpSp>
        <p:nvGrpSpPr>
          <p:cNvPr id="2" name="グループ化 55"/>
          <p:cNvGrpSpPr/>
          <p:nvPr/>
        </p:nvGrpSpPr>
        <p:grpSpPr>
          <a:xfrm>
            <a:off x="0" y="1285860"/>
            <a:ext cx="3929090" cy="2714644"/>
            <a:chOff x="3890168" y="4143356"/>
            <a:chExt cx="3929090" cy="2714644"/>
          </a:xfrm>
        </p:grpSpPr>
        <p:sp>
          <p:nvSpPr>
            <p:cNvPr id="18" name="正方形/長方形 17"/>
            <p:cNvSpPr/>
            <p:nvPr/>
          </p:nvSpPr>
          <p:spPr>
            <a:xfrm>
              <a:off x="3890168" y="4143356"/>
              <a:ext cx="265803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err="1" smtClean="0"/>
                <a:t>hanoi</a:t>
              </a:r>
              <a:r>
                <a:rPr lang="en-US" altLang="ja-JP" sz="1600" dirty="0" smtClean="0"/>
                <a:t>(3,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A”,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B”,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C”) </a:t>
              </a: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890168" y="4429108"/>
              <a:ext cx="3929090" cy="71440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" name="正方形/長方形 22"/>
            <p:cNvSpPr/>
            <p:nvPr/>
          </p:nvSpPr>
          <p:spPr>
            <a:xfrm>
              <a:off x="3890168" y="5143488"/>
              <a:ext cx="3929090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2000" dirty="0" smtClean="0"/>
                <a:t>if(</a:t>
              </a:r>
              <a:r>
                <a:rPr lang="en-US" altLang="ja-JP" sz="2000" dirty="0" err="1" smtClean="0"/>
                <a:t>ndisk</a:t>
              </a:r>
              <a:r>
                <a:rPr lang="en-US" altLang="ja-JP" sz="2000" dirty="0" smtClean="0"/>
                <a:t>&gt;=1){</a:t>
              </a:r>
            </a:p>
            <a:p>
              <a:pPr algn="just"/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move(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>
                  <a:solidFill>
                    <a:srgbClr val="FF0000"/>
                  </a:solidFill>
                </a:rPr>
                <a:t>dst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}</a:t>
              </a:r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3929058" y="4500570"/>
              <a:ext cx="511679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err="1" smtClean="0">
                  <a:solidFill>
                    <a:srgbClr val="0070C0"/>
                  </a:solidFill>
                </a:rPr>
                <a:t>ndisk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45" name="テキスト ボックス 44"/>
            <p:cNvSpPr txBox="1"/>
            <p:nvPr/>
          </p:nvSpPr>
          <p:spPr>
            <a:xfrm>
              <a:off x="4714876" y="4786322"/>
              <a:ext cx="461986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/>
                <a:t>から</a:t>
              </a:r>
              <a:endParaRPr kumimoji="1" lang="ja-JP" altLang="en-US" sz="1200" dirty="0"/>
            </a:p>
          </p:txBody>
        </p:sp>
        <p:sp>
          <p:nvSpPr>
            <p:cNvPr id="46" name="テキスト ボックス 45"/>
            <p:cNvSpPr txBox="1"/>
            <p:nvPr/>
          </p:nvSpPr>
          <p:spPr>
            <a:xfrm>
              <a:off x="4714876" y="4500570"/>
              <a:ext cx="931665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ja-JP" altLang="en-US" sz="1200" dirty="0" smtClean="0"/>
                <a:t>枚の円盤を</a:t>
              </a:r>
              <a:endParaRPr kumimoji="1" lang="ja-JP" altLang="en-US" sz="1200" dirty="0"/>
            </a:p>
          </p:txBody>
        </p:sp>
        <p:sp>
          <p:nvSpPr>
            <p:cNvPr id="50" name="テキスト ボックス 49"/>
            <p:cNvSpPr txBox="1"/>
            <p:nvPr/>
          </p:nvSpPr>
          <p:spPr>
            <a:xfrm>
              <a:off x="5929322" y="4786322"/>
              <a:ext cx="338554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>
                  <a:solidFill>
                    <a:srgbClr val="0070C0"/>
                  </a:solidFill>
                </a:rPr>
                <a:t>へ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grpSp>
          <p:nvGrpSpPr>
            <p:cNvPr id="3" name="グループ化 50"/>
            <p:cNvGrpSpPr/>
            <p:nvPr/>
          </p:nvGrpSpPr>
          <p:grpSpPr>
            <a:xfrm>
              <a:off x="5143504" y="4786322"/>
              <a:ext cx="799148" cy="285752"/>
              <a:chOff x="4201480" y="4786322"/>
              <a:chExt cx="799148" cy="285752"/>
            </a:xfrm>
          </p:grpSpPr>
          <p:sp>
            <p:nvSpPr>
              <p:cNvPr id="52" name="テキスト ボックス 51"/>
              <p:cNvSpPr txBox="1"/>
              <p:nvPr/>
            </p:nvSpPr>
            <p:spPr>
              <a:xfrm>
                <a:off x="4201480" y="4786322"/>
                <a:ext cx="375296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kumimoji="1" lang="en-US" altLang="ja-JP" sz="1200" dirty="0" err="1" smtClean="0">
                    <a:solidFill>
                      <a:srgbClr val="0070C0"/>
                    </a:solidFill>
                  </a:rPr>
                  <a:t>dst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53" name="正方形/長方形 52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B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54" name="テキスト ボックス 53"/>
            <p:cNvSpPr txBox="1"/>
            <p:nvPr/>
          </p:nvSpPr>
          <p:spPr>
            <a:xfrm>
              <a:off x="7072330" y="4643446"/>
              <a:ext cx="732893" cy="46166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ja-JP" altLang="en-US" sz="1200" dirty="0" smtClean="0"/>
                <a:t>を使って</a:t>
              </a:r>
              <a:endParaRPr lang="en-US" altLang="ja-JP" sz="1200" dirty="0" smtClean="0"/>
            </a:p>
            <a:p>
              <a:r>
                <a:rPr lang="ja-JP" altLang="en-US" sz="1200" dirty="0" smtClean="0"/>
                <a:t>移動</a:t>
              </a:r>
              <a:endParaRPr kumimoji="1" lang="ja-JP" altLang="en-US" sz="1200" dirty="0"/>
            </a:p>
          </p:txBody>
        </p:sp>
        <p:sp>
          <p:nvSpPr>
            <p:cNvPr id="39" name="正方形/長方形 38"/>
            <p:cNvSpPr/>
            <p:nvPr/>
          </p:nvSpPr>
          <p:spPr>
            <a:xfrm>
              <a:off x="4500562" y="4500570"/>
              <a:ext cx="214314" cy="21433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kumimoji="1" lang="en-US" altLang="ja-JP" sz="1200" dirty="0" smtClean="0">
                  <a:solidFill>
                    <a:srgbClr val="FF0000"/>
                  </a:solidFill>
                </a:rPr>
                <a:t>3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grpSp>
          <p:nvGrpSpPr>
            <p:cNvPr id="4" name="グループ化 43"/>
            <p:cNvGrpSpPr/>
            <p:nvPr/>
          </p:nvGrpSpPr>
          <p:grpSpPr>
            <a:xfrm>
              <a:off x="3929058" y="4786322"/>
              <a:ext cx="785818" cy="285752"/>
              <a:chOff x="4214810" y="4786322"/>
              <a:chExt cx="785818" cy="285752"/>
            </a:xfrm>
          </p:grpSpPr>
          <p:sp>
            <p:nvSpPr>
              <p:cNvPr id="43" name="テキスト ボックス 42"/>
              <p:cNvSpPr txBox="1"/>
              <p:nvPr/>
            </p:nvSpPr>
            <p:spPr>
              <a:xfrm>
                <a:off x="4214810" y="4786322"/>
                <a:ext cx="361959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err="1" smtClean="0">
                    <a:solidFill>
                      <a:srgbClr val="0070C0"/>
                    </a:solidFill>
                  </a:rPr>
                  <a:t>src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1" name="正方形/長方形 40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A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5" name="グループ化 46"/>
            <p:cNvGrpSpPr/>
            <p:nvPr/>
          </p:nvGrpSpPr>
          <p:grpSpPr>
            <a:xfrm>
              <a:off x="6215074" y="4786322"/>
              <a:ext cx="922896" cy="285752"/>
              <a:chOff x="4077732" y="4786322"/>
              <a:chExt cx="922896" cy="285752"/>
            </a:xfrm>
          </p:grpSpPr>
          <p:sp>
            <p:nvSpPr>
              <p:cNvPr id="48" name="テキスト ボックス 47"/>
              <p:cNvSpPr txBox="1"/>
              <p:nvPr/>
            </p:nvSpPr>
            <p:spPr>
              <a:xfrm>
                <a:off x="4077732" y="4786322"/>
                <a:ext cx="499047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smtClean="0">
                    <a:solidFill>
                      <a:srgbClr val="0070C0"/>
                    </a:solidFill>
                  </a:rPr>
                  <a:t>work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9" name="正方形/長方形 48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C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22" name="右矢印 21"/>
          <p:cNvSpPr/>
          <p:nvPr/>
        </p:nvSpPr>
        <p:spPr>
          <a:xfrm>
            <a:off x="142844" y="2714620"/>
            <a:ext cx="28575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右矢印 23"/>
          <p:cNvSpPr/>
          <p:nvPr/>
        </p:nvSpPr>
        <p:spPr>
          <a:xfrm rot="20135183">
            <a:off x="3471622" y="1883599"/>
            <a:ext cx="2071702" cy="10001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50" dirty="0" err="1" smtClean="0"/>
              <a:t>hanoi</a:t>
            </a:r>
            <a:r>
              <a:rPr kumimoji="1" lang="en-US" altLang="ja-JP" sz="1050" dirty="0" smtClean="0"/>
              <a:t>(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2</a:t>
            </a:r>
            <a:r>
              <a:rPr kumimoji="1" lang="en-US" altLang="ja-JP" sz="1050" dirty="0" smtClean="0"/>
              <a:t>, “</a:t>
            </a:r>
            <a:r>
              <a:rPr kumimoji="1" lang="ja-JP" altLang="en-US" sz="1050" dirty="0" smtClean="0"/>
              <a:t>棒</a:t>
            </a:r>
            <a:r>
              <a:rPr kumimoji="1" lang="en-US" altLang="ja-JP" sz="1050" dirty="0" smtClean="0"/>
              <a:t>A”, 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“</a:t>
            </a:r>
            <a:r>
              <a:rPr kumimoji="1" lang="ja-JP" altLang="en-US" sz="1050" dirty="0" smtClean="0">
                <a:solidFill>
                  <a:srgbClr val="FF0000"/>
                </a:solidFill>
              </a:rPr>
              <a:t>棒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C”</a:t>
            </a:r>
            <a:r>
              <a:rPr kumimoji="1" lang="en-US" altLang="ja-JP" sz="1050" dirty="0" smtClean="0"/>
              <a:t>, “</a:t>
            </a:r>
            <a:r>
              <a:rPr kumimoji="1" lang="ja-JP" altLang="en-US" sz="1050" dirty="0" smtClean="0"/>
              <a:t>棒</a:t>
            </a:r>
            <a:r>
              <a:rPr kumimoji="1" lang="en-US" altLang="ja-JP" sz="1050" dirty="0" smtClean="0"/>
              <a:t>B”)</a:t>
            </a:r>
            <a:endParaRPr kumimoji="1" lang="ja-JP" altLang="en-US" sz="1050" dirty="0"/>
          </a:p>
        </p:txBody>
      </p:sp>
      <p:sp>
        <p:nvSpPr>
          <p:cNvPr id="56" name="右矢印 55"/>
          <p:cNvSpPr/>
          <p:nvPr/>
        </p:nvSpPr>
        <p:spPr>
          <a:xfrm>
            <a:off x="5286380" y="2786058"/>
            <a:ext cx="28575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0" name="グループ化 55"/>
          <p:cNvGrpSpPr/>
          <p:nvPr/>
        </p:nvGrpSpPr>
        <p:grpSpPr>
          <a:xfrm>
            <a:off x="5072066" y="4143356"/>
            <a:ext cx="3929090" cy="2714644"/>
            <a:chOff x="3890168" y="4143356"/>
            <a:chExt cx="3929090" cy="2714644"/>
          </a:xfrm>
        </p:grpSpPr>
        <p:sp>
          <p:nvSpPr>
            <p:cNvPr id="59" name="正方形/長方形 58"/>
            <p:cNvSpPr/>
            <p:nvPr/>
          </p:nvSpPr>
          <p:spPr>
            <a:xfrm>
              <a:off x="3890168" y="4143356"/>
              <a:ext cx="2658035" cy="338554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>
              <a:spAutoFit/>
            </a:bodyPr>
            <a:lstStyle/>
            <a:p>
              <a:r>
                <a:rPr lang="en-US" altLang="ja-JP" sz="1600" dirty="0" err="1" smtClean="0"/>
                <a:t>hanoi</a:t>
              </a:r>
              <a:r>
                <a:rPr lang="en-US" altLang="ja-JP" sz="1600" dirty="0" smtClean="0"/>
                <a:t>(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1</a:t>
              </a:r>
              <a:r>
                <a:rPr lang="en-US" altLang="ja-JP" sz="1600" dirty="0" smtClean="0"/>
                <a:t>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A”, 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“</a:t>
              </a:r>
              <a:r>
                <a:rPr lang="ja-JP" altLang="en-US" sz="1600" dirty="0" smtClean="0">
                  <a:solidFill>
                    <a:srgbClr val="FF0000"/>
                  </a:solidFill>
                </a:rPr>
                <a:t>棒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B”</a:t>
              </a:r>
              <a:r>
                <a:rPr lang="en-US" altLang="ja-JP" sz="1600" dirty="0" smtClean="0"/>
                <a:t>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C”) </a:t>
              </a:r>
            </a:p>
          </p:txBody>
        </p:sp>
        <p:sp>
          <p:nvSpPr>
            <p:cNvPr id="60" name="正方形/長方形 59"/>
            <p:cNvSpPr/>
            <p:nvPr/>
          </p:nvSpPr>
          <p:spPr>
            <a:xfrm>
              <a:off x="3890168" y="4429108"/>
              <a:ext cx="3929090" cy="71440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1" name="正方形/長方形 60"/>
            <p:cNvSpPr/>
            <p:nvPr/>
          </p:nvSpPr>
          <p:spPr>
            <a:xfrm>
              <a:off x="3890168" y="5143488"/>
              <a:ext cx="3929090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2000" dirty="0" smtClean="0"/>
                <a:t>if(</a:t>
              </a:r>
              <a:r>
                <a:rPr lang="en-US" altLang="ja-JP" sz="2000" dirty="0" err="1" smtClean="0"/>
                <a:t>ndisk</a:t>
              </a:r>
              <a:r>
                <a:rPr lang="en-US" altLang="ja-JP" sz="2000" dirty="0" smtClean="0"/>
                <a:t>&gt;=1){</a:t>
              </a:r>
            </a:p>
            <a:p>
              <a:pPr algn="just"/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move(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>
                  <a:solidFill>
                    <a:srgbClr val="FF0000"/>
                  </a:solidFill>
                </a:rPr>
                <a:t>dst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}</a:t>
              </a:r>
            </a:p>
          </p:txBody>
        </p:sp>
        <p:sp>
          <p:nvSpPr>
            <p:cNvPr id="62" name="テキスト ボックス 61"/>
            <p:cNvSpPr txBox="1"/>
            <p:nvPr/>
          </p:nvSpPr>
          <p:spPr>
            <a:xfrm>
              <a:off x="3929058" y="4500570"/>
              <a:ext cx="511679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err="1" smtClean="0">
                  <a:solidFill>
                    <a:srgbClr val="0070C0"/>
                  </a:solidFill>
                </a:rPr>
                <a:t>ndisk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63" name="テキスト ボックス 62"/>
            <p:cNvSpPr txBox="1"/>
            <p:nvPr/>
          </p:nvSpPr>
          <p:spPr>
            <a:xfrm>
              <a:off x="4714876" y="4786322"/>
              <a:ext cx="461986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/>
                <a:t>から</a:t>
              </a:r>
              <a:endParaRPr kumimoji="1" lang="ja-JP" altLang="en-US" sz="1200" dirty="0"/>
            </a:p>
          </p:txBody>
        </p:sp>
        <p:sp>
          <p:nvSpPr>
            <p:cNvPr id="64" name="テキスト ボックス 63"/>
            <p:cNvSpPr txBox="1"/>
            <p:nvPr/>
          </p:nvSpPr>
          <p:spPr>
            <a:xfrm>
              <a:off x="4714876" y="4500570"/>
              <a:ext cx="931665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ja-JP" altLang="en-US" sz="1200" dirty="0" smtClean="0"/>
                <a:t>枚の円盤を</a:t>
              </a:r>
              <a:endParaRPr kumimoji="1" lang="ja-JP" altLang="en-US" sz="1200" dirty="0"/>
            </a:p>
          </p:txBody>
        </p:sp>
        <p:sp>
          <p:nvSpPr>
            <p:cNvPr id="65" name="テキスト ボックス 64"/>
            <p:cNvSpPr txBox="1"/>
            <p:nvPr/>
          </p:nvSpPr>
          <p:spPr>
            <a:xfrm>
              <a:off x="5929322" y="4786322"/>
              <a:ext cx="338554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>
                  <a:solidFill>
                    <a:srgbClr val="0070C0"/>
                  </a:solidFill>
                </a:rPr>
                <a:t>へ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grpSp>
          <p:nvGrpSpPr>
            <p:cNvPr id="12" name="グループ化 50"/>
            <p:cNvGrpSpPr/>
            <p:nvPr/>
          </p:nvGrpSpPr>
          <p:grpSpPr>
            <a:xfrm>
              <a:off x="5143504" y="4786322"/>
              <a:ext cx="799148" cy="285752"/>
              <a:chOff x="4201480" y="4786322"/>
              <a:chExt cx="799148" cy="285752"/>
            </a:xfrm>
          </p:grpSpPr>
          <p:sp>
            <p:nvSpPr>
              <p:cNvPr id="75" name="テキスト ボックス 74"/>
              <p:cNvSpPr txBox="1"/>
              <p:nvPr/>
            </p:nvSpPr>
            <p:spPr>
              <a:xfrm>
                <a:off x="4201480" y="4786322"/>
                <a:ext cx="375296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kumimoji="1" lang="en-US" altLang="ja-JP" sz="1200" dirty="0" err="1" smtClean="0">
                    <a:solidFill>
                      <a:srgbClr val="0070C0"/>
                    </a:solidFill>
                  </a:rPr>
                  <a:t>dst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76" name="正方形/長方形 75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B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67" name="テキスト ボックス 66"/>
            <p:cNvSpPr txBox="1"/>
            <p:nvPr/>
          </p:nvSpPr>
          <p:spPr>
            <a:xfrm>
              <a:off x="7072330" y="4643446"/>
              <a:ext cx="732893" cy="46166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ja-JP" altLang="en-US" sz="1200" dirty="0" smtClean="0"/>
                <a:t>を使って</a:t>
              </a:r>
              <a:endParaRPr lang="en-US" altLang="ja-JP" sz="1200" dirty="0" smtClean="0"/>
            </a:p>
            <a:p>
              <a:r>
                <a:rPr lang="ja-JP" altLang="en-US" sz="1200" dirty="0" smtClean="0"/>
                <a:t>移動</a:t>
              </a:r>
              <a:endParaRPr kumimoji="1" lang="ja-JP" altLang="en-US" sz="1200" dirty="0"/>
            </a:p>
          </p:txBody>
        </p:sp>
        <p:sp>
          <p:nvSpPr>
            <p:cNvPr id="68" name="正方形/長方形 67"/>
            <p:cNvSpPr/>
            <p:nvPr/>
          </p:nvSpPr>
          <p:spPr>
            <a:xfrm>
              <a:off x="4500562" y="4500570"/>
              <a:ext cx="214314" cy="21433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altLang="ja-JP" sz="1200" dirty="0" smtClean="0">
                  <a:solidFill>
                    <a:srgbClr val="FF0000"/>
                  </a:solidFill>
                </a:rPr>
                <a:t>1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grpSp>
          <p:nvGrpSpPr>
            <p:cNvPr id="13" name="グループ化 43"/>
            <p:cNvGrpSpPr/>
            <p:nvPr/>
          </p:nvGrpSpPr>
          <p:grpSpPr>
            <a:xfrm>
              <a:off x="3929058" y="4786322"/>
              <a:ext cx="785818" cy="285752"/>
              <a:chOff x="4214810" y="4786322"/>
              <a:chExt cx="785818" cy="285752"/>
            </a:xfrm>
          </p:grpSpPr>
          <p:sp>
            <p:nvSpPr>
              <p:cNvPr id="73" name="テキスト ボックス 72"/>
              <p:cNvSpPr txBox="1"/>
              <p:nvPr/>
            </p:nvSpPr>
            <p:spPr>
              <a:xfrm>
                <a:off x="4214810" y="4786322"/>
                <a:ext cx="361959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err="1" smtClean="0">
                    <a:solidFill>
                      <a:srgbClr val="0070C0"/>
                    </a:solidFill>
                  </a:rPr>
                  <a:t>src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74" name="正方形/長方形 73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A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14" name="グループ化 46"/>
            <p:cNvGrpSpPr/>
            <p:nvPr/>
          </p:nvGrpSpPr>
          <p:grpSpPr>
            <a:xfrm>
              <a:off x="6215074" y="4786322"/>
              <a:ext cx="922896" cy="285752"/>
              <a:chOff x="4077732" y="4786322"/>
              <a:chExt cx="922896" cy="285752"/>
            </a:xfrm>
          </p:grpSpPr>
          <p:sp>
            <p:nvSpPr>
              <p:cNvPr id="71" name="テキスト ボックス 70"/>
              <p:cNvSpPr txBox="1"/>
              <p:nvPr/>
            </p:nvSpPr>
            <p:spPr>
              <a:xfrm>
                <a:off x="4077732" y="4786322"/>
                <a:ext cx="499047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smtClean="0">
                    <a:solidFill>
                      <a:srgbClr val="0070C0"/>
                    </a:solidFill>
                  </a:rPr>
                  <a:t>work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72" name="正方形/長方形 71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C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66" name="右矢印 65"/>
          <p:cNvSpPr/>
          <p:nvPr/>
        </p:nvSpPr>
        <p:spPr>
          <a:xfrm>
            <a:off x="5286380" y="5572140"/>
            <a:ext cx="28575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正方形/長方形 68"/>
          <p:cNvSpPr/>
          <p:nvPr/>
        </p:nvSpPr>
        <p:spPr>
          <a:xfrm>
            <a:off x="214282" y="5572140"/>
            <a:ext cx="928662" cy="21431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70" name="正方形/長方形 69"/>
          <p:cNvSpPr/>
          <p:nvPr/>
        </p:nvSpPr>
        <p:spPr>
          <a:xfrm>
            <a:off x="357158" y="5286388"/>
            <a:ext cx="642942" cy="21431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77" name="正方形/長方形 76"/>
          <p:cNvSpPr/>
          <p:nvPr/>
        </p:nvSpPr>
        <p:spPr>
          <a:xfrm>
            <a:off x="500034" y="5000636"/>
            <a:ext cx="357190" cy="21431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78" name="テキスト ボックス 77"/>
          <p:cNvSpPr txBox="1"/>
          <p:nvPr/>
        </p:nvSpPr>
        <p:spPr>
          <a:xfrm>
            <a:off x="428596" y="5929330"/>
            <a:ext cx="5485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A</a:t>
            </a:r>
            <a:endParaRPr kumimoji="1" lang="ja-JP" altLang="en-US" dirty="0"/>
          </a:p>
        </p:txBody>
      </p:sp>
      <p:sp>
        <p:nvSpPr>
          <p:cNvPr id="79" name="テキスト ボックス 78"/>
          <p:cNvSpPr txBox="1"/>
          <p:nvPr/>
        </p:nvSpPr>
        <p:spPr>
          <a:xfrm>
            <a:off x="1643042" y="5929330"/>
            <a:ext cx="540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B</a:t>
            </a:r>
            <a:endParaRPr kumimoji="1" lang="ja-JP" altLang="en-US" dirty="0"/>
          </a:p>
        </p:txBody>
      </p:sp>
      <p:sp>
        <p:nvSpPr>
          <p:cNvPr id="86" name="テキスト ボックス 85"/>
          <p:cNvSpPr txBox="1"/>
          <p:nvPr/>
        </p:nvSpPr>
        <p:spPr>
          <a:xfrm>
            <a:off x="2857488" y="5929330"/>
            <a:ext cx="538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C</a:t>
            </a:r>
            <a:endParaRPr kumimoji="1" lang="ja-JP" altLang="en-US" dirty="0"/>
          </a:p>
        </p:txBody>
      </p:sp>
      <p:sp>
        <p:nvSpPr>
          <p:cNvPr id="87" name="正方形/長方形 86"/>
          <p:cNvSpPr/>
          <p:nvPr/>
        </p:nvSpPr>
        <p:spPr>
          <a:xfrm>
            <a:off x="3214678" y="5357826"/>
            <a:ext cx="203607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200" dirty="0" err="1" smtClean="0"/>
              <a:t>hanoi</a:t>
            </a:r>
            <a:r>
              <a:rPr lang="en-US" altLang="ja-JP" sz="1200" dirty="0" smtClean="0"/>
              <a:t>(</a:t>
            </a:r>
            <a:r>
              <a:rPr lang="en-US" altLang="ja-JP" sz="1200" dirty="0" smtClean="0">
                <a:solidFill>
                  <a:srgbClr val="FF0000"/>
                </a:solidFill>
              </a:rPr>
              <a:t>0</a:t>
            </a:r>
            <a:r>
              <a:rPr lang="en-US" altLang="ja-JP" sz="1200" dirty="0" smtClean="0"/>
              <a:t>, “</a:t>
            </a:r>
            <a:r>
              <a:rPr lang="ja-JP" altLang="en-US" sz="1200" dirty="0" smtClean="0"/>
              <a:t>棒</a:t>
            </a:r>
            <a:r>
              <a:rPr lang="en-US" altLang="ja-JP" sz="1200" dirty="0" smtClean="0"/>
              <a:t>A”, “</a:t>
            </a:r>
            <a:r>
              <a:rPr lang="ja-JP" altLang="en-US" sz="1200" dirty="0" smtClean="0"/>
              <a:t>棒</a:t>
            </a:r>
            <a:r>
              <a:rPr lang="en-US" altLang="ja-JP" sz="1200" dirty="0" smtClean="0"/>
              <a:t>C”, “</a:t>
            </a:r>
            <a:r>
              <a:rPr lang="ja-JP" altLang="en-US" sz="1200" dirty="0" smtClean="0"/>
              <a:t>棒</a:t>
            </a:r>
            <a:r>
              <a:rPr lang="en-US" altLang="ja-JP" sz="1200" dirty="0" smtClean="0"/>
              <a:t>B”) </a:t>
            </a:r>
          </a:p>
          <a:p>
            <a:r>
              <a:rPr lang="ja-JP" altLang="en-US" sz="1200" dirty="0" smtClean="0"/>
              <a:t>円盤数が</a:t>
            </a:r>
            <a:r>
              <a:rPr lang="en-US" altLang="ja-JP" sz="1200" dirty="0" smtClean="0"/>
              <a:t>0</a:t>
            </a:r>
            <a:r>
              <a:rPr lang="ja-JP" altLang="en-US" sz="1200" dirty="0" smtClean="0"/>
              <a:t>なので、</a:t>
            </a:r>
            <a:endParaRPr lang="en-US" altLang="ja-JP" sz="1200" dirty="0" smtClean="0"/>
          </a:p>
          <a:p>
            <a:r>
              <a:rPr lang="ja-JP" altLang="en-US" sz="1200" dirty="0" smtClean="0"/>
              <a:t>何もしないで戻る</a:t>
            </a:r>
            <a:endParaRPr lang="en-US" altLang="ja-JP" sz="1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グループ化 55"/>
          <p:cNvGrpSpPr/>
          <p:nvPr/>
        </p:nvGrpSpPr>
        <p:grpSpPr>
          <a:xfrm>
            <a:off x="5072066" y="1285860"/>
            <a:ext cx="3929090" cy="2714644"/>
            <a:chOff x="3890168" y="4143356"/>
            <a:chExt cx="3929090" cy="2714644"/>
          </a:xfrm>
        </p:grpSpPr>
        <p:sp>
          <p:nvSpPr>
            <p:cNvPr id="26" name="正方形/長方形 25"/>
            <p:cNvSpPr/>
            <p:nvPr/>
          </p:nvSpPr>
          <p:spPr>
            <a:xfrm>
              <a:off x="3890168" y="4143356"/>
              <a:ext cx="265803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err="1" smtClean="0"/>
                <a:t>hanoi</a:t>
              </a:r>
              <a:r>
                <a:rPr lang="en-US" altLang="ja-JP" sz="1600" dirty="0" smtClean="0"/>
                <a:t>(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2</a:t>
              </a:r>
              <a:r>
                <a:rPr lang="en-US" altLang="ja-JP" sz="1600" dirty="0" smtClean="0"/>
                <a:t>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A”, 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“</a:t>
              </a:r>
              <a:r>
                <a:rPr lang="ja-JP" altLang="en-US" sz="1600" dirty="0" smtClean="0">
                  <a:solidFill>
                    <a:srgbClr val="FF0000"/>
                  </a:solidFill>
                </a:rPr>
                <a:t>棒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C”</a:t>
              </a:r>
              <a:r>
                <a:rPr lang="en-US" altLang="ja-JP" sz="1600" dirty="0" smtClean="0"/>
                <a:t>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B”) </a:t>
              </a:r>
            </a:p>
          </p:txBody>
        </p:sp>
        <p:sp>
          <p:nvSpPr>
            <p:cNvPr id="27" name="正方形/長方形 26"/>
            <p:cNvSpPr/>
            <p:nvPr/>
          </p:nvSpPr>
          <p:spPr>
            <a:xfrm>
              <a:off x="3890168" y="4429108"/>
              <a:ext cx="3929090" cy="71440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8" name="正方形/長方形 27"/>
            <p:cNvSpPr/>
            <p:nvPr/>
          </p:nvSpPr>
          <p:spPr>
            <a:xfrm>
              <a:off x="3890168" y="5143488"/>
              <a:ext cx="3929090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2000" dirty="0" smtClean="0"/>
                <a:t>if(</a:t>
              </a:r>
              <a:r>
                <a:rPr lang="en-US" altLang="ja-JP" sz="2000" dirty="0" err="1" smtClean="0"/>
                <a:t>ndisk</a:t>
              </a:r>
              <a:r>
                <a:rPr lang="en-US" altLang="ja-JP" sz="2000" dirty="0" smtClean="0"/>
                <a:t>&gt;=1){</a:t>
              </a:r>
            </a:p>
            <a:p>
              <a:pPr algn="just"/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move(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>
                  <a:solidFill>
                    <a:srgbClr val="FF0000"/>
                  </a:solidFill>
                </a:rPr>
                <a:t>dst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}</a:t>
              </a:r>
            </a:p>
          </p:txBody>
        </p:sp>
        <p:sp>
          <p:nvSpPr>
            <p:cNvPr id="29" name="テキスト ボックス 28"/>
            <p:cNvSpPr txBox="1"/>
            <p:nvPr/>
          </p:nvSpPr>
          <p:spPr>
            <a:xfrm>
              <a:off x="3929058" y="4500570"/>
              <a:ext cx="511679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err="1" smtClean="0">
                  <a:solidFill>
                    <a:srgbClr val="0070C0"/>
                  </a:solidFill>
                </a:rPr>
                <a:t>ndisk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30" name="テキスト ボックス 29"/>
            <p:cNvSpPr txBox="1"/>
            <p:nvPr/>
          </p:nvSpPr>
          <p:spPr>
            <a:xfrm>
              <a:off x="4714876" y="4786322"/>
              <a:ext cx="461986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/>
                <a:t>から</a:t>
              </a:r>
              <a:endParaRPr kumimoji="1" lang="ja-JP" altLang="en-US" sz="1200" dirty="0"/>
            </a:p>
          </p:txBody>
        </p:sp>
        <p:sp>
          <p:nvSpPr>
            <p:cNvPr id="31" name="テキスト ボックス 30"/>
            <p:cNvSpPr txBox="1"/>
            <p:nvPr/>
          </p:nvSpPr>
          <p:spPr>
            <a:xfrm>
              <a:off x="4714876" y="4500570"/>
              <a:ext cx="931665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ja-JP" altLang="en-US" sz="1200" dirty="0" smtClean="0"/>
                <a:t>枚の円盤を</a:t>
              </a:r>
              <a:endParaRPr kumimoji="1" lang="ja-JP" altLang="en-US" sz="1200" dirty="0"/>
            </a:p>
          </p:txBody>
        </p:sp>
        <p:sp>
          <p:nvSpPr>
            <p:cNvPr id="32" name="テキスト ボックス 31"/>
            <p:cNvSpPr txBox="1"/>
            <p:nvPr/>
          </p:nvSpPr>
          <p:spPr>
            <a:xfrm>
              <a:off x="5929322" y="4786322"/>
              <a:ext cx="338554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>
                  <a:solidFill>
                    <a:srgbClr val="0070C0"/>
                  </a:solidFill>
                </a:rPr>
                <a:t>へ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grpSp>
          <p:nvGrpSpPr>
            <p:cNvPr id="7" name="グループ化 50"/>
            <p:cNvGrpSpPr/>
            <p:nvPr/>
          </p:nvGrpSpPr>
          <p:grpSpPr>
            <a:xfrm>
              <a:off x="5143504" y="4786322"/>
              <a:ext cx="799148" cy="285752"/>
              <a:chOff x="4201480" y="4786322"/>
              <a:chExt cx="799148" cy="285752"/>
            </a:xfrm>
          </p:grpSpPr>
          <p:sp>
            <p:nvSpPr>
              <p:cNvPr id="51" name="テキスト ボックス 50"/>
              <p:cNvSpPr txBox="1"/>
              <p:nvPr/>
            </p:nvSpPr>
            <p:spPr>
              <a:xfrm>
                <a:off x="4201480" y="4786322"/>
                <a:ext cx="375296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kumimoji="1" lang="en-US" altLang="ja-JP" sz="1200" dirty="0" err="1" smtClean="0">
                    <a:solidFill>
                      <a:srgbClr val="0070C0"/>
                    </a:solidFill>
                  </a:rPr>
                  <a:t>dst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55" name="正方形/長方形 54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C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34" name="テキスト ボックス 33"/>
            <p:cNvSpPr txBox="1"/>
            <p:nvPr/>
          </p:nvSpPr>
          <p:spPr>
            <a:xfrm>
              <a:off x="7072330" y="4643446"/>
              <a:ext cx="732893" cy="46166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ja-JP" altLang="en-US" sz="1200" dirty="0" smtClean="0"/>
                <a:t>を使って</a:t>
              </a:r>
              <a:endParaRPr lang="en-US" altLang="ja-JP" sz="1200" dirty="0" smtClean="0"/>
            </a:p>
            <a:p>
              <a:r>
                <a:rPr lang="ja-JP" altLang="en-US" sz="1200" dirty="0" smtClean="0"/>
                <a:t>移動</a:t>
              </a:r>
              <a:endParaRPr kumimoji="1" lang="ja-JP" altLang="en-US" sz="1200" dirty="0"/>
            </a:p>
          </p:txBody>
        </p:sp>
        <p:sp>
          <p:nvSpPr>
            <p:cNvPr id="35" name="正方形/長方形 34"/>
            <p:cNvSpPr/>
            <p:nvPr/>
          </p:nvSpPr>
          <p:spPr>
            <a:xfrm>
              <a:off x="4500562" y="4500570"/>
              <a:ext cx="214314" cy="21433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altLang="ja-JP" sz="1200" dirty="0" smtClean="0">
                  <a:solidFill>
                    <a:srgbClr val="FF0000"/>
                  </a:solidFill>
                </a:rPr>
                <a:t>2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grpSp>
          <p:nvGrpSpPr>
            <p:cNvPr id="8" name="グループ化 43"/>
            <p:cNvGrpSpPr/>
            <p:nvPr/>
          </p:nvGrpSpPr>
          <p:grpSpPr>
            <a:xfrm>
              <a:off x="3929058" y="4786322"/>
              <a:ext cx="785818" cy="285752"/>
              <a:chOff x="4214810" y="4786322"/>
              <a:chExt cx="785818" cy="285752"/>
            </a:xfrm>
          </p:grpSpPr>
          <p:sp>
            <p:nvSpPr>
              <p:cNvPr id="44" name="テキスト ボックス 43"/>
              <p:cNvSpPr txBox="1"/>
              <p:nvPr/>
            </p:nvSpPr>
            <p:spPr>
              <a:xfrm>
                <a:off x="4214810" y="4786322"/>
                <a:ext cx="361959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err="1" smtClean="0">
                    <a:solidFill>
                      <a:srgbClr val="0070C0"/>
                    </a:solidFill>
                  </a:rPr>
                  <a:t>src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7" name="正方形/長方形 46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A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9" name="グループ化 46"/>
            <p:cNvGrpSpPr/>
            <p:nvPr/>
          </p:nvGrpSpPr>
          <p:grpSpPr>
            <a:xfrm>
              <a:off x="6215074" y="4786322"/>
              <a:ext cx="922896" cy="285752"/>
              <a:chOff x="4077732" y="4786322"/>
              <a:chExt cx="922896" cy="285752"/>
            </a:xfrm>
          </p:grpSpPr>
          <p:sp>
            <p:nvSpPr>
              <p:cNvPr id="40" name="テキスト ボックス 39"/>
              <p:cNvSpPr txBox="1"/>
              <p:nvPr/>
            </p:nvSpPr>
            <p:spPr>
              <a:xfrm>
                <a:off x="4077732" y="4786322"/>
                <a:ext cx="499047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smtClean="0">
                    <a:solidFill>
                      <a:srgbClr val="0070C0"/>
                    </a:solidFill>
                  </a:rPr>
                  <a:t>work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2" name="正方形/長方形 41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B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57" name="右矢印 56"/>
          <p:cNvSpPr/>
          <p:nvPr/>
        </p:nvSpPr>
        <p:spPr>
          <a:xfrm rot="5400000">
            <a:off x="5464975" y="3536157"/>
            <a:ext cx="2071702" cy="10001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50" dirty="0" err="1" smtClean="0"/>
              <a:t>hanoi</a:t>
            </a:r>
            <a:r>
              <a:rPr kumimoji="1" lang="en-US" altLang="ja-JP" sz="1050" dirty="0" smtClean="0"/>
              <a:t>(</a:t>
            </a:r>
            <a:r>
              <a:rPr lang="en-US" altLang="ja-JP" sz="1050" dirty="0" smtClean="0">
                <a:solidFill>
                  <a:srgbClr val="FF0000"/>
                </a:solidFill>
              </a:rPr>
              <a:t>1</a:t>
            </a:r>
            <a:r>
              <a:rPr kumimoji="1" lang="en-US" altLang="ja-JP" sz="1050" dirty="0" smtClean="0"/>
              <a:t>, “</a:t>
            </a:r>
            <a:r>
              <a:rPr kumimoji="1" lang="ja-JP" altLang="en-US" sz="1050" dirty="0" smtClean="0"/>
              <a:t>棒</a:t>
            </a:r>
            <a:r>
              <a:rPr kumimoji="1" lang="en-US" altLang="ja-JP" sz="1050" dirty="0" smtClean="0"/>
              <a:t>A”, 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“</a:t>
            </a:r>
            <a:r>
              <a:rPr kumimoji="1" lang="ja-JP" altLang="en-US" sz="1050" dirty="0" smtClean="0">
                <a:solidFill>
                  <a:srgbClr val="FF0000"/>
                </a:solidFill>
              </a:rPr>
              <a:t>棒</a:t>
            </a:r>
            <a:r>
              <a:rPr lang="en-US" altLang="ja-JP" sz="1050" dirty="0" smtClean="0">
                <a:solidFill>
                  <a:srgbClr val="FF0000"/>
                </a:solidFill>
              </a:rPr>
              <a:t>B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”</a:t>
            </a:r>
            <a:r>
              <a:rPr kumimoji="1" lang="en-US" altLang="ja-JP" sz="1050" dirty="0" smtClean="0"/>
              <a:t>, “</a:t>
            </a:r>
            <a:r>
              <a:rPr kumimoji="1" lang="ja-JP" altLang="en-US" sz="1050" dirty="0" smtClean="0"/>
              <a:t>棒</a:t>
            </a:r>
            <a:r>
              <a:rPr lang="en-US" altLang="ja-JP" sz="1050" dirty="0" smtClean="0"/>
              <a:t>C</a:t>
            </a:r>
            <a:r>
              <a:rPr kumimoji="1" lang="en-US" altLang="ja-JP" sz="1050" dirty="0" smtClean="0"/>
              <a:t>”)</a:t>
            </a:r>
            <a:endParaRPr kumimoji="1" lang="ja-JP" altLang="en-US" sz="1050" dirty="0"/>
          </a:p>
        </p:txBody>
      </p:sp>
      <p:sp>
        <p:nvSpPr>
          <p:cNvPr id="11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ハノイの塔：実行の様子</a:t>
            </a:r>
            <a:endParaRPr kumimoji="1" lang="ja-JP" altLang="en-US" dirty="0"/>
          </a:p>
        </p:txBody>
      </p:sp>
      <p:grpSp>
        <p:nvGrpSpPr>
          <p:cNvPr id="2" name="グループ化 55"/>
          <p:cNvGrpSpPr/>
          <p:nvPr/>
        </p:nvGrpSpPr>
        <p:grpSpPr>
          <a:xfrm>
            <a:off x="0" y="1285860"/>
            <a:ext cx="3929090" cy="2714644"/>
            <a:chOff x="3890168" y="4143356"/>
            <a:chExt cx="3929090" cy="2714644"/>
          </a:xfrm>
        </p:grpSpPr>
        <p:sp>
          <p:nvSpPr>
            <p:cNvPr id="18" name="正方形/長方形 17"/>
            <p:cNvSpPr/>
            <p:nvPr/>
          </p:nvSpPr>
          <p:spPr>
            <a:xfrm>
              <a:off x="3890168" y="4143356"/>
              <a:ext cx="265803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err="1" smtClean="0"/>
                <a:t>hanoi</a:t>
              </a:r>
              <a:r>
                <a:rPr lang="en-US" altLang="ja-JP" sz="1600" dirty="0" smtClean="0"/>
                <a:t>(3,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A”,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B”,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C”) </a:t>
              </a: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890168" y="4429108"/>
              <a:ext cx="3929090" cy="71440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" name="正方形/長方形 22"/>
            <p:cNvSpPr/>
            <p:nvPr/>
          </p:nvSpPr>
          <p:spPr>
            <a:xfrm>
              <a:off x="3890168" y="5143488"/>
              <a:ext cx="3929090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2000" dirty="0" smtClean="0"/>
                <a:t>if(</a:t>
              </a:r>
              <a:r>
                <a:rPr lang="en-US" altLang="ja-JP" sz="2000" dirty="0" err="1" smtClean="0"/>
                <a:t>ndisk</a:t>
              </a:r>
              <a:r>
                <a:rPr lang="en-US" altLang="ja-JP" sz="2000" dirty="0" smtClean="0"/>
                <a:t>&gt;=1){</a:t>
              </a:r>
            </a:p>
            <a:p>
              <a:pPr algn="just"/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move(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>
                  <a:solidFill>
                    <a:srgbClr val="FF0000"/>
                  </a:solidFill>
                </a:rPr>
                <a:t>dst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}</a:t>
              </a:r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3929058" y="4500570"/>
              <a:ext cx="511679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err="1" smtClean="0">
                  <a:solidFill>
                    <a:srgbClr val="0070C0"/>
                  </a:solidFill>
                </a:rPr>
                <a:t>ndisk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45" name="テキスト ボックス 44"/>
            <p:cNvSpPr txBox="1"/>
            <p:nvPr/>
          </p:nvSpPr>
          <p:spPr>
            <a:xfrm>
              <a:off x="4714876" y="4786322"/>
              <a:ext cx="461986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/>
                <a:t>から</a:t>
              </a:r>
              <a:endParaRPr kumimoji="1" lang="ja-JP" altLang="en-US" sz="1200" dirty="0"/>
            </a:p>
          </p:txBody>
        </p:sp>
        <p:sp>
          <p:nvSpPr>
            <p:cNvPr id="46" name="テキスト ボックス 45"/>
            <p:cNvSpPr txBox="1"/>
            <p:nvPr/>
          </p:nvSpPr>
          <p:spPr>
            <a:xfrm>
              <a:off x="4714876" y="4500570"/>
              <a:ext cx="931665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ja-JP" altLang="en-US" sz="1200" dirty="0" smtClean="0"/>
                <a:t>枚の円盤を</a:t>
              </a:r>
              <a:endParaRPr kumimoji="1" lang="ja-JP" altLang="en-US" sz="1200" dirty="0"/>
            </a:p>
          </p:txBody>
        </p:sp>
        <p:sp>
          <p:nvSpPr>
            <p:cNvPr id="50" name="テキスト ボックス 49"/>
            <p:cNvSpPr txBox="1"/>
            <p:nvPr/>
          </p:nvSpPr>
          <p:spPr>
            <a:xfrm>
              <a:off x="5929322" y="4786322"/>
              <a:ext cx="338554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>
                  <a:solidFill>
                    <a:srgbClr val="0070C0"/>
                  </a:solidFill>
                </a:rPr>
                <a:t>へ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grpSp>
          <p:nvGrpSpPr>
            <p:cNvPr id="3" name="グループ化 50"/>
            <p:cNvGrpSpPr/>
            <p:nvPr/>
          </p:nvGrpSpPr>
          <p:grpSpPr>
            <a:xfrm>
              <a:off x="5143504" y="4786322"/>
              <a:ext cx="799148" cy="285752"/>
              <a:chOff x="4201480" y="4786322"/>
              <a:chExt cx="799148" cy="285752"/>
            </a:xfrm>
          </p:grpSpPr>
          <p:sp>
            <p:nvSpPr>
              <p:cNvPr id="52" name="テキスト ボックス 51"/>
              <p:cNvSpPr txBox="1"/>
              <p:nvPr/>
            </p:nvSpPr>
            <p:spPr>
              <a:xfrm>
                <a:off x="4201480" y="4786322"/>
                <a:ext cx="375296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kumimoji="1" lang="en-US" altLang="ja-JP" sz="1200" dirty="0" err="1" smtClean="0">
                    <a:solidFill>
                      <a:srgbClr val="0070C0"/>
                    </a:solidFill>
                  </a:rPr>
                  <a:t>dst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53" name="正方形/長方形 52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B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54" name="テキスト ボックス 53"/>
            <p:cNvSpPr txBox="1"/>
            <p:nvPr/>
          </p:nvSpPr>
          <p:spPr>
            <a:xfrm>
              <a:off x="7072330" y="4643446"/>
              <a:ext cx="732893" cy="46166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ja-JP" altLang="en-US" sz="1200" dirty="0" smtClean="0"/>
                <a:t>を使って</a:t>
              </a:r>
              <a:endParaRPr lang="en-US" altLang="ja-JP" sz="1200" dirty="0" smtClean="0"/>
            </a:p>
            <a:p>
              <a:r>
                <a:rPr lang="ja-JP" altLang="en-US" sz="1200" dirty="0" smtClean="0"/>
                <a:t>移動</a:t>
              </a:r>
              <a:endParaRPr kumimoji="1" lang="ja-JP" altLang="en-US" sz="1200" dirty="0"/>
            </a:p>
          </p:txBody>
        </p:sp>
        <p:sp>
          <p:nvSpPr>
            <p:cNvPr id="39" name="正方形/長方形 38"/>
            <p:cNvSpPr/>
            <p:nvPr/>
          </p:nvSpPr>
          <p:spPr>
            <a:xfrm>
              <a:off x="4500562" y="4500570"/>
              <a:ext cx="214314" cy="21433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kumimoji="1" lang="en-US" altLang="ja-JP" sz="1200" dirty="0" smtClean="0">
                  <a:solidFill>
                    <a:srgbClr val="FF0000"/>
                  </a:solidFill>
                </a:rPr>
                <a:t>3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grpSp>
          <p:nvGrpSpPr>
            <p:cNvPr id="4" name="グループ化 43"/>
            <p:cNvGrpSpPr/>
            <p:nvPr/>
          </p:nvGrpSpPr>
          <p:grpSpPr>
            <a:xfrm>
              <a:off x="3929058" y="4786322"/>
              <a:ext cx="785818" cy="285752"/>
              <a:chOff x="4214810" y="4786322"/>
              <a:chExt cx="785818" cy="285752"/>
            </a:xfrm>
          </p:grpSpPr>
          <p:sp>
            <p:nvSpPr>
              <p:cNvPr id="43" name="テキスト ボックス 42"/>
              <p:cNvSpPr txBox="1"/>
              <p:nvPr/>
            </p:nvSpPr>
            <p:spPr>
              <a:xfrm>
                <a:off x="4214810" y="4786322"/>
                <a:ext cx="361959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err="1" smtClean="0">
                    <a:solidFill>
                      <a:srgbClr val="0070C0"/>
                    </a:solidFill>
                  </a:rPr>
                  <a:t>src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1" name="正方形/長方形 40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A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5" name="グループ化 46"/>
            <p:cNvGrpSpPr/>
            <p:nvPr/>
          </p:nvGrpSpPr>
          <p:grpSpPr>
            <a:xfrm>
              <a:off x="6215074" y="4786322"/>
              <a:ext cx="922896" cy="285752"/>
              <a:chOff x="4077732" y="4786322"/>
              <a:chExt cx="922896" cy="285752"/>
            </a:xfrm>
          </p:grpSpPr>
          <p:sp>
            <p:nvSpPr>
              <p:cNvPr id="48" name="テキスト ボックス 47"/>
              <p:cNvSpPr txBox="1"/>
              <p:nvPr/>
            </p:nvSpPr>
            <p:spPr>
              <a:xfrm>
                <a:off x="4077732" y="4786322"/>
                <a:ext cx="499047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smtClean="0">
                    <a:solidFill>
                      <a:srgbClr val="0070C0"/>
                    </a:solidFill>
                  </a:rPr>
                  <a:t>work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9" name="正方形/長方形 48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C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22" name="右矢印 21"/>
          <p:cNvSpPr/>
          <p:nvPr/>
        </p:nvSpPr>
        <p:spPr>
          <a:xfrm>
            <a:off x="142844" y="2714620"/>
            <a:ext cx="28575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右矢印 23"/>
          <p:cNvSpPr/>
          <p:nvPr/>
        </p:nvSpPr>
        <p:spPr>
          <a:xfrm rot="20135183">
            <a:off x="3471622" y="1883599"/>
            <a:ext cx="2071702" cy="10001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50" dirty="0" err="1" smtClean="0"/>
              <a:t>hanoi</a:t>
            </a:r>
            <a:r>
              <a:rPr kumimoji="1" lang="en-US" altLang="ja-JP" sz="1050" dirty="0" smtClean="0"/>
              <a:t>(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2</a:t>
            </a:r>
            <a:r>
              <a:rPr kumimoji="1" lang="en-US" altLang="ja-JP" sz="1050" dirty="0" smtClean="0"/>
              <a:t>, “</a:t>
            </a:r>
            <a:r>
              <a:rPr kumimoji="1" lang="ja-JP" altLang="en-US" sz="1050" dirty="0" smtClean="0"/>
              <a:t>棒</a:t>
            </a:r>
            <a:r>
              <a:rPr kumimoji="1" lang="en-US" altLang="ja-JP" sz="1050" dirty="0" smtClean="0"/>
              <a:t>A”, 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“</a:t>
            </a:r>
            <a:r>
              <a:rPr kumimoji="1" lang="ja-JP" altLang="en-US" sz="1050" dirty="0" smtClean="0">
                <a:solidFill>
                  <a:srgbClr val="FF0000"/>
                </a:solidFill>
              </a:rPr>
              <a:t>棒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C”</a:t>
            </a:r>
            <a:r>
              <a:rPr kumimoji="1" lang="en-US" altLang="ja-JP" sz="1050" dirty="0" smtClean="0"/>
              <a:t>, “</a:t>
            </a:r>
            <a:r>
              <a:rPr kumimoji="1" lang="ja-JP" altLang="en-US" sz="1050" dirty="0" smtClean="0"/>
              <a:t>棒</a:t>
            </a:r>
            <a:r>
              <a:rPr kumimoji="1" lang="en-US" altLang="ja-JP" sz="1050" dirty="0" smtClean="0"/>
              <a:t>B”)</a:t>
            </a:r>
            <a:endParaRPr kumimoji="1" lang="ja-JP" altLang="en-US" sz="1050" dirty="0"/>
          </a:p>
        </p:txBody>
      </p:sp>
      <p:sp>
        <p:nvSpPr>
          <p:cNvPr id="56" name="右矢印 55"/>
          <p:cNvSpPr/>
          <p:nvPr/>
        </p:nvSpPr>
        <p:spPr>
          <a:xfrm>
            <a:off x="5286380" y="2786058"/>
            <a:ext cx="28575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0" name="グループ化 55"/>
          <p:cNvGrpSpPr/>
          <p:nvPr/>
        </p:nvGrpSpPr>
        <p:grpSpPr>
          <a:xfrm>
            <a:off x="5072066" y="4143356"/>
            <a:ext cx="3929090" cy="2714644"/>
            <a:chOff x="3890168" y="4143356"/>
            <a:chExt cx="3929090" cy="2714644"/>
          </a:xfrm>
        </p:grpSpPr>
        <p:sp>
          <p:nvSpPr>
            <p:cNvPr id="59" name="正方形/長方形 58"/>
            <p:cNvSpPr/>
            <p:nvPr/>
          </p:nvSpPr>
          <p:spPr>
            <a:xfrm>
              <a:off x="3890168" y="4143356"/>
              <a:ext cx="2658035" cy="338554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>
              <a:spAutoFit/>
            </a:bodyPr>
            <a:lstStyle/>
            <a:p>
              <a:r>
                <a:rPr lang="en-US" altLang="ja-JP" sz="1600" dirty="0" err="1" smtClean="0"/>
                <a:t>hanoi</a:t>
              </a:r>
              <a:r>
                <a:rPr lang="en-US" altLang="ja-JP" sz="1600" dirty="0" smtClean="0"/>
                <a:t>(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1</a:t>
              </a:r>
              <a:r>
                <a:rPr lang="en-US" altLang="ja-JP" sz="1600" dirty="0" smtClean="0"/>
                <a:t>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A”, 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“</a:t>
              </a:r>
              <a:r>
                <a:rPr lang="ja-JP" altLang="en-US" sz="1600" dirty="0" smtClean="0">
                  <a:solidFill>
                    <a:srgbClr val="FF0000"/>
                  </a:solidFill>
                </a:rPr>
                <a:t>棒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B”</a:t>
              </a:r>
              <a:r>
                <a:rPr lang="en-US" altLang="ja-JP" sz="1600" dirty="0" smtClean="0"/>
                <a:t>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C”) </a:t>
              </a:r>
            </a:p>
          </p:txBody>
        </p:sp>
        <p:sp>
          <p:nvSpPr>
            <p:cNvPr id="60" name="正方形/長方形 59"/>
            <p:cNvSpPr/>
            <p:nvPr/>
          </p:nvSpPr>
          <p:spPr>
            <a:xfrm>
              <a:off x="3890168" y="4429108"/>
              <a:ext cx="3929090" cy="71440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1" name="正方形/長方形 60"/>
            <p:cNvSpPr/>
            <p:nvPr/>
          </p:nvSpPr>
          <p:spPr>
            <a:xfrm>
              <a:off x="3890168" y="5143488"/>
              <a:ext cx="3929090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2000" dirty="0" smtClean="0"/>
                <a:t>if(</a:t>
              </a:r>
              <a:r>
                <a:rPr lang="en-US" altLang="ja-JP" sz="2000" dirty="0" err="1" smtClean="0"/>
                <a:t>ndisk</a:t>
              </a:r>
              <a:r>
                <a:rPr lang="en-US" altLang="ja-JP" sz="2000" dirty="0" smtClean="0"/>
                <a:t>&gt;=1){</a:t>
              </a:r>
            </a:p>
            <a:p>
              <a:pPr algn="just"/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move(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>
                  <a:solidFill>
                    <a:srgbClr val="FF0000"/>
                  </a:solidFill>
                </a:rPr>
                <a:t>dst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}</a:t>
              </a:r>
            </a:p>
          </p:txBody>
        </p:sp>
        <p:sp>
          <p:nvSpPr>
            <p:cNvPr id="62" name="テキスト ボックス 61"/>
            <p:cNvSpPr txBox="1"/>
            <p:nvPr/>
          </p:nvSpPr>
          <p:spPr>
            <a:xfrm>
              <a:off x="3929058" y="4500570"/>
              <a:ext cx="511679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err="1" smtClean="0">
                  <a:solidFill>
                    <a:srgbClr val="0070C0"/>
                  </a:solidFill>
                </a:rPr>
                <a:t>ndisk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63" name="テキスト ボックス 62"/>
            <p:cNvSpPr txBox="1"/>
            <p:nvPr/>
          </p:nvSpPr>
          <p:spPr>
            <a:xfrm>
              <a:off x="4714876" y="4786322"/>
              <a:ext cx="461986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/>
                <a:t>から</a:t>
              </a:r>
              <a:endParaRPr kumimoji="1" lang="ja-JP" altLang="en-US" sz="1200" dirty="0"/>
            </a:p>
          </p:txBody>
        </p:sp>
        <p:sp>
          <p:nvSpPr>
            <p:cNvPr id="64" name="テキスト ボックス 63"/>
            <p:cNvSpPr txBox="1"/>
            <p:nvPr/>
          </p:nvSpPr>
          <p:spPr>
            <a:xfrm>
              <a:off x="4714876" y="4500570"/>
              <a:ext cx="931665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ja-JP" altLang="en-US" sz="1200" dirty="0" smtClean="0"/>
                <a:t>枚の円盤を</a:t>
              </a:r>
              <a:endParaRPr kumimoji="1" lang="ja-JP" altLang="en-US" sz="1200" dirty="0"/>
            </a:p>
          </p:txBody>
        </p:sp>
        <p:sp>
          <p:nvSpPr>
            <p:cNvPr id="65" name="テキスト ボックス 64"/>
            <p:cNvSpPr txBox="1"/>
            <p:nvPr/>
          </p:nvSpPr>
          <p:spPr>
            <a:xfrm>
              <a:off x="5929322" y="4786322"/>
              <a:ext cx="338554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>
                  <a:solidFill>
                    <a:srgbClr val="0070C0"/>
                  </a:solidFill>
                </a:rPr>
                <a:t>へ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grpSp>
          <p:nvGrpSpPr>
            <p:cNvPr id="12" name="グループ化 50"/>
            <p:cNvGrpSpPr/>
            <p:nvPr/>
          </p:nvGrpSpPr>
          <p:grpSpPr>
            <a:xfrm>
              <a:off x="5143504" y="4786322"/>
              <a:ext cx="799148" cy="285752"/>
              <a:chOff x="4201480" y="4786322"/>
              <a:chExt cx="799148" cy="285752"/>
            </a:xfrm>
          </p:grpSpPr>
          <p:sp>
            <p:nvSpPr>
              <p:cNvPr id="75" name="テキスト ボックス 74"/>
              <p:cNvSpPr txBox="1"/>
              <p:nvPr/>
            </p:nvSpPr>
            <p:spPr>
              <a:xfrm>
                <a:off x="4201480" y="4786322"/>
                <a:ext cx="375296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kumimoji="1" lang="en-US" altLang="ja-JP" sz="1200" dirty="0" err="1" smtClean="0">
                    <a:solidFill>
                      <a:srgbClr val="0070C0"/>
                    </a:solidFill>
                  </a:rPr>
                  <a:t>dst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76" name="正方形/長方形 75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B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67" name="テキスト ボックス 66"/>
            <p:cNvSpPr txBox="1"/>
            <p:nvPr/>
          </p:nvSpPr>
          <p:spPr>
            <a:xfrm>
              <a:off x="7072330" y="4643446"/>
              <a:ext cx="732893" cy="46166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ja-JP" altLang="en-US" sz="1200" dirty="0" smtClean="0"/>
                <a:t>を使って</a:t>
              </a:r>
              <a:endParaRPr lang="en-US" altLang="ja-JP" sz="1200" dirty="0" smtClean="0"/>
            </a:p>
            <a:p>
              <a:r>
                <a:rPr lang="ja-JP" altLang="en-US" sz="1200" dirty="0" smtClean="0"/>
                <a:t>移動</a:t>
              </a:r>
              <a:endParaRPr kumimoji="1" lang="ja-JP" altLang="en-US" sz="1200" dirty="0"/>
            </a:p>
          </p:txBody>
        </p:sp>
        <p:sp>
          <p:nvSpPr>
            <p:cNvPr id="68" name="正方形/長方形 67"/>
            <p:cNvSpPr/>
            <p:nvPr/>
          </p:nvSpPr>
          <p:spPr>
            <a:xfrm>
              <a:off x="4500562" y="4500570"/>
              <a:ext cx="214314" cy="21433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altLang="ja-JP" sz="1200" dirty="0" smtClean="0">
                  <a:solidFill>
                    <a:srgbClr val="FF0000"/>
                  </a:solidFill>
                </a:rPr>
                <a:t>1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grpSp>
          <p:nvGrpSpPr>
            <p:cNvPr id="13" name="グループ化 43"/>
            <p:cNvGrpSpPr/>
            <p:nvPr/>
          </p:nvGrpSpPr>
          <p:grpSpPr>
            <a:xfrm>
              <a:off x="3929058" y="4786322"/>
              <a:ext cx="785818" cy="285752"/>
              <a:chOff x="4214810" y="4786322"/>
              <a:chExt cx="785818" cy="285752"/>
            </a:xfrm>
          </p:grpSpPr>
          <p:sp>
            <p:nvSpPr>
              <p:cNvPr id="73" name="テキスト ボックス 72"/>
              <p:cNvSpPr txBox="1"/>
              <p:nvPr/>
            </p:nvSpPr>
            <p:spPr>
              <a:xfrm>
                <a:off x="4214810" y="4786322"/>
                <a:ext cx="361959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err="1" smtClean="0">
                    <a:solidFill>
                      <a:srgbClr val="0070C0"/>
                    </a:solidFill>
                  </a:rPr>
                  <a:t>src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74" name="正方形/長方形 73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A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14" name="グループ化 46"/>
            <p:cNvGrpSpPr/>
            <p:nvPr/>
          </p:nvGrpSpPr>
          <p:grpSpPr>
            <a:xfrm>
              <a:off x="6215074" y="4786322"/>
              <a:ext cx="922896" cy="285752"/>
              <a:chOff x="4077732" y="4786322"/>
              <a:chExt cx="922896" cy="285752"/>
            </a:xfrm>
          </p:grpSpPr>
          <p:sp>
            <p:nvSpPr>
              <p:cNvPr id="71" name="テキスト ボックス 70"/>
              <p:cNvSpPr txBox="1"/>
              <p:nvPr/>
            </p:nvSpPr>
            <p:spPr>
              <a:xfrm>
                <a:off x="4077732" y="4786322"/>
                <a:ext cx="499047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smtClean="0">
                    <a:solidFill>
                      <a:srgbClr val="0070C0"/>
                    </a:solidFill>
                  </a:rPr>
                  <a:t>work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72" name="正方形/長方形 71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C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66" name="右矢印 65"/>
          <p:cNvSpPr/>
          <p:nvPr/>
        </p:nvSpPr>
        <p:spPr>
          <a:xfrm>
            <a:off x="5286380" y="5929330"/>
            <a:ext cx="28575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正方形/長方形 68"/>
          <p:cNvSpPr/>
          <p:nvPr/>
        </p:nvSpPr>
        <p:spPr>
          <a:xfrm>
            <a:off x="214282" y="5572140"/>
            <a:ext cx="928662" cy="21431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70" name="正方形/長方形 69"/>
          <p:cNvSpPr/>
          <p:nvPr/>
        </p:nvSpPr>
        <p:spPr>
          <a:xfrm>
            <a:off x="357158" y="5286388"/>
            <a:ext cx="642942" cy="21431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77" name="正方形/長方形 76"/>
          <p:cNvSpPr/>
          <p:nvPr/>
        </p:nvSpPr>
        <p:spPr>
          <a:xfrm>
            <a:off x="500034" y="5000636"/>
            <a:ext cx="357190" cy="21431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78" name="テキスト ボックス 77"/>
          <p:cNvSpPr txBox="1"/>
          <p:nvPr/>
        </p:nvSpPr>
        <p:spPr>
          <a:xfrm>
            <a:off x="428596" y="5929330"/>
            <a:ext cx="5485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A</a:t>
            </a:r>
            <a:endParaRPr kumimoji="1" lang="ja-JP" altLang="en-US" dirty="0"/>
          </a:p>
        </p:txBody>
      </p:sp>
      <p:sp>
        <p:nvSpPr>
          <p:cNvPr id="79" name="テキスト ボックス 78"/>
          <p:cNvSpPr txBox="1"/>
          <p:nvPr/>
        </p:nvSpPr>
        <p:spPr>
          <a:xfrm>
            <a:off x="1643042" y="5929330"/>
            <a:ext cx="540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B</a:t>
            </a:r>
            <a:endParaRPr kumimoji="1" lang="ja-JP" altLang="en-US" dirty="0"/>
          </a:p>
        </p:txBody>
      </p:sp>
      <p:sp>
        <p:nvSpPr>
          <p:cNvPr id="86" name="テキスト ボックス 85"/>
          <p:cNvSpPr txBox="1"/>
          <p:nvPr/>
        </p:nvSpPr>
        <p:spPr>
          <a:xfrm>
            <a:off x="2857488" y="5929330"/>
            <a:ext cx="538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C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グループ化 55"/>
          <p:cNvGrpSpPr/>
          <p:nvPr/>
        </p:nvGrpSpPr>
        <p:grpSpPr>
          <a:xfrm>
            <a:off x="5072066" y="1285860"/>
            <a:ext cx="3929090" cy="2714644"/>
            <a:chOff x="3890168" y="4143356"/>
            <a:chExt cx="3929090" cy="2714644"/>
          </a:xfrm>
        </p:grpSpPr>
        <p:sp>
          <p:nvSpPr>
            <p:cNvPr id="26" name="正方形/長方形 25"/>
            <p:cNvSpPr/>
            <p:nvPr/>
          </p:nvSpPr>
          <p:spPr>
            <a:xfrm>
              <a:off x="3890168" y="4143356"/>
              <a:ext cx="265803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err="1" smtClean="0"/>
                <a:t>hanoi</a:t>
              </a:r>
              <a:r>
                <a:rPr lang="en-US" altLang="ja-JP" sz="1600" dirty="0" smtClean="0"/>
                <a:t>(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2</a:t>
              </a:r>
              <a:r>
                <a:rPr lang="en-US" altLang="ja-JP" sz="1600" dirty="0" smtClean="0"/>
                <a:t>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A”, 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“</a:t>
              </a:r>
              <a:r>
                <a:rPr lang="ja-JP" altLang="en-US" sz="1600" dirty="0" smtClean="0">
                  <a:solidFill>
                    <a:srgbClr val="FF0000"/>
                  </a:solidFill>
                </a:rPr>
                <a:t>棒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C”</a:t>
              </a:r>
              <a:r>
                <a:rPr lang="en-US" altLang="ja-JP" sz="1600" dirty="0" smtClean="0"/>
                <a:t>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B”) </a:t>
              </a:r>
            </a:p>
          </p:txBody>
        </p:sp>
        <p:sp>
          <p:nvSpPr>
            <p:cNvPr id="27" name="正方形/長方形 26"/>
            <p:cNvSpPr/>
            <p:nvPr/>
          </p:nvSpPr>
          <p:spPr>
            <a:xfrm>
              <a:off x="3890168" y="4429108"/>
              <a:ext cx="3929090" cy="71440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8" name="正方形/長方形 27"/>
            <p:cNvSpPr/>
            <p:nvPr/>
          </p:nvSpPr>
          <p:spPr>
            <a:xfrm>
              <a:off x="3890168" y="5143488"/>
              <a:ext cx="3929090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2000" dirty="0" smtClean="0"/>
                <a:t>if(</a:t>
              </a:r>
              <a:r>
                <a:rPr lang="en-US" altLang="ja-JP" sz="2000" dirty="0" err="1" smtClean="0"/>
                <a:t>ndisk</a:t>
              </a:r>
              <a:r>
                <a:rPr lang="en-US" altLang="ja-JP" sz="2000" dirty="0" smtClean="0"/>
                <a:t>&gt;=1){</a:t>
              </a:r>
            </a:p>
            <a:p>
              <a:pPr algn="just"/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move(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>
                  <a:solidFill>
                    <a:srgbClr val="FF0000"/>
                  </a:solidFill>
                </a:rPr>
                <a:t>dst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}</a:t>
              </a:r>
            </a:p>
          </p:txBody>
        </p:sp>
        <p:sp>
          <p:nvSpPr>
            <p:cNvPr id="29" name="テキスト ボックス 28"/>
            <p:cNvSpPr txBox="1"/>
            <p:nvPr/>
          </p:nvSpPr>
          <p:spPr>
            <a:xfrm>
              <a:off x="3929058" y="4500570"/>
              <a:ext cx="511679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err="1" smtClean="0">
                  <a:solidFill>
                    <a:srgbClr val="0070C0"/>
                  </a:solidFill>
                </a:rPr>
                <a:t>ndisk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30" name="テキスト ボックス 29"/>
            <p:cNvSpPr txBox="1"/>
            <p:nvPr/>
          </p:nvSpPr>
          <p:spPr>
            <a:xfrm>
              <a:off x="4714876" y="4786322"/>
              <a:ext cx="461986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/>
                <a:t>から</a:t>
              </a:r>
              <a:endParaRPr kumimoji="1" lang="ja-JP" altLang="en-US" sz="1200" dirty="0"/>
            </a:p>
          </p:txBody>
        </p:sp>
        <p:sp>
          <p:nvSpPr>
            <p:cNvPr id="31" name="テキスト ボックス 30"/>
            <p:cNvSpPr txBox="1"/>
            <p:nvPr/>
          </p:nvSpPr>
          <p:spPr>
            <a:xfrm>
              <a:off x="4714876" y="4500570"/>
              <a:ext cx="931665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ja-JP" altLang="en-US" sz="1200" dirty="0" smtClean="0"/>
                <a:t>枚の円盤を</a:t>
              </a:r>
              <a:endParaRPr kumimoji="1" lang="ja-JP" altLang="en-US" sz="1200" dirty="0"/>
            </a:p>
          </p:txBody>
        </p:sp>
        <p:sp>
          <p:nvSpPr>
            <p:cNvPr id="32" name="テキスト ボックス 31"/>
            <p:cNvSpPr txBox="1"/>
            <p:nvPr/>
          </p:nvSpPr>
          <p:spPr>
            <a:xfrm>
              <a:off x="5929322" y="4786322"/>
              <a:ext cx="338554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>
                  <a:solidFill>
                    <a:srgbClr val="0070C0"/>
                  </a:solidFill>
                </a:rPr>
                <a:t>へ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grpSp>
          <p:nvGrpSpPr>
            <p:cNvPr id="7" name="グループ化 50"/>
            <p:cNvGrpSpPr/>
            <p:nvPr/>
          </p:nvGrpSpPr>
          <p:grpSpPr>
            <a:xfrm>
              <a:off x="5143504" y="4786322"/>
              <a:ext cx="799148" cy="285752"/>
              <a:chOff x="4201480" y="4786322"/>
              <a:chExt cx="799148" cy="285752"/>
            </a:xfrm>
          </p:grpSpPr>
          <p:sp>
            <p:nvSpPr>
              <p:cNvPr id="51" name="テキスト ボックス 50"/>
              <p:cNvSpPr txBox="1"/>
              <p:nvPr/>
            </p:nvSpPr>
            <p:spPr>
              <a:xfrm>
                <a:off x="4201480" y="4786322"/>
                <a:ext cx="375296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kumimoji="1" lang="en-US" altLang="ja-JP" sz="1200" dirty="0" err="1" smtClean="0">
                    <a:solidFill>
                      <a:srgbClr val="0070C0"/>
                    </a:solidFill>
                  </a:rPr>
                  <a:t>dst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55" name="正方形/長方形 54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C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34" name="テキスト ボックス 33"/>
            <p:cNvSpPr txBox="1"/>
            <p:nvPr/>
          </p:nvSpPr>
          <p:spPr>
            <a:xfrm>
              <a:off x="7072330" y="4643446"/>
              <a:ext cx="732893" cy="46166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ja-JP" altLang="en-US" sz="1200" dirty="0" smtClean="0"/>
                <a:t>を使って</a:t>
              </a:r>
              <a:endParaRPr lang="en-US" altLang="ja-JP" sz="1200" dirty="0" smtClean="0"/>
            </a:p>
            <a:p>
              <a:r>
                <a:rPr lang="ja-JP" altLang="en-US" sz="1200" dirty="0" smtClean="0"/>
                <a:t>移動</a:t>
              </a:r>
              <a:endParaRPr kumimoji="1" lang="ja-JP" altLang="en-US" sz="1200" dirty="0"/>
            </a:p>
          </p:txBody>
        </p:sp>
        <p:sp>
          <p:nvSpPr>
            <p:cNvPr id="35" name="正方形/長方形 34"/>
            <p:cNvSpPr/>
            <p:nvPr/>
          </p:nvSpPr>
          <p:spPr>
            <a:xfrm>
              <a:off x="4500562" y="4500570"/>
              <a:ext cx="214314" cy="21433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altLang="ja-JP" sz="1200" dirty="0" smtClean="0">
                  <a:solidFill>
                    <a:srgbClr val="FF0000"/>
                  </a:solidFill>
                </a:rPr>
                <a:t>2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grpSp>
          <p:nvGrpSpPr>
            <p:cNvPr id="8" name="グループ化 43"/>
            <p:cNvGrpSpPr/>
            <p:nvPr/>
          </p:nvGrpSpPr>
          <p:grpSpPr>
            <a:xfrm>
              <a:off x="3929058" y="4786322"/>
              <a:ext cx="785818" cy="285752"/>
              <a:chOff x="4214810" y="4786322"/>
              <a:chExt cx="785818" cy="285752"/>
            </a:xfrm>
          </p:grpSpPr>
          <p:sp>
            <p:nvSpPr>
              <p:cNvPr id="44" name="テキスト ボックス 43"/>
              <p:cNvSpPr txBox="1"/>
              <p:nvPr/>
            </p:nvSpPr>
            <p:spPr>
              <a:xfrm>
                <a:off x="4214810" y="4786322"/>
                <a:ext cx="361959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err="1" smtClean="0">
                    <a:solidFill>
                      <a:srgbClr val="0070C0"/>
                    </a:solidFill>
                  </a:rPr>
                  <a:t>src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7" name="正方形/長方形 46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A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9" name="グループ化 46"/>
            <p:cNvGrpSpPr/>
            <p:nvPr/>
          </p:nvGrpSpPr>
          <p:grpSpPr>
            <a:xfrm>
              <a:off x="6215074" y="4786322"/>
              <a:ext cx="922896" cy="285752"/>
              <a:chOff x="4077732" y="4786322"/>
              <a:chExt cx="922896" cy="285752"/>
            </a:xfrm>
          </p:grpSpPr>
          <p:sp>
            <p:nvSpPr>
              <p:cNvPr id="40" name="テキスト ボックス 39"/>
              <p:cNvSpPr txBox="1"/>
              <p:nvPr/>
            </p:nvSpPr>
            <p:spPr>
              <a:xfrm>
                <a:off x="4077732" y="4786322"/>
                <a:ext cx="499047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smtClean="0">
                    <a:solidFill>
                      <a:srgbClr val="0070C0"/>
                    </a:solidFill>
                  </a:rPr>
                  <a:t>work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2" name="正方形/長方形 41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B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57" name="右矢印 56"/>
          <p:cNvSpPr/>
          <p:nvPr/>
        </p:nvSpPr>
        <p:spPr>
          <a:xfrm rot="5400000">
            <a:off x="5464975" y="3536157"/>
            <a:ext cx="2071702" cy="10001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50" dirty="0" err="1" smtClean="0"/>
              <a:t>hanoi</a:t>
            </a:r>
            <a:r>
              <a:rPr kumimoji="1" lang="en-US" altLang="ja-JP" sz="1050" dirty="0" smtClean="0"/>
              <a:t>(</a:t>
            </a:r>
            <a:r>
              <a:rPr lang="en-US" altLang="ja-JP" sz="1050" dirty="0" smtClean="0">
                <a:solidFill>
                  <a:srgbClr val="FF0000"/>
                </a:solidFill>
              </a:rPr>
              <a:t>1</a:t>
            </a:r>
            <a:r>
              <a:rPr kumimoji="1" lang="en-US" altLang="ja-JP" sz="1050" dirty="0" smtClean="0"/>
              <a:t>, “</a:t>
            </a:r>
            <a:r>
              <a:rPr kumimoji="1" lang="ja-JP" altLang="en-US" sz="1050" dirty="0" smtClean="0"/>
              <a:t>棒</a:t>
            </a:r>
            <a:r>
              <a:rPr kumimoji="1" lang="en-US" altLang="ja-JP" sz="1050" dirty="0" smtClean="0"/>
              <a:t>A”, 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“</a:t>
            </a:r>
            <a:r>
              <a:rPr kumimoji="1" lang="ja-JP" altLang="en-US" sz="1050" dirty="0" smtClean="0">
                <a:solidFill>
                  <a:srgbClr val="FF0000"/>
                </a:solidFill>
              </a:rPr>
              <a:t>棒</a:t>
            </a:r>
            <a:r>
              <a:rPr lang="en-US" altLang="ja-JP" sz="1050" dirty="0" smtClean="0">
                <a:solidFill>
                  <a:srgbClr val="FF0000"/>
                </a:solidFill>
              </a:rPr>
              <a:t>B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”</a:t>
            </a:r>
            <a:r>
              <a:rPr kumimoji="1" lang="en-US" altLang="ja-JP" sz="1050" dirty="0" smtClean="0"/>
              <a:t>, “</a:t>
            </a:r>
            <a:r>
              <a:rPr kumimoji="1" lang="ja-JP" altLang="en-US" sz="1050" dirty="0" smtClean="0"/>
              <a:t>棒</a:t>
            </a:r>
            <a:r>
              <a:rPr lang="en-US" altLang="ja-JP" sz="1050" dirty="0" smtClean="0"/>
              <a:t>C</a:t>
            </a:r>
            <a:r>
              <a:rPr kumimoji="1" lang="en-US" altLang="ja-JP" sz="1050" dirty="0" smtClean="0"/>
              <a:t>”)</a:t>
            </a:r>
            <a:endParaRPr kumimoji="1" lang="ja-JP" altLang="en-US" sz="1050" dirty="0"/>
          </a:p>
        </p:txBody>
      </p:sp>
      <p:sp>
        <p:nvSpPr>
          <p:cNvPr id="11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ハノイの塔：実行の様子</a:t>
            </a:r>
            <a:endParaRPr kumimoji="1" lang="ja-JP" altLang="en-US" dirty="0"/>
          </a:p>
        </p:txBody>
      </p:sp>
      <p:grpSp>
        <p:nvGrpSpPr>
          <p:cNvPr id="2" name="グループ化 55"/>
          <p:cNvGrpSpPr/>
          <p:nvPr/>
        </p:nvGrpSpPr>
        <p:grpSpPr>
          <a:xfrm>
            <a:off x="0" y="1285860"/>
            <a:ext cx="3929090" cy="2714644"/>
            <a:chOff x="3890168" y="4143356"/>
            <a:chExt cx="3929090" cy="2714644"/>
          </a:xfrm>
        </p:grpSpPr>
        <p:sp>
          <p:nvSpPr>
            <p:cNvPr id="18" name="正方形/長方形 17"/>
            <p:cNvSpPr/>
            <p:nvPr/>
          </p:nvSpPr>
          <p:spPr>
            <a:xfrm>
              <a:off x="3890168" y="4143356"/>
              <a:ext cx="265803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err="1" smtClean="0"/>
                <a:t>hanoi</a:t>
              </a:r>
              <a:r>
                <a:rPr lang="en-US" altLang="ja-JP" sz="1600" dirty="0" smtClean="0"/>
                <a:t>(3,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A”,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B”,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C”) </a:t>
              </a: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890168" y="4429108"/>
              <a:ext cx="3929090" cy="71440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" name="正方形/長方形 22"/>
            <p:cNvSpPr/>
            <p:nvPr/>
          </p:nvSpPr>
          <p:spPr>
            <a:xfrm>
              <a:off x="3890168" y="5143488"/>
              <a:ext cx="3929090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2000" dirty="0" smtClean="0"/>
                <a:t>if(</a:t>
              </a:r>
              <a:r>
                <a:rPr lang="en-US" altLang="ja-JP" sz="2000" dirty="0" err="1" smtClean="0"/>
                <a:t>ndisk</a:t>
              </a:r>
              <a:r>
                <a:rPr lang="en-US" altLang="ja-JP" sz="2000" dirty="0" smtClean="0"/>
                <a:t>&gt;=1){</a:t>
              </a:r>
            </a:p>
            <a:p>
              <a:pPr algn="just"/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move(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>
                  <a:solidFill>
                    <a:srgbClr val="FF0000"/>
                  </a:solidFill>
                </a:rPr>
                <a:t>dst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}</a:t>
              </a:r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3929058" y="4500570"/>
              <a:ext cx="511679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err="1" smtClean="0">
                  <a:solidFill>
                    <a:srgbClr val="0070C0"/>
                  </a:solidFill>
                </a:rPr>
                <a:t>ndisk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45" name="テキスト ボックス 44"/>
            <p:cNvSpPr txBox="1"/>
            <p:nvPr/>
          </p:nvSpPr>
          <p:spPr>
            <a:xfrm>
              <a:off x="4714876" y="4786322"/>
              <a:ext cx="461986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/>
                <a:t>から</a:t>
              </a:r>
              <a:endParaRPr kumimoji="1" lang="ja-JP" altLang="en-US" sz="1200" dirty="0"/>
            </a:p>
          </p:txBody>
        </p:sp>
        <p:sp>
          <p:nvSpPr>
            <p:cNvPr id="46" name="テキスト ボックス 45"/>
            <p:cNvSpPr txBox="1"/>
            <p:nvPr/>
          </p:nvSpPr>
          <p:spPr>
            <a:xfrm>
              <a:off x="4714876" y="4500570"/>
              <a:ext cx="931665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ja-JP" altLang="en-US" sz="1200" dirty="0" smtClean="0"/>
                <a:t>枚の円盤を</a:t>
              </a:r>
              <a:endParaRPr kumimoji="1" lang="ja-JP" altLang="en-US" sz="1200" dirty="0"/>
            </a:p>
          </p:txBody>
        </p:sp>
        <p:sp>
          <p:nvSpPr>
            <p:cNvPr id="50" name="テキスト ボックス 49"/>
            <p:cNvSpPr txBox="1"/>
            <p:nvPr/>
          </p:nvSpPr>
          <p:spPr>
            <a:xfrm>
              <a:off x="5929322" y="4786322"/>
              <a:ext cx="338554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>
                  <a:solidFill>
                    <a:srgbClr val="0070C0"/>
                  </a:solidFill>
                </a:rPr>
                <a:t>へ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grpSp>
          <p:nvGrpSpPr>
            <p:cNvPr id="3" name="グループ化 50"/>
            <p:cNvGrpSpPr/>
            <p:nvPr/>
          </p:nvGrpSpPr>
          <p:grpSpPr>
            <a:xfrm>
              <a:off x="5143504" y="4786322"/>
              <a:ext cx="799148" cy="285752"/>
              <a:chOff x="4201480" y="4786322"/>
              <a:chExt cx="799148" cy="285752"/>
            </a:xfrm>
          </p:grpSpPr>
          <p:sp>
            <p:nvSpPr>
              <p:cNvPr id="52" name="テキスト ボックス 51"/>
              <p:cNvSpPr txBox="1"/>
              <p:nvPr/>
            </p:nvSpPr>
            <p:spPr>
              <a:xfrm>
                <a:off x="4201480" y="4786322"/>
                <a:ext cx="375296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kumimoji="1" lang="en-US" altLang="ja-JP" sz="1200" dirty="0" err="1" smtClean="0">
                    <a:solidFill>
                      <a:srgbClr val="0070C0"/>
                    </a:solidFill>
                  </a:rPr>
                  <a:t>dst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53" name="正方形/長方形 52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B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54" name="テキスト ボックス 53"/>
            <p:cNvSpPr txBox="1"/>
            <p:nvPr/>
          </p:nvSpPr>
          <p:spPr>
            <a:xfrm>
              <a:off x="7072330" y="4643446"/>
              <a:ext cx="732893" cy="46166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ja-JP" altLang="en-US" sz="1200" dirty="0" smtClean="0"/>
                <a:t>を使って</a:t>
              </a:r>
              <a:endParaRPr lang="en-US" altLang="ja-JP" sz="1200" dirty="0" smtClean="0"/>
            </a:p>
            <a:p>
              <a:r>
                <a:rPr lang="ja-JP" altLang="en-US" sz="1200" dirty="0" smtClean="0"/>
                <a:t>移動</a:t>
              </a:r>
              <a:endParaRPr kumimoji="1" lang="ja-JP" altLang="en-US" sz="1200" dirty="0"/>
            </a:p>
          </p:txBody>
        </p:sp>
        <p:sp>
          <p:nvSpPr>
            <p:cNvPr id="39" name="正方形/長方形 38"/>
            <p:cNvSpPr/>
            <p:nvPr/>
          </p:nvSpPr>
          <p:spPr>
            <a:xfrm>
              <a:off x="4500562" y="4500570"/>
              <a:ext cx="214314" cy="21433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kumimoji="1" lang="en-US" altLang="ja-JP" sz="1200" dirty="0" smtClean="0">
                  <a:solidFill>
                    <a:srgbClr val="FF0000"/>
                  </a:solidFill>
                </a:rPr>
                <a:t>3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grpSp>
          <p:nvGrpSpPr>
            <p:cNvPr id="4" name="グループ化 43"/>
            <p:cNvGrpSpPr/>
            <p:nvPr/>
          </p:nvGrpSpPr>
          <p:grpSpPr>
            <a:xfrm>
              <a:off x="3929058" y="4786322"/>
              <a:ext cx="785818" cy="285752"/>
              <a:chOff x="4214810" y="4786322"/>
              <a:chExt cx="785818" cy="285752"/>
            </a:xfrm>
          </p:grpSpPr>
          <p:sp>
            <p:nvSpPr>
              <p:cNvPr id="43" name="テキスト ボックス 42"/>
              <p:cNvSpPr txBox="1"/>
              <p:nvPr/>
            </p:nvSpPr>
            <p:spPr>
              <a:xfrm>
                <a:off x="4214810" y="4786322"/>
                <a:ext cx="361959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err="1" smtClean="0">
                    <a:solidFill>
                      <a:srgbClr val="0070C0"/>
                    </a:solidFill>
                  </a:rPr>
                  <a:t>src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1" name="正方形/長方形 40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A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5" name="グループ化 46"/>
            <p:cNvGrpSpPr/>
            <p:nvPr/>
          </p:nvGrpSpPr>
          <p:grpSpPr>
            <a:xfrm>
              <a:off x="6215074" y="4786322"/>
              <a:ext cx="922896" cy="285752"/>
              <a:chOff x="4077732" y="4786322"/>
              <a:chExt cx="922896" cy="285752"/>
            </a:xfrm>
          </p:grpSpPr>
          <p:sp>
            <p:nvSpPr>
              <p:cNvPr id="48" name="テキスト ボックス 47"/>
              <p:cNvSpPr txBox="1"/>
              <p:nvPr/>
            </p:nvSpPr>
            <p:spPr>
              <a:xfrm>
                <a:off x="4077732" y="4786322"/>
                <a:ext cx="499047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smtClean="0">
                    <a:solidFill>
                      <a:srgbClr val="0070C0"/>
                    </a:solidFill>
                  </a:rPr>
                  <a:t>work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9" name="正方形/長方形 48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C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22" name="右矢印 21"/>
          <p:cNvSpPr/>
          <p:nvPr/>
        </p:nvSpPr>
        <p:spPr>
          <a:xfrm>
            <a:off x="142844" y="2714620"/>
            <a:ext cx="28575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右矢印 23"/>
          <p:cNvSpPr/>
          <p:nvPr/>
        </p:nvSpPr>
        <p:spPr>
          <a:xfrm rot="20135183">
            <a:off x="3471622" y="1883599"/>
            <a:ext cx="2071702" cy="10001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50" dirty="0" err="1" smtClean="0"/>
              <a:t>hanoi</a:t>
            </a:r>
            <a:r>
              <a:rPr kumimoji="1" lang="en-US" altLang="ja-JP" sz="1050" dirty="0" smtClean="0"/>
              <a:t>(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2</a:t>
            </a:r>
            <a:r>
              <a:rPr kumimoji="1" lang="en-US" altLang="ja-JP" sz="1050" dirty="0" smtClean="0"/>
              <a:t>, “</a:t>
            </a:r>
            <a:r>
              <a:rPr kumimoji="1" lang="ja-JP" altLang="en-US" sz="1050" dirty="0" smtClean="0"/>
              <a:t>棒</a:t>
            </a:r>
            <a:r>
              <a:rPr kumimoji="1" lang="en-US" altLang="ja-JP" sz="1050" dirty="0" smtClean="0"/>
              <a:t>A”, 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“</a:t>
            </a:r>
            <a:r>
              <a:rPr kumimoji="1" lang="ja-JP" altLang="en-US" sz="1050" dirty="0" smtClean="0">
                <a:solidFill>
                  <a:srgbClr val="FF0000"/>
                </a:solidFill>
              </a:rPr>
              <a:t>棒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C”</a:t>
            </a:r>
            <a:r>
              <a:rPr kumimoji="1" lang="en-US" altLang="ja-JP" sz="1050" dirty="0" smtClean="0"/>
              <a:t>, “</a:t>
            </a:r>
            <a:r>
              <a:rPr kumimoji="1" lang="ja-JP" altLang="en-US" sz="1050" dirty="0" smtClean="0"/>
              <a:t>棒</a:t>
            </a:r>
            <a:r>
              <a:rPr kumimoji="1" lang="en-US" altLang="ja-JP" sz="1050" dirty="0" smtClean="0"/>
              <a:t>B”)</a:t>
            </a:r>
            <a:endParaRPr kumimoji="1" lang="ja-JP" altLang="en-US" sz="1050" dirty="0"/>
          </a:p>
        </p:txBody>
      </p:sp>
      <p:sp>
        <p:nvSpPr>
          <p:cNvPr id="56" name="右矢印 55"/>
          <p:cNvSpPr/>
          <p:nvPr/>
        </p:nvSpPr>
        <p:spPr>
          <a:xfrm>
            <a:off x="5286380" y="2786058"/>
            <a:ext cx="28575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0" name="グループ化 55"/>
          <p:cNvGrpSpPr/>
          <p:nvPr/>
        </p:nvGrpSpPr>
        <p:grpSpPr>
          <a:xfrm>
            <a:off x="5072066" y="4143356"/>
            <a:ext cx="3929090" cy="2714644"/>
            <a:chOff x="3890168" y="4143356"/>
            <a:chExt cx="3929090" cy="2714644"/>
          </a:xfrm>
        </p:grpSpPr>
        <p:sp>
          <p:nvSpPr>
            <p:cNvPr id="59" name="正方形/長方形 58"/>
            <p:cNvSpPr/>
            <p:nvPr/>
          </p:nvSpPr>
          <p:spPr>
            <a:xfrm>
              <a:off x="3890168" y="4143356"/>
              <a:ext cx="2658035" cy="338554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>
              <a:spAutoFit/>
            </a:bodyPr>
            <a:lstStyle/>
            <a:p>
              <a:r>
                <a:rPr lang="en-US" altLang="ja-JP" sz="1600" dirty="0" err="1" smtClean="0"/>
                <a:t>hanoi</a:t>
              </a:r>
              <a:r>
                <a:rPr lang="en-US" altLang="ja-JP" sz="1600" dirty="0" smtClean="0"/>
                <a:t>(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1</a:t>
              </a:r>
              <a:r>
                <a:rPr lang="en-US" altLang="ja-JP" sz="1600" dirty="0" smtClean="0"/>
                <a:t>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A”, 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“</a:t>
              </a:r>
              <a:r>
                <a:rPr lang="ja-JP" altLang="en-US" sz="1600" dirty="0" smtClean="0">
                  <a:solidFill>
                    <a:srgbClr val="FF0000"/>
                  </a:solidFill>
                </a:rPr>
                <a:t>棒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B”</a:t>
              </a:r>
              <a:r>
                <a:rPr lang="en-US" altLang="ja-JP" sz="1600" dirty="0" smtClean="0"/>
                <a:t>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C”) </a:t>
              </a:r>
            </a:p>
          </p:txBody>
        </p:sp>
        <p:sp>
          <p:nvSpPr>
            <p:cNvPr id="60" name="正方形/長方形 59"/>
            <p:cNvSpPr/>
            <p:nvPr/>
          </p:nvSpPr>
          <p:spPr>
            <a:xfrm>
              <a:off x="3890168" y="4429108"/>
              <a:ext cx="3929090" cy="71440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1" name="正方形/長方形 60"/>
            <p:cNvSpPr/>
            <p:nvPr/>
          </p:nvSpPr>
          <p:spPr>
            <a:xfrm>
              <a:off x="3890168" y="5143488"/>
              <a:ext cx="3929090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2000" dirty="0" smtClean="0"/>
                <a:t>if(</a:t>
              </a:r>
              <a:r>
                <a:rPr lang="en-US" altLang="ja-JP" sz="2000" dirty="0" err="1" smtClean="0"/>
                <a:t>ndisk</a:t>
              </a:r>
              <a:r>
                <a:rPr lang="en-US" altLang="ja-JP" sz="2000" dirty="0" smtClean="0"/>
                <a:t>&gt;=1){</a:t>
              </a:r>
            </a:p>
            <a:p>
              <a:pPr algn="just"/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move(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>
                  <a:solidFill>
                    <a:srgbClr val="FF0000"/>
                  </a:solidFill>
                </a:rPr>
                <a:t>dst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}</a:t>
              </a:r>
            </a:p>
          </p:txBody>
        </p:sp>
        <p:sp>
          <p:nvSpPr>
            <p:cNvPr id="62" name="テキスト ボックス 61"/>
            <p:cNvSpPr txBox="1"/>
            <p:nvPr/>
          </p:nvSpPr>
          <p:spPr>
            <a:xfrm>
              <a:off x="3929058" y="4500570"/>
              <a:ext cx="511679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err="1" smtClean="0">
                  <a:solidFill>
                    <a:srgbClr val="0070C0"/>
                  </a:solidFill>
                </a:rPr>
                <a:t>ndisk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63" name="テキスト ボックス 62"/>
            <p:cNvSpPr txBox="1"/>
            <p:nvPr/>
          </p:nvSpPr>
          <p:spPr>
            <a:xfrm>
              <a:off x="4714876" y="4786322"/>
              <a:ext cx="461986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/>
                <a:t>から</a:t>
              </a:r>
              <a:endParaRPr kumimoji="1" lang="ja-JP" altLang="en-US" sz="1200" dirty="0"/>
            </a:p>
          </p:txBody>
        </p:sp>
        <p:sp>
          <p:nvSpPr>
            <p:cNvPr id="64" name="テキスト ボックス 63"/>
            <p:cNvSpPr txBox="1"/>
            <p:nvPr/>
          </p:nvSpPr>
          <p:spPr>
            <a:xfrm>
              <a:off x="4714876" y="4500570"/>
              <a:ext cx="931665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ja-JP" altLang="en-US" sz="1200" dirty="0" smtClean="0"/>
                <a:t>枚の円盤を</a:t>
              </a:r>
              <a:endParaRPr kumimoji="1" lang="ja-JP" altLang="en-US" sz="1200" dirty="0"/>
            </a:p>
          </p:txBody>
        </p:sp>
        <p:sp>
          <p:nvSpPr>
            <p:cNvPr id="65" name="テキスト ボックス 64"/>
            <p:cNvSpPr txBox="1"/>
            <p:nvPr/>
          </p:nvSpPr>
          <p:spPr>
            <a:xfrm>
              <a:off x="5929322" y="4786322"/>
              <a:ext cx="338554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>
                  <a:solidFill>
                    <a:srgbClr val="0070C0"/>
                  </a:solidFill>
                </a:rPr>
                <a:t>へ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grpSp>
          <p:nvGrpSpPr>
            <p:cNvPr id="12" name="グループ化 50"/>
            <p:cNvGrpSpPr/>
            <p:nvPr/>
          </p:nvGrpSpPr>
          <p:grpSpPr>
            <a:xfrm>
              <a:off x="5143504" y="4786322"/>
              <a:ext cx="799148" cy="285752"/>
              <a:chOff x="4201480" y="4786322"/>
              <a:chExt cx="799148" cy="285752"/>
            </a:xfrm>
          </p:grpSpPr>
          <p:sp>
            <p:nvSpPr>
              <p:cNvPr id="75" name="テキスト ボックス 74"/>
              <p:cNvSpPr txBox="1"/>
              <p:nvPr/>
            </p:nvSpPr>
            <p:spPr>
              <a:xfrm>
                <a:off x="4201480" y="4786322"/>
                <a:ext cx="375296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kumimoji="1" lang="en-US" altLang="ja-JP" sz="1200" dirty="0" err="1" smtClean="0">
                    <a:solidFill>
                      <a:srgbClr val="0070C0"/>
                    </a:solidFill>
                  </a:rPr>
                  <a:t>dst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76" name="正方形/長方形 75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B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67" name="テキスト ボックス 66"/>
            <p:cNvSpPr txBox="1"/>
            <p:nvPr/>
          </p:nvSpPr>
          <p:spPr>
            <a:xfrm>
              <a:off x="7072330" y="4643446"/>
              <a:ext cx="732893" cy="46166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ja-JP" altLang="en-US" sz="1200" dirty="0" smtClean="0"/>
                <a:t>を使って</a:t>
              </a:r>
              <a:endParaRPr lang="en-US" altLang="ja-JP" sz="1200" dirty="0" smtClean="0"/>
            </a:p>
            <a:p>
              <a:r>
                <a:rPr lang="ja-JP" altLang="en-US" sz="1200" dirty="0" smtClean="0"/>
                <a:t>移動</a:t>
              </a:r>
              <a:endParaRPr kumimoji="1" lang="ja-JP" altLang="en-US" sz="1200" dirty="0"/>
            </a:p>
          </p:txBody>
        </p:sp>
        <p:sp>
          <p:nvSpPr>
            <p:cNvPr id="68" name="正方形/長方形 67"/>
            <p:cNvSpPr/>
            <p:nvPr/>
          </p:nvSpPr>
          <p:spPr>
            <a:xfrm>
              <a:off x="4500562" y="4500570"/>
              <a:ext cx="214314" cy="21433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altLang="ja-JP" sz="1200" dirty="0" smtClean="0">
                  <a:solidFill>
                    <a:srgbClr val="FF0000"/>
                  </a:solidFill>
                </a:rPr>
                <a:t>1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grpSp>
          <p:nvGrpSpPr>
            <p:cNvPr id="13" name="グループ化 43"/>
            <p:cNvGrpSpPr/>
            <p:nvPr/>
          </p:nvGrpSpPr>
          <p:grpSpPr>
            <a:xfrm>
              <a:off x="3929058" y="4786322"/>
              <a:ext cx="785818" cy="285752"/>
              <a:chOff x="4214810" y="4786322"/>
              <a:chExt cx="785818" cy="285752"/>
            </a:xfrm>
          </p:grpSpPr>
          <p:sp>
            <p:nvSpPr>
              <p:cNvPr id="73" name="テキスト ボックス 72"/>
              <p:cNvSpPr txBox="1"/>
              <p:nvPr/>
            </p:nvSpPr>
            <p:spPr>
              <a:xfrm>
                <a:off x="4214810" y="4786322"/>
                <a:ext cx="361959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err="1" smtClean="0">
                    <a:solidFill>
                      <a:srgbClr val="0070C0"/>
                    </a:solidFill>
                  </a:rPr>
                  <a:t>src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74" name="正方形/長方形 73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A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14" name="グループ化 46"/>
            <p:cNvGrpSpPr/>
            <p:nvPr/>
          </p:nvGrpSpPr>
          <p:grpSpPr>
            <a:xfrm>
              <a:off x="6215074" y="4786322"/>
              <a:ext cx="922896" cy="285752"/>
              <a:chOff x="4077732" y="4786322"/>
              <a:chExt cx="922896" cy="285752"/>
            </a:xfrm>
          </p:grpSpPr>
          <p:sp>
            <p:nvSpPr>
              <p:cNvPr id="71" name="テキスト ボックス 70"/>
              <p:cNvSpPr txBox="1"/>
              <p:nvPr/>
            </p:nvSpPr>
            <p:spPr>
              <a:xfrm>
                <a:off x="4077732" y="4786322"/>
                <a:ext cx="499047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smtClean="0">
                    <a:solidFill>
                      <a:srgbClr val="0070C0"/>
                    </a:solidFill>
                  </a:rPr>
                  <a:t>work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72" name="正方形/長方形 71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C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66" name="右矢印 65"/>
          <p:cNvSpPr/>
          <p:nvPr/>
        </p:nvSpPr>
        <p:spPr>
          <a:xfrm>
            <a:off x="5286380" y="5929330"/>
            <a:ext cx="28575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正方形/長方形 68"/>
          <p:cNvSpPr/>
          <p:nvPr/>
        </p:nvSpPr>
        <p:spPr>
          <a:xfrm>
            <a:off x="214282" y="5572140"/>
            <a:ext cx="928662" cy="21431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70" name="正方形/長方形 69"/>
          <p:cNvSpPr/>
          <p:nvPr/>
        </p:nvSpPr>
        <p:spPr>
          <a:xfrm>
            <a:off x="357158" y="5286388"/>
            <a:ext cx="642942" cy="21431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78" name="テキスト ボックス 77"/>
          <p:cNvSpPr txBox="1"/>
          <p:nvPr/>
        </p:nvSpPr>
        <p:spPr>
          <a:xfrm>
            <a:off x="428596" y="5929330"/>
            <a:ext cx="5485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A</a:t>
            </a:r>
            <a:endParaRPr kumimoji="1" lang="ja-JP" altLang="en-US" dirty="0"/>
          </a:p>
        </p:txBody>
      </p:sp>
      <p:sp>
        <p:nvSpPr>
          <p:cNvPr id="79" name="テキスト ボックス 78"/>
          <p:cNvSpPr txBox="1"/>
          <p:nvPr/>
        </p:nvSpPr>
        <p:spPr>
          <a:xfrm>
            <a:off x="1643042" y="5929330"/>
            <a:ext cx="540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B</a:t>
            </a:r>
            <a:endParaRPr kumimoji="1" lang="ja-JP" altLang="en-US" dirty="0"/>
          </a:p>
        </p:txBody>
      </p:sp>
      <p:sp>
        <p:nvSpPr>
          <p:cNvPr id="86" name="テキスト ボックス 85"/>
          <p:cNvSpPr txBox="1"/>
          <p:nvPr/>
        </p:nvSpPr>
        <p:spPr>
          <a:xfrm>
            <a:off x="2857488" y="5929330"/>
            <a:ext cx="538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C</a:t>
            </a:r>
            <a:endParaRPr kumimoji="1" lang="ja-JP" altLang="en-US" dirty="0"/>
          </a:p>
        </p:txBody>
      </p:sp>
      <p:sp>
        <p:nvSpPr>
          <p:cNvPr id="80" name="正方形/長方形 79"/>
          <p:cNvSpPr/>
          <p:nvPr/>
        </p:nvSpPr>
        <p:spPr>
          <a:xfrm>
            <a:off x="1714480" y="5572140"/>
            <a:ext cx="357190" cy="21431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cxnSp>
        <p:nvCxnSpPr>
          <p:cNvPr id="81" name="曲線コネクタ 80"/>
          <p:cNvCxnSpPr/>
          <p:nvPr/>
        </p:nvCxnSpPr>
        <p:spPr>
          <a:xfrm rot="16200000" flipH="1">
            <a:off x="964381" y="4536289"/>
            <a:ext cx="571504" cy="1214446"/>
          </a:xfrm>
          <a:prstGeom prst="curvedConnector3">
            <a:avLst>
              <a:gd name="adj1" fmla="val -40000"/>
            </a:avLst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正方形/長方形 81"/>
          <p:cNvSpPr/>
          <p:nvPr/>
        </p:nvSpPr>
        <p:spPr>
          <a:xfrm>
            <a:off x="357158" y="4071942"/>
            <a:ext cx="201689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200" dirty="0" smtClean="0"/>
              <a:t>move(“</a:t>
            </a:r>
            <a:r>
              <a:rPr lang="ja-JP" altLang="en-US" sz="1200" dirty="0" smtClean="0"/>
              <a:t>棒</a:t>
            </a:r>
            <a:r>
              <a:rPr lang="en-US" altLang="ja-JP" sz="1200" dirty="0" smtClean="0"/>
              <a:t>A”, “</a:t>
            </a:r>
            <a:r>
              <a:rPr lang="ja-JP" altLang="en-US" sz="1200" dirty="0" smtClean="0"/>
              <a:t>棒</a:t>
            </a:r>
            <a:r>
              <a:rPr lang="en-US" altLang="ja-JP" sz="1200" dirty="0" smtClean="0"/>
              <a:t>B”) </a:t>
            </a:r>
          </a:p>
          <a:p>
            <a:r>
              <a:rPr lang="ja-JP" altLang="en-US" sz="1600" dirty="0" smtClean="0">
                <a:solidFill>
                  <a:srgbClr val="00B0F0"/>
                </a:solidFill>
              </a:rPr>
              <a:t>「棒</a:t>
            </a:r>
            <a:r>
              <a:rPr lang="en-US" altLang="ja-JP" sz="1600" dirty="0" smtClean="0">
                <a:solidFill>
                  <a:srgbClr val="00B0F0"/>
                </a:solidFill>
              </a:rPr>
              <a:t>A</a:t>
            </a:r>
            <a:r>
              <a:rPr lang="ja-JP" altLang="en-US" sz="1600" dirty="0" smtClean="0">
                <a:solidFill>
                  <a:srgbClr val="00B0F0"/>
                </a:solidFill>
              </a:rPr>
              <a:t>から棒</a:t>
            </a:r>
            <a:r>
              <a:rPr lang="en-US" altLang="ja-JP" sz="1600" dirty="0" smtClean="0">
                <a:solidFill>
                  <a:srgbClr val="00B0F0"/>
                </a:solidFill>
              </a:rPr>
              <a:t>B</a:t>
            </a:r>
            <a:r>
              <a:rPr lang="ja-JP" altLang="en-US" sz="1600" dirty="0" smtClean="0">
                <a:solidFill>
                  <a:srgbClr val="00B0F0"/>
                </a:solidFill>
              </a:rPr>
              <a:t>へ移動」</a:t>
            </a:r>
            <a:endParaRPr lang="en-US" altLang="ja-JP" sz="1600" dirty="0" smtClean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357158" y="1500174"/>
            <a:ext cx="1714512" cy="23574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3643306" y="1500174"/>
            <a:ext cx="1714512" cy="11525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3643306" y="2857496"/>
            <a:ext cx="1714512" cy="11525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右矢印 7"/>
          <p:cNvSpPr/>
          <p:nvPr/>
        </p:nvSpPr>
        <p:spPr>
          <a:xfrm>
            <a:off x="2214546" y="1785926"/>
            <a:ext cx="1214446" cy="207170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/>
              <a:t>半分に切る</a:t>
            </a:r>
            <a:endParaRPr kumimoji="1" lang="ja-JP" altLang="en-US" sz="1200" dirty="0"/>
          </a:p>
        </p:txBody>
      </p:sp>
      <p:sp>
        <p:nvSpPr>
          <p:cNvPr id="11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ja-JP" altLang="en-US" dirty="0" smtClean="0"/>
              <a:t>ハノイの塔：実際にやってみよう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（準備）</a:t>
            </a:r>
            <a:endParaRPr kumimoji="1" lang="ja-JP" altLang="en-US" dirty="0"/>
          </a:p>
        </p:txBody>
      </p:sp>
      <p:sp>
        <p:nvSpPr>
          <p:cNvPr id="12" name="正方形/長方形 11"/>
          <p:cNvSpPr/>
          <p:nvPr/>
        </p:nvSpPr>
        <p:spPr>
          <a:xfrm>
            <a:off x="3428992" y="4429132"/>
            <a:ext cx="857256" cy="11525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4643438" y="4429132"/>
            <a:ext cx="857256" cy="11525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下矢印 13"/>
          <p:cNvSpPr/>
          <p:nvPr/>
        </p:nvSpPr>
        <p:spPr>
          <a:xfrm>
            <a:off x="3643306" y="4071942"/>
            <a:ext cx="1571636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/>
          <p:cNvSpPr/>
          <p:nvPr/>
        </p:nvSpPr>
        <p:spPr>
          <a:xfrm>
            <a:off x="5929322" y="5000636"/>
            <a:ext cx="857256" cy="5810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/>
          <p:cNvSpPr/>
          <p:nvPr/>
        </p:nvSpPr>
        <p:spPr>
          <a:xfrm>
            <a:off x="5929322" y="4286256"/>
            <a:ext cx="857256" cy="5810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右矢印 16"/>
          <p:cNvSpPr/>
          <p:nvPr/>
        </p:nvSpPr>
        <p:spPr>
          <a:xfrm>
            <a:off x="5643570" y="4643446"/>
            <a:ext cx="214314" cy="6429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/>
          <p:cNvSpPr/>
          <p:nvPr/>
        </p:nvSpPr>
        <p:spPr>
          <a:xfrm>
            <a:off x="5929322" y="5929330"/>
            <a:ext cx="428628" cy="5810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正方形/長方形 18"/>
          <p:cNvSpPr/>
          <p:nvPr/>
        </p:nvSpPr>
        <p:spPr>
          <a:xfrm>
            <a:off x="6572264" y="5929330"/>
            <a:ext cx="428628" cy="5810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下矢印 19"/>
          <p:cNvSpPr/>
          <p:nvPr/>
        </p:nvSpPr>
        <p:spPr>
          <a:xfrm>
            <a:off x="6143636" y="5643578"/>
            <a:ext cx="642942" cy="2143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右矢印 20"/>
          <p:cNvSpPr/>
          <p:nvPr/>
        </p:nvSpPr>
        <p:spPr>
          <a:xfrm>
            <a:off x="7143768" y="5857892"/>
            <a:ext cx="214314" cy="6429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正方形/長方形 21"/>
          <p:cNvSpPr/>
          <p:nvPr/>
        </p:nvSpPr>
        <p:spPr>
          <a:xfrm>
            <a:off x="7500958" y="5929330"/>
            <a:ext cx="428628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正方形/長方形 22"/>
          <p:cNvSpPr/>
          <p:nvPr/>
        </p:nvSpPr>
        <p:spPr>
          <a:xfrm>
            <a:off x="7500958" y="6357958"/>
            <a:ext cx="428628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5" name="直線コネクタ 24"/>
          <p:cNvCxnSpPr>
            <a:stCxn id="7" idx="0"/>
            <a:endCxn id="7" idx="2"/>
          </p:cNvCxnSpPr>
          <p:nvPr/>
        </p:nvCxnSpPr>
        <p:spPr>
          <a:xfrm rot="16200000" flipH="1">
            <a:off x="3924296" y="3433762"/>
            <a:ext cx="115253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コネクタ 26"/>
          <p:cNvCxnSpPr>
            <a:stCxn id="4" idx="1"/>
            <a:endCxn id="4" idx="3"/>
          </p:cNvCxnSpPr>
          <p:nvPr/>
        </p:nvCxnSpPr>
        <p:spPr>
          <a:xfrm rot="10800000" flipH="1">
            <a:off x="357158" y="2678901"/>
            <a:ext cx="171451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線コネクタ 28"/>
          <p:cNvCxnSpPr>
            <a:stCxn id="13" idx="1"/>
            <a:endCxn id="13" idx="3"/>
          </p:cNvCxnSpPr>
          <p:nvPr/>
        </p:nvCxnSpPr>
        <p:spPr>
          <a:xfrm rot="10800000" flipH="1">
            <a:off x="4643438" y="5005398"/>
            <a:ext cx="85725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コネクタ 30"/>
          <p:cNvCxnSpPr>
            <a:stCxn id="15" idx="0"/>
            <a:endCxn id="15" idx="2"/>
          </p:cNvCxnSpPr>
          <p:nvPr/>
        </p:nvCxnSpPr>
        <p:spPr>
          <a:xfrm rot="16200000" flipH="1">
            <a:off x="6067436" y="5291150"/>
            <a:ext cx="58102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コネクタ 32"/>
          <p:cNvCxnSpPr>
            <a:stCxn id="19" idx="1"/>
            <a:endCxn id="19" idx="3"/>
          </p:cNvCxnSpPr>
          <p:nvPr/>
        </p:nvCxnSpPr>
        <p:spPr>
          <a:xfrm rot="10800000" flipH="1">
            <a:off x="6572264" y="6219844"/>
            <a:ext cx="42862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グループ化 55"/>
          <p:cNvGrpSpPr/>
          <p:nvPr/>
        </p:nvGrpSpPr>
        <p:grpSpPr>
          <a:xfrm>
            <a:off x="5072066" y="1285860"/>
            <a:ext cx="3929090" cy="2714644"/>
            <a:chOff x="3890168" y="4143356"/>
            <a:chExt cx="3929090" cy="2714644"/>
          </a:xfrm>
        </p:grpSpPr>
        <p:sp>
          <p:nvSpPr>
            <p:cNvPr id="26" name="正方形/長方形 25"/>
            <p:cNvSpPr/>
            <p:nvPr/>
          </p:nvSpPr>
          <p:spPr>
            <a:xfrm>
              <a:off x="3890168" y="4143356"/>
              <a:ext cx="265803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err="1" smtClean="0"/>
                <a:t>hanoi</a:t>
              </a:r>
              <a:r>
                <a:rPr lang="en-US" altLang="ja-JP" sz="1600" dirty="0" smtClean="0"/>
                <a:t>(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2</a:t>
              </a:r>
              <a:r>
                <a:rPr lang="en-US" altLang="ja-JP" sz="1600" dirty="0" smtClean="0"/>
                <a:t>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A”, 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“</a:t>
              </a:r>
              <a:r>
                <a:rPr lang="ja-JP" altLang="en-US" sz="1600" dirty="0" smtClean="0">
                  <a:solidFill>
                    <a:srgbClr val="FF0000"/>
                  </a:solidFill>
                </a:rPr>
                <a:t>棒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C”</a:t>
              </a:r>
              <a:r>
                <a:rPr lang="en-US" altLang="ja-JP" sz="1600" dirty="0" smtClean="0"/>
                <a:t>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B”) </a:t>
              </a:r>
            </a:p>
          </p:txBody>
        </p:sp>
        <p:sp>
          <p:nvSpPr>
            <p:cNvPr id="27" name="正方形/長方形 26"/>
            <p:cNvSpPr/>
            <p:nvPr/>
          </p:nvSpPr>
          <p:spPr>
            <a:xfrm>
              <a:off x="3890168" y="4429108"/>
              <a:ext cx="3929090" cy="71440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8" name="正方形/長方形 27"/>
            <p:cNvSpPr/>
            <p:nvPr/>
          </p:nvSpPr>
          <p:spPr>
            <a:xfrm>
              <a:off x="3890168" y="5143488"/>
              <a:ext cx="3929090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2000" dirty="0" smtClean="0"/>
                <a:t>if(</a:t>
              </a:r>
              <a:r>
                <a:rPr lang="en-US" altLang="ja-JP" sz="2000" dirty="0" err="1" smtClean="0"/>
                <a:t>ndisk</a:t>
              </a:r>
              <a:r>
                <a:rPr lang="en-US" altLang="ja-JP" sz="2000" dirty="0" smtClean="0"/>
                <a:t>&gt;=1){</a:t>
              </a:r>
            </a:p>
            <a:p>
              <a:pPr algn="just"/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move(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>
                  <a:solidFill>
                    <a:srgbClr val="FF0000"/>
                  </a:solidFill>
                </a:rPr>
                <a:t>dst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}</a:t>
              </a:r>
            </a:p>
          </p:txBody>
        </p:sp>
        <p:sp>
          <p:nvSpPr>
            <p:cNvPr id="29" name="テキスト ボックス 28"/>
            <p:cNvSpPr txBox="1"/>
            <p:nvPr/>
          </p:nvSpPr>
          <p:spPr>
            <a:xfrm>
              <a:off x="3929058" y="4500570"/>
              <a:ext cx="511679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err="1" smtClean="0">
                  <a:solidFill>
                    <a:srgbClr val="0070C0"/>
                  </a:solidFill>
                </a:rPr>
                <a:t>ndisk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30" name="テキスト ボックス 29"/>
            <p:cNvSpPr txBox="1"/>
            <p:nvPr/>
          </p:nvSpPr>
          <p:spPr>
            <a:xfrm>
              <a:off x="4714876" y="4786322"/>
              <a:ext cx="461986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/>
                <a:t>から</a:t>
              </a:r>
              <a:endParaRPr kumimoji="1" lang="ja-JP" altLang="en-US" sz="1200" dirty="0"/>
            </a:p>
          </p:txBody>
        </p:sp>
        <p:sp>
          <p:nvSpPr>
            <p:cNvPr id="31" name="テキスト ボックス 30"/>
            <p:cNvSpPr txBox="1"/>
            <p:nvPr/>
          </p:nvSpPr>
          <p:spPr>
            <a:xfrm>
              <a:off x="4714876" y="4500570"/>
              <a:ext cx="931665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ja-JP" altLang="en-US" sz="1200" dirty="0" smtClean="0"/>
                <a:t>枚の円盤を</a:t>
              </a:r>
              <a:endParaRPr kumimoji="1" lang="ja-JP" altLang="en-US" sz="1200" dirty="0"/>
            </a:p>
          </p:txBody>
        </p:sp>
        <p:sp>
          <p:nvSpPr>
            <p:cNvPr id="32" name="テキスト ボックス 31"/>
            <p:cNvSpPr txBox="1"/>
            <p:nvPr/>
          </p:nvSpPr>
          <p:spPr>
            <a:xfrm>
              <a:off x="5929322" y="4786322"/>
              <a:ext cx="338554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>
                  <a:solidFill>
                    <a:srgbClr val="0070C0"/>
                  </a:solidFill>
                </a:rPr>
                <a:t>へ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grpSp>
          <p:nvGrpSpPr>
            <p:cNvPr id="7" name="グループ化 50"/>
            <p:cNvGrpSpPr/>
            <p:nvPr/>
          </p:nvGrpSpPr>
          <p:grpSpPr>
            <a:xfrm>
              <a:off x="5143504" y="4786322"/>
              <a:ext cx="799148" cy="285752"/>
              <a:chOff x="4201480" y="4786322"/>
              <a:chExt cx="799148" cy="285752"/>
            </a:xfrm>
          </p:grpSpPr>
          <p:sp>
            <p:nvSpPr>
              <p:cNvPr id="51" name="テキスト ボックス 50"/>
              <p:cNvSpPr txBox="1"/>
              <p:nvPr/>
            </p:nvSpPr>
            <p:spPr>
              <a:xfrm>
                <a:off x="4201480" y="4786322"/>
                <a:ext cx="375296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kumimoji="1" lang="en-US" altLang="ja-JP" sz="1200" dirty="0" err="1" smtClean="0">
                    <a:solidFill>
                      <a:srgbClr val="0070C0"/>
                    </a:solidFill>
                  </a:rPr>
                  <a:t>dst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55" name="正方形/長方形 54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C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34" name="テキスト ボックス 33"/>
            <p:cNvSpPr txBox="1"/>
            <p:nvPr/>
          </p:nvSpPr>
          <p:spPr>
            <a:xfrm>
              <a:off x="7072330" y="4643446"/>
              <a:ext cx="732893" cy="46166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ja-JP" altLang="en-US" sz="1200" dirty="0" smtClean="0"/>
                <a:t>を使って</a:t>
              </a:r>
              <a:endParaRPr lang="en-US" altLang="ja-JP" sz="1200" dirty="0" smtClean="0"/>
            </a:p>
            <a:p>
              <a:r>
                <a:rPr lang="ja-JP" altLang="en-US" sz="1200" dirty="0" smtClean="0"/>
                <a:t>移動</a:t>
              </a:r>
              <a:endParaRPr kumimoji="1" lang="ja-JP" altLang="en-US" sz="1200" dirty="0"/>
            </a:p>
          </p:txBody>
        </p:sp>
        <p:sp>
          <p:nvSpPr>
            <p:cNvPr id="35" name="正方形/長方形 34"/>
            <p:cNvSpPr/>
            <p:nvPr/>
          </p:nvSpPr>
          <p:spPr>
            <a:xfrm>
              <a:off x="4500562" y="4500570"/>
              <a:ext cx="214314" cy="21433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altLang="ja-JP" sz="1200" dirty="0" smtClean="0">
                  <a:solidFill>
                    <a:srgbClr val="FF0000"/>
                  </a:solidFill>
                </a:rPr>
                <a:t>2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grpSp>
          <p:nvGrpSpPr>
            <p:cNvPr id="8" name="グループ化 43"/>
            <p:cNvGrpSpPr/>
            <p:nvPr/>
          </p:nvGrpSpPr>
          <p:grpSpPr>
            <a:xfrm>
              <a:off x="3929058" y="4786322"/>
              <a:ext cx="785818" cy="285752"/>
              <a:chOff x="4214810" y="4786322"/>
              <a:chExt cx="785818" cy="285752"/>
            </a:xfrm>
          </p:grpSpPr>
          <p:sp>
            <p:nvSpPr>
              <p:cNvPr id="44" name="テキスト ボックス 43"/>
              <p:cNvSpPr txBox="1"/>
              <p:nvPr/>
            </p:nvSpPr>
            <p:spPr>
              <a:xfrm>
                <a:off x="4214810" y="4786322"/>
                <a:ext cx="361959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err="1" smtClean="0">
                    <a:solidFill>
                      <a:srgbClr val="0070C0"/>
                    </a:solidFill>
                  </a:rPr>
                  <a:t>src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7" name="正方形/長方形 46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A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9" name="グループ化 46"/>
            <p:cNvGrpSpPr/>
            <p:nvPr/>
          </p:nvGrpSpPr>
          <p:grpSpPr>
            <a:xfrm>
              <a:off x="6215074" y="4786322"/>
              <a:ext cx="922896" cy="285752"/>
              <a:chOff x="4077732" y="4786322"/>
              <a:chExt cx="922896" cy="285752"/>
            </a:xfrm>
          </p:grpSpPr>
          <p:sp>
            <p:nvSpPr>
              <p:cNvPr id="40" name="テキスト ボックス 39"/>
              <p:cNvSpPr txBox="1"/>
              <p:nvPr/>
            </p:nvSpPr>
            <p:spPr>
              <a:xfrm>
                <a:off x="4077732" y="4786322"/>
                <a:ext cx="499047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smtClean="0">
                    <a:solidFill>
                      <a:srgbClr val="0070C0"/>
                    </a:solidFill>
                  </a:rPr>
                  <a:t>work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2" name="正方形/長方形 41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B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57" name="右矢印 56"/>
          <p:cNvSpPr/>
          <p:nvPr/>
        </p:nvSpPr>
        <p:spPr>
          <a:xfrm rot="5400000">
            <a:off x="5464975" y="3536157"/>
            <a:ext cx="2071702" cy="10001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50" dirty="0" err="1" smtClean="0"/>
              <a:t>hanoi</a:t>
            </a:r>
            <a:r>
              <a:rPr kumimoji="1" lang="en-US" altLang="ja-JP" sz="1050" dirty="0" smtClean="0"/>
              <a:t>(</a:t>
            </a:r>
            <a:r>
              <a:rPr lang="en-US" altLang="ja-JP" sz="1050" dirty="0" smtClean="0">
                <a:solidFill>
                  <a:srgbClr val="FF0000"/>
                </a:solidFill>
              </a:rPr>
              <a:t>1</a:t>
            </a:r>
            <a:r>
              <a:rPr kumimoji="1" lang="en-US" altLang="ja-JP" sz="1050" dirty="0" smtClean="0"/>
              <a:t>, “</a:t>
            </a:r>
            <a:r>
              <a:rPr kumimoji="1" lang="ja-JP" altLang="en-US" sz="1050" dirty="0" smtClean="0"/>
              <a:t>棒</a:t>
            </a:r>
            <a:r>
              <a:rPr kumimoji="1" lang="en-US" altLang="ja-JP" sz="1050" dirty="0" smtClean="0"/>
              <a:t>A”, 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“</a:t>
            </a:r>
            <a:r>
              <a:rPr kumimoji="1" lang="ja-JP" altLang="en-US" sz="1050" dirty="0" smtClean="0">
                <a:solidFill>
                  <a:srgbClr val="FF0000"/>
                </a:solidFill>
              </a:rPr>
              <a:t>棒</a:t>
            </a:r>
            <a:r>
              <a:rPr lang="en-US" altLang="ja-JP" sz="1050" dirty="0" smtClean="0">
                <a:solidFill>
                  <a:srgbClr val="FF0000"/>
                </a:solidFill>
              </a:rPr>
              <a:t>B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”</a:t>
            </a:r>
            <a:r>
              <a:rPr kumimoji="1" lang="en-US" altLang="ja-JP" sz="1050" dirty="0" smtClean="0"/>
              <a:t>, “</a:t>
            </a:r>
            <a:r>
              <a:rPr kumimoji="1" lang="ja-JP" altLang="en-US" sz="1050" dirty="0" smtClean="0"/>
              <a:t>棒</a:t>
            </a:r>
            <a:r>
              <a:rPr lang="en-US" altLang="ja-JP" sz="1050" dirty="0" smtClean="0"/>
              <a:t>C</a:t>
            </a:r>
            <a:r>
              <a:rPr kumimoji="1" lang="en-US" altLang="ja-JP" sz="1050" dirty="0" smtClean="0"/>
              <a:t>”)</a:t>
            </a:r>
            <a:endParaRPr kumimoji="1" lang="ja-JP" altLang="en-US" sz="1050" dirty="0"/>
          </a:p>
        </p:txBody>
      </p:sp>
      <p:sp>
        <p:nvSpPr>
          <p:cNvPr id="11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ハノイの塔：実行の様子</a:t>
            </a:r>
            <a:endParaRPr kumimoji="1" lang="ja-JP" altLang="en-US" dirty="0"/>
          </a:p>
        </p:txBody>
      </p:sp>
      <p:grpSp>
        <p:nvGrpSpPr>
          <p:cNvPr id="2" name="グループ化 55"/>
          <p:cNvGrpSpPr/>
          <p:nvPr/>
        </p:nvGrpSpPr>
        <p:grpSpPr>
          <a:xfrm>
            <a:off x="0" y="1285860"/>
            <a:ext cx="3929090" cy="2714644"/>
            <a:chOff x="3890168" y="4143356"/>
            <a:chExt cx="3929090" cy="2714644"/>
          </a:xfrm>
        </p:grpSpPr>
        <p:sp>
          <p:nvSpPr>
            <p:cNvPr id="18" name="正方形/長方形 17"/>
            <p:cNvSpPr/>
            <p:nvPr/>
          </p:nvSpPr>
          <p:spPr>
            <a:xfrm>
              <a:off x="3890168" y="4143356"/>
              <a:ext cx="265803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err="1" smtClean="0"/>
                <a:t>hanoi</a:t>
              </a:r>
              <a:r>
                <a:rPr lang="en-US" altLang="ja-JP" sz="1600" dirty="0" smtClean="0"/>
                <a:t>(3,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A”,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B”,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C”) </a:t>
              </a: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890168" y="4429108"/>
              <a:ext cx="3929090" cy="71440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" name="正方形/長方形 22"/>
            <p:cNvSpPr/>
            <p:nvPr/>
          </p:nvSpPr>
          <p:spPr>
            <a:xfrm>
              <a:off x="3890168" y="5143488"/>
              <a:ext cx="3929090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2000" dirty="0" smtClean="0"/>
                <a:t>if(</a:t>
              </a:r>
              <a:r>
                <a:rPr lang="en-US" altLang="ja-JP" sz="2000" dirty="0" err="1" smtClean="0"/>
                <a:t>ndisk</a:t>
              </a:r>
              <a:r>
                <a:rPr lang="en-US" altLang="ja-JP" sz="2000" dirty="0" smtClean="0"/>
                <a:t>&gt;=1){</a:t>
              </a:r>
            </a:p>
            <a:p>
              <a:pPr algn="just"/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move(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>
                  <a:solidFill>
                    <a:srgbClr val="FF0000"/>
                  </a:solidFill>
                </a:rPr>
                <a:t>dst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}</a:t>
              </a:r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3929058" y="4500570"/>
              <a:ext cx="511679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err="1" smtClean="0">
                  <a:solidFill>
                    <a:srgbClr val="0070C0"/>
                  </a:solidFill>
                </a:rPr>
                <a:t>ndisk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45" name="テキスト ボックス 44"/>
            <p:cNvSpPr txBox="1"/>
            <p:nvPr/>
          </p:nvSpPr>
          <p:spPr>
            <a:xfrm>
              <a:off x="4714876" y="4786322"/>
              <a:ext cx="461986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/>
                <a:t>から</a:t>
              </a:r>
              <a:endParaRPr kumimoji="1" lang="ja-JP" altLang="en-US" sz="1200" dirty="0"/>
            </a:p>
          </p:txBody>
        </p:sp>
        <p:sp>
          <p:nvSpPr>
            <p:cNvPr id="46" name="テキスト ボックス 45"/>
            <p:cNvSpPr txBox="1"/>
            <p:nvPr/>
          </p:nvSpPr>
          <p:spPr>
            <a:xfrm>
              <a:off x="4714876" y="4500570"/>
              <a:ext cx="931665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ja-JP" altLang="en-US" sz="1200" dirty="0" smtClean="0"/>
                <a:t>枚の円盤を</a:t>
              </a:r>
              <a:endParaRPr kumimoji="1" lang="ja-JP" altLang="en-US" sz="1200" dirty="0"/>
            </a:p>
          </p:txBody>
        </p:sp>
        <p:sp>
          <p:nvSpPr>
            <p:cNvPr id="50" name="テキスト ボックス 49"/>
            <p:cNvSpPr txBox="1"/>
            <p:nvPr/>
          </p:nvSpPr>
          <p:spPr>
            <a:xfrm>
              <a:off x="5929322" y="4786322"/>
              <a:ext cx="338554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>
                  <a:solidFill>
                    <a:srgbClr val="0070C0"/>
                  </a:solidFill>
                </a:rPr>
                <a:t>へ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grpSp>
          <p:nvGrpSpPr>
            <p:cNvPr id="3" name="グループ化 50"/>
            <p:cNvGrpSpPr/>
            <p:nvPr/>
          </p:nvGrpSpPr>
          <p:grpSpPr>
            <a:xfrm>
              <a:off x="5143504" y="4786322"/>
              <a:ext cx="799148" cy="285752"/>
              <a:chOff x="4201480" y="4786322"/>
              <a:chExt cx="799148" cy="285752"/>
            </a:xfrm>
          </p:grpSpPr>
          <p:sp>
            <p:nvSpPr>
              <p:cNvPr id="52" name="テキスト ボックス 51"/>
              <p:cNvSpPr txBox="1"/>
              <p:nvPr/>
            </p:nvSpPr>
            <p:spPr>
              <a:xfrm>
                <a:off x="4201480" y="4786322"/>
                <a:ext cx="375296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kumimoji="1" lang="en-US" altLang="ja-JP" sz="1200" dirty="0" err="1" smtClean="0">
                    <a:solidFill>
                      <a:srgbClr val="0070C0"/>
                    </a:solidFill>
                  </a:rPr>
                  <a:t>dst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53" name="正方形/長方形 52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B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54" name="テキスト ボックス 53"/>
            <p:cNvSpPr txBox="1"/>
            <p:nvPr/>
          </p:nvSpPr>
          <p:spPr>
            <a:xfrm>
              <a:off x="7072330" y="4643446"/>
              <a:ext cx="732893" cy="46166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ja-JP" altLang="en-US" sz="1200" dirty="0" smtClean="0"/>
                <a:t>を使って</a:t>
              </a:r>
              <a:endParaRPr lang="en-US" altLang="ja-JP" sz="1200" dirty="0" smtClean="0"/>
            </a:p>
            <a:p>
              <a:r>
                <a:rPr lang="ja-JP" altLang="en-US" sz="1200" dirty="0" smtClean="0"/>
                <a:t>移動</a:t>
              </a:r>
              <a:endParaRPr kumimoji="1" lang="ja-JP" altLang="en-US" sz="1200" dirty="0"/>
            </a:p>
          </p:txBody>
        </p:sp>
        <p:sp>
          <p:nvSpPr>
            <p:cNvPr id="39" name="正方形/長方形 38"/>
            <p:cNvSpPr/>
            <p:nvPr/>
          </p:nvSpPr>
          <p:spPr>
            <a:xfrm>
              <a:off x="4500562" y="4500570"/>
              <a:ext cx="214314" cy="21433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kumimoji="1" lang="en-US" altLang="ja-JP" sz="1200" dirty="0" smtClean="0">
                  <a:solidFill>
                    <a:srgbClr val="FF0000"/>
                  </a:solidFill>
                </a:rPr>
                <a:t>3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grpSp>
          <p:nvGrpSpPr>
            <p:cNvPr id="4" name="グループ化 43"/>
            <p:cNvGrpSpPr/>
            <p:nvPr/>
          </p:nvGrpSpPr>
          <p:grpSpPr>
            <a:xfrm>
              <a:off x="3929058" y="4786322"/>
              <a:ext cx="785818" cy="285752"/>
              <a:chOff x="4214810" y="4786322"/>
              <a:chExt cx="785818" cy="285752"/>
            </a:xfrm>
          </p:grpSpPr>
          <p:sp>
            <p:nvSpPr>
              <p:cNvPr id="43" name="テキスト ボックス 42"/>
              <p:cNvSpPr txBox="1"/>
              <p:nvPr/>
            </p:nvSpPr>
            <p:spPr>
              <a:xfrm>
                <a:off x="4214810" y="4786322"/>
                <a:ext cx="361959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err="1" smtClean="0">
                    <a:solidFill>
                      <a:srgbClr val="0070C0"/>
                    </a:solidFill>
                  </a:rPr>
                  <a:t>src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1" name="正方形/長方形 40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A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5" name="グループ化 46"/>
            <p:cNvGrpSpPr/>
            <p:nvPr/>
          </p:nvGrpSpPr>
          <p:grpSpPr>
            <a:xfrm>
              <a:off x="6215074" y="4786322"/>
              <a:ext cx="922896" cy="285752"/>
              <a:chOff x="4077732" y="4786322"/>
              <a:chExt cx="922896" cy="285752"/>
            </a:xfrm>
          </p:grpSpPr>
          <p:sp>
            <p:nvSpPr>
              <p:cNvPr id="48" name="テキスト ボックス 47"/>
              <p:cNvSpPr txBox="1"/>
              <p:nvPr/>
            </p:nvSpPr>
            <p:spPr>
              <a:xfrm>
                <a:off x="4077732" y="4786322"/>
                <a:ext cx="499047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smtClean="0">
                    <a:solidFill>
                      <a:srgbClr val="0070C0"/>
                    </a:solidFill>
                  </a:rPr>
                  <a:t>work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9" name="正方形/長方形 48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C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22" name="右矢印 21"/>
          <p:cNvSpPr/>
          <p:nvPr/>
        </p:nvSpPr>
        <p:spPr>
          <a:xfrm>
            <a:off x="142844" y="2714620"/>
            <a:ext cx="28575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右矢印 23"/>
          <p:cNvSpPr/>
          <p:nvPr/>
        </p:nvSpPr>
        <p:spPr>
          <a:xfrm rot="20135183">
            <a:off x="3471622" y="1883599"/>
            <a:ext cx="2071702" cy="10001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50" dirty="0" err="1" smtClean="0"/>
              <a:t>hanoi</a:t>
            </a:r>
            <a:r>
              <a:rPr kumimoji="1" lang="en-US" altLang="ja-JP" sz="1050" dirty="0" smtClean="0"/>
              <a:t>(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2</a:t>
            </a:r>
            <a:r>
              <a:rPr kumimoji="1" lang="en-US" altLang="ja-JP" sz="1050" dirty="0" smtClean="0"/>
              <a:t>, “</a:t>
            </a:r>
            <a:r>
              <a:rPr kumimoji="1" lang="ja-JP" altLang="en-US" sz="1050" dirty="0" smtClean="0"/>
              <a:t>棒</a:t>
            </a:r>
            <a:r>
              <a:rPr kumimoji="1" lang="en-US" altLang="ja-JP" sz="1050" dirty="0" smtClean="0"/>
              <a:t>A”, 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“</a:t>
            </a:r>
            <a:r>
              <a:rPr kumimoji="1" lang="ja-JP" altLang="en-US" sz="1050" dirty="0" smtClean="0">
                <a:solidFill>
                  <a:srgbClr val="FF0000"/>
                </a:solidFill>
              </a:rPr>
              <a:t>棒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C”</a:t>
            </a:r>
            <a:r>
              <a:rPr kumimoji="1" lang="en-US" altLang="ja-JP" sz="1050" dirty="0" smtClean="0"/>
              <a:t>, “</a:t>
            </a:r>
            <a:r>
              <a:rPr kumimoji="1" lang="ja-JP" altLang="en-US" sz="1050" dirty="0" smtClean="0"/>
              <a:t>棒</a:t>
            </a:r>
            <a:r>
              <a:rPr kumimoji="1" lang="en-US" altLang="ja-JP" sz="1050" dirty="0" smtClean="0"/>
              <a:t>B”)</a:t>
            </a:r>
            <a:endParaRPr kumimoji="1" lang="ja-JP" altLang="en-US" sz="1050" dirty="0"/>
          </a:p>
        </p:txBody>
      </p:sp>
      <p:sp>
        <p:nvSpPr>
          <p:cNvPr id="56" name="右矢印 55"/>
          <p:cNvSpPr/>
          <p:nvPr/>
        </p:nvSpPr>
        <p:spPr>
          <a:xfrm>
            <a:off x="5286380" y="2786058"/>
            <a:ext cx="28575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0" name="グループ化 55"/>
          <p:cNvGrpSpPr/>
          <p:nvPr/>
        </p:nvGrpSpPr>
        <p:grpSpPr>
          <a:xfrm>
            <a:off x="5072066" y="4143356"/>
            <a:ext cx="3929090" cy="2714644"/>
            <a:chOff x="3890168" y="4143356"/>
            <a:chExt cx="3929090" cy="2714644"/>
          </a:xfrm>
        </p:grpSpPr>
        <p:sp>
          <p:nvSpPr>
            <p:cNvPr id="59" name="正方形/長方形 58"/>
            <p:cNvSpPr/>
            <p:nvPr/>
          </p:nvSpPr>
          <p:spPr>
            <a:xfrm>
              <a:off x="3890168" y="4143356"/>
              <a:ext cx="2658035" cy="338554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>
              <a:spAutoFit/>
            </a:bodyPr>
            <a:lstStyle/>
            <a:p>
              <a:r>
                <a:rPr lang="en-US" altLang="ja-JP" sz="1600" dirty="0" err="1" smtClean="0"/>
                <a:t>hanoi</a:t>
              </a:r>
              <a:r>
                <a:rPr lang="en-US" altLang="ja-JP" sz="1600" dirty="0" smtClean="0"/>
                <a:t>(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1</a:t>
              </a:r>
              <a:r>
                <a:rPr lang="en-US" altLang="ja-JP" sz="1600" dirty="0" smtClean="0"/>
                <a:t>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A”, 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“</a:t>
              </a:r>
              <a:r>
                <a:rPr lang="ja-JP" altLang="en-US" sz="1600" dirty="0" smtClean="0">
                  <a:solidFill>
                    <a:srgbClr val="FF0000"/>
                  </a:solidFill>
                </a:rPr>
                <a:t>棒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B”</a:t>
              </a:r>
              <a:r>
                <a:rPr lang="en-US" altLang="ja-JP" sz="1600" dirty="0" smtClean="0"/>
                <a:t>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C”) </a:t>
              </a:r>
            </a:p>
          </p:txBody>
        </p:sp>
        <p:sp>
          <p:nvSpPr>
            <p:cNvPr id="60" name="正方形/長方形 59"/>
            <p:cNvSpPr/>
            <p:nvPr/>
          </p:nvSpPr>
          <p:spPr>
            <a:xfrm>
              <a:off x="3890168" y="4429108"/>
              <a:ext cx="3929090" cy="71440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1" name="正方形/長方形 60"/>
            <p:cNvSpPr/>
            <p:nvPr/>
          </p:nvSpPr>
          <p:spPr>
            <a:xfrm>
              <a:off x="3890168" y="5143488"/>
              <a:ext cx="3929090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2000" dirty="0" smtClean="0"/>
                <a:t>if(</a:t>
              </a:r>
              <a:r>
                <a:rPr lang="en-US" altLang="ja-JP" sz="2000" dirty="0" err="1" smtClean="0"/>
                <a:t>ndisk</a:t>
              </a:r>
              <a:r>
                <a:rPr lang="en-US" altLang="ja-JP" sz="2000" dirty="0" smtClean="0"/>
                <a:t>&gt;=1){</a:t>
              </a:r>
            </a:p>
            <a:p>
              <a:pPr algn="just"/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move(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>
                  <a:solidFill>
                    <a:srgbClr val="FF0000"/>
                  </a:solidFill>
                </a:rPr>
                <a:t>dst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}</a:t>
              </a:r>
            </a:p>
          </p:txBody>
        </p:sp>
        <p:sp>
          <p:nvSpPr>
            <p:cNvPr id="62" name="テキスト ボックス 61"/>
            <p:cNvSpPr txBox="1"/>
            <p:nvPr/>
          </p:nvSpPr>
          <p:spPr>
            <a:xfrm>
              <a:off x="3929058" y="4500570"/>
              <a:ext cx="511679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err="1" smtClean="0">
                  <a:solidFill>
                    <a:srgbClr val="0070C0"/>
                  </a:solidFill>
                </a:rPr>
                <a:t>ndisk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63" name="テキスト ボックス 62"/>
            <p:cNvSpPr txBox="1"/>
            <p:nvPr/>
          </p:nvSpPr>
          <p:spPr>
            <a:xfrm>
              <a:off x="4714876" y="4786322"/>
              <a:ext cx="461986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/>
                <a:t>から</a:t>
              </a:r>
              <a:endParaRPr kumimoji="1" lang="ja-JP" altLang="en-US" sz="1200" dirty="0"/>
            </a:p>
          </p:txBody>
        </p:sp>
        <p:sp>
          <p:nvSpPr>
            <p:cNvPr id="64" name="テキスト ボックス 63"/>
            <p:cNvSpPr txBox="1"/>
            <p:nvPr/>
          </p:nvSpPr>
          <p:spPr>
            <a:xfrm>
              <a:off x="4714876" y="4500570"/>
              <a:ext cx="931665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ja-JP" altLang="en-US" sz="1200" dirty="0" smtClean="0"/>
                <a:t>枚の円盤を</a:t>
              </a:r>
              <a:endParaRPr kumimoji="1" lang="ja-JP" altLang="en-US" sz="1200" dirty="0"/>
            </a:p>
          </p:txBody>
        </p:sp>
        <p:sp>
          <p:nvSpPr>
            <p:cNvPr id="65" name="テキスト ボックス 64"/>
            <p:cNvSpPr txBox="1"/>
            <p:nvPr/>
          </p:nvSpPr>
          <p:spPr>
            <a:xfrm>
              <a:off x="5929322" y="4786322"/>
              <a:ext cx="338554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>
                  <a:solidFill>
                    <a:srgbClr val="0070C0"/>
                  </a:solidFill>
                </a:rPr>
                <a:t>へ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grpSp>
          <p:nvGrpSpPr>
            <p:cNvPr id="12" name="グループ化 50"/>
            <p:cNvGrpSpPr/>
            <p:nvPr/>
          </p:nvGrpSpPr>
          <p:grpSpPr>
            <a:xfrm>
              <a:off x="5143504" y="4786322"/>
              <a:ext cx="799148" cy="285752"/>
              <a:chOff x="4201480" y="4786322"/>
              <a:chExt cx="799148" cy="285752"/>
            </a:xfrm>
          </p:grpSpPr>
          <p:sp>
            <p:nvSpPr>
              <p:cNvPr id="75" name="テキスト ボックス 74"/>
              <p:cNvSpPr txBox="1"/>
              <p:nvPr/>
            </p:nvSpPr>
            <p:spPr>
              <a:xfrm>
                <a:off x="4201480" y="4786322"/>
                <a:ext cx="375296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kumimoji="1" lang="en-US" altLang="ja-JP" sz="1200" dirty="0" err="1" smtClean="0">
                    <a:solidFill>
                      <a:srgbClr val="0070C0"/>
                    </a:solidFill>
                  </a:rPr>
                  <a:t>dst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76" name="正方形/長方形 75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B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67" name="テキスト ボックス 66"/>
            <p:cNvSpPr txBox="1"/>
            <p:nvPr/>
          </p:nvSpPr>
          <p:spPr>
            <a:xfrm>
              <a:off x="7072330" y="4643446"/>
              <a:ext cx="732893" cy="46166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ja-JP" altLang="en-US" sz="1200" dirty="0" smtClean="0"/>
                <a:t>を使って</a:t>
              </a:r>
              <a:endParaRPr lang="en-US" altLang="ja-JP" sz="1200" dirty="0" smtClean="0"/>
            </a:p>
            <a:p>
              <a:r>
                <a:rPr lang="ja-JP" altLang="en-US" sz="1200" dirty="0" smtClean="0"/>
                <a:t>移動</a:t>
              </a:r>
              <a:endParaRPr kumimoji="1" lang="ja-JP" altLang="en-US" sz="1200" dirty="0"/>
            </a:p>
          </p:txBody>
        </p:sp>
        <p:sp>
          <p:nvSpPr>
            <p:cNvPr id="68" name="正方形/長方形 67"/>
            <p:cNvSpPr/>
            <p:nvPr/>
          </p:nvSpPr>
          <p:spPr>
            <a:xfrm>
              <a:off x="4500562" y="4500570"/>
              <a:ext cx="214314" cy="21433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altLang="ja-JP" sz="1200" dirty="0" smtClean="0">
                  <a:solidFill>
                    <a:srgbClr val="FF0000"/>
                  </a:solidFill>
                </a:rPr>
                <a:t>1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grpSp>
          <p:nvGrpSpPr>
            <p:cNvPr id="13" name="グループ化 43"/>
            <p:cNvGrpSpPr/>
            <p:nvPr/>
          </p:nvGrpSpPr>
          <p:grpSpPr>
            <a:xfrm>
              <a:off x="3929058" y="4786322"/>
              <a:ext cx="785818" cy="285752"/>
              <a:chOff x="4214810" y="4786322"/>
              <a:chExt cx="785818" cy="285752"/>
            </a:xfrm>
          </p:grpSpPr>
          <p:sp>
            <p:nvSpPr>
              <p:cNvPr id="73" name="テキスト ボックス 72"/>
              <p:cNvSpPr txBox="1"/>
              <p:nvPr/>
            </p:nvSpPr>
            <p:spPr>
              <a:xfrm>
                <a:off x="4214810" y="4786322"/>
                <a:ext cx="361959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err="1" smtClean="0">
                    <a:solidFill>
                      <a:srgbClr val="0070C0"/>
                    </a:solidFill>
                  </a:rPr>
                  <a:t>src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74" name="正方形/長方形 73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A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14" name="グループ化 46"/>
            <p:cNvGrpSpPr/>
            <p:nvPr/>
          </p:nvGrpSpPr>
          <p:grpSpPr>
            <a:xfrm>
              <a:off x="6215074" y="4786322"/>
              <a:ext cx="922896" cy="285752"/>
              <a:chOff x="4077732" y="4786322"/>
              <a:chExt cx="922896" cy="285752"/>
            </a:xfrm>
          </p:grpSpPr>
          <p:sp>
            <p:nvSpPr>
              <p:cNvPr id="71" name="テキスト ボックス 70"/>
              <p:cNvSpPr txBox="1"/>
              <p:nvPr/>
            </p:nvSpPr>
            <p:spPr>
              <a:xfrm>
                <a:off x="4077732" y="4786322"/>
                <a:ext cx="499047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smtClean="0">
                    <a:solidFill>
                      <a:srgbClr val="0070C0"/>
                    </a:solidFill>
                  </a:rPr>
                  <a:t>work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72" name="正方形/長方形 71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C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66" name="右矢印 65"/>
          <p:cNvSpPr/>
          <p:nvPr/>
        </p:nvSpPr>
        <p:spPr>
          <a:xfrm>
            <a:off x="5286380" y="6215082"/>
            <a:ext cx="28575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正方形/長方形 68"/>
          <p:cNvSpPr/>
          <p:nvPr/>
        </p:nvSpPr>
        <p:spPr>
          <a:xfrm>
            <a:off x="214282" y="5572140"/>
            <a:ext cx="928662" cy="21431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70" name="正方形/長方形 69"/>
          <p:cNvSpPr/>
          <p:nvPr/>
        </p:nvSpPr>
        <p:spPr>
          <a:xfrm>
            <a:off x="357158" y="5286388"/>
            <a:ext cx="642942" cy="21431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78" name="テキスト ボックス 77"/>
          <p:cNvSpPr txBox="1"/>
          <p:nvPr/>
        </p:nvSpPr>
        <p:spPr>
          <a:xfrm>
            <a:off x="428596" y="5929330"/>
            <a:ext cx="5485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A</a:t>
            </a:r>
            <a:endParaRPr kumimoji="1" lang="ja-JP" altLang="en-US" dirty="0"/>
          </a:p>
        </p:txBody>
      </p:sp>
      <p:sp>
        <p:nvSpPr>
          <p:cNvPr id="79" name="テキスト ボックス 78"/>
          <p:cNvSpPr txBox="1"/>
          <p:nvPr/>
        </p:nvSpPr>
        <p:spPr>
          <a:xfrm>
            <a:off x="1643042" y="5929330"/>
            <a:ext cx="540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B</a:t>
            </a:r>
            <a:endParaRPr kumimoji="1" lang="ja-JP" altLang="en-US" dirty="0"/>
          </a:p>
        </p:txBody>
      </p:sp>
      <p:sp>
        <p:nvSpPr>
          <p:cNvPr id="86" name="テキスト ボックス 85"/>
          <p:cNvSpPr txBox="1"/>
          <p:nvPr/>
        </p:nvSpPr>
        <p:spPr>
          <a:xfrm>
            <a:off x="2857488" y="5929330"/>
            <a:ext cx="538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C</a:t>
            </a:r>
            <a:endParaRPr kumimoji="1" lang="ja-JP" altLang="en-US" dirty="0"/>
          </a:p>
        </p:txBody>
      </p:sp>
      <p:sp>
        <p:nvSpPr>
          <p:cNvPr id="80" name="正方形/長方形 79"/>
          <p:cNvSpPr/>
          <p:nvPr/>
        </p:nvSpPr>
        <p:spPr>
          <a:xfrm>
            <a:off x="1714480" y="5572140"/>
            <a:ext cx="357190" cy="21431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77" name="正方形/長方形 76"/>
          <p:cNvSpPr/>
          <p:nvPr/>
        </p:nvSpPr>
        <p:spPr>
          <a:xfrm>
            <a:off x="3214678" y="6211669"/>
            <a:ext cx="203607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200" dirty="0" err="1" smtClean="0"/>
              <a:t>hanoi</a:t>
            </a:r>
            <a:r>
              <a:rPr lang="en-US" altLang="ja-JP" sz="1200" dirty="0" smtClean="0"/>
              <a:t>(</a:t>
            </a:r>
            <a:r>
              <a:rPr lang="en-US" altLang="ja-JP" sz="1200" dirty="0" smtClean="0">
                <a:solidFill>
                  <a:srgbClr val="FF0000"/>
                </a:solidFill>
              </a:rPr>
              <a:t>0</a:t>
            </a:r>
            <a:r>
              <a:rPr lang="en-US" altLang="ja-JP" sz="1200" dirty="0" smtClean="0"/>
              <a:t>, “</a:t>
            </a:r>
            <a:r>
              <a:rPr lang="ja-JP" altLang="en-US" sz="1200" dirty="0" smtClean="0"/>
              <a:t>棒</a:t>
            </a:r>
            <a:r>
              <a:rPr lang="en-US" altLang="ja-JP" sz="1200" dirty="0" smtClean="0"/>
              <a:t>C”, “</a:t>
            </a:r>
            <a:r>
              <a:rPr lang="ja-JP" altLang="en-US" sz="1200" dirty="0" smtClean="0"/>
              <a:t>棒</a:t>
            </a:r>
            <a:r>
              <a:rPr lang="en-US" altLang="ja-JP" sz="1200" dirty="0" smtClean="0"/>
              <a:t>B”, “</a:t>
            </a:r>
            <a:r>
              <a:rPr lang="ja-JP" altLang="en-US" sz="1200" dirty="0" smtClean="0"/>
              <a:t>棒</a:t>
            </a:r>
            <a:r>
              <a:rPr lang="en-US" altLang="ja-JP" sz="1200" dirty="0" smtClean="0"/>
              <a:t>A”) </a:t>
            </a:r>
          </a:p>
          <a:p>
            <a:r>
              <a:rPr lang="ja-JP" altLang="en-US" sz="1200" dirty="0" smtClean="0"/>
              <a:t>円盤数が</a:t>
            </a:r>
            <a:r>
              <a:rPr lang="en-US" altLang="ja-JP" sz="1200" dirty="0" smtClean="0"/>
              <a:t>0</a:t>
            </a:r>
            <a:r>
              <a:rPr lang="ja-JP" altLang="en-US" sz="1200" dirty="0" smtClean="0"/>
              <a:t>なので、</a:t>
            </a:r>
            <a:endParaRPr lang="en-US" altLang="ja-JP" sz="1200" dirty="0" smtClean="0"/>
          </a:p>
          <a:p>
            <a:r>
              <a:rPr lang="ja-JP" altLang="en-US" sz="1200" dirty="0" smtClean="0"/>
              <a:t>何もしないで戻る</a:t>
            </a:r>
            <a:endParaRPr lang="en-US" altLang="ja-JP" sz="1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ハノイの塔：実行の様子</a:t>
            </a:r>
            <a:endParaRPr kumimoji="1" lang="ja-JP" altLang="en-US" dirty="0"/>
          </a:p>
        </p:txBody>
      </p:sp>
      <p:grpSp>
        <p:nvGrpSpPr>
          <p:cNvPr id="2" name="グループ化 55"/>
          <p:cNvGrpSpPr/>
          <p:nvPr/>
        </p:nvGrpSpPr>
        <p:grpSpPr>
          <a:xfrm>
            <a:off x="0" y="1285860"/>
            <a:ext cx="3929090" cy="2714644"/>
            <a:chOff x="3890168" y="4143356"/>
            <a:chExt cx="3929090" cy="2714644"/>
          </a:xfrm>
        </p:grpSpPr>
        <p:sp>
          <p:nvSpPr>
            <p:cNvPr id="18" name="正方形/長方形 17"/>
            <p:cNvSpPr/>
            <p:nvPr/>
          </p:nvSpPr>
          <p:spPr>
            <a:xfrm>
              <a:off x="3890168" y="4143356"/>
              <a:ext cx="265803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err="1" smtClean="0"/>
                <a:t>hanoi</a:t>
              </a:r>
              <a:r>
                <a:rPr lang="en-US" altLang="ja-JP" sz="1600" dirty="0" smtClean="0"/>
                <a:t>(3,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A”,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B”,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C”) </a:t>
              </a: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890168" y="4429108"/>
              <a:ext cx="3929090" cy="71440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" name="正方形/長方形 22"/>
            <p:cNvSpPr/>
            <p:nvPr/>
          </p:nvSpPr>
          <p:spPr>
            <a:xfrm>
              <a:off x="3890168" y="5143488"/>
              <a:ext cx="3929090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2000" dirty="0" smtClean="0"/>
                <a:t>if(</a:t>
              </a:r>
              <a:r>
                <a:rPr lang="en-US" altLang="ja-JP" sz="2000" dirty="0" err="1" smtClean="0"/>
                <a:t>ndisk</a:t>
              </a:r>
              <a:r>
                <a:rPr lang="en-US" altLang="ja-JP" sz="2000" dirty="0" smtClean="0"/>
                <a:t>&gt;=1){</a:t>
              </a:r>
            </a:p>
            <a:p>
              <a:pPr algn="just"/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move(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>
                  <a:solidFill>
                    <a:srgbClr val="FF0000"/>
                  </a:solidFill>
                </a:rPr>
                <a:t>dst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}</a:t>
              </a:r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3929058" y="4500570"/>
              <a:ext cx="511679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err="1" smtClean="0">
                  <a:solidFill>
                    <a:srgbClr val="0070C0"/>
                  </a:solidFill>
                </a:rPr>
                <a:t>ndisk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45" name="テキスト ボックス 44"/>
            <p:cNvSpPr txBox="1"/>
            <p:nvPr/>
          </p:nvSpPr>
          <p:spPr>
            <a:xfrm>
              <a:off x="4714876" y="4786322"/>
              <a:ext cx="461986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/>
                <a:t>から</a:t>
              </a:r>
              <a:endParaRPr kumimoji="1" lang="ja-JP" altLang="en-US" sz="1200" dirty="0"/>
            </a:p>
          </p:txBody>
        </p:sp>
        <p:sp>
          <p:nvSpPr>
            <p:cNvPr id="46" name="テキスト ボックス 45"/>
            <p:cNvSpPr txBox="1"/>
            <p:nvPr/>
          </p:nvSpPr>
          <p:spPr>
            <a:xfrm>
              <a:off x="4714876" y="4500570"/>
              <a:ext cx="931665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ja-JP" altLang="en-US" sz="1200" dirty="0" smtClean="0"/>
                <a:t>枚の円盤を</a:t>
              </a:r>
              <a:endParaRPr kumimoji="1" lang="ja-JP" altLang="en-US" sz="1200" dirty="0"/>
            </a:p>
          </p:txBody>
        </p:sp>
        <p:sp>
          <p:nvSpPr>
            <p:cNvPr id="50" name="テキスト ボックス 49"/>
            <p:cNvSpPr txBox="1"/>
            <p:nvPr/>
          </p:nvSpPr>
          <p:spPr>
            <a:xfrm>
              <a:off x="5929322" y="4786322"/>
              <a:ext cx="338554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>
                  <a:solidFill>
                    <a:srgbClr val="0070C0"/>
                  </a:solidFill>
                </a:rPr>
                <a:t>へ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grpSp>
          <p:nvGrpSpPr>
            <p:cNvPr id="3" name="グループ化 50"/>
            <p:cNvGrpSpPr/>
            <p:nvPr/>
          </p:nvGrpSpPr>
          <p:grpSpPr>
            <a:xfrm>
              <a:off x="5143504" y="4786322"/>
              <a:ext cx="799148" cy="285752"/>
              <a:chOff x="4201480" y="4786322"/>
              <a:chExt cx="799148" cy="285752"/>
            </a:xfrm>
          </p:grpSpPr>
          <p:sp>
            <p:nvSpPr>
              <p:cNvPr id="52" name="テキスト ボックス 51"/>
              <p:cNvSpPr txBox="1"/>
              <p:nvPr/>
            </p:nvSpPr>
            <p:spPr>
              <a:xfrm>
                <a:off x="4201480" y="4786322"/>
                <a:ext cx="375296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kumimoji="1" lang="en-US" altLang="ja-JP" sz="1200" dirty="0" err="1" smtClean="0">
                    <a:solidFill>
                      <a:srgbClr val="0070C0"/>
                    </a:solidFill>
                  </a:rPr>
                  <a:t>dst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53" name="正方形/長方形 52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B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54" name="テキスト ボックス 53"/>
            <p:cNvSpPr txBox="1"/>
            <p:nvPr/>
          </p:nvSpPr>
          <p:spPr>
            <a:xfrm>
              <a:off x="7072330" y="4643446"/>
              <a:ext cx="732893" cy="46166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ja-JP" altLang="en-US" sz="1200" dirty="0" smtClean="0"/>
                <a:t>を使って</a:t>
              </a:r>
              <a:endParaRPr lang="en-US" altLang="ja-JP" sz="1200" dirty="0" smtClean="0"/>
            </a:p>
            <a:p>
              <a:r>
                <a:rPr lang="ja-JP" altLang="en-US" sz="1200" dirty="0" smtClean="0"/>
                <a:t>移動</a:t>
              </a:r>
              <a:endParaRPr kumimoji="1" lang="ja-JP" altLang="en-US" sz="1200" dirty="0"/>
            </a:p>
          </p:txBody>
        </p:sp>
        <p:sp>
          <p:nvSpPr>
            <p:cNvPr id="39" name="正方形/長方形 38"/>
            <p:cNvSpPr/>
            <p:nvPr/>
          </p:nvSpPr>
          <p:spPr>
            <a:xfrm>
              <a:off x="4500562" y="4500570"/>
              <a:ext cx="214314" cy="21433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kumimoji="1" lang="en-US" altLang="ja-JP" sz="1200" dirty="0" smtClean="0">
                  <a:solidFill>
                    <a:srgbClr val="FF0000"/>
                  </a:solidFill>
                </a:rPr>
                <a:t>3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grpSp>
          <p:nvGrpSpPr>
            <p:cNvPr id="4" name="グループ化 43"/>
            <p:cNvGrpSpPr/>
            <p:nvPr/>
          </p:nvGrpSpPr>
          <p:grpSpPr>
            <a:xfrm>
              <a:off x="3929058" y="4786322"/>
              <a:ext cx="785818" cy="285752"/>
              <a:chOff x="4214810" y="4786322"/>
              <a:chExt cx="785818" cy="285752"/>
            </a:xfrm>
          </p:grpSpPr>
          <p:sp>
            <p:nvSpPr>
              <p:cNvPr id="43" name="テキスト ボックス 42"/>
              <p:cNvSpPr txBox="1"/>
              <p:nvPr/>
            </p:nvSpPr>
            <p:spPr>
              <a:xfrm>
                <a:off x="4214810" y="4786322"/>
                <a:ext cx="361959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err="1" smtClean="0">
                    <a:solidFill>
                      <a:srgbClr val="0070C0"/>
                    </a:solidFill>
                  </a:rPr>
                  <a:t>src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1" name="正方形/長方形 40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A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5" name="グループ化 46"/>
            <p:cNvGrpSpPr/>
            <p:nvPr/>
          </p:nvGrpSpPr>
          <p:grpSpPr>
            <a:xfrm>
              <a:off x="6215074" y="4786322"/>
              <a:ext cx="922896" cy="285752"/>
              <a:chOff x="4077732" y="4786322"/>
              <a:chExt cx="922896" cy="285752"/>
            </a:xfrm>
          </p:grpSpPr>
          <p:sp>
            <p:nvSpPr>
              <p:cNvPr id="48" name="テキスト ボックス 47"/>
              <p:cNvSpPr txBox="1"/>
              <p:nvPr/>
            </p:nvSpPr>
            <p:spPr>
              <a:xfrm>
                <a:off x="4077732" y="4786322"/>
                <a:ext cx="499047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smtClean="0">
                    <a:solidFill>
                      <a:srgbClr val="0070C0"/>
                    </a:solidFill>
                  </a:rPr>
                  <a:t>work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9" name="正方形/長方形 48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C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22" name="右矢印 21"/>
          <p:cNvSpPr/>
          <p:nvPr/>
        </p:nvSpPr>
        <p:spPr>
          <a:xfrm>
            <a:off x="142844" y="2714620"/>
            <a:ext cx="28575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6" name="グループ化 55"/>
          <p:cNvGrpSpPr/>
          <p:nvPr/>
        </p:nvGrpSpPr>
        <p:grpSpPr>
          <a:xfrm>
            <a:off x="5072066" y="1285860"/>
            <a:ext cx="3929090" cy="2714644"/>
            <a:chOff x="3890168" y="4143356"/>
            <a:chExt cx="3929090" cy="2714644"/>
          </a:xfrm>
        </p:grpSpPr>
        <p:sp>
          <p:nvSpPr>
            <p:cNvPr id="26" name="正方形/長方形 25"/>
            <p:cNvSpPr/>
            <p:nvPr/>
          </p:nvSpPr>
          <p:spPr>
            <a:xfrm>
              <a:off x="3890168" y="4143356"/>
              <a:ext cx="265803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err="1" smtClean="0"/>
                <a:t>hanoi</a:t>
              </a:r>
              <a:r>
                <a:rPr lang="en-US" altLang="ja-JP" sz="1600" dirty="0" smtClean="0"/>
                <a:t>(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2</a:t>
              </a:r>
              <a:r>
                <a:rPr lang="en-US" altLang="ja-JP" sz="1600" dirty="0" smtClean="0"/>
                <a:t>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A”, 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“</a:t>
              </a:r>
              <a:r>
                <a:rPr lang="ja-JP" altLang="en-US" sz="1600" dirty="0" smtClean="0">
                  <a:solidFill>
                    <a:srgbClr val="FF0000"/>
                  </a:solidFill>
                </a:rPr>
                <a:t>棒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C”</a:t>
              </a:r>
              <a:r>
                <a:rPr lang="en-US" altLang="ja-JP" sz="1600" dirty="0" smtClean="0"/>
                <a:t>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B”) </a:t>
              </a:r>
            </a:p>
          </p:txBody>
        </p:sp>
        <p:sp>
          <p:nvSpPr>
            <p:cNvPr id="27" name="正方形/長方形 26"/>
            <p:cNvSpPr/>
            <p:nvPr/>
          </p:nvSpPr>
          <p:spPr>
            <a:xfrm>
              <a:off x="3890168" y="4429108"/>
              <a:ext cx="3929090" cy="71440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8" name="正方形/長方形 27"/>
            <p:cNvSpPr/>
            <p:nvPr/>
          </p:nvSpPr>
          <p:spPr>
            <a:xfrm>
              <a:off x="3890168" y="5143488"/>
              <a:ext cx="3929090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2000" dirty="0" smtClean="0"/>
                <a:t>if(</a:t>
              </a:r>
              <a:r>
                <a:rPr lang="en-US" altLang="ja-JP" sz="2000" dirty="0" err="1" smtClean="0"/>
                <a:t>ndisk</a:t>
              </a:r>
              <a:r>
                <a:rPr lang="en-US" altLang="ja-JP" sz="2000" dirty="0" smtClean="0"/>
                <a:t>&gt;=1){</a:t>
              </a:r>
            </a:p>
            <a:p>
              <a:pPr algn="just"/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move(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>
                  <a:solidFill>
                    <a:srgbClr val="FF0000"/>
                  </a:solidFill>
                </a:rPr>
                <a:t>dst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}</a:t>
              </a:r>
            </a:p>
          </p:txBody>
        </p:sp>
        <p:sp>
          <p:nvSpPr>
            <p:cNvPr id="29" name="テキスト ボックス 28"/>
            <p:cNvSpPr txBox="1"/>
            <p:nvPr/>
          </p:nvSpPr>
          <p:spPr>
            <a:xfrm>
              <a:off x="3929058" y="4500570"/>
              <a:ext cx="511679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err="1" smtClean="0">
                  <a:solidFill>
                    <a:srgbClr val="0070C0"/>
                  </a:solidFill>
                </a:rPr>
                <a:t>ndisk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30" name="テキスト ボックス 29"/>
            <p:cNvSpPr txBox="1"/>
            <p:nvPr/>
          </p:nvSpPr>
          <p:spPr>
            <a:xfrm>
              <a:off x="4714876" y="4786322"/>
              <a:ext cx="461986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/>
                <a:t>から</a:t>
              </a:r>
              <a:endParaRPr kumimoji="1" lang="ja-JP" altLang="en-US" sz="1200" dirty="0"/>
            </a:p>
          </p:txBody>
        </p:sp>
        <p:sp>
          <p:nvSpPr>
            <p:cNvPr id="31" name="テキスト ボックス 30"/>
            <p:cNvSpPr txBox="1"/>
            <p:nvPr/>
          </p:nvSpPr>
          <p:spPr>
            <a:xfrm>
              <a:off x="4714876" y="4500570"/>
              <a:ext cx="931665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ja-JP" altLang="en-US" sz="1200" dirty="0" smtClean="0"/>
                <a:t>枚の円盤を</a:t>
              </a:r>
              <a:endParaRPr kumimoji="1" lang="ja-JP" altLang="en-US" sz="1200" dirty="0"/>
            </a:p>
          </p:txBody>
        </p:sp>
        <p:sp>
          <p:nvSpPr>
            <p:cNvPr id="32" name="テキスト ボックス 31"/>
            <p:cNvSpPr txBox="1"/>
            <p:nvPr/>
          </p:nvSpPr>
          <p:spPr>
            <a:xfrm>
              <a:off x="5929322" y="4786322"/>
              <a:ext cx="338554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>
                  <a:solidFill>
                    <a:srgbClr val="0070C0"/>
                  </a:solidFill>
                </a:rPr>
                <a:t>へ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grpSp>
          <p:nvGrpSpPr>
            <p:cNvPr id="7" name="グループ化 50"/>
            <p:cNvGrpSpPr/>
            <p:nvPr/>
          </p:nvGrpSpPr>
          <p:grpSpPr>
            <a:xfrm>
              <a:off x="5143504" y="4786322"/>
              <a:ext cx="799148" cy="285752"/>
              <a:chOff x="4201480" y="4786322"/>
              <a:chExt cx="799148" cy="285752"/>
            </a:xfrm>
          </p:grpSpPr>
          <p:sp>
            <p:nvSpPr>
              <p:cNvPr id="51" name="テキスト ボックス 50"/>
              <p:cNvSpPr txBox="1"/>
              <p:nvPr/>
            </p:nvSpPr>
            <p:spPr>
              <a:xfrm>
                <a:off x="4201480" y="4786322"/>
                <a:ext cx="375296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kumimoji="1" lang="en-US" altLang="ja-JP" sz="1200" dirty="0" err="1" smtClean="0">
                    <a:solidFill>
                      <a:srgbClr val="0070C0"/>
                    </a:solidFill>
                  </a:rPr>
                  <a:t>dst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55" name="正方形/長方形 54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C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34" name="テキスト ボックス 33"/>
            <p:cNvSpPr txBox="1"/>
            <p:nvPr/>
          </p:nvSpPr>
          <p:spPr>
            <a:xfrm>
              <a:off x="7072330" y="4643446"/>
              <a:ext cx="732893" cy="46166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ja-JP" altLang="en-US" sz="1200" dirty="0" smtClean="0"/>
                <a:t>を使って</a:t>
              </a:r>
              <a:endParaRPr lang="en-US" altLang="ja-JP" sz="1200" dirty="0" smtClean="0"/>
            </a:p>
            <a:p>
              <a:r>
                <a:rPr lang="ja-JP" altLang="en-US" sz="1200" dirty="0" smtClean="0"/>
                <a:t>移動</a:t>
              </a:r>
              <a:endParaRPr kumimoji="1" lang="ja-JP" altLang="en-US" sz="1200" dirty="0"/>
            </a:p>
          </p:txBody>
        </p:sp>
        <p:sp>
          <p:nvSpPr>
            <p:cNvPr id="35" name="正方形/長方形 34"/>
            <p:cNvSpPr/>
            <p:nvPr/>
          </p:nvSpPr>
          <p:spPr>
            <a:xfrm>
              <a:off x="4500562" y="4500570"/>
              <a:ext cx="214314" cy="21433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altLang="ja-JP" sz="1200" dirty="0" smtClean="0">
                  <a:solidFill>
                    <a:srgbClr val="FF0000"/>
                  </a:solidFill>
                </a:rPr>
                <a:t>2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grpSp>
          <p:nvGrpSpPr>
            <p:cNvPr id="8" name="グループ化 43"/>
            <p:cNvGrpSpPr/>
            <p:nvPr/>
          </p:nvGrpSpPr>
          <p:grpSpPr>
            <a:xfrm>
              <a:off x="3929058" y="4786322"/>
              <a:ext cx="785818" cy="285752"/>
              <a:chOff x="4214810" y="4786322"/>
              <a:chExt cx="785818" cy="285752"/>
            </a:xfrm>
          </p:grpSpPr>
          <p:sp>
            <p:nvSpPr>
              <p:cNvPr id="44" name="テキスト ボックス 43"/>
              <p:cNvSpPr txBox="1"/>
              <p:nvPr/>
            </p:nvSpPr>
            <p:spPr>
              <a:xfrm>
                <a:off x="4214810" y="4786322"/>
                <a:ext cx="361959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err="1" smtClean="0">
                    <a:solidFill>
                      <a:srgbClr val="0070C0"/>
                    </a:solidFill>
                  </a:rPr>
                  <a:t>src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7" name="正方形/長方形 46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A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9" name="グループ化 46"/>
            <p:cNvGrpSpPr/>
            <p:nvPr/>
          </p:nvGrpSpPr>
          <p:grpSpPr>
            <a:xfrm>
              <a:off x="6215074" y="4786322"/>
              <a:ext cx="922896" cy="285752"/>
              <a:chOff x="4077732" y="4786322"/>
              <a:chExt cx="922896" cy="285752"/>
            </a:xfrm>
          </p:grpSpPr>
          <p:sp>
            <p:nvSpPr>
              <p:cNvPr id="40" name="テキスト ボックス 39"/>
              <p:cNvSpPr txBox="1"/>
              <p:nvPr/>
            </p:nvSpPr>
            <p:spPr>
              <a:xfrm>
                <a:off x="4077732" y="4786322"/>
                <a:ext cx="499047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smtClean="0">
                    <a:solidFill>
                      <a:srgbClr val="0070C0"/>
                    </a:solidFill>
                  </a:rPr>
                  <a:t>work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2" name="正方形/長方形 41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B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24" name="右矢印 23"/>
          <p:cNvSpPr/>
          <p:nvPr/>
        </p:nvSpPr>
        <p:spPr>
          <a:xfrm rot="20135183">
            <a:off x="3471622" y="1883599"/>
            <a:ext cx="2071702" cy="10001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50" dirty="0" err="1" smtClean="0"/>
              <a:t>hanoi</a:t>
            </a:r>
            <a:r>
              <a:rPr kumimoji="1" lang="en-US" altLang="ja-JP" sz="1050" dirty="0" smtClean="0"/>
              <a:t>(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2</a:t>
            </a:r>
            <a:r>
              <a:rPr kumimoji="1" lang="en-US" altLang="ja-JP" sz="1050" dirty="0" smtClean="0"/>
              <a:t>, “</a:t>
            </a:r>
            <a:r>
              <a:rPr kumimoji="1" lang="ja-JP" altLang="en-US" sz="1050" dirty="0" smtClean="0"/>
              <a:t>棒</a:t>
            </a:r>
            <a:r>
              <a:rPr kumimoji="1" lang="en-US" altLang="ja-JP" sz="1050" dirty="0" smtClean="0"/>
              <a:t>A”, 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“</a:t>
            </a:r>
            <a:r>
              <a:rPr kumimoji="1" lang="ja-JP" altLang="en-US" sz="1050" dirty="0" smtClean="0">
                <a:solidFill>
                  <a:srgbClr val="FF0000"/>
                </a:solidFill>
              </a:rPr>
              <a:t>棒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C”</a:t>
            </a:r>
            <a:r>
              <a:rPr kumimoji="1" lang="en-US" altLang="ja-JP" sz="1050" dirty="0" smtClean="0"/>
              <a:t>, “</a:t>
            </a:r>
            <a:r>
              <a:rPr kumimoji="1" lang="ja-JP" altLang="en-US" sz="1050" dirty="0" smtClean="0"/>
              <a:t>棒</a:t>
            </a:r>
            <a:r>
              <a:rPr kumimoji="1" lang="en-US" altLang="ja-JP" sz="1050" dirty="0" smtClean="0"/>
              <a:t>B”)</a:t>
            </a:r>
            <a:endParaRPr kumimoji="1" lang="ja-JP" altLang="en-US" sz="1050" dirty="0"/>
          </a:p>
        </p:txBody>
      </p:sp>
      <p:sp>
        <p:nvSpPr>
          <p:cNvPr id="56" name="右矢印 55"/>
          <p:cNvSpPr/>
          <p:nvPr/>
        </p:nvSpPr>
        <p:spPr>
          <a:xfrm>
            <a:off x="5286380" y="2786058"/>
            <a:ext cx="28575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0" name="グループ化 55"/>
          <p:cNvGrpSpPr/>
          <p:nvPr/>
        </p:nvGrpSpPr>
        <p:grpSpPr>
          <a:xfrm>
            <a:off x="5072066" y="4143356"/>
            <a:ext cx="3929090" cy="2714644"/>
            <a:chOff x="3890168" y="4143356"/>
            <a:chExt cx="3929090" cy="2714644"/>
          </a:xfrm>
        </p:grpSpPr>
        <p:sp>
          <p:nvSpPr>
            <p:cNvPr id="59" name="正方形/長方形 58"/>
            <p:cNvSpPr/>
            <p:nvPr/>
          </p:nvSpPr>
          <p:spPr>
            <a:xfrm>
              <a:off x="3890168" y="4143356"/>
              <a:ext cx="265803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err="1" smtClean="0"/>
                <a:t>hanoi</a:t>
              </a:r>
              <a:r>
                <a:rPr lang="en-US" altLang="ja-JP" sz="1600" dirty="0" smtClean="0"/>
                <a:t>(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1</a:t>
              </a:r>
              <a:r>
                <a:rPr lang="en-US" altLang="ja-JP" sz="1600" dirty="0" smtClean="0"/>
                <a:t>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A”, 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“</a:t>
              </a:r>
              <a:r>
                <a:rPr lang="ja-JP" altLang="en-US" sz="1600" dirty="0" smtClean="0">
                  <a:solidFill>
                    <a:srgbClr val="FF0000"/>
                  </a:solidFill>
                </a:rPr>
                <a:t>棒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B”</a:t>
              </a:r>
              <a:r>
                <a:rPr lang="en-US" altLang="ja-JP" sz="1600" dirty="0" smtClean="0"/>
                <a:t>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C”) </a:t>
              </a:r>
            </a:p>
          </p:txBody>
        </p:sp>
        <p:sp>
          <p:nvSpPr>
            <p:cNvPr id="60" name="正方形/長方形 59"/>
            <p:cNvSpPr/>
            <p:nvPr/>
          </p:nvSpPr>
          <p:spPr>
            <a:xfrm>
              <a:off x="3890168" y="4429108"/>
              <a:ext cx="3929090" cy="71440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1" name="正方形/長方形 60"/>
            <p:cNvSpPr/>
            <p:nvPr/>
          </p:nvSpPr>
          <p:spPr>
            <a:xfrm>
              <a:off x="3890168" y="5143488"/>
              <a:ext cx="3929090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2000" dirty="0" smtClean="0"/>
                <a:t>if(</a:t>
              </a:r>
              <a:r>
                <a:rPr lang="en-US" altLang="ja-JP" sz="2000" dirty="0" err="1" smtClean="0"/>
                <a:t>ndisk</a:t>
              </a:r>
              <a:r>
                <a:rPr lang="en-US" altLang="ja-JP" sz="2000" dirty="0" smtClean="0"/>
                <a:t>&gt;=1){</a:t>
              </a:r>
            </a:p>
            <a:p>
              <a:pPr algn="just"/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move(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>
                  <a:solidFill>
                    <a:srgbClr val="FF0000"/>
                  </a:solidFill>
                </a:rPr>
                <a:t>dst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}</a:t>
              </a:r>
            </a:p>
          </p:txBody>
        </p:sp>
        <p:sp>
          <p:nvSpPr>
            <p:cNvPr id="62" name="テキスト ボックス 61"/>
            <p:cNvSpPr txBox="1"/>
            <p:nvPr/>
          </p:nvSpPr>
          <p:spPr>
            <a:xfrm>
              <a:off x="3929058" y="4500570"/>
              <a:ext cx="511679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err="1" smtClean="0">
                  <a:solidFill>
                    <a:srgbClr val="0070C0"/>
                  </a:solidFill>
                </a:rPr>
                <a:t>ndisk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63" name="テキスト ボックス 62"/>
            <p:cNvSpPr txBox="1"/>
            <p:nvPr/>
          </p:nvSpPr>
          <p:spPr>
            <a:xfrm>
              <a:off x="4714876" y="4786322"/>
              <a:ext cx="461986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/>
                <a:t>から</a:t>
              </a:r>
              <a:endParaRPr kumimoji="1" lang="ja-JP" altLang="en-US" sz="1200" dirty="0"/>
            </a:p>
          </p:txBody>
        </p:sp>
        <p:sp>
          <p:nvSpPr>
            <p:cNvPr id="64" name="テキスト ボックス 63"/>
            <p:cNvSpPr txBox="1"/>
            <p:nvPr/>
          </p:nvSpPr>
          <p:spPr>
            <a:xfrm>
              <a:off x="4714876" y="4500570"/>
              <a:ext cx="931665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ja-JP" altLang="en-US" sz="1200" dirty="0" smtClean="0"/>
                <a:t>枚の円盤を</a:t>
              </a:r>
              <a:endParaRPr kumimoji="1" lang="ja-JP" altLang="en-US" sz="1200" dirty="0"/>
            </a:p>
          </p:txBody>
        </p:sp>
        <p:sp>
          <p:nvSpPr>
            <p:cNvPr id="65" name="テキスト ボックス 64"/>
            <p:cNvSpPr txBox="1"/>
            <p:nvPr/>
          </p:nvSpPr>
          <p:spPr>
            <a:xfrm>
              <a:off x="5929322" y="4786322"/>
              <a:ext cx="338554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>
                  <a:solidFill>
                    <a:srgbClr val="0070C0"/>
                  </a:solidFill>
                </a:rPr>
                <a:t>へ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grpSp>
          <p:nvGrpSpPr>
            <p:cNvPr id="12" name="グループ化 50"/>
            <p:cNvGrpSpPr/>
            <p:nvPr/>
          </p:nvGrpSpPr>
          <p:grpSpPr>
            <a:xfrm>
              <a:off x="5143504" y="4786322"/>
              <a:ext cx="799148" cy="285752"/>
              <a:chOff x="4201480" y="4786322"/>
              <a:chExt cx="799148" cy="285752"/>
            </a:xfrm>
          </p:grpSpPr>
          <p:sp>
            <p:nvSpPr>
              <p:cNvPr id="75" name="テキスト ボックス 74"/>
              <p:cNvSpPr txBox="1"/>
              <p:nvPr/>
            </p:nvSpPr>
            <p:spPr>
              <a:xfrm>
                <a:off x="4201480" y="4786322"/>
                <a:ext cx="375296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kumimoji="1" lang="en-US" altLang="ja-JP" sz="1200" dirty="0" err="1" smtClean="0">
                    <a:solidFill>
                      <a:srgbClr val="0070C0"/>
                    </a:solidFill>
                  </a:rPr>
                  <a:t>dst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76" name="正方形/長方形 75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B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67" name="テキスト ボックス 66"/>
            <p:cNvSpPr txBox="1"/>
            <p:nvPr/>
          </p:nvSpPr>
          <p:spPr>
            <a:xfrm>
              <a:off x="7072330" y="4643446"/>
              <a:ext cx="732893" cy="46166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ja-JP" altLang="en-US" sz="1200" dirty="0" smtClean="0"/>
                <a:t>を使って</a:t>
              </a:r>
              <a:endParaRPr lang="en-US" altLang="ja-JP" sz="1200" dirty="0" smtClean="0"/>
            </a:p>
            <a:p>
              <a:r>
                <a:rPr lang="ja-JP" altLang="en-US" sz="1200" dirty="0" smtClean="0"/>
                <a:t>移動</a:t>
              </a:r>
              <a:endParaRPr kumimoji="1" lang="ja-JP" altLang="en-US" sz="1200" dirty="0"/>
            </a:p>
          </p:txBody>
        </p:sp>
        <p:sp>
          <p:nvSpPr>
            <p:cNvPr id="68" name="正方形/長方形 67"/>
            <p:cNvSpPr/>
            <p:nvPr/>
          </p:nvSpPr>
          <p:spPr>
            <a:xfrm>
              <a:off x="4500562" y="4500570"/>
              <a:ext cx="214314" cy="21433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altLang="ja-JP" sz="1200" dirty="0" smtClean="0">
                  <a:solidFill>
                    <a:srgbClr val="FF0000"/>
                  </a:solidFill>
                </a:rPr>
                <a:t>1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grpSp>
          <p:nvGrpSpPr>
            <p:cNvPr id="13" name="グループ化 43"/>
            <p:cNvGrpSpPr/>
            <p:nvPr/>
          </p:nvGrpSpPr>
          <p:grpSpPr>
            <a:xfrm>
              <a:off x="3929058" y="4786322"/>
              <a:ext cx="785818" cy="285752"/>
              <a:chOff x="4214810" y="4786322"/>
              <a:chExt cx="785818" cy="285752"/>
            </a:xfrm>
          </p:grpSpPr>
          <p:sp>
            <p:nvSpPr>
              <p:cNvPr id="73" name="テキスト ボックス 72"/>
              <p:cNvSpPr txBox="1"/>
              <p:nvPr/>
            </p:nvSpPr>
            <p:spPr>
              <a:xfrm>
                <a:off x="4214810" y="4786322"/>
                <a:ext cx="361959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err="1" smtClean="0">
                    <a:solidFill>
                      <a:srgbClr val="0070C0"/>
                    </a:solidFill>
                  </a:rPr>
                  <a:t>src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74" name="正方形/長方形 73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A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14" name="グループ化 46"/>
            <p:cNvGrpSpPr/>
            <p:nvPr/>
          </p:nvGrpSpPr>
          <p:grpSpPr>
            <a:xfrm>
              <a:off x="6215074" y="4786322"/>
              <a:ext cx="922896" cy="285752"/>
              <a:chOff x="4077732" y="4786322"/>
              <a:chExt cx="922896" cy="285752"/>
            </a:xfrm>
          </p:grpSpPr>
          <p:sp>
            <p:nvSpPr>
              <p:cNvPr id="71" name="テキスト ボックス 70"/>
              <p:cNvSpPr txBox="1"/>
              <p:nvPr/>
            </p:nvSpPr>
            <p:spPr>
              <a:xfrm>
                <a:off x="4077732" y="4786322"/>
                <a:ext cx="499047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smtClean="0">
                    <a:solidFill>
                      <a:srgbClr val="0070C0"/>
                    </a:solidFill>
                  </a:rPr>
                  <a:t>work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72" name="正方形/長方形 71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C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57" name="右矢印 56"/>
          <p:cNvSpPr/>
          <p:nvPr/>
        </p:nvSpPr>
        <p:spPr>
          <a:xfrm rot="16200000">
            <a:off x="5464975" y="3536157"/>
            <a:ext cx="2071702" cy="10001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50" dirty="0" err="1" smtClean="0"/>
              <a:t>hanoi</a:t>
            </a:r>
            <a:r>
              <a:rPr kumimoji="1" lang="en-US" altLang="ja-JP" sz="1050" dirty="0" smtClean="0"/>
              <a:t>(</a:t>
            </a:r>
            <a:r>
              <a:rPr lang="en-US" altLang="ja-JP" sz="1050" dirty="0" smtClean="0">
                <a:solidFill>
                  <a:srgbClr val="FF0000"/>
                </a:solidFill>
              </a:rPr>
              <a:t>1</a:t>
            </a:r>
            <a:r>
              <a:rPr kumimoji="1" lang="en-US" altLang="ja-JP" sz="1050" dirty="0" smtClean="0"/>
              <a:t>, “</a:t>
            </a:r>
            <a:r>
              <a:rPr kumimoji="1" lang="ja-JP" altLang="en-US" sz="1050" dirty="0" smtClean="0"/>
              <a:t>棒</a:t>
            </a:r>
            <a:r>
              <a:rPr kumimoji="1" lang="en-US" altLang="ja-JP" sz="1050" dirty="0" smtClean="0"/>
              <a:t>A”, 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“</a:t>
            </a:r>
            <a:r>
              <a:rPr kumimoji="1" lang="ja-JP" altLang="en-US" sz="1050" dirty="0" smtClean="0">
                <a:solidFill>
                  <a:srgbClr val="FF0000"/>
                </a:solidFill>
              </a:rPr>
              <a:t>棒</a:t>
            </a:r>
            <a:r>
              <a:rPr lang="en-US" altLang="ja-JP" sz="1050" dirty="0" smtClean="0">
                <a:solidFill>
                  <a:srgbClr val="FF0000"/>
                </a:solidFill>
              </a:rPr>
              <a:t>B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”</a:t>
            </a:r>
            <a:r>
              <a:rPr kumimoji="1" lang="en-US" altLang="ja-JP" sz="1050" dirty="0" smtClean="0"/>
              <a:t>, “</a:t>
            </a:r>
            <a:r>
              <a:rPr kumimoji="1" lang="ja-JP" altLang="en-US" sz="1050" dirty="0" smtClean="0"/>
              <a:t>棒</a:t>
            </a:r>
            <a:r>
              <a:rPr lang="en-US" altLang="ja-JP" sz="1050" dirty="0" smtClean="0"/>
              <a:t>C</a:t>
            </a:r>
            <a:r>
              <a:rPr kumimoji="1" lang="en-US" altLang="ja-JP" sz="1050" dirty="0" smtClean="0"/>
              <a:t>”)</a:t>
            </a:r>
            <a:endParaRPr kumimoji="1" lang="ja-JP" altLang="en-US" sz="1050" dirty="0"/>
          </a:p>
        </p:txBody>
      </p:sp>
      <p:sp>
        <p:nvSpPr>
          <p:cNvPr id="66" name="右矢印 65"/>
          <p:cNvSpPr/>
          <p:nvPr/>
        </p:nvSpPr>
        <p:spPr>
          <a:xfrm>
            <a:off x="4857752" y="6643686"/>
            <a:ext cx="28575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正方形/長方形 68"/>
          <p:cNvSpPr/>
          <p:nvPr/>
        </p:nvSpPr>
        <p:spPr>
          <a:xfrm>
            <a:off x="214282" y="5572140"/>
            <a:ext cx="928662" cy="21431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70" name="正方形/長方形 69"/>
          <p:cNvSpPr/>
          <p:nvPr/>
        </p:nvSpPr>
        <p:spPr>
          <a:xfrm>
            <a:off x="357158" y="5286388"/>
            <a:ext cx="642942" cy="21431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78" name="テキスト ボックス 77"/>
          <p:cNvSpPr txBox="1"/>
          <p:nvPr/>
        </p:nvSpPr>
        <p:spPr>
          <a:xfrm>
            <a:off x="428596" y="5929330"/>
            <a:ext cx="5485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A</a:t>
            </a:r>
            <a:endParaRPr kumimoji="1" lang="ja-JP" altLang="en-US" dirty="0"/>
          </a:p>
        </p:txBody>
      </p:sp>
      <p:sp>
        <p:nvSpPr>
          <p:cNvPr id="79" name="テキスト ボックス 78"/>
          <p:cNvSpPr txBox="1"/>
          <p:nvPr/>
        </p:nvSpPr>
        <p:spPr>
          <a:xfrm>
            <a:off x="1643042" y="5929330"/>
            <a:ext cx="540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B</a:t>
            </a:r>
            <a:endParaRPr kumimoji="1" lang="ja-JP" altLang="en-US" dirty="0"/>
          </a:p>
        </p:txBody>
      </p:sp>
      <p:sp>
        <p:nvSpPr>
          <p:cNvPr id="86" name="テキスト ボックス 85"/>
          <p:cNvSpPr txBox="1"/>
          <p:nvPr/>
        </p:nvSpPr>
        <p:spPr>
          <a:xfrm>
            <a:off x="2857488" y="5929330"/>
            <a:ext cx="538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C</a:t>
            </a:r>
            <a:endParaRPr kumimoji="1" lang="ja-JP" altLang="en-US" dirty="0"/>
          </a:p>
        </p:txBody>
      </p:sp>
      <p:sp>
        <p:nvSpPr>
          <p:cNvPr id="80" name="正方形/長方形 79"/>
          <p:cNvSpPr/>
          <p:nvPr/>
        </p:nvSpPr>
        <p:spPr>
          <a:xfrm>
            <a:off x="1714480" y="5572140"/>
            <a:ext cx="357190" cy="21431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4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ハノイの塔：実行の様子</a:t>
            </a:r>
            <a:endParaRPr kumimoji="1" lang="ja-JP" altLang="en-US" dirty="0"/>
          </a:p>
        </p:txBody>
      </p:sp>
      <p:grpSp>
        <p:nvGrpSpPr>
          <p:cNvPr id="2" name="グループ化 55"/>
          <p:cNvGrpSpPr/>
          <p:nvPr/>
        </p:nvGrpSpPr>
        <p:grpSpPr>
          <a:xfrm>
            <a:off x="0" y="1285860"/>
            <a:ext cx="3929090" cy="2714644"/>
            <a:chOff x="3890168" y="4143356"/>
            <a:chExt cx="3929090" cy="2714644"/>
          </a:xfrm>
        </p:grpSpPr>
        <p:sp>
          <p:nvSpPr>
            <p:cNvPr id="18" name="正方形/長方形 17"/>
            <p:cNvSpPr/>
            <p:nvPr/>
          </p:nvSpPr>
          <p:spPr>
            <a:xfrm>
              <a:off x="3890168" y="4143356"/>
              <a:ext cx="265803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err="1" smtClean="0"/>
                <a:t>hanoi</a:t>
              </a:r>
              <a:r>
                <a:rPr lang="en-US" altLang="ja-JP" sz="1600" dirty="0" smtClean="0"/>
                <a:t>(3,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A”,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B”,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C”) </a:t>
              </a: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890168" y="4429108"/>
              <a:ext cx="3929090" cy="71440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" name="正方形/長方形 22"/>
            <p:cNvSpPr/>
            <p:nvPr/>
          </p:nvSpPr>
          <p:spPr>
            <a:xfrm>
              <a:off x="3890168" y="5143488"/>
              <a:ext cx="3929090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2000" dirty="0" smtClean="0"/>
                <a:t>if(</a:t>
              </a:r>
              <a:r>
                <a:rPr lang="en-US" altLang="ja-JP" sz="2000" dirty="0" err="1" smtClean="0"/>
                <a:t>ndisk</a:t>
              </a:r>
              <a:r>
                <a:rPr lang="en-US" altLang="ja-JP" sz="2000" dirty="0" smtClean="0"/>
                <a:t>&gt;=1){</a:t>
              </a:r>
            </a:p>
            <a:p>
              <a:pPr algn="just"/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move(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>
                  <a:solidFill>
                    <a:srgbClr val="FF0000"/>
                  </a:solidFill>
                </a:rPr>
                <a:t>dst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}</a:t>
              </a:r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3929058" y="4500570"/>
              <a:ext cx="511679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err="1" smtClean="0">
                  <a:solidFill>
                    <a:srgbClr val="0070C0"/>
                  </a:solidFill>
                </a:rPr>
                <a:t>ndisk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45" name="テキスト ボックス 44"/>
            <p:cNvSpPr txBox="1"/>
            <p:nvPr/>
          </p:nvSpPr>
          <p:spPr>
            <a:xfrm>
              <a:off x="4714876" y="4786322"/>
              <a:ext cx="461986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/>
                <a:t>から</a:t>
              </a:r>
              <a:endParaRPr kumimoji="1" lang="ja-JP" altLang="en-US" sz="1200" dirty="0"/>
            </a:p>
          </p:txBody>
        </p:sp>
        <p:sp>
          <p:nvSpPr>
            <p:cNvPr id="46" name="テキスト ボックス 45"/>
            <p:cNvSpPr txBox="1"/>
            <p:nvPr/>
          </p:nvSpPr>
          <p:spPr>
            <a:xfrm>
              <a:off x="4714876" y="4500570"/>
              <a:ext cx="931665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ja-JP" altLang="en-US" sz="1200" dirty="0" smtClean="0"/>
                <a:t>枚の円盤を</a:t>
              </a:r>
              <a:endParaRPr kumimoji="1" lang="ja-JP" altLang="en-US" sz="1200" dirty="0"/>
            </a:p>
          </p:txBody>
        </p:sp>
        <p:sp>
          <p:nvSpPr>
            <p:cNvPr id="50" name="テキスト ボックス 49"/>
            <p:cNvSpPr txBox="1"/>
            <p:nvPr/>
          </p:nvSpPr>
          <p:spPr>
            <a:xfrm>
              <a:off x="5929322" y="4786322"/>
              <a:ext cx="338554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>
                  <a:solidFill>
                    <a:srgbClr val="0070C0"/>
                  </a:solidFill>
                </a:rPr>
                <a:t>へ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grpSp>
          <p:nvGrpSpPr>
            <p:cNvPr id="3" name="グループ化 50"/>
            <p:cNvGrpSpPr/>
            <p:nvPr/>
          </p:nvGrpSpPr>
          <p:grpSpPr>
            <a:xfrm>
              <a:off x="5143504" y="4786322"/>
              <a:ext cx="799148" cy="285752"/>
              <a:chOff x="4201480" y="4786322"/>
              <a:chExt cx="799148" cy="285752"/>
            </a:xfrm>
          </p:grpSpPr>
          <p:sp>
            <p:nvSpPr>
              <p:cNvPr id="52" name="テキスト ボックス 51"/>
              <p:cNvSpPr txBox="1"/>
              <p:nvPr/>
            </p:nvSpPr>
            <p:spPr>
              <a:xfrm>
                <a:off x="4201480" y="4786322"/>
                <a:ext cx="375296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kumimoji="1" lang="en-US" altLang="ja-JP" sz="1200" dirty="0" err="1" smtClean="0">
                    <a:solidFill>
                      <a:srgbClr val="0070C0"/>
                    </a:solidFill>
                  </a:rPr>
                  <a:t>dst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53" name="正方形/長方形 52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B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54" name="テキスト ボックス 53"/>
            <p:cNvSpPr txBox="1"/>
            <p:nvPr/>
          </p:nvSpPr>
          <p:spPr>
            <a:xfrm>
              <a:off x="7072330" y="4643446"/>
              <a:ext cx="732893" cy="46166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ja-JP" altLang="en-US" sz="1200" dirty="0" smtClean="0"/>
                <a:t>を使って</a:t>
              </a:r>
              <a:endParaRPr lang="en-US" altLang="ja-JP" sz="1200" dirty="0" smtClean="0"/>
            </a:p>
            <a:p>
              <a:r>
                <a:rPr lang="ja-JP" altLang="en-US" sz="1200" dirty="0" smtClean="0"/>
                <a:t>移動</a:t>
              </a:r>
              <a:endParaRPr kumimoji="1" lang="ja-JP" altLang="en-US" sz="1200" dirty="0"/>
            </a:p>
          </p:txBody>
        </p:sp>
        <p:sp>
          <p:nvSpPr>
            <p:cNvPr id="39" name="正方形/長方形 38"/>
            <p:cNvSpPr/>
            <p:nvPr/>
          </p:nvSpPr>
          <p:spPr>
            <a:xfrm>
              <a:off x="4500562" y="4500570"/>
              <a:ext cx="214314" cy="21433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kumimoji="1" lang="en-US" altLang="ja-JP" sz="1200" dirty="0" smtClean="0">
                  <a:solidFill>
                    <a:srgbClr val="FF0000"/>
                  </a:solidFill>
                </a:rPr>
                <a:t>3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grpSp>
          <p:nvGrpSpPr>
            <p:cNvPr id="4" name="グループ化 43"/>
            <p:cNvGrpSpPr/>
            <p:nvPr/>
          </p:nvGrpSpPr>
          <p:grpSpPr>
            <a:xfrm>
              <a:off x="3929058" y="4786322"/>
              <a:ext cx="785818" cy="285752"/>
              <a:chOff x="4214810" y="4786322"/>
              <a:chExt cx="785818" cy="285752"/>
            </a:xfrm>
          </p:grpSpPr>
          <p:sp>
            <p:nvSpPr>
              <p:cNvPr id="43" name="テキスト ボックス 42"/>
              <p:cNvSpPr txBox="1"/>
              <p:nvPr/>
            </p:nvSpPr>
            <p:spPr>
              <a:xfrm>
                <a:off x="4214810" y="4786322"/>
                <a:ext cx="361959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err="1" smtClean="0">
                    <a:solidFill>
                      <a:srgbClr val="0070C0"/>
                    </a:solidFill>
                  </a:rPr>
                  <a:t>src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1" name="正方形/長方形 40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A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5" name="グループ化 46"/>
            <p:cNvGrpSpPr/>
            <p:nvPr/>
          </p:nvGrpSpPr>
          <p:grpSpPr>
            <a:xfrm>
              <a:off x="6215074" y="4786322"/>
              <a:ext cx="922896" cy="285752"/>
              <a:chOff x="4077732" y="4786322"/>
              <a:chExt cx="922896" cy="285752"/>
            </a:xfrm>
          </p:grpSpPr>
          <p:sp>
            <p:nvSpPr>
              <p:cNvPr id="48" name="テキスト ボックス 47"/>
              <p:cNvSpPr txBox="1"/>
              <p:nvPr/>
            </p:nvSpPr>
            <p:spPr>
              <a:xfrm>
                <a:off x="4077732" y="4786322"/>
                <a:ext cx="499047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smtClean="0">
                    <a:solidFill>
                      <a:srgbClr val="0070C0"/>
                    </a:solidFill>
                  </a:rPr>
                  <a:t>work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9" name="正方形/長方形 48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C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22" name="右矢印 21"/>
          <p:cNvSpPr/>
          <p:nvPr/>
        </p:nvSpPr>
        <p:spPr>
          <a:xfrm>
            <a:off x="142844" y="2714620"/>
            <a:ext cx="28575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6" name="グループ化 55"/>
          <p:cNvGrpSpPr/>
          <p:nvPr/>
        </p:nvGrpSpPr>
        <p:grpSpPr>
          <a:xfrm>
            <a:off x="5072066" y="1285860"/>
            <a:ext cx="3929090" cy="2714644"/>
            <a:chOff x="3890168" y="4143356"/>
            <a:chExt cx="3929090" cy="2714644"/>
          </a:xfrm>
        </p:grpSpPr>
        <p:sp>
          <p:nvSpPr>
            <p:cNvPr id="26" name="正方形/長方形 25"/>
            <p:cNvSpPr/>
            <p:nvPr/>
          </p:nvSpPr>
          <p:spPr>
            <a:xfrm>
              <a:off x="3890168" y="4143356"/>
              <a:ext cx="265803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err="1" smtClean="0"/>
                <a:t>hanoi</a:t>
              </a:r>
              <a:r>
                <a:rPr lang="en-US" altLang="ja-JP" sz="1600" dirty="0" smtClean="0"/>
                <a:t>(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2</a:t>
              </a:r>
              <a:r>
                <a:rPr lang="en-US" altLang="ja-JP" sz="1600" dirty="0" smtClean="0"/>
                <a:t>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A”, 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“</a:t>
              </a:r>
              <a:r>
                <a:rPr lang="ja-JP" altLang="en-US" sz="1600" dirty="0" smtClean="0">
                  <a:solidFill>
                    <a:srgbClr val="FF0000"/>
                  </a:solidFill>
                </a:rPr>
                <a:t>棒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C”</a:t>
              </a:r>
              <a:r>
                <a:rPr lang="en-US" altLang="ja-JP" sz="1600" dirty="0" smtClean="0"/>
                <a:t>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B”) </a:t>
              </a:r>
            </a:p>
          </p:txBody>
        </p:sp>
        <p:sp>
          <p:nvSpPr>
            <p:cNvPr id="27" name="正方形/長方形 26"/>
            <p:cNvSpPr/>
            <p:nvPr/>
          </p:nvSpPr>
          <p:spPr>
            <a:xfrm>
              <a:off x="3890168" y="4429108"/>
              <a:ext cx="3929090" cy="71440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8" name="正方形/長方形 27"/>
            <p:cNvSpPr/>
            <p:nvPr/>
          </p:nvSpPr>
          <p:spPr>
            <a:xfrm>
              <a:off x="3890168" y="5143488"/>
              <a:ext cx="3929090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2000" dirty="0" smtClean="0"/>
                <a:t>if(</a:t>
              </a:r>
              <a:r>
                <a:rPr lang="en-US" altLang="ja-JP" sz="2000" dirty="0" err="1" smtClean="0"/>
                <a:t>ndisk</a:t>
              </a:r>
              <a:r>
                <a:rPr lang="en-US" altLang="ja-JP" sz="2000" dirty="0" smtClean="0"/>
                <a:t>&gt;=1){</a:t>
              </a:r>
            </a:p>
            <a:p>
              <a:pPr algn="just"/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move(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>
                  <a:solidFill>
                    <a:srgbClr val="FF0000"/>
                  </a:solidFill>
                </a:rPr>
                <a:t>dst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}</a:t>
              </a:r>
            </a:p>
          </p:txBody>
        </p:sp>
        <p:sp>
          <p:nvSpPr>
            <p:cNvPr id="29" name="テキスト ボックス 28"/>
            <p:cNvSpPr txBox="1"/>
            <p:nvPr/>
          </p:nvSpPr>
          <p:spPr>
            <a:xfrm>
              <a:off x="3929058" y="4500570"/>
              <a:ext cx="511679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err="1" smtClean="0">
                  <a:solidFill>
                    <a:srgbClr val="0070C0"/>
                  </a:solidFill>
                </a:rPr>
                <a:t>ndisk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30" name="テキスト ボックス 29"/>
            <p:cNvSpPr txBox="1"/>
            <p:nvPr/>
          </p:nvSpPr>
          <p:spPr>
            <a:xfrm>
              <a:off x="4714876" y="4786322"/>
              <a:ext cx="461986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/>
                <a:t>から</a:t>
              </a:r>
              <a:endParaRPr kumimoji="1" lang="ja-JP" altLang="en-US" sz="1200" dirty="0"/>
            </a:p>
          </p:txBody>
        </p:sp>
        <p:sp>
          <p:nvSpPr>
            <p:cNvPr id="31" name="テキスト ボックス 30"/>
            <p:cNvSpPr txBox="1"/>
            <p:nvPr/>
          </p:nvSpPr>
          <p:spPr>
            <a:xfrm>
              <a:off x="4714876" y="4500570"/>
              <a:ext cx="931665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ja-JP" altLang="en-US" sz="1200" dirty="0" smtClean="0"/>
                <a:t>枚の円盤を</a:t>
              </a:r>
              <a:endParaRPr kumimoji="1" lang="ja-JP" altLang="en-US" sz="1200" dirty="0"/>
            </a:p>
          </p:txBody>
        </p:sp>
        <p:sp>
          <p:nvSpPr>
            <p:cNvPr id="32" name="テキスト ボックス 31"/>
            <p:cNvSpPr txBox="1"/>
            <p:nvPr/>
          </p:nvSpPr>
          <p:spPr>
            <a:xfrm>
              <a:off x="5929322" y="4786322"/>
              <a:ext cx="338554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>
                  <a:solidFill>
                    <a:srgbClr val="0070C0"/>
                  </a:solidFill>
                </a:rPr>
                <a:t>へ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grpSp>
          <p:nvGrpSpPr>
            <p:cNvPr id="7" name="グループ化 50"/>
            <p:cNvGrpSpPr/>
            <p:nvPr/>
          </p:nvGrpSpPr>
          <p:grpSpPr>
            <a:xfrm>
              <a:off x="5143504" y="4786322"/>
              <a:ext cx="799148" cy="285752"/>
              <a:chOff x="4201480" y="4786322"/>
              <a:chExt cx="799148" cy="285752"/>
            </a:xfrm>
          </p:grpSpPr>
          <p:sp>
            <p:nvSpPr>
              <p:cNvPr id="51" name="テキスト ボックス 50"/>
              <p:cNvSpPr txBox="1"/>
              <p:nvPr/>
            </p:nvSpPr>
            <p:spPr>
              <a:xfrm>
                <a:off x="4201480" y="4786322"/>
                <a:ext cx="375296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kumimoji="1" lang="en-US" altLang="ja-JP" sz="1200" dirty="0" err="1" smtClean="0">
                    <a:solidFill>
                      <a:srgbClr val="0070C0"/>
                    </a:solidFill>
                  </a:rPr>
                  <a:t>dst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55" name="正方形/長方形 54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C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34" name="テキスト ボックス 33"/>
            <p:cNvSpPr txBox="1"/>
            <p:nvPr/>
          </p:nvSpPr>
          <p:spPr>
            <a:xfrm>
              <a:off x="7072330" y="4643446"/>
              <a:ext cx="732893" cy="46166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ja-JP" altLang="en-US" sz="1200" dirty="0" smtClean="0"/>
                <a:t>を使って</a:t>
              </a:r>
              <a:endParaRPr lang="en-US" altLang="ja-JP" sz="1200" dirty="0" smtClean="0"/>
            </a:p>
            <a:p>
              <a:r>
                <a:rPr lang="ja-JP" altLang="en-US" sz="1200" dirty="0" smtClean="0"/>
                <a:t>移動</a:t>
              </a:r>
              <a:endParaRPr kumimoji="1" lang="ja-JP" altLang="en-US" sz="1200" dirty="0"/>
            </a:p>
          </p:txBody>
        </p:sp>
        <p:sp>
          <p:nvSpPr>
            <p:cNvPr id="35" name="正方形/長方形 34"/>
            <p:cNvSpPr/>
            <p:nvPr/>
          </p:nvSpPr>
          <p:spPr>
            <a:xfrm>
              <a:off x="4500562" y="4500570"/>
              <a:ext cx="214314" cy="21433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altLang="ja-JP" sz="1200" dirty="0" smtClean="0">
                  <a:solidFill>
                    <a:srgbClr val="FF0000"/>
                  </a:solidFill>
                </a:rPr>
                <a:t>2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grpSp>
          <p:nvGrpSpPr>
            <p:cNvPr id="8" name="グループ化 43"/>
            <p:cNvGrpSpPr/>
            <p:nvPr/>
          </p:nvGrpSpPr>
          <p:grpSpPr>
            <a:xfrm>
              <a:off x="3929058" y="4786322"/>
              <a:ext cx="785818" cy="285752"/>
              <a:chOff x="4214810" y="4786322"/>
              <a:chExt cx="785818" cy="285752"/>
            </a:xfrm>
          </p:grpSpPr>
          <p:sp>
            <p:nvSpPr>
              <p:cNvPr id="44" name="テキスト ボックス 43"/>
              <p:cNvSpPr txBox="1"/>
              <p:nvPr/>
            </p:nvSpPr>
            <p:spPr>
              <a:xfrm>
                <a:off x="4214810" y="4786322"/>
                <a:ext cx="361959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err="1" smtClean="0">
                    <a:solidFill>
                      <a:srgbClr val="0070C0"/>
                    </a:solidFill>
                  </a:rPr>
                  <a:t>src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7" name="正方形/長方形 46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A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9" name="グループ化 46"/>
            <p:cNvGrpSpPr/>
            <p:nvPr/>
          </p:nvGrpSpPr>
          <p:grpSpPr>
            <a:xfrm>
              <a:off x="6215074" y="4786322"/>
              <a:ext cx="922896" cy="285752"/>
              <a:chOff x="4077732" y="4786322"/>
              <a:chExt cx="922896" cy="285752"/>
            </a:xfrm>
          </p:grpSpPr>
          <p:sp>
            <p:nvSpPr>
              <p:cNvPr id="40" name="テキスト ボックス 39"/>
              <p:cNvSpPr txBox="1"/>
              <p:nvPr/>
            </p:nvSpPr>
            <p:spPr>
              <a:xfrm>
                <a:off x="4077732" y="4786322"/>
                <a:ext cx="499047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smtClean="0">
                    <a:solidFill>
                      <a:srgbClr val="0070C0"/>
                    </a:solidFill>
                  </a:rPr>
                  <a:t>work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2" name="正方形/長方形 41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B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24" name="右矢印 23"/>
          <p:cNvSpPr/>
          <p:nvPr/>
        </p:nvSpPr>
        <p:spPr>
          <a:xfrm rot="20135183">
            <a:off x="3471622" y="1883599"/>
            <a:ext cx="2071702" cy="10001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50" dirty="0" err="1" smtClean="0"/>
              <a:t>hanoi</a:t>
            </a:r>
            <a:r>
              <a:rPr kumimoji="1" lang="en-US" altLang="ja-JP" sz="1050" dirty="0" smtClean="0"/>
              <a:t>(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2</a:t>
            </a:r>
            <a:r>
              <a:rPr kumimoji="1" lang="en-US" altLang="ja-JP" sz="1050" dirty="0" smtClean="0"/>
              <a:t>, “</a:t>
            </a:r>
            <a:r>
              <a:rPr kumimoji="1" lang="ja-JP" altLang="en-US" sz="1050" dirty="0" smtClean="0"/>
              <a:t>棒</a:t>
            </a:r>
            <a:r>
              <a:rPr kumimoji="1" lang="en-US" altLang="ja-JP" sz="1050" dirty="0" smtClean="0"/>
              <a:t>A”, 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“</a:t>
            </a:r>
            <a:r>
              <a:rPr kumimoji="1" lang="ja-JP" altLang="en-US" sz="1050" dirty="0" smtClean="0">
                <a:solidFill>
                  <a:srgbClr val="FF0000"/>
                </a:solidFill>
              </a:rPr>
              <a:t>棒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C”</a:t>
            </a:r>
            <a:r>
              <a:rPr kumimoji="1" lang="en-US" altLang="ja-JP" sz="1050" dirty="0" smtClean="0"/>
              <a:t>, “</a:t>
            </a:r>
            <a:r>
              <a:rPr kumimoji="1" lang="ja-JP" altLang="en-US" sz="1050" dirty="0" smtClean="0"/>
              <a:t>棒</a:t>
            </a:r>
            <a:r>
              <a:rPr kumimoji="1" lang="en-US" altLang="ja-JP" sz="1050" dirty="0" smtClean="0"/>
              <a:t>B”)</a:t>
            </a:r>
            <a:endParaRPr kumimoji="1" lang="ja-JP" altLang="en-US" sz="1050" dirty="0"/>
          </a:p>
        </p:txBody>
      </p:sp>
      <p:sp>
        <p:nvSpPr>
          <p:cNvPr id="56" name="右矢印 55"/>
          <p:cNvSpPr/>
          <p:nvPr/>
        </p:nvSpPr>
        <p:spPr>
          <a:xfrm>
            <a:off x="5286380" y="2786058"/>
            <a:ext cx="28575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正方形/長方形 68"/>
          <p:cNvSpPr/>
          <p:nvPr/>
        </p:nvSpPr>
        <p:spPr>
          <a:xfrm>
            <a:off x="214282" y="5572140"/>
            <a:ext cx="928662" cy="21431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70" name="正方形/長方形 69"/>
          <p:cNvSpPr/>
          <p:nvPr/>
        </p:nvSpPr>
        <p:spPr>
          <a:xfrm>
            <a:off x="357158" y="5286388"/>
            <a:ext cx="642942" cy="21431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78" name="テキスト ボックス 77"/>
          <p:cNvSpPr txBox="1"/>
          <p:nvPr/>
        </p:nvSpPr>
        <p:spPr>
          <a:xfrm>
            <a:off x="428596" y="5929330"/>
            <a:ext cx="5485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A</a:t>
            </a:r>
            <a:endParaRPr kumimoji="1" lang="ja-JP" altLang="en-US" dirty="0"/>
          </a:p>
        </p:txBody>
      </p:sp>
      <p:sp>
        <p:nvSpPr>
          <p:cNvPr id="79" name="テキスト ボックス 78"/>
          <p:cNvSpPr txBox="1"/>
          <p:nvPr/>
        </p:nvSpPr>
        <p:spPr>
          <a:xfrm>
            <a:off x="1643042" y="5929330"/>
            <a:ext cx="540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B</a:t>
            </a:r>
            <a:endParaRPr kumimoji="1" lang="ja-JP" altLang="en-US" dirty="0"/>
          </a:p>
        </p:txBody>
      </p:sp>
      <p:sp>
        <p:nvSpPr>
          <p:cNvPr id="86" name="テキスト ボックス 85"/>
          <p:cNvSpPr txBox="1"/>
          <p:nvPr/>
        </p:nvSpPr>
        <p:spPr>
          <a:xfrm>
            <a:off x="2857488" y="5929330"/>
            <a:ext cx="538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C</a:t>
            </a:r>
            <a:endParaRPr kumimoji="1" lang="ja-JP" altLang="en-US" dirty="0"/>
          </a:p>
        </p:txBody>
      </p:sp>
      <p:sp>
        <p:nvSpPr>
          <p:cNvPr id="80" name="正方形/長方形 79"/>
          <p:cNvSpPr/>
          <p:nvPr/>
        </p:nvSpPr>
        <p:spPr>
          <a:xfrm>
            <a:off x="1714480" y="5572140"/>
            <a:ext cx="357190" cy="21431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ハノイの塔：実行の様子</a:t>
            </a:r>
            <a:endParaRPr kumimoji="1" lang="ja-JP" altLang="en-US" dirty="0"/>
          </a:p>
        </p:txBody>
      </p:sp>
      <p:grpSp>
        <p:nvGrpSpPr>
          <p:cNvPr id="2" name="グループ化 55"/>
          <p:cNvGrpSpPr/>
          <p:nvPr/>
        </p:nvGrpSpPr>
        <p:grpSpPr>
          <a:xfrm>
            <a:off x="0" y="1285860"/>
            <a:ext cx="3929090" cy="2714644"/>
            <a:chOff x="3890168" y="4143356"/>
            <a:chExt cx="3929090" cy="2714644"/>
          </a:xfrm>
        </p:grpSpPr>
        <p:sp>
          <p:nvSpPr>
            <p:cNvPr id="18" name="正方形/長方形 17"/>
            <p:cNvSpPr/>
            <p:nvPr/>
          </p:nvSpPr>
          <p:spPr>
            <a:xfrm>
              <a:off x="3890168" y="4143356"/>
              <a:ext cx="265803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err="1" smtClean="0"/>
                <a:t>hanoi</a:t>
              </a:r>
              <a:r>
                <a:rPr lang="en-US" altLang="ja-JP" sz="1600" dirty="0" smtClean="0"/>
                <a:t>(3,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A”,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B”,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C”) </a:t>
              </a: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890168" y="4429108"/>
              <a:ext cx="3929090" cy="71440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" name="正方形/長方形 22"/>
            <p:cNvSpPr/>
            <p:nvPr/>
          </p:nvSpPr>
          <p:spPr>
            <a:xfrm>
              <a:off x="3890168" y="5143488"/>
              <a:ext cx="3929090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2000" dirty="0" smtClean="0"/>
                <a:t>if(</a:t>
              </a:r>
              <a:r>
                <a:rPr lang="en-US" altLang="ja-JP" sz="2000" dirty="0" err="1" smtClean="0"/>
                <a:t>ndisk</a:t>
              </a:r>
              <a:r>
                <a:rPr lang="en-US" altLang="ja-JP" sz="2000" dirty="0" smtClean="0"/>
                <a:t>&gt;=1){</a:t>
              </a:r>
            </a:p>
            <a:p>
              <a:pPr algn="just"/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move(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>
                  <a:solidFill>
                    <a:srgbClr val="FF0000"/>
                  </a:solidFill>
                </a:rPr>
                <a:t>dst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}</a:t>
              </a:r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3929058" y="4500570"/>
              <a:ext cx="511679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err="1" smtClean="0">
                  <a:solidFill>
                    <a:srgbClr val="0070C0"/>
                  </a:solidFill>
                </a:rPr>
                <a:t>ndisk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45" name="テキスト ボックス 44"/>
            <p:cNvSpPr txBox="1"/>
            <p:nvPr/>
          </p:nvSpPr>
          <p:spPr>
            <a:xfrm>
              <a:off x="4714876" y="4786322"/>
              <a:ext cx="461986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/>
                <a:t>から</a:t>
              </a:r>
              <a:endParaRPr kumimoji="1" lang="ja-JP" altLang="en-US" sz="1200" dirty="0"/>
            </a:p>
          </p:txBody>
        </p:sp>
        <p:sp>
          <p:nvSpPr>
            <p:cNvPr id="46" name="テキスト ボックス 45"/>
            <p:cNvSpPr txBox="1"/>
            <p:nvPr/>
          </p:nvSpPr>
          <p:spPr>
            <a:xfrm>
              <a:off x="4714876" y="4500570"/>
              <a:ext cx="931665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ja-JP" altLang="en-US" sz="1200" dirty="0" smtClean="0"/>
                <a:t>枚の円盤を</a:t>
              </a:r>
              <a:endParaRPr kumimoji="1" lang="ja-JP" altLang="en-US" sz="1200" dirty="0"/>
            </a:p>
          </p:txBody>
        </p:sp>
        <p:sp>
          <p:nvSpPr>
            <p:cNvPr id="50" name="テキスト ボックス 49"/>
            <p:cNvSpPr txBox="1"/>
            <p:nvPr/>
          </p:nvSpPr>
          <p:spPr>
            <a:xfrm>
              <a:off x="5929322" y="4786322"/>
              <a:ext cx="338554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>
                  <a:solidFill>
                    <a:srgbClr val="0070C0"/>
                  </a:solidFill>
                </a:rPr>
                <a:t>へ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grpSp>
          <p:nvGrpSpPr>
            <p:cNvPr id="3" name="グループ化 50"/>
            <p:cNvGrpSpPr/>
            <p:nvPr/>
          </p:nvGrpSpPr>
          <p:grpSpPr>
            <a:xfrm>
              <a:off x="5143504" y="4786322"/>
              <a:ext cx="799148" cy="285752"/>
              <a:chOff x="4201480" y="4786322"/>
              <a:chExt cx="799148" cy="285752"/>
            </a:xfrm>
          </p:grpSpPr>
          <p:sp>
            <p:nvSpPr>
              <p:cNvPr id="52" name="テキスト ボックス 51"/>
              <p:cNvSpPr txBox="1"/>
              <p:nvPr/>
            </p:nvSpPr>
            <p:spPr>
              <a:xfrm>
                <a:off x="4201480" y="4786322"/>
                <a:ext cx="375296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kumimoji="1" lang="en-US" altLang="ja-JP" sz="1200" dirty="0" err="1" smtClean="0">
                    <a:solidFill>
                      <a:srgbClr val="0070C0"/>
                    </a:solidFill>
                  </a:rPr>
                  <a:t>dst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53" name="正方形/長方形 52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B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54" name="テキスト ボックス 53"/>
            <p:cNvSpPr txBox="1"/>
            <p:nvPr/>
          </p:nvSpPr>
          <p:spPr>
            <a:xfrm>
              <a:off x="7072330" y="4643446"/>
              <a:ext cx="732893" cy="46166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ja-JP" altLang="en-US" sz="1200" dirty="0" smtClean="0"/>
                <a:t>を使って</a:t>
              </a:r>
              <a:endParaRPr lang="en-US" altLang="ja-JP" sz="1200" dirty="0" smtClean="0"/>
            </a:p>
            <a:p>
              <a:r>
                <a:rPr lang="ja-JP" altLang="en-US" sz="1200" dirty="0" smtClean="0"/>
                <a:t>移動</a:t>
              </a:r>
              <a:endParaRPr kumimoji="1" lang="ja-JP" altLang="en-US" sz="1200" dirty="0"/>
            </a:p>
          </p:txBody>
        </p:sp>
        <p:sp>
          <p:nvSpPr>
            <p:cNvPr id="39" name="正方形/長方形 38"/>
            <p:cNvSpPr/>
            <p:nvPr/>
          </p:nvSpPr>
          <p:spPr>
            <a:xfrm>
              <a:off x="4500562" y="4500570"/>
              <a:ext cx="214314" cy="21433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kumimoji="1" lang="en-US" altLang="ja-JP" sz="1200" dirty="0" smtClean="0">
                  <a:solidFill>
                    <a:srgbClr val="FF0000"/>
                  </a:solidFill>
                </a:rPr>
                <a:t>3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grpSp>
          <p:nvGrpSpPr>
            <p:cNvPr id="4" name="グループ化 43"/>
            <p:cNvGrpSpPr/>
            <p:nvPr/>
          </p:nvGrpSpPr>
          <p:grpSpPr>
            <a:xfrm>
              <a:off x="3929058" y="4786322"/>
              <a:ext cx="785818" cy="285752"/>
              <a:chOff x="4214810" y="4786322"/>
              <a:chExt cx="785818" cy="285752"/>
            </a:xfrm>
          </p:grpSpPr>
          <p:sp>
            <p:nvSpPr>
              <p:cNvPr id="43" name="テキスト ボックス 42"/>
              <p:cNvSpPr txBox="1"/>
              <p:nvPr/>
            </p:nvSpPr>
            <p:spPr>
              <a:xfrm>
                <a:off x="4214810" y="4786322"/>
                <a:ext cx="361959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err="1" smtClean="0">
                    <a:solidFill>
                      <a:srgbClr val="0070C0"/>
                    </a:solidFill>
                  </a:rPr>
                  <a:t>src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1" name="正方形/長方形 40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A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5" name="グループ化 46"/>
            <p:cNvGrpSpPr/>
            <p:nvPr/>
          </p:nvGrpSpPr>
          <p:grpSpPr>
            <a:xfrm>
              <a:off x="6215074" y="4786322"/>
              <a:ext cx="922896" cy="285752"/>
              <a:chOff x="4077732" y="4786322"/>
              <a:chExt cx="922896" cy="285752"/>
            </a:xfrm>
          </p:grpSpPr>
          <p:sp>
            <p:nvSpPr>
              <p:cNvPr id="48" name="テキスト ボックス 47"/>
              <p:cNvSpPr txBox="1"/>
              <p:nvPr/>
            </p:nvSpPr>
            <p:spPr>
              <a:xfrm>
                <a:off x="4077732" y="4786322"/>
                <a:ext cx="499047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smtClean="0">
                    <a:solidFill>
                      <a:srgbClr val="0070C0"/>
                    </a:solidFill>
                  </a:rPr>
                  <a:t>work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9" name="正方形/長方形 48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C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22" name="右矢印 21"/>
          <p:cNvSpPr/>
          <p:nvPr/>
        </p:nvSpPr>
        <p:spPr>
          <a:xfrm>
            <a:off x="142844" y="2714620"/>
            <a:ext cx="28575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6" name="グループ化 55"/>
          <p:cNvGrpSpPr/>
          <p:nvPr/>
        </p:nvGrpSpPr>
        <p:grpSpPr>
          <a:xfrm>
            <a:off x="5072066" y="1285860"/>
            <a:ext cx="3929090" cy="2714644"/>
            <a:chOff x="3890168" y="4143356"/>
            <a:chExt cx="3929090" cy="2714644"/>
          </a:xfrm>
        </p:grpSpPr>
        <p:sp>
          <p:nvSpPr>
            <p:cNvPr id="26" name="正方形/長方形 25"/>
            <p:cNvSpPr/>
            <p:nvPr/>
          </p:nvSpPr>
          <p:spPr>
            <a:xfrm>
              <a:off x="3890168" y="4143356"/>
              <a:ext cx="265803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err="1" smtClean="0"/>
                <a:t>hanoi</a:t>
              </a:r>
              <a:r>
                <a:rPr lang="en-US" altLang="ja-JP" sz="1600" dirty="0" smtClean="0"/>
                <a:t>(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2</a:t>
              </a:r>
              <a:r>
                <a:rPr lang="en-US" altLang="ja-JP" sz="1600" dirty="0" smtClean="0"/>
                <a:t>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A”, 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“</a:t>
              </a:r>
              <a:r>
                <a:rPr lang="ja-JP" altLang="en-US" sz="1600" dirty="0" smtClean="0">
                  <a:solidFill>
                    <a:srgbClr val="FF0000"/>
                  </a:solidFill>
                </a:rPr>
                <a:t>棒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C”</a:t>
              </a:r>
              <a:r>
                <a:rPr lang="en-US" altLang="ja-JP" sz="1600" dirty="0" smtClean="0"/>
                <a:t>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B”) </a:t>
              </a:r>
            </a:p>
          </p:txBody>
        </p:sp>
        <p:sp>
          <p:nvSpPr>
            <p:cNvPr id="27" name="正方形/長方形 26"/>
            <p:cNvSpPr/>
            <p:nvPr/>
          </p:nvSpPr>
          <p:spPr>
            <a:xfrm>
              <a:off x="3890168" y="4429108"/>
              <a:ext cx="3929090" cy="71440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8" name="正方形/長方形 27"/>
            <p:cNvSpPr/>
            <p:nvPr/>
          </p:nvSpPr>
          <p:spPr>
            <a:xfrm>
              <a:off x="3890168" y="5143488"/>
              <a:ext cx="3929090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2000" dirty="0" smtClean="0"/>
                <a:t>if(</a:t>
              </a:r>
              <a:r>
                <a:rPr lang="en-US" altLang="ja-JP" sz="2000" dirty="0" err="1" smtClean="0"/>
                <a:t>ndisk</a:t>
              </a:r>
              <a:r>
                <a:rPr lang="en-US" altLang="ja-JP" sz="2000" dirty="0" smtClean="0"/>
                <a:t>&gt;=1){</a:t>
              </a:r>
            </a:p>
            <a:p>
              <a:pPr algn="just"/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move(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>
                  <a:solidFill>
                    <a:srgbClr val="FF0000"/>
                  </a:solidFill>
                </a:rPr>
                <a:t>dst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}</a:t>
              </a:r>
            </a:p>
          </p:txBody>
        </p:sp>
        <p:sp>
          <p:nvSpPr>
            <p:cNvPr id="29" name="テキスト ボックス 28"/>
            <p:cNvSpPr txBox="1"/>
            <p:nvPr/>
          </p:nvSpPr>
          <p:spPr>
            <a:xfrm>
              <a:off x="3929058" y="4500570"/>
              <a:ext cx="511679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err="1" smtClean="0">
                  <a:solidFill>
                    <a:srgbClr val="0070C0"/>
                  </a:solidFill>
                </a:rPr>
                <a:t>ndisk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30" name="テキスト ボックス 29"/>
            <p:cNvSpPr txBox="1"/>
            <p:nvPr/>
          </p:nvSpPr>
          <p:spPr>
            <a:xfrm>
              <a:off x="4714876" y="4786322"/>
              <a:ext cx="461986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/>
                <a:t>から</a:t>
              </a:r>
              <a:endParaRPr kumimoji="1" lang="ja-JP" altLang="en-US" sz="1200" dirty="0"/>
            </a:p>
          </p:txBody>
        </p:sp>
        <p:sp>
          <p:nvSpPr>
            <p:cNvPr id="31" name="テキスト ボックス 30"/>
            <p:cNvSpPr txBox="1"/>
            <p:nvPr/>
          </p:nvSpPr>
          <p:spPr>
            <a:xfrm>
              <a:off x="4714876" y="4500570"/>
              <a:ext cx="931665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ja-JP" altLang="en-US" sz="1200" dirty="0" smtClean="0"/>
                <a:t>枚の円盤を</a:t>
              </a:r>
              <a:endParaRPr kumimoji="1" lang="ja-JP" altLang="en-US" sz="1200" dirty="0"/>
            </a:p>
          </p:txBody>
        </p:sp>
        <p:sp>
          <p:nvSpPr>
            <p:cNvPr id="32" name="テキスト ボックス 31"/>
            <p:cNvSpPr txBox="1"/>
            <p:nvPr/>
          </p:nvSpPr>
          <p:spPr>
            <a:xfrm>
              <a:off x="5929322" y="4786322"/>
              <a:ext cx="338554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>
                  <a:solidFill>
                    <a:srgbClr val="0070C0"/>
                  </a:solidFill>
                </a:rPr>
                <a:t>へ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grpSp>
          <p:nvGrpSpPr>
            <p:cNvPr id="7" name="グループ化 50"/>
            <p:cNvGrpSpPr/>
            <p:nvPr/>
          </p:nvGrpSpPr>
          <p:grpSpPr>
            <a:xfrm>
              <a:off x="5143504" y="4786322"/>
              <a:ext cx="799148" cy="285752"/>
              <a:chOff x="4201480" y="4786322"/>
              <a:chExt cx="799148" cy="285752"/>
            </a:xfrm>
          </p:grpSpPr>
          <p:sp>
            <p:nvSpPr>
              <p:cNvPr id="51" name="テキスト ボックス 50"/>
              <p:cNvSpPr txBox="1"/>
              <p:nvPr/>
            </p:nvSpPr>
            <p:spPr>
              <a:xfrm>
                <a:off x="4201480" y="4786322"/>
                <a:ext cx="375296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kumimoji="1" lang="en-US" altLang="ja-JP" sz="1200" dirty="0" err="1" smtClean="0">
                    <a:solidFill>
                      <a:srgbClr val="0070C0"/>
                    </a:solidFill>
                  </a:rPr>
                  <a:t>dst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55" name="正方形/長方形 54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C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34" name="テキスト ボックス 33"/>
            <p:cNvSpPr txBox="1"/>
            <p:nvPr/>
          </p:nvSpPr>
          <p:spPr>
            <a:xfrm>
              <a:off x="7072330" y="4643446"/>
              <a:ext cx="732893" cy="46166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ja-JP" altLang="en-US" sz="1200" dirty="0" smtClean="0"/>
                <a:t>を使って</a:t>
              </a:r>
              <a:endParaRPr lang="en-US" altLang="ja-JP" sz="1200" dirty="0" smtClean="0"/>
            </a:p>
            <a:p>
              <a:r>
                <a:rPr lang="ja-JP" altLang="en-US" sz="1200" dirty="0" smtClean="0"/>
                <a:t>移動</a:t>
              </a:r>
              <a:endParaRPr kumimoji="1" lang="ja-JP" altLang="en-US" sz="1200" dirty="0"/>
            </a:p>
          </p:txBody>
        </p:sp>
        <p:sp>
          <p:nvSpPr>
            <p:cNvPr id="35" name="正方形/長方形 34"/>
            <p:cNvSpPr/>
            <p:nvPr/>
          </p:nvSpPr>
          <p:spPr>
            <a:xfrm>
              <a:off x="4500562" y="4500570"/>
              <a:ext cx="214314" cy="21433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altLang="ja-JP" sz="1200" dirty="0" smtClean="0">
                  <a:solidFill>
                    <a:srgbClr val="FF0000"/>
                  </a:solidFill>
                </a:rPr>
                <a:t>2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grpSp>
          <p:nvGrpSpPr>
            <p:cNvPr id="8" name="グループ化 43"/>
            <p:cNvGrpSpPr/>
            <p:nvPr/>
          </p:nvGrpSpPr>
          <p:grpSpPr>
            <a:xfrm>
              <a:off x="3929058" y="4786322"/>
              <a:ext cx="785818" cy="285752"/>
              <a:chOff x="4214810" y="4786322"/>
              <a:chExt cx="785818" cy="285752"/>
            </a:xfrm>
          </p:grpSpPr>
          <p:sp>
            <p:nvSpPr>
              <p:cNvPr id="44" name="テキスト ボックス 43"/>
              <p:cNvSpPr txBox="1"/>
              <p:nvPr/>
            </p:nvSpPr>
            <p:spPr>
              <a:xfrm>
                <a:off x="4214810" y="4786322"/>
                <a:ext cx="361959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err="1" smtClean="0">
                    <a:solidFill>
                      <a:srgbClr val="0070C0"/>
                    </a:solidFill>
                  </a:rPr>
                  <a:t>src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7" name="正方形/長方形 46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A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9" name="グループ化 46"/>
            <p:cNvGrpSpPr/>
            <p:nvPr/>
          </p:nvGrpSpPr>
          <p:grpSpPr>
            <a:xfrm>
              <a:off x="6215074" y="4786322"/>
              <a:ext cx="922896" cy="285752"/>
              <a:chOff x="4077732" y="4786322"/>
              <a:chExt cx="922896" cy="285752"/>
            </a:xfrm>
          </p:grpSpPr>
          <p:sp>
            <p:nvSpPr>
              <p:cNvPr id="40" name="テキスト ボックス 39"/>
              <p:cNvSpPr txBox="1"/>
              <p:nvPr/>
            </p:nvSpPr>
            <p:spPr>
              <a:xfrm>
                <a:off x="4077732" y="4786322"/>
                <a:ext cx="499047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smtClean="0">
                    <a:solidFill>
                      <a:srgbClr val="0070C0"/>
                    </a:solidFill>
                  </a:rPr>
                  <a:t>work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2" name="正方形/長方形 41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B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24" name="右矢印 23"/>
          <p:cNvSpPr/>
          <p:nvPr/>
        </p:nvSpPr>
        <p:spPr>
          <a:xfrm rot="20135183">
            <a:off x="3471622" y="1883599"/>
            <a:ext cx="2071702" cy="10001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50" dirty="0" err="1" smtClean="0"/>
              <a:t>hanoi</a:t>
            </a:r>
            <a:r>
              <a:rPr kumimoji="1" lang="en-US" altLang="ja-JP" sz="1050" dirty="0" smtClean="0"/>
              <a:t>(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2</a:t>
            </a:r>
            <a:r>
              <a:rPr kumimoji="1" lang="en-US" altLang="ja-JP" sz="1050" dirty="0" smtClean="0"/>
              <a:t>, “</a:t>
            </a:r>
            <a:r>
              <a:rPr kumimoji="1" lang="ja-JP" altLang="en-US" sz="1050" dirty="0" smtClean="0"/>
              <a:t>棒</a:t>
            </a:r>
            <a:r>
              <a:rPr kumimoji="1" lang="en-US" altLang="ja-JP" sz="1050" dirty="0" smtClean="0"/>
              <a:t>A”, 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“</a:t>
            </a:r>
            <a:r>
              <a:rPr kumimoji="1" lang="ja-JP" altLang="en-US" sz="1050" dirty="0" smtClean="0">
                <a:solidFill>
                  <a:srgbClr val="FF0000"/>
                </a:solidFill>
              </a:rPr>
              <a:t>棒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C”</a:t>
            </a:r>
            <a:r>
              <a:rPr kumimoji="1" lang="en-US" altLang="ja-JP" sz="1050" dirty="0" smtClean="0"/>
              <a:t>, “</a:t>
            </a:r>
            <a:r>
              <a:rPr kumimoji="1" lang="ja-JP" altLang="en-US" sz="1050" dirty="0" smtClean="0"/>
              <a:t>棒</a:t>
            </a:r>
            <a:r>
              <a:rPr kumimoji="1" lang="en-US" altLang="ja-JP" sz="1050" dirty="0" smtClean="0"/>
              <a:t>B”)</a:t>
            </a:r>
            <a:endParaRPr kumimoji="1" lang="ja-JP" altLang="en-US" sz="1050" dirty="0"/>
          </a:p>
        </p:txBody>
      </p:sp>
      <p:sp>
        <p:nvSpPr>
          <p:cNvPr id="56" name="右矢印 55"/>
          <p:cNvSpPr/>
          <p:nvPr/>
        </p:nvSpPr>
        <p:spPr>
          <a:xfrm>
            <a:off x="5286380" y="3071810"/>
            <a:ext cx="28575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正方形/長方形 68"/>
          <p:cNvSpPr/>
          <p:nvPr/>
        </p:nvSpPr>
        <p:spPr>
          <a:xfrm>
            <a:off x="214282" y="5572140"/>
            <a:ext cx="928662" cy="21431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78" name="テキスト ボックス 77"/>
          <p:cNvSpPr txBox="1"/>
          <p:nvPr/>
        </p:nvSpPr>
        <p:spPr>
          <a:xfrm>
            <a:off x="428596" y="5929330"/>
            <a:ext cx="5485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A</a:t>
            </a:r>
            <a:endParaRPr kumimoji="1" lang="ja-JP" altLang="en-US" dirty="0"/>
          </a:p>
        </p:txBody>
      </p:sp>
      <p:sp>
        <p:nvSpPr>
          <p:cNvPr id="79" name="テキスト ボックス 78"/>
          <p:cNvSpPr txBox="1"/>
          <p:nvPr/>
        </p:nvSpPr>
        <p:spPr>
          <a:xfrm>
            <a:off x="1643042" y="5929330"/>
            <a:ext cx="540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B</a:t>
            </a:r>
            <a:endParaRPr kumimoji="1" lang="ja-JP" altLang="en-US" dirty="0"/>
          </a:p>
        </p:txBody>
      </p:sp>
      <p:sp>
        <p:nvSpPr>
          <p:cNvPr id="86" name="テキスト ボックス 85"/>
          <p:cNvSpPr txBox="1"/>
          <p:nvPr/>
        </p:nvSpPr>
        <p:spPr>
          <a:xfrm>
            <a:off x="2857488" y="5929330"/>
            <a:ext cx="538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C</a:t>
            </a:r>
            <a:endParaRPr kumimoji="1" lang="ja-JP" altLang="en-US" dirty="0"/>
          </a:p>
        </p:txBody>
      </p:sp>
      <p:sp>
        <p:nvSpPr>
          <p:cNvPr id="80" name="正方形/長方形 79"/>
          <p:cNvSpPr/>
          <p:nvPr/>
        </p:nvSpPr>
        <p:spPr>
          <a:xfrm>
            <a:off x="1714480" y="5572140"/>
            <a:ext cx="357190" cy="21431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cxnSp>
        <p:nvCxnSpPr>
          <p:cNvPr id="57" name="曲線コネクタ 56"/>
          <p:cNvCxnSpPr/>
          <p:nvPr/>
        </p:nvCxnSpPr>
        <p:spPr>
          <a:xfrm rot="16200000" flipH="1">
            <a:off x="1678761" y="4107661"/>
            <a:ext cx="285752" cy="2357454"/>
          </a:xfrm>
          <a:prstGeom prst="curvedConnector3">
            <a:avLst>
              <a:gd name="adj1" fmla="val -79999"/>
            </a:avLst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正方形/長方形 57"/>
          <p:cNvSpPr/>
          <p:nvPr/>
        </p:nvSpPr>
        <p:spPr>
          <a:xfrm>
            <a:off x="357158" y="4071942"/>
            <a:ext cx="20136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200" dirty="0" smtClean="0"/>
              <a:t>move(“</a:t>
            </a:r>
            <a:r>
              <a:rPr lang="ja-JP" altLang="en-US" sz="1200" dirty="0" smtClean="0"/>
              <a:t>棒</a:t>
            </a:r>
            <a:r>
              <a:rPr lang="en-US" altLang="ja-JP" sz="1200" dirty="0" smtClean="0"/>
              <a:t>A”, “</a:t>
            </a:r>
            <a:r>
              <a:rPr lang="ja-JP" altLang="en-US" sz="1200" dirty="0" smtClean="0"/>
              <a:t>棒</a:t>
            </a:r>
            <a:r>
              <a:rPr lang="en-US" altLang="ja-JP" sz="1200" dirty="0" smtClean="0"/>
              <a:t>C”) </a:t>
            </a:r>
          </a:p>
          <a:p>
            <a:r>
              <a:rPr lang="ja-JP" altLang="en-US" sz="1600" dirty="0" smtClean="0">
                <a:solidFill>
                  <a:srgbClr val="00B0F0"/>
                </a:solidFill>
              </a:rPr>
              <a:t>「棒</a:t>
            </a:r>
            <a:r>
              <a:rPr lang="en-US" altLang="ja-JP" sz="1600" dirty="0" smtClean="0">
                <a:solidFill>
                  <a:srgbClr val="00B0F0"/>
                </a:solidFill>
              </a:rPr>
              <a:t>A</a:t>
            </a:r>
            <a:r>
              <a:rPr lang="ja-JP" altLang="en-US" sz="1600" dirty="0" smtClean="0">
                <a:solidFill>
                  <a:srgbClr val="00B0F0"/>
                </a:solidFill>
              </a:rPr>
              <a:t>から棒</a:t>
            </a:r>
            <a:r>
              <a:rPr lang="en-US" altLang="ja-JP" sz="1600" dirty="0" smtClean="0">
                <a:solidFill>
                  <a:srgbClr val="00B0F0"/>
                </a:solidFill>
              </a:rPr>
              <a:t>C</a:t>
            </a:r>
            <a:r>
              <a:rPr lang="ja-JP" altLang="en-US" sz="1600" dirty="0" smtClean="0">
                <a:solidFill>
                  <a:srgbClr val="00B0F0"/>
                </a:solidFill>
              </a:rPr>
              <a:t>へ移動」</a:t>
            </a:r>
            <a:endParaRPr lang="en-US" altLang="ja-JP" sz="1600" dirty="0" smtClean="0">
              <a:solidFill>
                <a:srgbClr val="00B0F0"/>
              </a:solidFill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2714612" y="5572140"/>
            <a:ext cx="642942" cy="21431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ハノイの塔：実行の様子</a:t>
            </a:r>
            <a:endParaRPr kumimoji="1" lang="ja-JP" altLang="en-US" dirty="0"/>
          </a:p>
        </p:txBody>
      </p:sp>
      <p:grpSp>
        <p:nvGrpSpPr>
          <p:cNvPr id="2" name="グループ化 55"/>
          <p:cNvGrpSpPr/>
          <p:nvPr/>
        </p:nvGrpSpPr>
        <p:grpSpPr>
          <a:xfrm>
            <a:off x="0" y="1285860"/>
            <a:ext cx="3929090" cy="2714644"/>
            <a:chOff x="3890168" y="4143356"/>
            <a:chExt cx="3929090" cy="2714644"/>
          </a:xfrm>
        </p:grpSpPr>
        <p:sp>
          <p:nvSpPr>
            <p:cNvPr id="18" name="正方形/長方形 17"/>
            <p:cNvSpPr/>
            <p:nvPr/>
          </p:nvSpPr>
          <p:spPr>
            <a:xfrm>
              <a:off x="3890168" y="4143356"/>
              <a:ext cx="265803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err="1" smtClean="0"/>
                <a:t>hanoi</a:t>
              </a:r>
              <a:r>
                <a:rPr lang="en-US" altLang="ja-JP" sz="1600" dirty="0" smtClean="0"/>
                <a:t>(3,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A”,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B”,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C”) </a:t>
              </a: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890168" y="4429108"/>
              <a:ext cx="3929090" cy="71440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" name="正方形/長方形 22"/>
            <p:cNvSpPr/>
            <p:nvPr/>
          </p:nvSpPr>
          <p:spPr>
            <a:xfrm>
              <a:off x="3890168" y="5143488"/>
              <a:ext cx="3929090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2000" dirty="0" smtClean="0"/>
                <a:t>if(</a:t>
              </a:r>
              <a:r>
                <a:rPr lang="en-US" altLang="ja-JP" sz="2000" dirty="0" err="1" smtClean="0"/>
                <a:t>ndisk</a:t>
              </a:r>
              <a:r>
                <a:rPr lang="en-US" altLang="ja-JP" sz="2000" dirty="0" smtClean="0"/>
                <a:t>&gt;=1){</a:t>
              </a:r>
            </a:p>
            <a:p>
              <a:pPr algn="just"/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move(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>
                  <a:solidFill>
                    <a:srgbClr val="FF0000"/>
                  </a:solidFill>
                </a:rPr>
                <a:t>dst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}</a:t>
              </a:r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3929058" y="4500570"/>
              <a:ext cx="511679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err="1" smtClean="0">
                  <a:solidFill>
                    <a:srgbClr val="0070C0"/>
                  </a:solidFill>
                </a:rPr>
                <a:t>ndisk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45" name="テキスト ボックス 44"/>
            <p:cNvSpPr txBox="1"/>
            <p:nvPr/>
          </p:nvSpPr>
          <p:spPr>
            <a:xfrm>
              <a:off x="4714876" y="4786322"/>
              <a:ext cx="461986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/>
                <a:t>から</a:t>
              </a:r>
              <a:endParaRPr kumimoji="1" lang="ja-JP" altLang="en-US" sz="1200" dirty="0"/>
            </a:p>
          </p:txBody>
        </p:sp>
        <p:sp>
          <p:nvSpPr>
            <p:cNvPr id="46" name="テキスト ボックス 45"/>
            <p:cNvSpPr txBox="1"/>
            <p:nvPr/>
          </p:nvSpPr>
          <p:spPr>
            <a:xfrm>
              <a:off x="4714876" y="4500570"/>
              <a:ext cx="931665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ja-JP" altLang="en-US" sz="1200" dirty="0" smtClean="0"/>
                <a:t>枚の円盤を</a:t>
              </a:r>
              <a:endParaRPr kumimoji="1" lang="ja-JP" altLang="en-US" sz="1200" dirty="0"/>
            </a:p>
          </p:txBody>
        </p:sp>
        <p:sp>
          <p:nvSpPr>
            <p:cNvPr id="50" name="テキスト ボックス 49"/>
            <p:cNvSpPr txBox="1"/>
            <p:nvPr/>
          </p:nvSpPr>
          <p:spPr>
            <a:xfrm>
              <a:off x="5929322" y="4786322"/>
              <a:ext cx="338554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>
                  <a:solidFill>
                    <a:srgbClr val="0070C0"/>
                  </a:solidFill>
                </a:rPr>
                <a:t>へ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grpSp>
          <p:nvGrpSpPr>
            <p:cNvPr id="3" name="グループ化 50"/>
            <p:cNvGrpSpPr/>
            <p:nvPr/>
          </p:nvGrpSpPr>
          <p:grpSpPr>
            <a:xfrm>
              <a:off x="5143504" y="4786322"/>
              <a:ext cx="799148" cy="285752"/>
              <a:chOff x="4201480" y="4786322"/>
              <a:chExt cx="799148" cy="285752"/>
            </a:xfrm>
          </p:grpSpPr>
          <p:sp>
            <p:nvSpPr>
              <p:cNvPr id="52" name="テキスト ボックス 51"/>
              <p:cNvSpPr txBox="1"/>
              <p:nvPr/>
            </p:nvSpPr>
            <p:spPr>
              <a:xfrm>
                <a:off x="4201480" y="4786322"/>
                <a:ext cx="375296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kumimoji="1" lang="en-US" altLang="ja-JP" sz="1200" dirty="0" err="1" smtClean="0">
                    <a:solidFill>
                      <a:srgbClr val="0070C0"/>
                    </a:solidFill>
                  </a:rPr>
                  <a:t>dst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53" name="正方形/長方形 52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B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54" name="テキスト ボックス 53"/>
            <p:cNvSpPr txBox="1"/>
            <p:nvPr/>
          </p:nvSpPr>
          <p:spPr>
            <a:xfrm>
              <a:off x="7072330" y="4643446"/>
              <a:ext cx="732893" cy="46166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ja-JP" altLang="en-US" sz="1200" dirty="0" smtClean="0"/>
                <a:t>を使って</a:t>
              </a:r>
              <a:endParaRPr lang="en-US" altLang="ja-JP" sz="1200" dirty="0" smtClean="0"/>
            </a:p>
            <a:p>
              <a:r>
                <a:rPr lang="ja-JP" altLang="en-US" sz="1200" dirty="0" smtClean="0"/>
                <a:t>移動</a:t>
              </a:r>
              <a:endParaRPr kumimoji="1" lang="ja-JP" altLang="en-US" sz="1200" dirty="0"/>
            </a:p>
          </p:txBody>
        </p:sp>
        <p:sp>
          <p:nvSpPr>
            <p:cNvPr id="39" name="正方形/長方形 38"/>
            <p:cNvSpPr/>
            <p:nvPr/>
          </p:nvSpPr>
          <p:spPr>
            <a:xfrm>
              <a:off x="4500562" y="4500570"/>
              <a:ext cx="214314" cy="21433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kumimoji="1" lang="en-US" altLang="ja-JP" sz="1200" dirty="0" smtClean="0">
                  <a:solidFill>
                    <a:srgbClr val="FF0000"/>
                  </a:solidFill>
                </a:rPr>
                <a:t>3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grpSp>
          <p:nvGrpSpPr>
            <p:cNvPr id="4" name="グループ化 43"/>
            <p:cNvGrpSpPr/>
            <p:nvPr/>
          </p:nvGrpSpPr>
          <p:grpSpPr>
            <a:xfrm>
              <a:off x="3929058" y="4786322"/>
              <a:ext cx="785818" cy="285752"/>
              <a:chOff x="4214810" y="4786322"/>
              <a:chExt cx="785818" cy="285752"/>
            </a:xfrm>
          </p:grpSpPr>
          <p:sp>
            <p:nvSpPr>
              <p:cNvPr id="43" name="テキスト ボックス 42"/>
              <p:cNvSpPr txBox="1"/>
              <p:nvPr/>
            </p:nvSpPr>
            <p:spPr>
              <a:xfrm>
                <a:off x="4214810" y="4786322"/>
                <a:ext cx="361959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err="1" smtClean="0">
                    <a:solidFill>
                      <a:srgbClr val="0070C0"/>
                    </a:solidFill>
                  </a:rPr>
                  <a:t>src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1" name="正方形/長方形 40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A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5" name="グループ化 46"/>
            <p:cNvGrpSpPr/>
            <p:nvPr/>
          </p:nvGrpSpPr>
          <p:grpSpPr>
            <a:xfrm>
              <a:off x="6215074" y="4786322"/>
              <a:ext cx="922896" cy="285752"/>
              <a:chOff x="4077732" y="4786322"/>
              <a:chExt cx="922896" cy="285752"/>
            </a:xfrm>
          </p:grpSpPr>
          <p:sp>
            <p:nvSpPr>
              <p:cNvPr id="48" name="テキスト ボックス 47"/>
              <p:cNvSpPr txBox="1"/>
              <p:nvPr/>
            </p:nvSpPr>
            <p:spPr>
              <a:xfrm>
                <a:off x="4077732" y="4786322"/>
                <a:ext cx="499047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smtClean="0">
                    <a:solidFill>
                      <a:srgbClr val="0070C0"/>
                    </a:solidFill>
                  </a:rPr>
                  <a:t>work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9" name="正方形/長方形 48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C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22" name="右矢印 21"/>
          <p:cNvSpPr/>
          <p:nvPr/>
        </p:nvSpPr>
        <p:spPr>
          <a:xfrm>
            <a:off x="142844" y="2714620"/>
            <a:ext cx="28575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6" name="グループ化 55"/>
          <p:cNvGrpSpPr/>
          <p:nvPr/>
        </p:nvGrpSpPr>
        <p:grpSpPr>
          <a:xfrm>
            <a:off x="5072066" y="1285860"/>
            <a:ext cx="3929090" cy="2714644"/>
            <a:chOff x="3890168" y="4143356"/>
            <a:chExt cx="3929090" cy="2714644"/>
          </a:xfrm>
        </p:grpSpPr>
        <p:sp>
          <p:nvSpPr>
            <p:cNvPr id="26" name="正方形/長方形 25"/>
            <p:cNvSpPr/>
            <p:nvPr/>
          </p:nvSpPr>
          <p:spPr>
            <a:xfrm>
              <a:off x="3890168" y="4143356"/>
              <a:ext cx="265803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err="1" smtClean="0"/>
                <a:t>hanoi</a:t>
              </a:r>
              <a:r>
                <a:rPr lang="en-US" altLang="ja-JP" sz="1600" dirty="0" smtClean="0"/>
                <a:t>(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2</a:t>
              </a:r>
              <a:r>
                <a:rPr lang="en-US" altLang="ja-JP" sz="1600" dirty="0" smtClean="0"/>
                <a:t>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A”, 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“</a:t>
              </a:r>
              <a:r>
                <a:rPr lang="ja-JP" altLang="en-US" sz="1600" dirty="0" smtClean="0">
                  <a:solidFill>
                    <a:srgbClr val="FF0000"/>
                  </a:solidFill>
                </a:rPr>
                <a:t>棒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C”</a:t>
              </a:r>
              <a:r>
                <a:rPr lang="en-US" altLang="ja-JP" sz="1600" dirty="0" smtClean="0"/>
                <a:t>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B”) </a:t>
              </a:r>
            </a:p>
          </p:txBody>
        </p:sp>
        <p:sp>
          <p:nvSpPr>
            <p:cNvPr id="27" name="正方形/長方形 26"/>
            <p:cNvSpPr/>
            <p:nvPr/>
          </p:nvSpPr>
          <p:spPr>
            <a:xfrm>
              <a:off x="3890168" y="4429108"/>
              <a:ext cx="3929090" cy="71440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8" name="正方形/長方形 27"/>
            <p:cNvSpPr/>
            <p:nvPr/>
          </p:nvSpPr>
          <p:spPr>
            <a:xfrm>
              <a:off x="3890168" y="5143488"/>
              <a:ext cx="3929090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2000" dirty="0" smtClean="0"/>
                <a:t>if(</a:t>
              </a:r>
              <a:r>
                <a:rPr lang="en-US" altLang="ja-JP" sz="2000" dirty="0" err="1" smtClean="0"/>
                <a:t>ndisk</a:t>
              </a:r>
              <a:r>
                <a:rPr lang="en-US" altLang="ja-JP" sz="2000" dirty="0" smtClean="0"/>
                <a:t>&gt;=1){</a:t>
              </a:r>
            </a:p>
            <a:p>
              <a:pPr algn="just"/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move(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>
                  <a:solidFill>
                    <a:srgbClr val="FF0000"/>
                  </a:solidFill>
                </a:rPr>
                <a:t>dst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}</a:t>
              </a:r>
            </a:p>
          </p:txBody>
        </p:sp>
        <p:sp>
          <p:nvSpPr>
            <p:cNvPr id="29" name="テキスト ボックス 28"/>
            <p:cNvSpPr txBox="1"/>
            <p:nvPr/>
          </p:nvSpPr>
          <p:spPr>
            <a:xfrm>
              <a:off x="3929058" y="4500570"/>
              <a:ext cx="511679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err="1" smtClean="0">
                  <a:solidFill>
                    <a:srgbClr val="0070C0"/>
                  </a:solidFill>
                </a:rPr>
                <a:t>ndisk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30" name="テキスト ボックス 29"/>
            <p:cNvSpPr txBox="1"/>
            <p:nvPr/>
          </p:nvSpPr>
          <p:spPr>
            <a:xfrm>
              <a:off x="4714876" y="4786322"/>
              <a:ext cx="461986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/>
                <a:t>から</a:t>
              </a:r>
              <a:endParaRPr kumimoji="1" lang="ja-JP" altLang="en-US" sz="1200" dirty="0"/>
            </a:p>
          </p:txBody>
        </p:sp>
        <p:sp>
          <p:nvSpPr>
            <p:cNvPr id="31" name="テキスト ボックス 30"/>
            <p:cNvSpPr txBox="1"/>
            <p:nvPr/>
          </p:nvSpPr>
          <p:spPr>
            <a:xfrm>
              <a:off x="4714876" y="4500570"/>
              <a:ext cx="931665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ja-JP" altLang="en-US" sz="1200" dirty="0" smtClean="0"/>
                <a:t>枚の円盤を</a:t>
              </a:r>
              <a:endParaRPr kumimoji="1" lang="ja-JP" altLang="en-US" sz="1200" dirty="0"/>
            </a:p>
          </p:txBody>
        </p:sp>
        <p:sp>
          <p:nvSpPr>
            <p:cNvPr id="32" name="テキスト ボックス 31"/>
            <p:cNvSpPr txBox="1"/>
            <p:nvPr/>
          </p:nvSpPr>
          <p:spPr>
            <a:xfrm>
              <a:off x="5929322" y="4786322"/>
              <a:ext cx="338554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>
                  <a:solidFill>
                    <a:srgbClr val="0070C0"/>
                  </a:solidFill>
                </a:rPr>
                <a:t>へ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grpSp>
          <p:nvGrpSpPr>
            <p:cNvPr id="7" name="グループ化 50"/>
            <p:cNvGrpSpPr/>
            <p:nvPr/>
          </p:nvGrpSpPr>
          <p:grpSpPr>
            <a:xfrm>
              <a:off x="5143504" y="4786322"/>
              <a:ext cx="799148" cy="285752"/>
              <a:chOff x="4201480" y="4786322"/>
              <a:chExt cx="799148" cy="285752"/>
            </a:xfrm>
          </p:grpSpPr>
          <p:sp>
            <p:nvSpPr>
              <p:cNvPr id="51" name="テキスト ボックス 50"/>
              <p:cNvSpPr txBox="1"/>
              <p:nvPr/>
            </p:nvSpPr>
            <p:spPr>
              <a:xfrm>
                <a:off x="4201480" y="4786322"/>
                <a:ext cx="375296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kumimoji="1" lang="en-US" altLang="ja-JP" sz="1200" dirty="0" err="1" smtClean="0">
                    <a:solidFill>
                      <a:srgbClr val="0070C0"/>
                    </a:solidFill>
                  </a:rPr>
                  <a:t>dst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55" name="正方形/長方形 54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C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34" name="テキスト ボックス 33"/>
            <p:cNvSpPr txBox="1"/>
            <p:nvPr/>
          </p:nvSpPr>
          <p:spPr>
            <a:xfrm>
              <a:off x="7072330" y="4643446"/>
              <a:ext cx="732893" cy="46166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ja-JP" altLang="en-US" sz="1200" dirty="0" smtClean="0"/>
                <a:t>を使って</a:t>
              </a:r>
              <a:endParaRPr lang="en-US" altLang="ja-JP" sz="1200" dirty="0" smtClean="0"/>
            </a:p>
            <a:p>
              <a:r>
                <a:rPr lang="ja-JP" altLang="en-US" sz="1200" dirty="0" smtClean="0"/>
                <a:t>移動</a:t>
              </a:r>
              <a:endParaRPr kumimoji="1" lang="ja-JP" altLang="en-US" sz="1200" dirty="0"/>
            </a:p>
          </p:txBody>
        </p:sp>
        <p:sp>
          <p:nvSpPr>
            <p:cNvPr id="35" name="正方形/長方形 34"/>
            <p:cNvSpPr/>
            <p:nvPr/>
          </p:nvSpPr>
          <p:spPr>
            <a:xfrm>
              <a:off x="4500562" y="4500570"/>
              <a:ext cx="214314" cy="21433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altLang="ja-JP" sz="1200" dirty="0" smtClean="0">
                  <a:solidFill>
                    <a:srgbClr val="FF0000"/>
                  </a:solidFill>
                </a:rPr>
                <a:t>2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grpSp>
          <p:nvGrpSpPr>
            <p:cNvPr id="8" name="グループ化 43"/>
            <p:cNvGrpSpPr/>
            <p:nvPr/>
          </p:nvGrpSpPr>
          <p:grpSpPr>
            <a:xfrm>
              <a:off x="3929058" y="4786322"/>
              <a:ext cx="785818" cy="285752"/>
              <a:chOff x="4214810" y="4786322"/>
              <a:chExt cx="785818" cy="285752"/>
            </a:xfrm>
          </p:grpSpPr>
          <p:sp>
            <p:nvSpPr>
              <p:cNvPr id="44" name="テキスト ボックス 43"/>
              <p:cNvSpPr txBox="1"/>
              <p:nvPr/>
            </p:nvSpPr>
            <p:spPr>
              <a:xfrm>
                <a:off x="4214810" y="4786322"/>
                <a:ext cx="361959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err="1" smtClean="0">
                    <a:solidFill>
                      <a:srgbClr val="0070C0"/>
                    </a:solidFill>
                  </a:rPr>
                  <a:t>src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7" name="正方形/長方形 46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A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9" name="グループ化 46"/>
            <p:cNvGrpSpPr/>
            <p:nvPr/>
          </p:nvGrpSpPr>
          <p:grpSpPr>
            <a:xfrm>
              <a:off x="6215074" y="4786322"/>
              <a:ext cx="922896" cy="285752"/>
              <a:chOff x="4077732" y="4786322"/>
              <a:chExt cx="922896" cy="285752"/>
            </a:xfrm>
          </p:grpSpPr>
          <p:sp>
            <p:nvSpPr>
              <p:cNvPr id="40" name="テキスト ボックス 39"/>
              <p:cNvSpPr txBox="1"/>
              <p:nvPr/>
            </p:nvSpPr>
            <p:spPr>
              <a:xfrm>
                <a:off x="4077732" y="4786322"/>
                <a:ext cx="499047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smtClean="0">
                    <a:solidFill>
                      <a:srgbClr val="0070C0"/>
                    </a:solidFill>
                  </a:rPr>
                  <a:t>work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2" name="正方形/長方形 41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B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24" name="右矢印 23"/>
          <p:cNvSpPr/>
          <p:nvPr/>
        </p:nvSpPr>
        <p:spPr>
          <a:xfrm rot="20135183">
            <a:off x="3471622" y="1883599"/>
            <a:ext cx="2071702" cy="10001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50" dirty="0" err="1" smtClean="0"/>
              <a:t>hanoi</a:t>
            </a:r>
            <a:r>
              <a:rPr kumimoji="1" lang="en-US" altLang="ja-JP" sz="1050" dirty="0" smtClean="0"/>
              <a:t>(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2</a:t>
            </a:r>
            <a:r>
              <a:rPr kumimoji="1" lang="en-US" altLang="ja-JP" sz="1050" dirty="0" smtClean="0"/>
              <a:t>, “</a:t>
            </a:r>
            <a:r>
              <a:rPr kumimoji="1" lang="ja-JP" altLang="en-US" sz="1050" dirty="0" smtClean="0"/>
              <a:t>棒</a:t>
            </a:r>
            <a:r>
              <a:rPr kumimoji="1" lang="en-US" altLang="ja-JP" sz="1050" dirty="0" smtClean="0"/>
              <a:t>A”, 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“</a:t>
            </a:r>
            <a:r>
              <a:rPr kumimoji="1" lang="ja-JP" altLang="en-US" sz="1050" dirty="0" smtClean="0">
                <a:solidFill>
                  <a:srgbClr val="FF0000"/>
                </a:solidFill>
              </a:rPr>
              <a:t>棒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C”</a:t>
            </a:r>
            <a:r>
              <a:rPr kumimoji="1" lang="en-US" altLang="ja-JP" sz="1050" dirty="0" smtClean="0"/>
              <a:t>, “</a:t>
            </a:r>
            <a:r>
              <a:rPr kumimoji="1" lang="ja-JP" altLang="en-US" sz="1050" dirty="0" smtClean="0"/>
              <a:t>棒</a:t>
            </a:r>
            <a:r>
              <a:rPr kumimoji="1" lang="en-US" altLang="ja-JP" sz="1050" dirty="0" smtClean="0"/>
              <a:t>B”)</a:t>
            </a:r>
            <a:endParaRPr kumimoji="1" lang="ja-JP" altLang="en-US" sz="1050" dirty="0"/>
          </a:p>
        </p:txBody>
      </p:sp>
      <p:sp>
        <p:nvSpPr>
          <p:cNvPr id="56" name="右矢印 55"/>
          <p:cNvSpPr/>
          <p:nvPr/>
        </p:nvSpPr>
        <p:spPr>
          <a:xfrm>
            <a:off x="5286380" y="3357562"/>
            <a:ext cx="28575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正方形/長方形 68"/>
          <p:cNvSpPr/>
          <p:nvPr/>
        </p:nvSpPr>
        <p:spPr>
          <a:xfrm>
            <a:off x="214282" y="5572140"/>
            <a:ext cx="928662" cy="21431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78" name="テキスト ボックス 77"/>
          <p:cNvSpPr txBox="1"/>
          <p:nvPr/>
        </p:nvSpPr>
        <p:spPr>
          <a:xfrm>
            <a:off x="428596" y="5929330"/>
            <a:ext cx="5485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A</a:t>
            </a:r>
            <a:endParaRPr kumimoji="1" lang="ja-JP" altLang="en-US" dirty="0"/>
          </a:p>
        </p:txBody>
      </p:sp>
      <p:sp>
        <p:nvSpPr>
          <p:cNvPr id="79" name="テキスト ボックス 78"/>
          <p:cNvSpPr txBox="1"/>
          <p:nvPr/>
        </p:nvSpPr>
        <p:spPr>
          <a:xfrm>
            <a:off x="1643042" y="5929330"/>
            <a:ext cx="540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B</a:t>
            </a:r>
            <a:endParaRPr kumimoji="1" lang="ja-JP" altLang="en-US" dirty="0"/>
          </a:p>
        </p:txBody>
      </p:sp>
      <p:sp>
        <p:nvSpPr>
          <p:cNvPr id="86" name="テキスト ボックス 85"/>
          <p:cNvSpPr txBox="1"/>
          <p:nvPr/>
        </p:nvSpPr>
        <p:spPr>
          <a:xfrm>
            <a:off x="2857488" y="5929330"/>
            <a:ext cx="538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C</a:t>
            </a:r>
            <a:endParaRPr kumimoji="1" lang="ja-JP" altLang="en-US" dirty="0"/>
          </a:p>
        </p:txBody>
      </p:sp>
      <p:sp>
        <p:nvSpPr>
          <p:cNvPr id="80" name="正方形/長方形 79"/>
          <p:cNvSpPr/>
          <p:nvPr/>
        </p:nvSpPr>
        <p:spPr>
          <a:xfrm>
            <a:off x="1714480" y="5572140"/>
            <a:ext cx="357190" cy="21431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2714612" y="5572140"/>
            <a:ext cx="642942" cy="21431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83" name="右矢印 82"/>
          <p:cNvSpPr/>
          <p:nvPr/>
        </p:nvSpPr>
        <p:spPr>
          <a:xfrm rot="5400000">
            <a:off x="5464975" y="4107661"/>
            <a:ext cx="2071702" cy="10001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50" dirty="0" err="1" smtClean="0"/>
              <a:t>hanoi</a:t>
            </a:r>
            <a:r>
              <a:rPr kumimoji="1" lang="en-US" altLang="ja-JP" sz="1050" dirty="0" smtClean="0"/>
              <a:t>(</a:t>
            </a:r>
            <a:r>
              <a:rPr lang="en-US" altLang="ja-JP" sz="1050" dirty="0" smtClean="0">
                <a:solidFill>
                  <a:srgbClr val="FF0000"/>
                </a:solidFill>
              </a:rPr>
              <a:t>1</a:t>
            </a:r>
            <a:r>
              <a:rPr kumimoji="1" lang="en-US" altLang="ja-JP" sz="1050" dirty="0" smtClean="0"/>
              <a:t>, 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“</a:t>
            </a:r>
            <a:r>
              <a:rPr kumimoji="1" lang="ja-JP" altLang="en-US" sz="1050" dirty="0" smtClean="0">
                <a:solidFill>
                  <a:srgbClr val="FF0000"/>
                </a:solidFill>
              </a:rPr>
              <a:t>棒</a:t>
            </a:r>
            <a:r>
              <a:rPr lang="en-US" altLang="ja-JP" sz="1050" dirty="0" smtClean="0">
                <a:solidFill>
                  <a:srgbClr val="FF0000"/>
                </a:solidFill>
              </a:rPr>
              <a:t>B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”</a:t>
            </a:r>
            <a:r>
              <a:rPr kumimoji="1" lang="en-US" altLang="ja-JP" sz="1050" dirty="0" smtClean="0"/>
              <a:t>, 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“</a:t>
            </a:r>
            <a:r>
              <a:rPr kumimoji="1" lang="ja-JP" altLang="en-US" sz="1050" dirty="0" smtClean="0">
                <a:solidFill>
                  <a:srgbClr val="FF0000"/>
                </a:solidFill>
              </a:rPr>
              <a:t>棒</a:t>
            </a:r>
            <a:r>
              <a:rPr lang="en-US" altLang="ja-JP" sz="1050" dirty="0" smtClean="0">
                <a:solidFill>
                  <a:srgbClr val="FF0000"/>
                </a:solidFill>
              </a:rPr>
              <a:t>C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”</a:t>
            </a:r>
            <a:r>
              <a:rPr kumimoji="1" lang="en-US" altLang="ja-JP" sz="1050" dirty="0" smtClean="0"/>
              <a:t>, “</a:t>
            </a:r>
            <a:r>
              <a:rPr kumimoji="1" lang="ja-JP" altLang="en-US" sz="1050" dirty="0" smtClean="0"/>
              <a:t>棒</a:t>
            </a:r>
            <a:r>
              <a:rPr lang="en-US" altLang="ja-JP" sz="1050" dirty="0" smtClean="0"/>
              <a:t>A</a:t>
            </a:r>
            <a:r>
              <a:rPr kumimoji="1" lang="en-US" altLang="ja-JP" sz="1050" dirty="0" smtClean="0"/>
              <a:t>”)</a:t>
            </a:r>
            <a:endParaRPr kumimoji="1" lang="ja-JP" altLang="en-US" sz="1050" dirty="0"/>
          </a:p>
        </p:txBody>
      </p:sp>
      <p:cxnSp>
        <p:nvCxnSpPr>
          <p:cNvPr id="72" name="曲線コネクタ 71"/>
          <p:cNvCxnSpPr/>
          <p:nvPr/>
        </p:nvCxnSpPr>
        <p:spPr>
          <a:xfrm rot="5400000" flipH="1" flipV="1">
            <a:off x="2285984" y="4786322"/>
            <a:ext cx="285752" cy="1143008"/>
          </a:xfrm>
          <a:prstGeom prst="curvedConnector3">
            <a:avLst>
              <a:gd name="adj1" fmla="val 179999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正方形/長方形 72"/>
          <p:cNvSpPr/>
          <p:nvPr/>
        </p:nvSpPr>
        <p:spPr>
          <a:xfrm>
            <a:off x="357158" y="4071942"/>
            <a:ext cx="203607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200" dirty="0" err="1" smtClean="0"/>
              <a:t>hanoi</a:t>
            </a:r>
            <a:r>
              <a:rPr lang="en-US" altLang="ja-JP" sz="1200" dirty="0" smtClean="0"/>
              <a:t>(</a:t>
            </a:r>
            <a:r>
              <a:rPr lang="en-US" altLang="ja-JP" sz="1200" dirty="0" smtClean="0">
                <a:solidFill>
                  <a:srgbClr val="FF0000"/>
                </a:solidFill>
              </a:rPr>
              <a:t>1</a:t>
            </a:r>
            <a:r>
              <a:rPr lang="en-US" altLang="ja-JP" sz="1200" dirty="0" smtClean="0"/>
              <a:t>, </a:t>
            </a:r>
            <a:r>
              <a:rPr lang="en-US" altLang="ja-JP" sz="1200" dirty="0" smtClean="0">
                <a:solidFill>
                  <a:srgbClr val="FF0000"/>
                </a:solidFill>
              </a:rPr>
              <a:t>“</a:t>
            </a:r>
            <a:r>
              <a:rPr lang="ja-JP" altLang="en-US" sz="1200" dirty="0" smtClean="0">
                <a:solidFill>
                  <a:srgbClr val="FF0000"/>
                </a:solidFill>
              </a:rPr>
              <a:t>棒</a:t>
            </a:r>
            <a:r>
              <a:rPr lang="en-US" altLang="ja-JP" sz="1200" dirty="0" smtClean="0">
                <a:solidFill>
                  <a:srgbClr val="FF0000"/>
                </a:solidFill>
              </a:rPr>
              <a:t>B”</a:t>
            </a:r>
            <a:r>
              <a:rPr lang="en-US" altLang="ja-JP" sz="1200" dirty="0" smtClean="0"/>
              <a:t>, </a:t>
            </a:r>
            <a:r>
              <a:rPr lang="en-US" altLang="ja-JP" sz="1200" dirty="0" smtClean="0">
                <a:solidFill>
                  <a:srgbClr val="FF0000"/>
                </a:solidFill>
              </a:rPr>
              <a:t>“</a:t>
            </a:r>
            <a:r>
              <a:rPr lang="ja-JP" altLang="en-US" sz="1200" dirty="0" smtClean="0">
                <a:solidFill>
                  <a:srgbClr val="FF0000"/>
                </a:solidFill>
              </a:rPr>
              <a:t>棒</a:t>
            </a:r>
            <a:r>
              <a:rPr lang="en-US" altLang="ja-JP" sz="1200" dirty="0" smtClean="0">
                <a:solidFill>
                  <a:srgbClr val="FF0000"/>
                </a:solidFill>
              </a:rPr>
              <a:t>C”</a:t>
            </a:r>
            <a:r>
              <a:rPr lang="en-US" altLang="ja-JP" sz="1200" dirty="0" smtClean="0"/>
              <a:t>,</a:t>
            </a:r>
            <a:r>
              <a:rPr lang="en-US" altLang="ja-JP" sz="1200" dirty="0" smtClean="0">
                <a:solidFill>
                  <a:srgbClr val="FF0000"/>
                </a:solidFill>
              </a:rPr>
              <a:t> </a:t>
            </a:r>
            <a:r>
              <a:rPr lang="en-US" altLang="ja-JP" sz="1200" dirty="0" smtClean="0"/>
              <a:t>“</a:t>
            </a:r>
            <a:r>
              <a:rPr lang="ja-JP" altLang="en-US" sz="1200" dirty="0" smtClean="0"/>
              <a:t>棒</a:t>
            </a:r>
            <a:r>
              <a:rPr lang="en-US" altLang="ja-JP" sz="1200" dirty="0" smtClean="0"/>
              <a:t>A”) </a:t>
            </a:r>
          </a:p>
          <a:p>
            <a:r>
              <a:rPr lang="ja-JP" altLang="en-US" sz="1200" dirty="0" smtClean="0"/>
              <a:t>ゴールのイメージ</a:t>
            </a:r>
            <a:endParaRPr lang="en-US" altLang="ja-JP" sz="1200" dirty="0" smtClean="0"/>
          </a:p>
        </p:txBody>
      </p:sp>
      <p:sp>
        <p:nvSpPr>
          <p:cNvPr id="84" name="正方形/長方形 83"/>
          <p:cNvSpPr/>
          <p:nvPr/>
        </p:nvSpPr>
        <p:spPr>
          <a:xfrm>
            <a:off x="2857488" y="5286388"/>
            <a:ext cx="357190" cy="214314"/>
          </a:xfrm>
          <a:prstGeom prst="rect">
            <a:avLst/>
          </a:prstGeom>
          <a:solidFill>
            <a:schemeClr val="accent3">
              <a:lumMod val="20000"/>
              <a:lumOff val="80000"/>
              <a:alpha val="50000"/>
            </a:schemeClr>
          </a:solidFill>
          <a:ln>
            <a:solidFill>
              <a:schemeClr val="accent1">
                <a:shade val="50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ハノイの塔：実行の様子</a:t>
            </a:r>
            <a:endParaRPr kumimoji="1" lang="ja-JP" altLang="en-US" dirty="0"/>
          </a:p>
        </p:txBody>
      </p:sp>
      <p:grpSp>
        <p:nvGrpSpPr>
          <p:cNvPr id="2" name="グループ化 55"/>
          <p:cNvGrpSpPr/>
          <p:nvPr/>
        </p:nvGrpSpPr>
        <p:grpSpPr>
          <a:xfrm>
            <a:off x="0" y="1285860"/>
            <a:ext cx="3929090" cy="2714644"/>
            <a:chOff x="3890168" y="4143356"/>
            <a:chExt cx="3929090" cy="2714644"/>
          </a:xfrm>
        </p:grpSpPr>
        <p:sp>
          <p:nvSpPr>
            <p:cNvPr id="18" name="正方形/長方形 17"/>
            <p:cNvSpPr/>
            <p:nvPr/>
          </p:nvSpPr>
          <p:spPr>
            <a:xfrm>
              <a:off x="3890168" y="4143356"/>
              <a:ext cx="265803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err="1" smtClean="0"/>
                <a:t>hanoi</a:t>
              </a:r>
              <a:r>
                <a:rPr lang="en-US" altLang="ja-JP" sz="1600" dirty="0" smtClean="0"/>
                <a:t>(3,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A”,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B”,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C”) </a:t>
              </a: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890168" y="4429108"/>
              <a:ext cx="3929090" cy="71440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" name="正方形/長方形 22"/>
            <p:cNvSpPr/>
            <p:nvPr/>
          </p:nvSpPr>
          <p:spPr>
            <a:xfrm>
              <a:off x="3890168" y="5143488"/>
              <a:ext cx="3929090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2000" dirty="0" smtClean="0"/>
                <a:t>if(</a:t>
              </a:r>
              <a:r>
                <a:rPr lang="en-US" altLang="ja-JP" sz="2000" dirty="0" err="1" smtClean="0"/>
                <a:t>ndisk</a:t>
              </a:r>
              <a:r>
                <a:rPr lang="en-US" altLang="ja-JP" sz="2000" dirty="0" smtClean="0"/>
                <a:t>&gt;=1){</a:t>
              </a:r>
            </a:p>
            <a:p>
              <a:pPr algn="just"/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move(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>
                  <a:solidFill>
                    <a:srgbClr val="FF0000"/>
                  </a:solidFill>
                </a:rPr>
                <a:t>dst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}</a:t>
              </a:r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3929058" y="4500570"/>
              <a:ext cx="511679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err="1" smtClean="0">
                  <a:solidFill>
                    <a:srgbClr val="0070C0"/>
                  </a:solidFill>
                </a:rPr>
                <a:t>ndisk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45" name="テキスト ボックス 44"/>
            <p:cNvSpPr txBox="1"/>
            <p:nvPr/>
          </p:nvSpPr>
          <p:spPr>
            <a:xfrm>
              <a:off x="4714876" y="4786322"/>
              <a:ext cx="461986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/>
                <a:t>から</a:t>
              </a:r>
              <a:endParaRPr kumimoji="1" lang="ja-JP" altLang="en-US" sz="1200" dirty="0"/>
            </a:p>
          </p:txBody>
        </p:sp>
        <p:sp>
          <p:nvSpPr>
            <p:cNvPr id="46" name="テキスト ボックス 45"/>
            <p:cNvSpPr txBox="1"/>
            <p:nvPr/>
          </p:nvSpPr>
          <p:spPr>
            <a:xfrm>
              <a:off x="4714876" y="4500570"/>
              <a:ext cx="931665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ja-JP" altLang="en-US" sz="1200" dirty="0" smtClean="0"/>
                <a:t>枚の円盤を</a:t>
              </a:r>
              <a:endParaRPr kumimoji="1" lang="ja-JP" altLang="en-US" sz="1200" dirty="0"/>
            </a:p>
          </p:txBody>
        </p:sp>
        <p:sp>
          <p:nvSpPr>
            <p:cNvPr id="50" name="テキスト ボックス 49"/>
            <p:cNvSpPr txBox="1"/>
            <p:nvPr/>
          </p:nvSpPr>
          <p:spPr>
            <a:xfrm>
              <a:off x="5929322" y="4786322"/>
              <a:ext cx="338554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>
                  <a:solidFill>
                    <a:srgbClr val="0070C0"/>
                  </a:solidFill>
                </a:rPr>
                <a:t>へ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grpSp>
          <p:nvGrpSpPr>
            <p:cNvPr id="3" name="グループ化 50"/>
            <p:cNvGrpSpPr/>
            <p:nvPr/>
          </p:nvGrpSpPr>
          <p:grpSpPr>
            <a:xfrm>
              <a:off x="5143504" y="4786322"/>
              <a:ext cx="799148" cy="285752"/>
              <a:chOff x="4201480" y="4786322"/>
              <a:chExt cx="799148" cy="285752"/>
            </a:xfrm>
          </p:grpSpPr>
          <p:sp>
            <p:nvSpPr>
              <p:cNvPr id="52" name="テキスト ボックス 51"/>
              <p:cNvSpPr txBox="1"/>
              <p:nvPr/>
            </p:nvSpPr>
            <p:spPr>
              <a:xfrm>
                <a:off x="4201480" y="4786322"/>
                <a:ext cx="375296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kumimoji="1" lang="en-US" altLang="ja-JP" sz="1200" dirty="0" err="1" smtClean="0">
                    <a:solidFill>
                      <a:srgbClr val="0070C0"/>
                    </a:solidFill>
                  </a:rPr>
                  <a:t>dst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53" name="正方形/長方形 52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B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54" name="テキスト ボックス 53"/>
            <p:cNvSpPr txBox="1"/>
            <p:nvPr/>
          </p:nvSpPr>
          <p:spPr>
            <a:xfrm>
              <a:off x="7072330" y="4643446"/>
              <a:ext cx="732893" cy="46166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ja-JP" altLang="en-US" sz="1200" dirty="0" smtClean="0"/>
                <a:t>を使って</a:t>
              </a:r>
              <a:endParaRPr lang="en-US" altLang="ja-JP" sz="1200" dirty="0" smtClean="0"/>
            </a:p>
            <a:p>
              <a:r>
                <a:rPr lang="ja-JP" altLang="en-US" sz="1200" dirty="0" smtClean="0"/>
                <a:t>移動</a:t>
              </a:r>
              <a:endParaRPr kumimoji="1" lang="ja-JP" altLang="en-US" sz="1200" dirty="0"/>
            </a:p>
          </p:txBody>
        </p:sp>
        <p:sp>
          <p:nvSpPr>
            <p:cNvPr id="39" name="正方形/長方形 38"/>
            <p:cNvSpPr/>
            <p:nvPr/>
          </p:nvSpPr>
          <p:spPr>
            <a:xfrm>
              <a:off x="4500562" y="4500570"/>
              <a:ext cx="214314" cy="21433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kumimoji="1" lang="en-US" altLang="ja-JP" sz="1200" dirty="0" smtClean="0">
                  <a:solidFill>
                    <a:srgbClr val="FF0000"/>
                  </a:solidFill>
                </a:rPr>
                <a:t>3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grpSp>
          <p:nvGrpSpPr>
            <p:cNvPr id="4" name="グループ化 43"/>
            <p:cNvGrpSpPr/>
            <p:nvPr/>
          </p:nvGrpSpPr>
          <p:grpSpPr>
            <a:xfrm>
              <a:off x="3929058" y="4786322"/>
              <a:ext cx="785818" cy="285752"/>
              <a:chOff x="4214810" y="4786322"/>
              <a:chExt cx="785818" cy="285752"/>
            </a:xfrm>
          </p:grpSpPr>
          <p:sp>
            <p:nvSpPr>
              <p:cNvPr id="43" name="テキスト ボックス 42"/>
              <p:cNvSpPr txBox="1"/>
              <p:nvPr/>
            </p:nvSpPr>
            <p:spPr>
              <a:xfrm>
                <a:off x="4214810" y="4786322"/>
                <a:ext cx="361959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err="1" smtClean="0">
                    <a:solidFill>
                      <a:srgbClr val="0070C0"/>
                    </a:solidFill>
                  </a:rPr>
                  <a:t>src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1" name="正方形/長方形 40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A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5" name="グループ化 46"/>
            <p:cNvGrpSpPr/>
            <p:nvPr/>
          </p:nvGrpSpPr>
          <p:grpSpPr>
            <a:xfrm>
              <a:off x="6215074" y="4786322"/>
              <a:ext cx="922896" cy="285752"/>
              <a:chOff x="4077732" y="4786322"/>
              <a:chExt cx="922896" cy="285752"/>
            </a:xfrm>
          </p:grpSpPr>
          <p:sp>
            <p:nvSpPr>
              <p:cNvPr id="48" name="テキスト ボックス 47"/>
              <p:cNvSpPr txBox="1"/>
              <p:nvPr/>
            </p:nvSpPr>
            <p:spPr>
              <a:xfrm>
                <a:off x="4077732" y="4786322"/>
                <a:ext cx="499047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smtClean="0">
                    <a:solidFill>
                      <a:srgbClr val="0070C0"/>
                    </a:solidFill>
                  </a:rPr>
                  <a:t>work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9" name="正方形/長方形 48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C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22" name="右矢印 21"/>
          <p:cNvSpPr/>
          <p:nvPr/>
        </p:nvSpPr>
        <p:spPr>
          <a:xfrm>
            <a:off x="142844" y="2714620"/>
            <a:ext cx="28575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6" name="グループ化 55"/>
          <p:cNvGrpSpPr/>
          <p:nvPr/>
        </p:nvGrpSpPr>
        <p:grpSpPr>
          <a:xfrm>
            <a:off x="5072066" y="1285860"/>
            <a:ext cx="3929090" cy="2714644"/>
            <a:chOff x="3890168" y="4143356"/>
            <a:chExt cx="3929090" cy="2714644"/>
          </a:xfrm>
        </p:grpSpPr>
        <p:sp>
          <p:nvSpPr>
            <p:cNvPr id="26" name="正方形/長方形 25"/>
            <p:cNvSpPr/>
            <p:nvPr/>
          </p:nvSpPr>
          <p:spPr>
            <a:xfrm>
              <a:off x="3890168" y="4143356"/>
              <a:ext cx="265803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err="1" smtClean="0"/>
                <a:t>hanoi</a:t>
              </a:r>
              <a:r>
                <a:rPr lang="en-US" altLang="ja-JP" sz="1600" dirty="0" smtClean="0"/>
                <a:t>(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2</a:t>
              </a:r>
              <a:r>
                <a:rPr lang="en-US" altLang="ja-JP" sz="1600" dirty="0" smtClean="0"/>
                <a:t>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A”, 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“</a:t>
              </a:r>
              <a:r>
                <a:rPr lang="ja-JP" altLang="en-US" sz="1600" dirty="0" smtClean="0">
                  <a:solidFill>
                    <a:srgbClr val="FF0000"/>
                  </a:solidFill>
                </a:rPr>
                <a:t>棒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C”</a:t>
              </a:r>
              <a:r>
                <a:rPr lang="en-US" altLang="ja-JP" sz="1600" dirty="0" smtClean="0"/>
                <a:t>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B”) </a:t>
              </a:r>
            </a:p>
          </p:txBody>
        </p:sp>
        <p:sp>
          <p:nvSpPr>
            <p:cNvPr id="27" name="正方形/長方形 26"/>
            <p:cNvSpPr/>
            <p:nvPr/>
          </p:nvSpPr>
          <p:spPr>
            <a:xfrm>
              <a:off x="3890168" y="4429108"/>
              <a:ext cx="3929090" cy="71440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8" name="正方形/長方形 27"/>
            <p:cNvSpPr/>
            <p:nvPr/>
          </p:nvSpPr>
          <p:spPr>
            <a:xfrm>
              <a:off x="3890168" y="5143488"/>
              <a:ext cx="3929090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2000" dirty="0" smtClean="0"/>
                <a:t>if(</a:t>
              </a:r>
              <a:r>
                <a:rPr lang="en-US" altLang="ja-JP" sz="2000" dirty="0" err="1" smtClean="0"/>
                <a:t>ndisk</a:t>
              </a:r>
              <a:r>
                <a:rPr lang="en-US" altLang="ja-JP" sz="2000" dirty="0" smtClean="0"/>
                <a:t>&gt;=1){</a:t>
              </a:r>
            </a:p>
            <a:p>
              <a:pPr algn="just"/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move(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>
                  <a:solidFill>
                    <a:srgbClr val="FF0000"/>
                  </a:solidFill>
                </a:rPr>
                <a:t>dst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}</a:t>
              </a:r>
            </a:p>
          </p:txBody>
        </p:sp>
        <p:sp>
          <p:nvSpPr>
            <p:cNvPr id="29" name="テキスト ボックス 28"/>
            <p:cNvSpPr txBox="1"/>
            <p:nvPr/>
          </p:nvSpPr>
          <p:spPr>
            <a:xfrm>
              <a:off x="3929058" y="4500570"/>
              <a:ext cx="511679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err="1" smtClean="0">
                  <a:solidFill>
                    <a:srgbClr val="0070C0"/>
                  </a:solidFill>
                </a:rPr>
                <a:t>ndisk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30" name="テキスト ボックス 29"/>
            <p:cNvSpPr txBox="1"/>
            <p:nvPr/>
          </p:nvSpPr>
          <p:spPr>
            <a:xfrm>
              <a:off x="4714876" y="4786322"/>
              <a:ext cx="461986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/>
                <a:t>から</a:t>
              </a:r>
              <a:endParaRPr kumimoji="1" lang="ja-JP" altLang="en-US" sz="1200" dirty="0"/>
            </a:p>
          </p:txBody>
        </p:sp>
        <p:sp>
          <p:nvSpPr>
            <p:cNvPr id="31" name="テキスト ボックス 30"/>
            <p:cNvSpPr txBox="1"/>
            <p:nvPr/>
          </p:nvSpPr>
          <p:spPr>
            <a:xfrm>
              <a:off x="4714876" y="4500570"/>
              <a:ext cx="931665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ja-JP" altLang="en-US" sz="1200" dirty="0" smtClean="0"/>
                <a:t>枚の円盤を</a:t>
              </a:r>
              <a:endParaRPr kumimoji="1" lang="ja-JP" altLang="en-US" sz="1200" dirty="0"/>
            </a:p>
          </p:txBody>
        </p:sp>
        <p:sp>
          <p:nvSpPr>
            <p:cNvPr id="32" name="テキスト ボックス 31"/>
            <p:cNvSpPr txBox="1"/>
            <p:nvPr/>
          </p:nvSpPr>
          <p:spPr>
            <a:xfrm>
              <a:off x="5929322" y="4786322"/>
              <a:ext cx="338554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>
                  <a:solidFill>
                    <a:srgbClr val="0070C0"/>
                  </a:solidFill>
                </a:rPr>
                <a:t>へ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grpSp>
          <p:nvGrpSpPr>
            <p:cNvPr id="7" name="グループ化 50"/>
            <p:cNvGrpSpPr/>
            <p:nvPr/>
          </p:nvGrpSpPr>
          <p:grpSpPr>
            <a:xfrm>
              <a:off x="5143504" y="4786322"/>
              <a:ext cx="799148" cy="285752"/>
              <a:chOff x="4201480" y="4786322"/>
              <a:chExt cx="799148" cy="285752"/>
            </a:xfrm>
          </p:grpSpPr>
          <p:sp>
            <p:nvSpPr>
              <p:cNvPr id="51" name="テキスト ボックス 50"/>
              <p:cNvSpPr txBox="1"/>
              <p:nvPr/>
            </p:nvSpPr>
            <p:spPr>
              <a:xfrm>
                <a:off x="4201480" y="4786322"/>
                <a:ext cx="375296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kumimoji="1" lang="en-US" altLang="ja-JP" sz="1200" dirty="0" err="1" smtClean="0">
                    <a:solidFill>
                      <a:srgbClr val="0070C0"/>
                    </a:solidFill>
                  </a:rPr>
                  <a:t>dst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55" name="正方形/長方形 54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C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34" name="テキスト ボックス 33"/>
            <p:cNvSpPr txBox="1"/>
            <p:nvPr/>
          </p:nvSpPr>
          <p:spPr>
            <a:xfrm>
              <a:off x="7072330" y="4643446"/>
              <a:ext cx="732893" cy="46166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ja-JP" altLang="en-US" sz="1200" dirty="0" smtClean="0"/>
                <a:t>を使って</a:t>
              </a:r>
              <a:endParaRPr lang="en-US" altLang="ja-JP" sz="1200" dirty="0" smtClean="0"/>
            </a:p>
            <a:p>
              <a:r>
                <a:rPr lang="ja-JP" altLang="en-US" sz="1200" dirty="0" smtClean="0"/>
                <a:t>移動</a:t>
              </a:r>
              <a:endParaRPr kumimoji="1" lang="ja-JP" altLang="en-US" sz="1200" dirty="0"/>
            </a:p>
          </p:txBody>
        </p:sp>
        <p:sp>
          <p:nvSpPr>
            <p:cNvPr id="35" name="正方形/長方形 34"/>
            <p:cNvSpPr/>
            <p:nvPr/>
          </p:nvSpPr>
          <p:spPr>
            <a:xfrm>
              <a:off x="4500562" y="4500570"/>
              <a:ext cx="214314" cy="21433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altLang="ja-JP" sz="1200" dirty="0" smtClean="0">
                  <a:solidFill>
                    <a:srgbClr val="FF0000"/>
                  </a:solidFill>
                </a:rPr>
                <a:t>2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grpSp>
          <p:nvGrpSpPr>
            <p:cNvPr id="8" name="グループ化 43"/>
            <p:cNvGrpSpPr/>
            <p:nvPr/>
          </p:nvGrpSpPr>
          <p:grpSpPr>
            <a:xfrm>
              <a:off x="3929058" y="4786322"/>
              <a:ext cx="785818" cy="285752"/>
              <a:chOff x="4214810" y="4786322"/>
              <a:chExt cx="785818" cy="285752"/>
            </a:xfrm>
          </p:grpSpPr>
          <p:sp>
            <p:nvSpPr>
              <p:cNvPr id="44" name="テキスト ボックス 43"/>
              <p:cNvSpPr txBox="1"/>
              <p:nvPr/>
            </p:nvSpPr>
            <p:spPr>
              <a:xfrm>
                <a:off x="4214810" y="4786322"/>
                <a:ext cx="361959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err="1" smtClean="0">
                    <a:solidFill>
                      <a:srgbClr val="0070C0"/>
                    </a:solidFill>
                  </a:rPr>
                  <a:t>src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7" name="正方形/長方形 46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A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9" name="グループ化 46"/>
            <p:cNvGrpSpPr/>
            <p:nvPr/>
          </p:nvGrpSpPr>
          <p:grpSpPr>
            <a:xfrm>
              <a:off x="6215074" y="4786322"/>
              <a:ext cx="922896" cy="285752"/>
              <a:chOff x="4077732" y="4786322"/>
              <a:chExt cx="922896" cy="285752"/>
            </a:xfrm>
          </p:grpSpPr>
          <p:sp>
            <p:nvSpPr>
              <p:cNvPr id="40" name="テキスト ボックス 39"/>
              <p:cNvSpPr txBox="1"/>
              <p:nvPr/>
            </p:nvSpPr>
            <p:spPr>
              <a:xfrm>
                <a:off x="4077732" y="4786322"/>
                <a:ext cx="499047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smtClean="0">
                    <a:solidFill>
                      <a:srgbClr val="0070C0"/>
                    </a:solidFill>
                  </a:rPr>
                  <a:t>work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2" name="正方形/長方形 41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B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24" name="右矢印 23"/>
          <p:cNvSpPr/>
          <p:nvPr/>
        </p:nvSpPr>
        <p:spPr>
          <a:xfrm rot="20135183">
            <a:off x="3471622" y="1883599"/>
            <a:ext cx="2071702" cy="10001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50" dirty="0" err="1" smtClean="0"/>
              <a:t>hanoi</a:t>
            </a:r>
            <a:r>
              <a:rPr kumimoji="1" lang="en-US" altLang="ja-JP" sz="1050" dirty="0" smtClean="0"/>
              <a:t>(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2</a:t>
            </a:r>
            <a:r>
              <a:rPr kumimoji="1" lang="en-US" altLang="ja-JP" sz="1050" dirty="0" smtClean="0"/>
              <a:t>, “</a:t>
            </a:r>
            <a:r>
              <a:rPr kumimoji="1" lang="ja-JP" altLang="en-US" sz="1050" dirty="0" smtClean="0"/>
              <a:t>棒</a:t>
            </a:r>
            <a:r>
              <a:rPr kumimoji="1" lang="en-US" altLang="ja-JP" sz="1050" dirty="0" smtClean="0"/>
              <a:t>A”, 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“</a:t>
            </a:r>
            <a:r>
              <a:rPr kumimoji="1" lang="ja-JP" altLang="en-US" sz="1050" dirty="0" smtClean="0">
                <a:solidFill>
                  <a:srgbClr val="FF0000"/>
                </a:solidFill>
              </a:rPr>
              <a:t>棒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C”</a:t>
            </a:r>
            <a:r>
              <a:rPr kumimoji="1" lang="en-US" altLang="ja-JP" sz="1050" dirty="0" smtClean="0"/>
              <a:t>, “</a:t>
            </a:r>
            <a:r>
              <a:rPr kumimoji="1" lang="ja-JP" altLang="en-US" sz="1050" dirty="0" smtClean="0"/>
              <a:t>棒</a:t>
            </a:r>
            <a:r>
              <a:rPr kumimoji="1" lang="en-US" altLang="ja-JP" sz="1050" dirty="0" smtClean="0"/>
              <a:t>B”)</a:t>
            </a:r>
            <a:endParaRPr kumimoji="1" lang="ja-JP" altLang="en-US" sz="1050" dirty="0"/>
          </a:p>
        </p:txBody>
      </p:sp>
      <p:sp>
        <p:nvSpPr>
          <p:cNvPr id="56" name="右矢印 55"/>
          <p:cNvSpPr/>
          <p:nvPr/>
        </p:nvSpPr>
        <p:spPr>
          <a:xfrm>
            <a:off x="5286380" y="3357562"/>
            <a:ext cx="28575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正方形/長方形 68"/>
          <p:cNvSpPr/>
          <p:nvPr/>
        </p:nvSpPr>
        <p:spPr>
          <a:xfrm>
            <a:off x="214282" y="5572140"/>
            <a:ext cx="928662" cy="21431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78" name="テキスト ボックス 77"/>
          <p:cNvSpPr txBox="1"/>
          <p:nvPr/>
        </p:nvSpPr>
        <p:spPr>
          <a:xfrm>
            <a:off x="428596" y="5929330"/>
            <a:ext cx="5485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A</a:t>
            </a:r>
            <a:endParaRPr kumimoji="1" lang="ja-JP" altLang="en-US" dirty="0"/>
          </a:p>
        </p:txBody>
      </p:sp>
      <p:sp>
        <p:nvSpPr>
          <p:cNvPr id="79" name="テキスト ボックス 78"/>
          <p:cNvSpPr txBox="1"/>
          <p:nvPr/>
        </p:nvSpPr>
        <p:spPr>
          <a:xfrm>
            <a:off x="1643042" y="5929330"/>
            <a:ext cx="540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B</a:t>
            </a:r>
            <a:endParaRPr kumimoji="1" lang="ja-JP" altLang="en-US" dirty="0"/>
          </a:p>
        </p:txBody>
      </p:sp>
      <p:sp>
        <p:nvSpPr>
          <p:cNvPr id="86" name="テキスト ボックス 85"/>
          <p:cNvSpPr txBox="1"/>
          <p:nvPr/>
        </p:nvSpPr>
        <p:spPr>
          <a:xfrm>
            <a:off x="2857488" y="5929330"/>
            <a:ext cx="538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C</a:t>
            </a:r>
            <a:endParaRPr kumimoji="1" lang="ja-JP" altLang="en-US" dirty="0"/>
          </a:p>
        </p:txBody>
      </p:sp>
      <p:sp>
        <p:nvSpPr>
          <p:cNvPr id="80" name="正方形/長方形 79"/>
          <p:cNvSpPr/>
          <p:nvPr/>
        </p:nvSpPr>
        <p:spPr>
          <a:xfrm>
            <a:off x="1714480" y="5572140"/>
            <a:ext cx="357190" cy="21431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2714612" y="5572140"/>
            <a:ext cx="642942" cy="21431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83" name="右矢印 82"/>
          <p:cNvSpPr/>
          <p:nvPr/>
        </p:nvSpPr>
        <p:spPr>
          <a:xfrm rot="5400000">
            <a:off x="5464975" y="4107661"/>
            <a:ext cx="2071702" cy="10001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50" dirty="0" err="1" smtClean="0"/>
              <a:t>hanoi</a:t>
            </a:r>
            <a:r>
              <a:rPr kumimoji="1" lang="en-US" altLang="ja-JP" sz="1050" dirty="0" smtClean="0"/>
              <a:t>(</a:t>
            </a:r>
            <a:r>
              <a:rPr lang="en-US" altLang="ja-JP" sz="1050" dirty="0" smtClean="0">
                <a:solidFill>
                  <a:srgbClr val="FF0000"/>
                </a:solidFill>
              </a:rPr>
              <a:t>1</a:t>
            </a:r>
            <a:r>
              <a:rPr kumimoji="1" lang="en-US" altLang="ja-JP" sz="1050" dirty="0" smtClean="0"/>
              <a:t>, 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“</a:t>
            </a:r>
            <a:r>
              <a:rPr kumimoji="1" lang="ja-JP" altLang="en-US" sz="1050" dirty="0" smtClean="0">
                <a:solidFill>
                  <a:srgbClr val="FF0000"/>
                </a:solidFill>
              </a:rPr>
              <a:t>棒</a:t>
            </a:r>
            <a:r>
              <a:rPr lang="en-US" altLang="ja-JP" sz="1050" dirty="0" smtClean="0">
                <a:solidFill>
                  <a:srgbClr val="FF0000"/>
                </a:solidFill>
              </a:rPr>
              <a:t>B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”</a:t>
            </a:r>
            <a:r>
              <a:rPr kumimoji="1" lang="en-US" altLang="ja-JP" sz="1050" dirty="0" smtClean="0"/>
              <a:t>, 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“</a:t>
            </a:r>
            <a:r>
              <a:rPr kumimoji="1" lang="ja-JP" altLang="en-US" sz="1050" dirty="0" smtClean="0">
                <a:solidFill>
                  <a:srgbClr val="FF0000"/>
                </a:solidFill>
              </a:rPr>
              <a:t>棒</a:t>
            </a:r>
            <a:r>
              <a:rPr lang="en-US" altLang="ja-JP" sz="1050" dirty="0" smtClean="0">
                <a:solidFill>
                  <a:srgbClr val="FF0000"/>
                </a:solidFill>
              </a:rPr>
              <a:t>C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”</a:t>
            </a:r>
            <a:r>
              <a:rPr kumimoji="1" lang="en-US" altLang="ja-JP" sz="1050" dirty="0" smtClean="0"/>
              <a:t>, “</a:t>
            </a:r>
            <a:r>
              <a:rPr kumimoji="1" lang="ja-JP" altLang="en-US" sz="1050" dirty="0" smtClean="0"/>
              <a:t>棒</a:t>
            </a:r>
            <a:r>
              <a:rPr lang="en-US" altLang="ja-JP" sz="1050" dirty="0" smtClean="0"/>
              <a:t>A</a:t>
            </a:r>
            <a:r>
              <a:rPr kumimoji="1" lang="en-US" altLang="ja-JP" sz="1050" dirty="0" smtClean="0"/>
              <a:t>”)</a:t>
            </a:r>
            <a:endParaRPr kumimoji="1" lang="ja-JP" altLang="en-US" sz="1050" dirty="0"/>
          </a:p>
        </p:txBody>
      </p:sp>
      <p:cxnSp>
        <p:nvCxnSpPr>
          <p:cNvPr id="72" name="曲線コネクタ 71"/>
          <p:cNvCxnSpPr/>
          <p:nvPr/>
        </p:nvCxnSpPr>
        <p:spPr>
          <a:xfrm rot="5400000" flipH="1" flipV="1">
            <a:off x="2285984" y="4786322"/>
            <a:ext cx="285752" cy="1143008"/>
          </a:xfrm>
          <a:prstGeom prst="curvedConnector3">
            <a:avLst>
              <a:gd name="adj1" fmla="val 179999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正方形/長方形 72"/>
          <p:cNvSpPr/>
          <p:nvPr/>
        </p:nvSpPr>
        <p:spPr>
          <a:xfrm>
            <a:off x="357158" y="4071942"/>
            <a:ext cx="203607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200" dirty="0" err="1" smtClean="0"/>
              <a:t>hanoi</a:t>
            </a:r>
            <a:r>
              <a:rPr lang="en-US" altLang="ja-JP" sz="1200" dirty="0" smtClean="0"/>
              <a:t>(</a:t>
            </a:r>
            <a:r>
              <a:rPr lang="en-US" altLang="ja-JP" sz="1200" dirty="0" smtClean="0">
                <a:solidFill>
                  <a:srgbClr val="FF0000"/>
                </a:solidFill>
              </a:rPr>
              <a:t>1</a:t>
            </a:r>
            <a:r>
              <a:rPr lang="en-US" altLang="ja-JP" sz="1200" dirty="0" smtClean="0"/>
              <a:t>, </a:t>
            </a:r>
            <a:r>
              <a:rPr lang="en-US" altLang="ja-JP" sz="1200" dirty="0" smtClean="0">
                <a:solidFill>
                  <a:srgbClr val="FF0000"/>
                </a:solidFill>
              </a:rPr>
              <a:t>“</a:t>
            </a:r>
            <a:r>
              <a:rPr lang="ja-JP" altLang="en-US" sz="1200" dirty="0" smtClean="0">
                <a:solidFill>
                  <a:srgbClr val="FF0000"/>
                </a:solidFill>
              </a:rPr>
              <a:t>棒</a:t>
            </a:r>
            <a:r>
              <a:rPr lang="en-US" altLang="ja-JP" sz="1200" dirty="0" smtClean="0">
                <a:solidFill>
                  <a:srgbClr val="FF0000"/>
                </a:solidFill>
              </a:rPr>
              <a:t>B”</a:t>
            </a:r>
            <a:r>
              <a:rPr lang="en-US" altLang="ja-JP" sz="1200" dirty="0" smtClean="0"/>
              <a:t>, </a:t>
            </a:r>
            <a:r>
              <a:rPr lang="en-US" altLang="ja-JP" sz="1200" dirty="0" smtClean="0">
                <a:solidFill>
                  <a:srgbClr val="FF0000"/>
                </a:solidFill>
              </a:rPr>
              <a:t>“</a:t>
            </a:r>
            <a:r>
              <a:rPr lang="ja-JP" altLang="en-US" sz="1200" dirty="0" smtClean="0">
                <a:solidFill>
                  <a:srgbClr val="FF0000"/>
                </a:solidFill>
              </a:rPr>
              <a:t>棒</a:t>
            </a:r>
            <a:r>
              <a:rPr lang="en-US" altLang="ja-JP" sz="1200" dirty="0" smtClean="0">
                <a:solidFill>
                  <a:srgbClr val="FF0000"/>
                </a:solidFill>
              </a:rPr>
              <a:t>C”</a:t>
            </a:r>
            <a:r>
              <a:rPr lang="en-US" altLang="ja-JP" sz="1200" dirty="0" smtClean="0"/>
              <a:t>,</a:t>
            </a:r>
            <a:r>
              <a:rPr lang="en-US" altLang="ja-JP" sz="1200" dirty="0" smtClean="0">
                <a:solidFill>
                  <a:srgbClr val="FF0000"/>
                </a:solidFill>
              </a:rPr>
              <a:t> </a:t>
            </a:r>
            <a:r>
              <a:rPr lang="en-US" altLang="ja-JP" sz="1200" dirty="0" smtClean="0"/>
              <a:t>“</a:t>
            </a:r>
            <a:r>
              <a:rPr lang="ja-JP" altLang="en-US" sz="1200" dirty="0" smtClean="0"/>
              <a:t>棒</a:t>
            </a:r>
            <a:r>
              <a:rPr lang="en-US" altLang="ja-JP" sz="1200" dirty="0" smtClean="0"/>
              <a:t>A”) </a:t>
            </a:r>
          </a:p>
          <a:p>
            <a:r>
              <a:rPr lang="ja-JP" altLang="en-US" sz="1200" dirty="0" smtClean="0"/>
              <a:t>ゴールのイメージ</a:t>
            </a:r>
            <a:endParaRPr lang="en-US" altLang="ja-JP" sz="1200" dirty="0" smtClean="0"/>
          </a:p>
        </p:txBody>
      </p:sp>
      <p:sp>
        <p:nvSpPr>
          <p:cNvPr id="84" name="正方形/長方形 83"/>
          <p:cNvSpPr/>
          <p:nvPr/>
        </p:nvSpPr>
        <p:spPr>
          <a:xfrm>
            <a:off x="2857488" y="5286388"/>
            <a:ext cx="357190" cy="214314"/>
          </a:xfrm>
          <a:prstGeom prst="rect">
            <a:avLst/>
          </a:prstGeom>
          <a:solidFill>
            <a:schemeClr val="accent3">
              <a:lumMod val="20000"/>
              <a:lumOff val="80000"/>
              <a:alpha val="50000"/>
            </a:schemeClr>
          </a:solidFill>
          <a:ln>
            <a:solidFill>
              <a:schemeClr val="accent1">
                <a:shade val="50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grpSp>
        <p:nvGrpSpPr>
          <p:cNvPr id="10" name="グループ化 55"/>
          <p:cNvGrpSpPr/>
          <p:nvPr/>
        </p:nvGrpSpPr>
        <p:grpSpPr>
          <a:xfrm>
            <a:off x="5072066" y="4143356"/>
            <a:ext cx="3929090" cy="2714644"/>
            <a:chOff x="3890168" y="4143356"/>
            <a:chExt cx="3929090" cy="2714644"/>
          </a:xfrm>
        </p:grpSpPr>
        <p:sp>
          <p:nvSpPr>
            <p:cNvPr id="61" name="正方形/長方形 60"/>
            <p:cNvSpPr/>
            <p:nvPr/>
          </p:nvSpPr>
          <p:spPr>
            <a:xfrm>
              <a:off x="3890168" y="4143356"/>
              <a:ext cx="2658035" cy="338554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>
              <a:spAutoFit/>
            </a:bodyPr>
            <a:lstStyle/>
            <a:p>
              <a:r>
                <a:rPr lang="en-US" altLang="ja-JP" sz="1600" dirty="0" err="1" smtClean="0"/>
                <a:t>hanoi</a:t>
              </a:r>
              <a:r>
                <a:rPr lang="en-US" altLang="ja-JP" sz="1600" dirty="0" smtClean="0"/>
                <a:t>(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1</a:t>
              </a:r>
              <a:r>
                <a:rPr lang="en-US" altLang="ja-JP" sz="1600" dirty="0" smtClean="0"/>
                <a:t>, 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“</a:t>
              </a:r>
              <a:r>
                <a:rPr lang="ja-JP" altLang="en-US" sz="1600" dirty="0" smtClean="0">
                  <a:solidFill>
                    <a:srgbClr val="FF0000"/>
                  </a:solidFill>
                </a:rPr>
                <a:t>棒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B”</a:t>
              </a:r>
              <a:r>
                <a:rPr lang="en-US" altLang="ja-JP" sz="1600" dirty="0" smtClean="0"/>
                <a:t>, 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“</a:t>
              </a:r>
              <a:r>
                <a:rPr lang="ja-JP" altLang="en-US" sz="1600" dirty="0" smtClean="0">
                  <a:solidFill>
                    <a:srgbClr val="FF0000"/>
                  </a:solidFill>
                </a:rPr>
                <a:t>棒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C”</a:t>
              </a:r>
              <a:r>
                <a:rPr lang="en-US" altLang="ja-JP" sz="1600" dirty="0" smtClean="0"/>
                <a:t>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A”) </a:t>
              </a:r>
            </a:p>
          </p:txBody>
        </p:sp>
        <p:sp>
          <p:nvSpPr>
            <p:cNvPr id="62" name="正方形/長方形 61"/>
            <p:cNvSpPr/>
            <p:nvPr/>
          </p:nvSpPr>
          <p:spPr>
            <a:xfrm>
              <a:off x="3890168" y="4429108"/>
              <a:ext cx="3929090" cy="71440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3" name="正方形/長方形 62"/>
            <p:cNvSpPr/>
            <p:nvPr/>
          </p:nvSpPr>
          <p:spPr>
            <a:xfrm>
              <a:off x="3890168" y="5143488"/>
              <a:ext cx="3929090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2000" dirty="0" smtClean="0"/>
                <a:t>if(</a:t>
              </a:r>
              <a:r>
                <a:rPr lang="en-US" altLang="ja-JP" sz="2000" dirty="0" err="1" smtClean="0"/>
                <a:t>ndisk</a:t>
              </a:r>
              <a:r>
                <a:rPr lang="en-US" altLang="ja-JP" sz="2000" dirty="0" smtClean="0"/>
                <a:t>&gt;=1){</a:t>
              </a:r>
            </a:p>
            <a:p>
              <a:pPr algn="just"/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move(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>
                  <a:solidFill>
                    <a:srgbClr val="FF0000"/>
                  </a:solidFill>
                </a:rPr>
                <a:t>dst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}</a:t>
              </a:r>
            </a:p>
          </p:txBody>
        </p:sp>
        <p:sp>
          <p:nvSpPr>
            <p:cNvPr id="64" name="テキスト ボックス 63"/>
            <p:cNvSpPr txBox="1"/>
            <p:nvPr/>
          </p:nvSpPr>
          <p:spPr>
            <a:xfrm>
              <a:off x="3929058" y="4500570"/>
              <a:ext cx="511679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err="1" smtClean="0">
                  <a:solidFill>
                    <a:srgbClr val="0070C0"/>
                  </a:solidFill>
                </a:rPr>
                <a:t>ndisk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65" name="テキスト ボックス 64"/>
            <p:cNvSpPr txBox="1"/>
            <p:nvPr/>
          </p:nvSpPr>
          <p:spPr>
            <a:xfrm>
              <a:off x="4714876" y="4786322"/>
              <a:ext cx="461986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/>
                <a:t>から</a:t>
              </a:r>
              <a:endParaRPr kumimoji="1" lang="ja-JP" altLang="en-US" sz="1200" dirty="0"/>
            </a:p>
          </p:txBody>
        </p:sp>
        <p:sp>
          <p:nvSpPr>
            <p:cNvPr id="66" name="テキスト ボックス 65"/>
            <p:cNvSpPr txBox="1"/>
            <p:nvPr/>
          </p:nvSpPr>
          <p:spPr>
            <a:xfrm>
              <a:off x="4714876" y="4500570"/>
              <a:ext cx="931665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ja-JP" altLang="en-US" sz="1200" dirty="0" smtClean="0"/>
                <a:t>枚の円盤を</a:t>
              </a:r>
              <a:endParaRPr kumimoji="1" lang="ja-JP" altLang="en-US" sz="1200" dirty="0"/>
            </a:p>
          </p:txBody>
        </p:sp>
        <p:sp>
          <p:nvSpPr>
            <p:cNvPr id="67" name="テキスト ボックス 66"/>
            <p:cNvSpPr txBox="1"/>
            <p:nvPr/>
          </p:nvSpPr>
          <p:spPr>
            <a:xfrm>
              <a:off x="5929322" y="4786322"/>
              <a:ext cx="338554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>
                  <a:solidFill>
                    <a:srgbClr val="0070C0"/>
                  </a:solidFill>
                </a:rPr>
                <a:t>へ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grpSp>
          <p:nvGrpSpPr>
            <p:cNvPr id="12" name="グループ化 50"/>
            <p:cNvGrpSpPr/>
            <p:nvPr/>
          </p:nvGrpSpPr>
          <p:grpSpPr>
            <a:xfrm>
              <a:off x="5143504" y="4786322"/>
              <a:ext cx="799148" cy="285752"/>
              <a:chOff x="4201480" y="4786322"/>
              <a:chExt cx="799148" cy="285752"/>
            </a:xfrm>
          </p:grpSpPr>
          <p:sp>
            <p:nvSpPr>
              <p:cNvPr id="81" name="テキスト ボックス 80"/>
              <p:cNvSpPr txBox="1"/>
              <p:nvPr/>
            </p:nvSpPr>
            <p:spPr>
              <a:xfrm>
                <a:off x="4201480" y="4786322"/>
                <a:ext cx="375296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kumimoji="1" lang="en-US" altLang="ja-JP" sz="1200" dirty="0" err="1" smtClean="0">
                    <a:solidFill>
                      <a:srgbClr val="0070C0"/>
                    </a:solidFill>
                  </a:rPr>
                  <a:t>dst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82" name="正方形/長方形 81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C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70" name="テキスト ボックス 69"/>
            <p:cNvSpPr txBox="1"/>
            <p:nvPr/>
          </p:nvSpPr>
          <p:spPr>
            <a:xfrm>
              <a:off x="7072330" y="4643446"/>
              <a:ext cx="732893" cy="46166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ja-JP" altLang="en-US" sz="1200" dirty="0" smtClean="0"/>
                <a:t>を使って</a:t>
              </a:r>
              <a:endParaRPr lang="en-US" altLang="ja-JP" sz="1200" dirty="0" smtClean="0"/>
            </a:p>
            <a:p>
              <a:r>
                <a:rPr lang="ja-JP" altLang="en-US" sz="1200" dirty="0" smtClean="0"/>
                <a:t>移動</a:t>
              </a:r>
              <a:endParaRPr kumimoji="1" lang="ja-JP" altLang="en-US" sz="1200" dirty="0"/>
            </a:p>
          </p:txBody>
        </p:sp>
        <p:sp>
          <p:nvSpPr>
            <p:cNvPr id="71" name="正方形/長方形 70"/>
            <p:cNvSpPr/>
            <p:nvPr/>
          </p:nvSpPr>
          <p:spPr>
            <a:xfrm>
              <a:off x="4500562" y="4500570"/>
              <a:ext cx="214314" cy="21433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altLang="ja-JP" sz="1200" dirty="0" smtClean="0">
                  <a:solidFill>
                    <a:srgbClr val="FF0000"/>
                  </a:solidFill>
                </a:rPr>
                <a:t>1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grpSp>
          <p:nvGrpSpPr>
            <p:cNvPr id="13" name="グループ化 43"/>
            <p:cNvGrpSpPr/>
            <p:nvPr/>
          </p:nvGrpSpPr>
          <p:grpSpPr>
            <a:xfrm>
              <a:off x="3929058" y="4786322"/>
              <a:ext cx="785818" cy="285752"/>
              <a:chOff x="4214810" y="4786322"/>
              <a:chExt cx="785818" cy="285752"/>
            </a:xfrm>
          </p:grpSpPr>
          <p:sp>
            <p:nvSpPr>
              <p:cNvPr id="76" name="テキスト ボックス 75"/>
              <p:cNvSpPr txBox="1"/>
              <p:nvPr/>
            </p:nvSpPr>
            <p:spPr>
              <a:xfrm>
                <a:off x="4214810" y="4786322"/>
                <a:ext cx="361959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err="1" smtClean="0">
                    <a:solidFill>
                      <a:srgbClr val="0070C0"/>
                    </a:solidFill>
                  </a:rPr>
                  <a:t>src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77" name="正方形/長方形 76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B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14" name="グループ化 46"/>
            <p:cNvGrpSpPr/>
            <p:nvPr/>
          </p:nvGrpSpPr>
          <p:grpSpPr>
            <a:xfrm>
              <a:off x="6215074" y="4786322"/>
              <a:ext cx="922896" cy="285752"/>
              <a:chOff x="4077732" y="4786322"/>
              <a:chExt cx="922896" cy="285752"/>
            </a:xfrm>
          </p:grpSpPr>
          <p:sp>
            <p:nvSpPr>
              <p:cNvPr id="74" name="テキスト ボックス 73"/>
              <p:cNvSpPr txBox="1"/>
              <p:nvPr/>
            </p:nvSpPr>
            <p:spPr>
              <a:xfrm>
                <a:off x="4077732" y="4786322"/>
                <a:ext cx="499047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smtClean="0">
                    <a:solidFill>
                      <a:srgbClr val="0070C0"/>
                    </a:solidFill>
                  </a:rPr>
                  <a:t>work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75" name="正方形/長方形 74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A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ハノイの塔：実行の様子</a:t>
            </a:r>
            <a:endParaRPr kumimoji="1" lang="ja-JP" altLang="en-US" dirty="0"/>
          </a:p>
        </p:txBody>
      </p:sp>
      <p:grpSp>
        <p:nvGrpSpPr>
          <p:cNvPr id="2" name="グループ化 55"/>
          <p:cNvGrpSpPr/>
          <p:nvPr/>
        </p:nvGrpSpPr>
        <p:grpSpPr>
          <a:xfrm>
            <a:off x="0" y="1285860"/>
            <a:ext cx="3929090" cy="2714644"/>
            <a:chOff x="3890168" y="4143356"/>
            <a:chExt cx="3929090" cy="2714644"/>
          </a:xfrm>
        </p:grpSpPr>
        <p:sp>
          <p:nvSpPr>
            <p:cNvPr id="18" name="正方形/長方形 17"/>
            <p:cNvSpPr/>
            <p:nvPr/>
          </p:nvSpPr>
          <p:spPr>
            <a:xfrm>
              <a:off x="3890168" y="4143356"/>
              <a:ext cx="265803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err="1" smtClean="0"/>
                <a:t>hanoi</a:t>
              </a:r>
              <a:r>
                <a:rPr lang="en-US" altLang="ja-JP" sz="1600" dirty="0" smtClean="0"/>
                <a:t>(3,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A”,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B”,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C”) </a:t>
              </a: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890168" y="4429108"/>
              <a:ext cx="3929090" cy="71440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" name="正方形/長方形 22"/>
            <p:cNvSpPr/>
            <p:nvPr/>
          </p:nvSpPr>
          <p:spPr>
            <a:xfrm>
              <a:off x="3890168" y="5143488"/>
              <a:ext cx="3929090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2000" dirty="0" smtClean="0"/>
                <a:t>if(</a:t>
              </a:r>
              <a:r>
                <a:rPr lang="en-US" altLang="ja-JP" sz="2000" dirty="0" err="1" smtClean="0"/>
                <a:t>ndisk</a:t>
              </a:r>
              <a:r>
                <a:rPr lang="en-US" altLang="ja-JP" sz="2000" dirty="0" smtClean="0"/>
                <a:t>&gt;=1){</a:t>
              </a:r>
            </a:p>
            <a:p>
              <a:pPr algn="just"/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move(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>
                  <a:solidFill>
                    <a:srgbClr val="FF0000"/>
                  </a:solidFill>
                </a:rPr>
                <a:t>dst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}</a:t>
              </a:r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3929058" y="4500570"/>
              <a:ext cx="511679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err="1" smtClean="0">
                  <a:solidFill>
                    <a:srgbClr val="0070C0"/>
                  </a:solidFill>
                </a:rPr>
                <a:t>ndisk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45" name="テキスト ボックス 44"/>
            <p:cNvSpPr txBox="1"/>
            <p:nvPr/>
          </p:nvSpPr>
          <p:spPr>
            <a:xfrm>
              <a:off x="4714876" y="4786322"/>
              <a:ext cx="461986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/>
                <a:t>から</a:t>
              </a:r>
              <a:endParaRPr kumimoji="1" lang="ja-JP" altLang="en-US" sz="1200" dirty="0"/>
            </a:p>
          </p:txBody>
        </p:sp>
        <p:sp>
          <p:nvSpPr>
            <p:cNvPr id="46" name="テキスト ボックス 45"/>
            <p:cNvSpPr txBox="1"/>
            <p:nvPr/>
          </p:nvSpPr>
          <p:spPr>
            <a:xfrm>
              <a:off x="4714876" y="4500570"/>
              <a:ext cx="931665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ja-JP" altLang="en-US" sz="1200" dirty="0" smtClean="0"/>
                <a:t>枚の円盤を</a:t>
              </a:r>
              <a:endParaRPr kumimoji="1" lang="ja-JP" altLang="en-US" sz="1200" dirty="0"/>
            </a:p>
          </p:txBody>
        </p:sp>
        <p:sp>
          <p:nvSpPr>
            <p:cNvPr id="50" name="テキスト ボックス 49"/>
            <p:cNvSpPr txBox="1"/>
            <p:nvPr/>
          </p:nvSpPr>
          <p:spPr>
            <a:xfrm>
              <a:off x="5929322" y="4786322"/>
              <a:ext cx="338554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>
                  <a:solidFill>
                    <a:srgbClr val="0070C0"/>
                  </a:solidFill>
                </a:rPr>
                <a:t>へ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grpSp>
          <p:nvGrpSpPr>
            <p:cNvPr id="3" name="グループ化 50"/>
            <p:cNvGrpSpPr/>
            <p:nvPr/>
          </p:nvGrpSpPr>
          <p:grpSpPr>
            <a:xfrm>
              <a:off x="5143504" y="4786322"/>
              <a:ext cx="799148" cy="285752"/>
              <a:chOff x="4201480" y="4786322"/>
              <a:chExt cx="799148" cy="285752"/>
            </a:xfrm>
          </p:grpSpPr>
          <p:sp>
            <p:nvSpPr>
              <p:cNvPr id="52" name="テキスト ボックス 51"/>
              <p:cNvSpPr txBox="1"/>
              <p:nvPr/>
            </p:nvSpPr>
            <p:spPr>
              <a:xfrm>
                <a:off x="4201480" y="4786322"/>
                <a:ext cx="375296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kumimoji="1" lang="en-US" altLang="ja-JP" sz="1200" dirty="0" err="1" smtClean="0">
                    <a:solidFill>
                      <a:srgbClr val="0070C0"/>
                    </a:solidFill>
                  </a:rPr>
                  <a:t>dst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53" name="正方形/長方形 52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B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54" name="テキスト ボックス 53"/>
            <p:cNvSpPr txBox="1"/>
            <p:nvPr/>
          </p:nvSpPr>
          <p:spPr>
            <a:xfrm>
              <a:off x="7072330" y="4643446"/>
              <a:ext cx="732893" cy="46166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ja-JP" altLang="en-US" sz="1200" dirty="0" smtClean="0"/>
                <a:t>を使って</a:t>
              </a:r>
              <a:endParaRPr lang="en-US" altLang="ja-JP" sz="1200" dirty="0" smtClean="0"/>
            </a:p>
            <a:p>
              <a:r>
                <a:rPr lang="ja-JP" altLang="en-US" sz="1200" dirty="0" smtClean="0"/>
                <a:t>移動</a:t>
              </a:r>
              <a:endParaRPr kumimoji="1" lang="ja-JP" altLang="en-US" sz="1200" dirty="0"/>
            </a:p>
          </p:txBody>
        </p:sp>
        <p:sp>
          <p:nvSpPr>
            <p:cNvPr id="39" name="正方形/長方形 38"/>
            <p:cNvSpPr/>
            <p:nvPr/>
          </p:nvSpPr>
          <p:spPr>
            <a:xfrm>
              <a:off x="4500562" y="4500570"/>
              <a:ext cx="214314" cy="21433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kumimoji="1" lang="en-US" altLang="ja-JP" sz="1200" dirty="0" smtClean="0">
                  <a:solidFill>
                    <a:srgbClr val="FF0000"/>
                  </a:solidFill>
                </a:rPr>
                <a:t>3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grpSp>
          <p:nvGrpSpPr>
            <p:cNvPr id="4" name="グループ化 43"/>
            <p:cNvGrpSpPr/>
            <p:nvPr/>
          </p:nvGrpSpPr>
          <p:grpSpPr>
            <a:xfrm>
              <a:off x="3929058" y="4786322"/>
              <a:ext cx="785818" cy="285752"/>
              <a:chOff x="4214810" y="4786322"/>
              <a:chExt cx="785818" cy="285752"/>
            </a:xfrm>
          </p:grpSpPr>
          <p:sp>
            <p:nvSpPr>
              <p:cNvPr id="43" name="テキスト ボックス 42"/>
              <p:cNvSpPr txBox="1"/>
              <p:nvPr/>
            </p:nvSpPr>
            <p:spPr>
              <a:xfrm>
                <a:off x="4214810" y="4786322"/>
                <a:ext cx="361959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err="1" smtClean="0">
                    <a:solidFill>
                      <a:srgbClr val="0070C0"/>
                    </a:solidFill>
                  </a:rPr>
                  <a:t>src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1" name="正方形/長方形 40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A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5" name="グループ化 46"/>
            <p:cNvGrpSpPr/>
            <p:nvPr/>
          </p:nvGrpSpPr>
          <p:grpSpPr>
            <a:xfrm>
              <a:off x="6215074" y="4786322"/>
              <a:ext cx="922896" cy="285752"/>
              <a:chOff x="4077732" y="4786322"/>
              <a:chExt cx="922896" cy="285752"/>
            </a:xfrm>
          </p:grpSpPr>
          <p:sp>
            <p:nvSpPr>
              <p:cNvPr id="48" name="テキスト ボックス 47"/>
              <p:cNvSpPr txBox="1"/>
              <p:nvPr/>
            </p:nvSpPr>
            <p:spPr>
              <a:xfrm>
                <a:off x="4077732" y="4786322"/>
                <a:ext cx="499047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smtClean="0">
                    <a:solidFill>
                      <a:srgbClr val="0070C0"/>
                    </a:solidFill>
                  </a:rPr>
                  <a:t>work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9" name="正方形/長方形 48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C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22" name="右矢印 21"/>
          <p:cNvSpPr/>
          <p:nvPr/>
        </p:nvSpPr>
        <p:spPr>
          <a:xfrm>
            <a:off x="142844" y="2714620"/>
            <a:ext cx="28575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6" name="グループ化 55"/>
          <p:cNvGrpSpPr/>
          <p:nvPr/>
        </p:nvGrpSpPr>
        <p:grpSpPr>
          <a:xfrm>
            <a:off x="5072066" y="1285860"/>
            <a:ext cx="3929090" cy="2714644"/>
            <a:chOff x="3890168" y="4143356"/>
            <a:chExt cx="3929090" cy="2714644"/>
          </a:xfrm>
        </p:grpSpPr>
        <p:sp>
          <p:nvSpPr>
            <p:cNvPr id="26" name="正方形/長方形 25"/>
            <p:cNvSpPr/>
            <p:nvPr/>
          </p:nvSpPr>
          <p:spPr>
            <a:xfrm>
              <a:off x="3890168" y="4143356"/>
              <a:ext cx="265803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err="1" smtClean="0"/>
                <a:t>hanoi</a:t>
              </a:r>
              <a:r>
                <a:rPr lang="en-US" altLang="ja-JP" sz="1600" dirty="0" smtClean="0"/>
                <a:t>(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2</a:t>
              </a:r>
              <a:r>
                <a:rPr lang="en-US" altLang="ja-JP" sz="1600" dirty="0" smtClean="0"/>
                <a:t>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A”, 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“</a:t>
              </a:r>
              <a:r>
                <a:rPr lang="ja-JP" altLang="en-US" sz="1600" dirty="0" smtClean="0">
                  <a:solidFill>
                    <a:srgbClr val="FF0000"/>
                  </a:solidFill>
                </a:rPr>
                <a:t>棒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C”</a:t>
              </a:r>
              <a:r>
                <a:rPr lang="en-US" altLang="ja-JP" sz="1600" dirty="0" smtClean="0"/>
                <a:t>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B”) </a:t>
              </a:r>
            </a:p>
          </p:txBody>
        </p:sp>
        <p:sp>
          <p:nvSpPr>
            <p:cNvPr id="27" name="正方形/長方形 26"/>
            <p:cNvSpPr/>
            <p:nvPr/>
          </p:nvSpPr>
          <p:spPr>
            <a:xfrm>
              <a:off x="3890168" y="4429108"/>
              <a:ext cx="3929090" cy="71440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8" name="正方形/長方形 27"/>
            <p:cNvSpPr/>
            <p:nvPr/>
          </p:nvSpPr>
          <p:spPr>
            <a:xfrm>
              <a:off x="3890168" y="5143488"/>
              <a:ext cx="3929090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2000" dirty="0" smtClean="0"/>
                <a:t>if(</a:t>
              </a:r>
              <a:r>
                <a:rPr lang="en-US" altLang="ja-JP" sz="2000" dirty="0" err="1" smtClean="0"/>
                <a:t>ndisk</a:t>
              </a:r>
              <a:r>
                <a:rPr lang="en-US" altLang="ja-JP" sz="2000" dirty="0" smtClean="0"/>
                <a:t>&gt;=1){</a:t>
              </a:r>
            </a:p>
            <a:p>
              <a:pPr algn="just"/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move(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>
                  <a:solidFill>
                    <a:srgbClr val="FF0000"/>
                  </a:solidFill>
                </a:rPr>
                <a:t>dst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}</a:t>
              </a:r>
            </a:p>
          </p:txBody>
        </p:sp>
        <p:sp>
          <p:nvSpPr>
            <p:cNvPr id="29" name="テキスト ボックス 28"/>
            <p:cNvSpPr txBox="1"/>
            <p:nvPr/>
          </p:nvSpPr>
          <p:spPr>
            <a:xfrm>
              <a:off x="3929058" y="4500570"/>
              <a:ext cx="511679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err="1" smtClean="0">
                  <a:solidFill>
                    <a:srgbClr val="0070C0"/>
                  </a:solidFill>
                </a:rPr>
                <a:t>ndisk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30" name="テキスト ボックス 29"/>
            <p:cNvSpPr txBox="1"/>
            <p:nvPr/>
          </p:nvSpPr>
          <p:spPr>
            <a:xfrm>
              <a:off x="4714876" y="4786322"/>
              <a:ext cx="461986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/>
                <a:t>から</a:t>
              </a:r>
              <a:endParaRPr kumimoji="1" lang="ja-JP" altLang="en-US" sz="1200" dirty="0"/>
            </a:p>
          </p:txBody>
        </p:sp>
        <p:sp>
          <p:nvSpPr>
            <p:cNvPr id="31" name="テキスト ボックス 30"/>
            <p:cNvSpPr txBox="1"/>
            <p:nvPr/>
          </p:nvSpPr>
          <p:spPr>
            <a:xfrm>
              <a:off x="4714876" y="4500570"/>
              <a:ext cx="931665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ja-JP" altLang="en-US" sz="1200" dirty="0" smtClean="0"/>
                <a:t>枚の円盤を</a:t>
              </a:r>
              <a:endParaRPr kumimoji="1" lang="ja-JP" altLang="en-US" sz="1200" dirty="0"/>
            </a:p>
          </p:txBody>
        </p:sp>
        <p:sp>
          <p:nvSpPr>
            <p:cNvPr id="32" name="テキスト ボックス 31"/>
            <p:cNvSpPr txBox="1"/>
            <p:nvPr/>
          </p:nvSpPr>
          <p:spPr>
            <a:xfrm>
              <a:off x="5929322" y="4786322"/>
              <a:ext cx="338554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>
                  <a:solidFill>
                    <a:srgbClr val="0070C0"/>
                  </a:solidFill>
                </a:rPr>
                <a:t>へ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grpSp>
          <p:nvGrpSpPr>
            <p:cNvPr id="7" name="グループ化 50"/>
            <p:cNvGrpSpPr/>
            <p:nvPr/>
          </p:nvGrpSpPr>
          <p:grpSpPr>
            <a:xfrm>
              <a:off x="5143504" y="4786322"/>
              <a:ext cx="799148" cy="285752"/>
              <a:chOff x="4201480" y="4786322"/>
              <a:chExt cx="799148" cy="285752"/>
            </a:xfrm>
          </p:grpSpPr>
          <p:sp>
            <p:nvSpPr>
              <p:cNvPr id="51" name="テキスト ボックス 50"/>
              <p:cNvSpPr txBox="1"/>
              <p:nvPr/>
            </p:nvSpPr>
            <p:spPr>
              <a:xfrm>
                <a:off x="4201480" y="4786322"/>
                <a:ext cx="375296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kumimoji="1" lang="en-US" altLang="ja-JP" sz="1200" dirty="0" err="1" smtClean="0">
                    <a:solidFill>
                      <a:srgbClr val="0070C0"/>
                    </a:solidFill>
                  </a:rPr>
                  <a:t>dst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55" name="正方形/長方形 54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C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34" name="テキスト ボックス 33"/>
            <p:cNvSpPr txBox="1"/>
            <p:nvPr/>
          </p:nvSpPr>
          <p:spPr>
            <a:xfrm>
              <a:off x="7072330" y="4643446"/>
              <a:ext cx="732893" cy="46166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ja-JP" altLang="en-US" sz="1200" dirty="0" smtClean="0"/>
                <a:t>を使って</a:t>
              </a:r>
              <a:endParaRPr lang="en-US" altLang="ja-JP" sz="1200" dirty="0" smtClean="0"/>
            </a:p>
            <a:p>
              <a:r>
                <a:rPr lang="ja-JP" altLang="en-US" sz="1200" dirty="0" smtClean="0"/>
                <a:t>移動</a:t>
              </a:r>
              <a:endParaRPr kumimoji="1" lang="ja-JP" altLang="en-US" sz="1200" dirty="0"/>
            </a:p>
          </p:txBody>
        </p:sp>
        <p:sp>
          <p:nvSpPr>
            <p:cNvPr id="35" name="正方形/長方形 34"/>
            <p:cNvSpPr/>
            <p:nvPr/>
          </p:nvSpPr>
          <p:spPr>
            <a:xfrm>
              <a:off x="4500562" y="4500570"/>
              <a:ext cx="214314" cy="21433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altLang="ja-JP" sz="1200" dirty="0" smtClean="0">
                  <a:solidFill>
                    <a:srgbClr val="FF0000"/>
                  </a:solidFill>
                </a:rPr>
                <a:t>2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grpSp>
          <p:nvGrpSpPr>
            <p:cNvPr id="8" name="グループ化 43"/>
            <p:cNvGrpSpPr/>
            <p:nvPr/>
          </p:nvGrpSpPr>
          <p:grpSpPr>
            <a:xfrm>
              <a:off x="3929058" y="4786322"/>
              <a:ext cx="785818" cy="285752"/>
              <a:chOff x="4214810" y="4786322"/>
              <a:chExt cx="785818" cy="285752"/>
            </a:xfrm>
          </p:grpSpPr>
          <p:sp>
            <p:nvSpPr>
              <p:cNvPr id="44" name="テキスト ボックス 43"/>
              <p:cNvSpPr txBox="1"/>
              <p:nvPr/>
            </p:nvSpPr>
            <p:spPr>
              <a:xfrm>
                <a:off x="4214810" y="4786322"/>
                <a:ext cx="361959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err="1" smtClean="0">
                    <a:solidFill>
                      <a:srgbClr val="0070C0"/>
                    </a:solidFill>
                  </a:rPr>
                  <a:t>src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7" name="正方形/長方形 46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A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9" name="グループ化 46"/>
            <p:cNvGrpSpPr/>
            <p:nvPr/>
          </p:nvGrpSpPr>
          <p:grpSpPr>
            <a:xfrm>
              <a:off x="6215074" y="4786322"/>
              <a:ext cx="922896" cy="285752"/>
              <a:chOff x="4077732" y="4786322"/>
              <a:chExt cx="922896" cy="285752"/>
            </a:xfrm>
          </p:grpSpPr>
          <p:sp>
            <p:nvSpPr>
              <p:cNvPr id="40" name="テキスト ボックス 39"/>
              <p:cNvSpPr txBox="1"/>
              <p:nvPr/>
            </p:nvSpPr>
            <p:spPr>
              <a:xfrm>
                <a:off x="4077732" y="4786322"/>
                <a:ext cx="499047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smtClean="0">
                    <a:solidFill>
                      <a:srgbClr val="0070C0"/>
                    </a:solidFill>
                  </a:rPr>
                  <a:t>work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2" name="正方形/長方形 41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B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24" name="右矢印 23"/>
          <p:cNvSpPr/>
          <p:nvPr/>
        </p:nvSpPr>
        <p:spPr>
          <a:xfrm rot="20135183">
            <a:off x="3471622" y="1883599"/>
            <a:ext cx="2071702" cy="10001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50" dirty="0" err="1" smtClean="0"/>
              <a:t>hanoi</a:t>
            </a:r>
            <a:r>
              <a:rPr kumimoji="1" lang="en-US" altLang="ja-JP" sz="1050" dirty="0" smtClean="0"/>
              <a:t>(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2</a:t>
            </a:r>
            <a:r>
              <a:rPr kumimoji="1" lang="en-US" altLang="ja-JP" sz="1050" dirty="0" smtClean="0"/>
              <a:t>, “</a:t>
            </a:r>
            <a:r>
              <a:rPr kumimoji="1" lang="ja-JP" altLang="en-US" sz="1050" dirty="0" smtClean="0"/>
              <a:t>棒</a:t>
            </a:r>
            <a:r>
              <a:rPr kumimoji="1" lang="en-US" altLang="ja-JP" sz="1050" dirty="0" smtClean="0"/>
              <a:t>A”, 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“</a:t>
            </a:r>
            <a:r>
              <a:rPr kumimoji="1" lang="ja-JP" altLang="en-US" sz="1050" dirty="0" smtClean="0">
                <a:solidFill>
                  <a:srgbClr val="FF0000"/>
                </a:solidFill>
              </a:rPr>
              <a:t>棒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C”</a:t>
            </a:r>
            <a:r>
              <a:rPr kumimoji="1" lang="en-US" altLang="ja-JP" sz="1050" dirty="0" smtClean="0"/>
              <a:t>, “</a:t>
            </a:r>
            <a:r>
              <a:rPr kumimoji="1" lang="ja-JP" altLang="en-US" sz="1050" dirty="0" smtClean="0"/>
              <a:t>棒</a:t>
            </a:r>
            <a:r>
              <a:rPr kumimoji="1" lang="en-US" altLang="ja-JP" sz="1050" dirty="0" smtClean="0"/>
              <a:t>B”)</a:t>
            </a:r>
            <a:endParaRPr kumimoji="1" lang="ja-JP" altLang="en-US" sz="1050" dirty="0"/>
          </a:p>
        </p:txBody>
      </p:sp>
      <p:sp>
        <p:nvSpPr>
          <p:cNvPr id="56" name="右矢印 55"/>
          <p:cNvSpPr/>
          <p:nvPr/>
        </p:nvSpPr>
        <p:spPr>
          <a:xfrm>
            <a:off x="5286380" y="3357562"/>
            <a:ext cx="28575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正方形/長方形 68"/>
          <p:cNvSpPr/>
          <p:nvPr/>
        </p:nvSpPr>
        <p:spPr>
          <a:xfrm>
            <a:off x="214282" y="5572140"/>
            <a:ext cx="928662" cy="21431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78" name="テキスト ボックス 77"/>
          <p:cNvSpPr txBox="1"/>
          <p:nvPr/>
        </p:nvSpPr>
        <p:spPr>
          <a:xfrm>
            <a:off x="428596" y="5929330"/>
            <a:ext cx="5485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A</a:t>
            </a:r>
            <a:endParaRPr kumimoji="1" lang="ja-JP" altLang="en-US" dirty="0"/>
          </a:p>
        </p:txBody>
      </p:sp>
      <p:sp>
        <p:nvSpPr>
          <p:cNvPr id="79" name="テキスト ボックス 78"/>
          <p:cNvSpPr txBox="1"/>
          <p:nvPr/>
        </p:nvSpPr>
        <p:spPr>
          <a:xfrm>
            <a:off x="1643042" y="5929330"/>
            <a:ext cx="540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B</a:t>
            </a:r>
            <a:endParaRPr kumimoji="1" lang="ja-JP" altLang="en-US" dirty="0"/>
          </a:p>
        </p:txBody>
      </p:sp>
      <p:sp>
        <p:nvSpPr>
          <p:cNvPr id="86" name="テキスト ボックス 85"/>
          <p:cNvSpPr txBox="1"/>
          <p:nvPr/>
        </p:nvSpPr>
        <p:spPr>
          <a:xfrm>
            <a:off x="2857488" y="5929330"/>
            <a:ext cx="538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C</a:t>
            </a:r>
            <a:endParaRPr kumimoji="1" lang="ja-JP" altLang="en-US" dirty="0"/>
          </a:p>
        </p:txBody>
      </p:sp>
      <p:sp>
        <p:nvSpPr>
          <p:cNvPr id="80" name="正方形/長方形 79"/>
          <p:cNvSpPr/>
          <p:nvPr/>
        </p:nvSpPr>
        <p:spPr>
          <a:xfrm>
            <a:off x="1714480" y="5572140"/>
            <a:ext cx="357190" cy="21431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2714612" y="5572140"/>
            <a:ext cx="642942" cy="21431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83" name="右矢印 82"/>
          <p:cNvSpPr/>
          <p:nvPr/>
        </p:nvSpPr>
        <p:spPr>
          <a:xfrm rot="5400000">
            <a:off x="5464975" y="4107661"/>
            <a:ext cx="2071702" cy="10001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50" dirty="0" err="1" smtClean="0"/>
              <a:t>hanoi</a:t>
            </a:r>
            <a:r>
              <a:rPr kumimoji="1" lang="en-US" altLang="ja-JP" sz="1050" dirty="0" smtClean="0"/>
              <a:t>(</a:t>
            </a:r>
            <a:r>
              <a:rPr lang="en-US" altLang="ja-JP" sz="1050" dirty="0" smtClean="0">
                <a:solidFill>
                  <a:srgbClr val="FF0000"/>
                </a:solidFill>
              </a:rPr>
              <a:t>1</a:t>
            </a:r>
            <a:r>
              <a:rPr kumimoji="1" lang="en-US" altLang="ja-JP" sz="1050" dirty="0" smtClean="0"/>
              <a:t>, 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“</a:t>
            </a:r>
            <a:r>
              <a:rPr kumimoji="1" lang="ja-JP" altLang="en-US" sz="1050" dirty="0" smtClean="0">
                <a:solidFill>
                  <a:srgbClr val="FF0000"/>
                </a:solidFill>
              </a:rPr>
              <a:t>棒</a:t>
            </a:r>
            <a:r>
              <a:rPr lang="en-US" altLang="ja-JP" sz="1050" dirty="0" smtClean="0">
                <a:solidFill>
                  <a:srgbClr val="FF0000"/>
                </a:solidFill>
              </a:rPr>
              <a:t>B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”</a:t>
            </a:r>
            <a:r>
              <a:rPr kumimoji="1" lang="en-US" altLang="ja-JP" sz="1050" dirty="0" smtClean="0"/>
              <a:t>, 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“</a:t>
            </a:r>
            <a:r>
              <a:rPr kumimoji="1" lang="ja-JP" altLang="en-US" sz="1050" dirty="0" smtClean="0">
                <a:solidFill>
                  <a:srgbClr val="FF0000"/>
                </a:solidFill>
              </a:rPr>
              <a:t>棒</a:t>
            </a:r>
            <a:r>
              <a:rPr lang="en-US" altLang="ja-JP" sz="1050" dirty="0" smtClean="0">
                <a:solidFill>
                  <a:srgbClr val="FF0000"/>
                </a:solidFill>
              </a:rPr>
              <a:t>C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”</a:t>
            </a:r>
            <a:r>
              <a:rPr kumimoji="1" lang="en-US" altLang="ja-JP" sz="1050" dirty="0" smtClean="0"/>
              <a:t>, “</a:t>
            </a:r>
            <a:r>
              <a:rPr kumimoji="1" lang="ja-JP" altLang="en-US" sz="1050" dirty="0" smtClean="0"/>
              <a:t>棒</a:t>
            </a:r>
            <a:r>
              <a:rPr lang="en-US" altLang="ja-JP" sz="1050" dirty="0" smtClean="0"/>
              <a:t>A</a:t>
            </a:r>
            <a:r>
              <a:rPr kumimoji="1" lang="en-US" altLang="ja-JP" sz="1050" dirty="0" smtClean="0"/>
              <a:t>”)</a:t>
            </a:r>
            <a:endParaRPr kumimoji="1" lang="ja-JP" altLang="en-US" sz="1050" dirty="0"/>
          </a:p>
        </p:txBody>
      </p:sp>
      <p:grpSp>
        <p:nvGrpSpPr>
          <p:cNvPr id="10" name="グループ化 55"/>
          <p:cNvGrpSpPr/>
          <p:nvPr/>
        </p:nvGrpSpPr>
        <p:grpSpPr>
          <a:xfrm>
            <a:off x="5072066" y="4143356"/>
            <a:ext cx="3929090" cy="2714644"/>
            <a:chOff x="3890168" y="4143356"/>
            <a:chExt cx="3929090" cy="2714644"/>
          </a:xfrm>
        </p:grpSpPr>
        <p:sp>
          <p:nvSpPr>
            <p:cNvPr id="61" name="正方形/長方形 60"/>
            <p:cNvSpPr/>
            <p:nvPr/>
          </p:nvSpPr>
          <p:spPr>
            <a:xfrm>
              <a:off x="3890168" y="4143356"/>
              <a:ext cx="2658035" cy="338554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>
              <a:spAutoFit/>
            </a:bodyPr>
            <a:lstStyle/>
            <a:p>
              <a:r>
                <a:rPr lang="en-US" altLang="ja-JP" sz="1600" dirty="0" err="1" smtClean="0"/>
                <a:t>hanoi</a:t>
              </a:r>
              <a:r>
                <a:rPr lang="en-US" altLang="ja-JP" sz="1600" dirty="0" smtClean="0"/>
                <a:t>(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1</a:t>
              </a:r>
              <a:r>
                <a:rPr lang="en-US" altLang="ja-JP" sz="1600" dirty="0" smtClean="0"/>
                <a:t>, 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“</a:t>
              </a:r>
              <a:r>
                <a:rPr lang="ja-JP" altLang="en-US" sz="1600" dirty="0" smtClean="0">
                  <a:solidFill>
                    <a:srgbClr val="FF0000"/>
                  </a:solidFill>
                </a:rPr>
                <a:t>棒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B”</a:t>
              </a:r>
              <a:r>
                <a:rPr lang="en-US" altLang="ja-JP" sz="1600" dirty="0" smtClean="0"/>
                <a:t>, 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“</a:t>
              </a:r>
              <a:r>
                <a:rPr lang="ja-JP" altLang="en-US" sz="1600" dirty="0" smtClean="0">
                  <a:solidFill>
                    <a:srgbClr val="FF0000"/>
                  </a:solidFill>
                </a:rPr>
                <a:t>棒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C”</a:t>
              </a:r>
              <a:r>
                <a:rPr lang="en-US" altLang="ja-JP" sz="1600" dirty="0" smtClean="0"/>
                <a:t>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A”) </a:t>
              </a:r>
            </a:p>
          </p:txBody>
        </p:sp>
        <p:sp>
          <p:nvSpPr>
            <p:cNvPr id="62" name="正方形/長方形 61"/>
            <p:cNvSpPr/>
            <p:nvPr/>
          </p:nvSpPr>
          <p:spPr>
            <a:xfrm>
              <a:off x="3890168" y="4429108"/>
              <a:ext cx="3929090" cy="71440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3" name="正方形/長方形 62"/>
            <p:cNvSpPr/>
            <p:nvPr/>
          </p:nvSpPr>
          <p:spPr>
            <a:xfrm>
              <a:off x="3890168" y="5143488"/>
              <a:ext cx="3929090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2000" dirty="0" smtClean="0"/>
                <a:t>if(</a:t>
              </a:r>
              <a:r>
                <a:rPr lang="en-US" altLang="ja-JP" sz="2000" dirty="0" err="1" smtClean="0"/>
                <a:t>ndisk</a:t>
              </a:r>
              <a:r>
                <a:rPr lang="en-US" altLang="ja-JP" sz="2000" dirty="0" smtClean="0"/>
                <a:t>&gt;=1){</a:t>
              </a:r>
            </a:p>
            <a:p>
              <a:pPr algn="just"/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move(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>
                  <a:solidFill>
                    <a:srgbClr val="FF0000"/>
                  </a:solidFill>
                </a:rPr>
                <a:t>dst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}</a:t>
              </a:r>
            </a:p>
          </p:txBody>
        </p:sp>
        <p:sp>
          <p:nvSpPr>
            <p:cNvPr id="64" name="テキスト ボックス 63"/>
            <p:cNvSpPr txBox="1"/>
            <p:nvPr/>
          </p:nvSpPr>
          <p:spPr>
            <a:xfrm>
              <a:off x="3929058" y="4500570"/>
              <a:ext cx="511679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err="1" smtClean="0">
                  <a:solidFill>
                    <a:srgbClr val="0070C0"/>
                  </a:solidFill>
                </a:rPr>
                <a:t>ndisk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65" name="テキスト ボックス 64"/>
            <p:cNvSpPr txBox="1"/>
            <p:nvPr/>
          </p:nvSpPr>
          <p:spPr>
            <a:xfrm>
              <a:off x="4714876" y="4786322"/>
              <a:ext cx="461986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/>
                <a:t>から</a:t>
              </a:r>
              <a:endParaRPr kumimoji="1" lang="ja-JP" altLang="en-US" sz="1200" dirty="0"/>
            </a:p>
          </p:txBody>
        </p:sp>
        <p:sp>
          <p:nvSpPr>
            <p:cNvPr id="66" name="テキスト ボックス 65"/>
            <p:cNvSpPr txBox="1"/>
            <p:nvPr/>
          </p:nvSpPr>
          <p:spPr>
            <a:xfrm>
              <a:off x="4714876" y="4500570"/>
              <a:ext cx="931665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ja-JP" altLang="en-US" sz="1200" dirty="0" smtClean="0"/>
                <a:t>枚の円盤を</a:t>
              </a:r>
              <a:endParaRPr kumimoji="1" lang="ja-JP" altLang="en-US" sz="1200" dirty="0"/>
            </a:p>
          </p:txBody>
        </p:sp>
        <p:sp>
          <p:nvSpPr>
            <p:cNvPr id="67" name="テキスト ボックス 66"/>
            <p:cNvSpPr txBox="1"/>
            <p:nvPr/>
          </p:nvSpPr>
          <p:spPr>
            <a:xfrm>
              <a:off x="5929322" y="4786322"/>
              <a:ext cx="338554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>
                  <a:solidFill>
                    <a:srgbClr val="0070C0"/>
                  </a:solidFill>
                </a:rPr>
                <a:t>へ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grpSp>
          <p:nvGrpSpPr>
            <p:cNvPr id="12" name="グループ化 50"/>
            <p:cNvGrpSpPr/>
            <p:nvPr/>
          </p:nvGrpSpPr>
          <p:grpSpPr>
            <a:xfrm>
              <a:off x="5143504" y="4786322"/>
              <a:ext cx="799148" cy="285752"/>
              <a:chOff x="4201480" y="4786322"/>
              <a:chExt cx="799148" cy="285752"/>
            </a:xfrm>
          </p:grpSpPr>
          <p:sp>
            <p:nvSpPr>
              <p:cNvPr id="81" name="テキスト ボックス 80"/>
              <p:cNvSpPr txBox="1"/>
              <p:nvPr/>
            </p:nvSpPr>
            <p:spPr>
              <a:xfrm>
                <a:off x="4201480" y="4786322"/>
                <a:ext cx="375296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kumimoji="1" lang="en-US" altLang="ja-JP" sz="1200" dirty="0" err="1" smtClean="0">
                    <a:solidFill>
                      <a:srgbClr val="0070C0"/>
                    </a:solidFill>
                  </a:rPr>
                  <a:t>dst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82" name="正方形/長方形 81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C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70" name="テキスト ボックス 69"/>
            <p:cNvSpPr txBox="1"/>
            <p:nvPr/>
          </p:nvSpPr>
          <p:spPr>
            <a:xfrm>
              <a:off x="7072330" y="4643446"/>
              <a:ext cx="732893" cy="46166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ja-JP" altLang="en-US" sz="1200" dirty="0" smtClean="0"/>
                <a:t>を使って</a:t>
              </a:r>
              <a:endParaRPr lang="en-US" altLang="ja-JP" sz="1200" dirty="0" smtClean="0"/>
            </a:p>
            <a:p>
              <a:r>
                <a:rPr lang="ja-JP" altLang="en-US" sz="1200" dirty="0" smtClean="0"/>
                <a:t>移動</a:t>
              </a:r>
              <a:endParaRPr kumimoji="1" lang="ja-JP" altLang="en-US" sz="1200" dirty="0"/>
            </a:p>
          </p:txBody>
        </p:sp>
        <p:sp>
          <p:nvSpPr>
            <p:cNvPr id="71" name="正方形/長方形 70"/>
            <p:cNvSpPr/>
            <p:nvPr/>
          </p:nvSpPr>
          <p:spPr>
            <a:xfrm>
              <a:off x="4500562" y="4500570"/>
              <a:ext cx="214314" cy="21433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altLang="ja-JP" sz="1200" dirty="0" smtClean="0">
                  <a:solidFill>
                    <a:srgbClr val="FF0000"/>
                  </a:solidFill>
                </a:rPr>
                <a:t>1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grpSp>
          <p:nvGrpSpPr>
            <p:cNvPr id="13" name="グループ化 43"/>
            <p:cNvGrpSpPr/>
            <p:nvPr/>
          </p:nvGrpSpPr>
          <p:grpSpPr>
            <a:xfrm>
              <a:off x="3929058" y="4786322"/>
              <a:ext cx="785818" cy="285752"/>
              <a:chOff x="4214810" y="4786322"/>
              <a:chExt cx="785818" cy="285752"/>
            </a:xfrm>
          </p:grpSpPr>
          <p:sp>
            <p:nvSpPr>
              <p:cNvPr id="76" name="テキスト ボックス 75"/>
              <p:cNvSpPr txBox="1"/>
              <p:nvPr/>
            </p:nvSpPr>
            <p:spPr>
              <a:xfrm>
                <a:off x="4214810" y="4786322"/>
                <a:ext cx="361959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err="1" smtClean="0">
                    <a:solidFill>
                      <a:srgbClr val="0070C0"/>
                    </a:solidFill>
                  </a:rPr>
                  <a:t>src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77" name="正方形/長方形 76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B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14" name="グループ化 46"/>
            <p:cNvGrpSpPr/>
            <p:nvPr/>
          </p:nvGrpSpPr>
          <p:grpSpPr>
            <a:xfrm>
              <a:off x="6215074" y="4786322"/>
              <a:ext cx="922896" cy="285752"/>
              <a:chOff x="4077732" y="4786322"/>
              <a:chExt cx="922896" cy="285752"/>
            </a:xfrm>
          </p:grpSpPr>
          <p:sp>
            <p:nvSpPr>
              <p:cNvPr id="74" name="テキスト ボックス 73"/>
              <p:cNvSpPr txBox="1"/>
              <p:nvPr/>
            </p:nvSpPr>
            <p:spPr>
              <a:xfrm>
                <a:off x="4077732" y="4786322"/>
                <a:ext cx="499047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smtClean="0">
                    <a:solidFill>
                      <a:srgbClr val="0070C0"/>
                    </a:solidFill>
                  </a:rPr>
                  <a:t>work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75" name="正方形/長方形 74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A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85" name="右矢印 84"/>
          <p:cNvSpPr/>
          <p:nvPr/>
        </p:nvSpPr>
        <p:spPr>
          <a:xfrm>
            <a:off x="5286380" y="5572140"/>
            <a:ext cx="28575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7" name="正方形/長方形 86"/>
          <p:cNvSpPr/>
          <p:nvPr/>
        </p:nvSpPr>
        <p:spPr>
          <a:xfrm>
            <a:off x="3214678" y="5357826"/>
            <a:ext cx="203607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200" dirty="0" err="1" smtClean="0"/>
              <a:t>hanoi</a:t>
            </a:r>
            <a:r>
              <a:rPr lang="en-US" altLang="ja-JP" sz="1200" dirty="0" smtClean="0"/>
              <a:t>(</a:t>
            </a:r>
            <a:r>
              <a:rPr lang="en-US" altLang="ja-JP" sz="1200" dirty="0" smtClean="0">
                <a:solidFill>
                  <a:srgbClr val="FF0000"/>
                </a:solidFill>
              </a:rPr>
              <a:t>0</a:t>
            </a:r>
            <a:r>
              <a:rPr lang="en-US" altLang="ja-JP" sz="1200" dirty="0" smtClean="0"/>
              <a:t>, “</a:t>
            </a:r>
            <a:r>
              <a:rPr lang="ja-JP" altLang="en-US" sz="1200" dirty="0" smtClean="0"/>
              <a:t>棒</a:t>
            </a:r>
            <a:r>
              <a:rPr lang="en-US" altLang="ja-JP" sz="1200" dirty="0" smtClean="0"/>
              <a:t>B”, “</a:t>
            </a:r>
            <a:r>
              <a:rPr lang="ja-JP" altLang="en-US" sz="1200" dirty="0" smtClean="0"/>
              <a:t>棒</a:t>
            </a:r>
            <a:r>
              <a:rPr lang="en-US" altLang="ja-JP" sz="1200" dirty="0" smtClean="0"/>
              <a:t>A”, “</a:t>
            </a:r>
            <a:r>
              <a:rPr lang="ja-JP" altLang="en-US" sz="1200" dirty="0" smtClean="0"/>
              <a:t>棒</a:t>
            </a:r>
            <a:r>
              <a:rPr lang="en-US" altLang="ja-JP" sz="1200" dirty="0" smtClean="0"/>
              <a:t>C”) </a:t>
            </a:r>
          </a:p>
          <a:p>
            <a:r>
              <a:rPr lang="ja-JP" altLang="en-US" sz="1200" dirty="0" smtClean="0"/>
              <a:t>円盤数が</a:t>
            </a:r>
            <a:r>
              <a:rPr lang="en-US" altLang="ja-JP" sz="1200" dirty="0" smtClean="0"/>
              <a:t>0</a:t>
            </a:r>
            <a:r>
              <a:rPr lang="ja-JP" altLang="en-US" sz="1200" dirty="0" smtClean="0"/>
              <a:t>なので、</a:t>
            </a:r>
            <a:endParaRPr lang="en-US" altLang="ja-JP" sz="1200" dirty="0" smtClean="0"/>
          </a:p>
          <a:p>
            <a:r>
              <a:rPr lang="ja-JP" altLang="en-US" sz="1200" dirty="0" smtClean="0"/>
              <a:t>何もしないで戻る</a:t>
            </a:r>
            <a:endParaRPr lang="en-US" altLang="ja-JP" sz="1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ハノイの塔：実行の様子</a:t>
            </a:r>
            <a:endParaRPr kumimoji="1" lang="ja-JP" altLang="en-US" dirty="0"/>
          </a:p>
        </p:txBody>
      </p:sp>
      <p:grpSp>
        <p:nvGrpSpPr>
          <p:cNvPr id="2" name="グループ化 55"/>
          <p:cNvGrpSpPr/>
          <p:nvPr/>
        </p:nvGrpSpPr>
        <p:grpSpPr>
          <a:xfrm>
            <a:off x="0" y="1285860"/>
            <a:ext cx="3929090" cy="2714644"/>
            <a:chOff x="3890168" y="4143356"/>
            <a:chExt cx="3929090" cy="2714644"/>
          </a:xfrm>
        </p:grpSpPr>
        <p:sp>
          <p:nvSpPr>
            <p:cNvPr id="18" name="正方形/長方形 17"/>
            <p:cNvSpPr/>
            <p:nvPr/>
          </p:nvSpPr>
          <p:spPr>
            <a:xfrm>
              <a:off x="3890168" y="4143356"/>
              <a:ext cx="265803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err="1" smtClean="0"/>
                <a:t>hanoi</a:t>
              </a:r>
              <a:r>
                <a:rPr lang="en-US" altLang="ja-JP" sz="1600" dirty="0" smtClean="0"/>
                <a:t>(3,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A”,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B”,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C”) </a:t>
              </a: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890168" y="4429108"/>
              <a:ext cx="3929090" cy="71440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" name="正方形/長方形 22"/>
            <p:cNvSpPr/>
            <p:nvPr/>
          </p:nvSpPr>
          <p:spPr>
            <a:xfrm>
              <a:off x="3890168" y="5143488"/>
              <a:ext cx="3929090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2000" dirty="0" smtClean="0"/>
                <a:t>if(</a:t>
              </a:r>
              <a:r>
                <a:rPr lang="en-US" altLang="ja-JP" sz="2000" dirty="0" err="1" smtClean="0"/>
                <a:t>ndisk</a:t>
              </a:r>
              <a:r>
                <a:rPr lang="en-US" altLang="ja-JP" sz="2000" dirty="0" smtClean="0"/>
                <a:t>&gt;=1){</a:t>
              </a:r>
            </a:p>
            <a:p>
              <a:pPr algn="just"/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move(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>
                  <a:solidFill>
                    <a:srgbClr val="FF0000"/>
                  </a:solidFill>
                </a:rPr>
                <a:t>dst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}</a:t>
              </a:r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3929058" y="4500570"/>
              <a:ext cx="511679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err="1" smtClean="0">
                  <a:solidFill>
                    <a:srgbClr val="0070C0"/>
                  </a:solidFill>
                </a:rPr>
                <a:t>ndisk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45" name="テキスト ボックス 44"/>
            <p:cNvSpPr txBox="1"/>
            <p:nvPr/>
          </p:nvSpPr>
          <p:spPr>
            <a:xfrm>
              <a:off x="4714876" y="4786322"/>
              <a:ext cx="461986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/>
                <a:t>から</a:t>
              </a:r>
              <a:endParaRPr kumimoji="1" lang="ja-JP" altLang="en-US" sz="1200" dirty="0"/>
            </a:p>
          </p:txBody>
        </p:sp>
        <p:sp>
          <p:nvSpPr>
            <p:cNvPr id="46" name="テキスト ボックス 45"/>
            <p:cNvSpPr txBox="1"/>
            <p:nvPr/>
          </p:nvSpPr>
          <p:spPr>
            <a:xfrm>
              <a:off x="4714876" y="4500570"/>
              <a:ext cx="931665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ja-JP" altLang="en-US" sz="1200" dirty="0" smtClean="0"/>
                <a:t>枚の円盤を</a:t>
              </a:r>
              <a:endParaRPr kumimoji="1" lang="ja-JP" altLang="en-US" sz="1200" dirty="0"/>
            </a:p>
          </p:txBody>
        </p:sp>
        <p:sp>
          <p:nvSpPr>
            <p:cNvPr id="50" name="テキスト ボックス 49"/>
            <p:cNvSpPr txBox="1"/>
            <p:nvPr/>
          </p:nvSpPr>
          <p:spPr>
            <a:xfrm>
              <a:off x="5929322" y="4786322"/>
              <a:ext cx="338554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>
                  <a:solidFill>
                    <a:srgbClr val="0070C0"/>
                  </a:solidFill>
                </a:rPr>
                <a:t>へ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grpSp>
          <p:nvGrpSpPr>
            <p:cNvPr id="3" name="グループ化 50"/>
            <p:cNvGrpSpPr/>
            <p:nvPr/>
          </p:nvGrpSpPr>
          <p:grpSpPr>
            <a:xfrm>
              <a:off x="5143504" y="4786322"/>
              <a:ext cx="799148" cy="285752"/>
              <a:chOff x="4201480" y="4786322"/>
              <a:chExt cx="799148" cy="285752"/>
            </a:xfrm>
          </p:grpSpPr>
          <p:sp>
            <p:nvSpPr>
              <p:cNvPr id="52" name="テキスト ボックス 51"/>
              <p:cNvSpPr txBox="1"/>
              <p:nvPr/>
            </p:nvSpPr>
            <p:spPr>
              <a:xfrm>
                <a:off x="4201480" y="4786322"/>
                <a:ext cx="375296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kumimoji="1" lang="en-US" altLang="ja-JP" sz="1200" dirty="0" err="1" smtClean="0">
                    <a:solidFill>
                      <a:srgbClr val="0070C0"/>
                    </a:solidFill>
                  </a:rPr>
                  <a:t>dst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53" name="正方形/長方形 52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B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54" name="テキスト ボックス 53"/>
            <p:cNvSpPr txBox="1"/>
            <p:nvPr/>
          </p:nvSpPr>
          <p:spPr>
            <a:xfrm>
              <a:off x="7072330" y="4643446"/>
              <a:ext cx="732893" cy="46166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ja-JP" altLang="en-US" sz="1200" dirty="0" smtClean="0"/>
                <a:t>を使って</a:t>
              </a:r>
              <a:endParaRPr lang="en-US" altLang="ja-JP" sz="1200" dirty="0" smtClean="0"/>
            </a:p>
            <a:p>
              <a:r>
                <a:rPr lang="ja-JP" altLang="en-US" sz="1200" dirty="0" smtClean="0"/>
                <a:t>移動</a:t>
              </a:r>
              <a:endParaRPr kumimoji="1" lang="ja-JP" altLang="en-US" sz="1200" dirty="0"/>
            </a:p>
          </p:txBody>
        </p:sp>
        <p:sp>
          <p:nvSpPr>
            <p:cNvPr id="39" name="正方形/長方形 38"/>
            <p:cNvSpPr/>
            <p:nvPr/>
          </p:nvSpPr>
          <p:spPr>
            <a:xfrm>
              <a:off x="4500562" y="4500570"/>
              <a:ext cx="214314" cy="21433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kumimoji="1" lang="en-US" altLang="ja-JP" sz="1200" dirty="0" smtClean="0">
                  <a:solidFill>
                    <a:srgbClr val="FF0000"/>
                  </a:solidFill>
                </a:rPr>
                <a:t>3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grpSp>
          <p:nvGrpSpPr>
            <p:cNvPr id="4" name="グループ化 43"/>
            <p:cNvGrpSpPr/>
            <p:nvPr/>
          </p:nvGrpSpPr>
          <p:grpSpPr>
            <a:xfrm>
              <a:off x="3929058" y="4786322"/>
              <a:ext cx="785818" cy="285752"/>
              <a:chOff x="4214810" y="4786322"/>
              <a:chExt cx="785818" cy="285752"/>
            </a:xfrm>
          </p:grpSpPr>
          <p:sp>
            <p:nvSpPr>
              <p:cNvPr id="43" name="テキスト ボックス 42"/>
              <p:cNvSpPr txBox="1"/>
              <p:nvPr/>
            </p:nvSpPr>
            <p:spPr>
              <a:xfrm>
                <a:off x="4214810" y="4786322"/>
                <a:ext cx="361959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err="1" smtClean="0">
                    <a:solidFill>
                      <a:srgbClr val="0070C0"/>
                    </a:solidFill>
                  </a:rPr>
                  <a:t>src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1" name="正方形/長方形 40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A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5" name="グループ化 46"/>
            <p:cNvGrpSpPr/>
            <p:nvPr/>
          </p:nvGrpSpPr>
          <p:grpSpPr>
            <a:xfrm>
              <a:off x="6215074" y="4786322"/>
              <a:ext cx="922896" cy="285752"/>
              <a:chOff x="4077732" y="4786322"/>
              <a:chExt cx="922896" cy="285752"/>
            </a:xfrm>
          </p:grpSpPr>
          <p:sp>
            <p:nvSpPr>
              <p:cNvPr id="48" name="テキスト ボックス 47"/>
              <p:cNvSpPr txBox="1"/>
              <p:nvPr/>
            </p:nvSpPr>
            <p:spPr>
              <a:xfrm>
                <a:off x="4077732" y="4786322"/>
                <a:ext cx="499047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smtClean="0">
                    <a:solidFill>
                      <a:srgbClr val="0070C0"/>
                    </a:solidFill>
                  </a:rPr>
                  <a:t>work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9" name="正方形/長方形 48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C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22" name="右矢印 21"/>
          <p:cNvSpPr/>
          <p:nvPr/>
        </p:nvSpPr>
        <p:spPr>
          <a:xfrm>
            <a:off x="142844" y="2714620"/>
            <a:ext cx="28575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6" name="グループ化 55"/>
          <p:cNvGrpSpPr/>
          <p:nvPr/>
        </p:nvGrpSpPr>
        <p:grpSpPr>
          <a:xfrm>
            <a:off x="5072066" y="1285860"/>
            <a:ext cx="3929090" cy="2714644"/>
            <a:chOff x="3890168" y="4143356"/>
            <a:chExt cx="3929090" cy="2714644"/>
          </a:xfrm>
        </p:grpSpPr>
        <p:sp>
          <p:nvSpPr>
            <p:cNvPr id="26" name="正方形/長方形 25"/>
            <p:cNvSpPr/>
            <p:nvPr/>
          </p:nvSpPr>
          <p:spPr>
            <a:xfrm>
              <a:off x="3890168" y="4143356"/>
              <a:ext cx="265803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err="1" smtClean="0"/>
                <a:t>hanoi</a:t>
              </a:r>
              <a:r>
                <a:rPr lang="en-US" altLang="ja-JP" sz="1600" dirty="0" smtClean="0"/>
                <a:t>(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2</a:t>
              </a:r>
              <a:r>
                <a:rPr lang="en-US" altLang="ja-JP" sz="1600" dirty="0" smtClean="0"/>
                <a:t>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A”, 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“</a:t>
              </a:r>
              <a:r>
                <a:rPr lang="ja-JP" altLang="en-US" sz="1600" dirty="0" smtClean="0">
                  <a:solidFill>
                    <a:srgbClr val="FF0000"/>
                  </a:solidFill>
                </a:rPr>
                <a:t>棒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C”</a:t>
              </a:r>
              <a:r>
                <a:rPr lang="en-US" altLang="ja-JP" sz="1600" dirty="0" smtClean="0"/>
                <a:t>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B”) </a:t>
              </a:r>
            </a:p>
          </p:txBody>
        </p:sp>
        <p:sp>
          <p:nvSpPr>
            <p:cNvPr id="27" name="正方形/長方形 26"/>
            <p:cNvSpPr/>
            <p:nvPr/>
          </p:nvSpPr>
          <p:spPr>
            <a:xfrm>
              <a:off x="3890168" y="4429108"/>
              <a:ext cx="3929090" cy="71440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8" name="正方形/長方形 27"/>
            <p:cNvSpPr/>
            <p:nvPr/>
          </p:nvSpPr>
          <p:spPr>
            <a:xfrm>
              <a:off x="3890168" y="5143488"/>
              <a:ext cx="3929090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2000" dirty="0" smtClean="0"/>
                <a:t>if(</a:t>
              </a:r>
              <a:r>
                <a:rPr lang="en-US" altLang="ja-JP" sz="2000" dirty="0" err="1" smtClean="0"/>
                <a:t>ndisk</a:t>
              </a:r>
              <a:r>
                <a:rPr lang="en-US" altLang="ja-JP" sz="2000" dirty="0" smtClean="0"/>
                <a:t>&gt;=1){</a:t>
              </a:r>
            </a:p>
            <a:p>
              <a:pPr algn="just"/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move(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>
                  <a:solidFill>
                    <a:srgbClr val="FF0000"/>
                  </a:solidFill>
                </a:rPr>
                <a:t>dst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}</a:t>
              </a:r>
            </a:p>
          </p:txBody>
        </p:sp>
        <p:sp>
          <p:nvSpPr>
            <p:cNvPr id="29" name="テキスト ボックス 28"/>
            <p:cNvSpPr txBox="1"/>
            <p:nvPr/>
          </p:nvSpPr>
          <p:spPr>
            <a:xfrm>
              <a:off x="3929058" y="4500570"/>
              <a:ext cx="511679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err="1" smtClean="0">
                  <a:solidFill>
                    <a:srgbClr val="0070C0"/>
                  </a:solidFill>
                </a:rPr>
                <a:t>ndisk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30" name="テキスト ボックス 29"/>
            <p:cNvSpPr txBox="1"/>
            <p:nvPr/>
          </p:nvSpPr>
          <p:spPr>
            <a:xfrm>
              <a:off x="4714876" y="4786322"/>
              <a:ext cx="461986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/>
                <a:t>から</a:t>
              </a:r>
              <a:endParaRPr kumimoji="1" lang="ja-JP" altLang="en-US" sz="1200" dirty="0"/>
            </a:p>
          </p:txBody>
        </p:sp>
        <p:sp>
          <p:nvSpPr>
            <p:cNvPr id="31" name="テキスト ボックス 30"/>
            <p:cNvSpPr txBox="1"/>
            <p:nvPr/>
          </p:nvSpPr>
          <p:spPr>
            <a:xfrm>
              <a:off x="4714876" y="4500570"/>
              <a:ext cx="931665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ja-JP" altLang="en-US" sz="1200" dirty="0" smtClean="0"/>
                <a:t>枚の円盤を</a:t>
              </a:r>
              <a:endParaRPr kumimoji="1" lang="ja-JP" altLang="en-US" sz="1200" dirty="0"/>
            </a:p>
          </p:txBody>
        </p:sp>
        <p:sp>
          <p:nvSpPr>
            <p:cNvPr id="32" name="テキスト ボックス 31"/>
            <p:cNvSpPr txBox="1"/>
            <p:nvPr/>
          </p:nvSpPr>
          <p:spPr>
            <a:xfrm>
              <a:off x="5929322" y="4786322"/>
              <a:ext cx="338554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>
                  <a:solidFill>
                    <a:srgbClr val="0070C0"/>
                  </a:solidFill>
                </a:rPr>
                <a:t>へ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grpSp>
          <p:nvGrpSpPr>
            <p:cNvPr id="7" name="グループ化 50"/>
            <p:cNvGrpSpPr/>
            <p:nvPr/>
          </p:nvGrpSpPr>
          <p:grpSpPr>
            <a:xfrm>
              <a:off x="5143504" y="4786322"/>
              <a:ext cx="799148" cy="285752"/>
              <a:chOff x="4201480" y="4786322"/>
              <a:chExt cx="799148" cy="285752"/>
            </a:xfrm>
          </p:grpSpPr>
          <p:sp>
            <p:nvSpPr>
              <p:cNvPr id="51" name="テキスト ボックス 50"/>
              <p:cNvSpPr txBox="1"/>
              <p:nvPr/>
            </p:nvSpPr>
            <p:spPr>
              <a:xfrm>
                <a:off x="4201480" y="4786322"/>
                <a:ext cx="375296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kumimoji="1" lang="en-US" altLang="ja-JP" sz="1200" dirty="0" err="1" smtClean="0">
                    <a:solidFill>
                      <a:srgbClr val="0070C0"/>
                    </a:solidFill>
                  </a:rPr>
                  <a:t>dst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55" name="正方形/長方形 54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C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34" name="テキスト ボックス 33"/>
            <p:cNvSpPr txBox="1"/>
            <p:nvPr/>
          </p:nvSpPr>
          <p:spPr>
            <a:xfrm>
              <a:off x="7072330" y="4643446"/>
              <a:ext cx="732893" cy="46166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ja-JP" altLang="en-US" sz="1200" dirty="0" smtClean="0"/>
                <a:t>を使って</a:t>
              </a:r>
              <a:endParaRPr lang="en-US" altLang="ja-JP" sz="1200" dirty="0" smtClean="0"/>
            </a:p>
            <a:p>
              <a:r>
                <a:rPr lang="ja-JP" altLang="en-US" sz="1200" dirty="0" smtClean="0"/>
                <a:t>移動</a:t>
              </a:r>
              <a:endParaRPr kumimoji="1" lang="ja-JP" altLang="en-US" sz="1200" dirty="0"/>
            </a:p>
          </p:txBody>
        </p:sp>
        <p:sp>
          <p:nvSpPr>
            <p:cNvPr id="35" name="正方形/長方形 34"/>
            <p:cNvSpPr/>
            <p:nvPr/>
          </p:nvSpPr>
          <p:spPr>
            <a:xfrm>
              <a:off x="4500562" y="4500570"/>
              <a:ext cx="214314" cy="21433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altLang="ja-JP" sz="1200" dirty="0" smtClean="0">
                  <a:solidFill>
                    <a:srgbClr val="FF0000"/>
                  </a:solidFill>
                </a:rPr>
                <a:t>2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grpSp>
          <p:nvGrpSpPr>
            <p:cNvPr id="8" name="グループ化 43"/>
            <p:cNvGrpSpPr/>
            <p:nvPr/>
          </p:nvGrpSpPr>
          <p:grpSpPr>
            <a:xfrm>
              <a:off x="3929058" y="4786322"/>
              <a:ext cx="785818" cy="285752"/>
              <a:chOff x="4214810" y="4786322"/>
              <a:chExt cx="785818" cy="285752"/>
            </a:xfrm>
          </p:grpSpPr>
          <p:sp>
            <p:nvSpPr>
              <p:cNvPr id="44" name="テキスト ボックス 43"/>
              <p:cNvSpPr txBox="1"/>
              <p:nvPr/>
            </p:nvSpPr>
            <p:spPr>
              <a:xfrm>
                <a:off x="4214810" y="4786322"/>
                <a:ext cx="361959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err="1" smtClean="0">
                    <a:solidFill>
                      <a:srgbClr val="0070C0"/>
                    </a:solidFill>
                  </a:rPr>
                  <a:t>src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7" name="正方形/長方形 46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A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9" name="グループ化 46"/>
            <p:cNvGrpSpPr/>
            <p:nvPr/>
          </p:nvGrpSpPr>
          <p:grpSpPr>
            <a:xfrm>
              <a:off x="6215074" y="4786322"/>
              <a:ext cx="922896" cy="285752"/>
              <a:chOff x="4077732" y="4786322"/>
              <a:chExt cx="922896" cy="285752"/>
            </a:xfrm>
          </p:grpSpPr>
          <p:sp>
            <p:nvSpPr>
              <p:cNvPr id="40" name="テキスト ボックス 39"/>
              <p:cNvSpPr txBox="1"/>
              <p:nvPr/>
            </p:nvSpPr>
            <p:spPr>
              <a:xfrm>
                <a:off x="4077732" y="4786322"/>
                <a:ext cx="499047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smtClean="0">
                    <a:solidFill>
                      <a:srgbClr val="0070C0"/>
                    </a:solidFill>
                  </a:rPr>
                  <a:t>work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2" name="正方形/長方形 41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B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24" name="右矢印 23"/>
          <p:cNvSpPr/>
          <p:nvPr/>
        </p:nvSpPr>
        <p:spPr>
          <a:xfrm rot="20135183">
            <a:off x="3471622" y="1883599"/>
            <a:ext cx="2071702" cy="10001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50" dirty="0" err="1" smtClean="0"/>
              <a:t>hanoi</a:t>
            </a:r>
            <a:r>
              <a:rPr kumimoji="1" lang="en-US" altLang="ja-JP" sz="1050" dirty="0" smtClean="0"/>
              <a:t>(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2</a:t>
            </a:r>
            <a:r>
              <a:rPr kumimoji="1" lang="en-US" altLang="ja-JP" sz="1050" dirty="0" smtClean="0"/>
              <a:t>, “</a:t>
            </a:r>
            <a:r>
              <a:rPr kumimoji="1" lang="ja-JP" altLang="en-US" sz="1050" dirty="0" smtClean="0"/>
              <a:t>棒</a:t>
            </a:r>
            <a:r>
              <a:rPr kumimoji="1" lang="en-US" altLang="ja-JP" sz="1050" dirty="0" smtClean="0"/>
              <a:t>A”, 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“</a:t>
            </a:r>
            <a:r>
              <a:rPr kumimoji="1" lang="ja-JP" altLang="en-US" sz="1050" dirty="0" smtClean="0">
                <a:solidFill>
                  <a:srgbClr val="FF0000"/>
                </a:solidFill>
              </a:rPr>
              <a:t>棒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C”</a:t>
            </a:r>
            <a:r>
              <a:rPr kumimoji="1" lang="en-US" altLang="ja-JP" sz="1050" dirty="0" smtClean="0"/>
              <a:t>, “</a:t>
            </a:r>
            <a:r>
              <a:rPr kumimoji="1" lang="ja-JP" altLang="en-US" sz="1050" dirty="0" smtClean="0"/>
              <a:t>棒</a:t>
            </a:r>
            <a:r>
              <a:rPr kumimoji="1" lang="en-US" altLang="ja-JP" sz="1050" dirty="0" smtClean="0"/>
              <a:t>B”)</a:t>
            </a:r>
            <a:endParaRPr kumimoji="1" lang="ja-JP" altLang="en-US" sz="1050" dirty="0"/>
          </a:p>
        </p:txBody>
      </p:sp>
      <p:sp>
        <p:nvSpPr>
          <p:cNvPr id="56" name="右矢印 55"/>
          <p:cNvSpPr/>
          <p:nvPr/>
        </p:nvSpPr>
        <p:spPr>
          <a:xfrm>
            <a:off x="5286380" y="3357562"/>
            <a:ext cx="28575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正方形/長方形 68"/>
          <p:cNvSpPr/>
          <p:nvPr/>
        </p:nvSpPr>
        <p:spPr>
          <a:xfrm>
            <a:off x="214282" y="5572140"/>
            <a:ext cx="928662" cy="21431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78" name="テキスト ボックス 77"/>
          <p:cNvSpPr txBox="1"/>
          <p:nvPr/>
        </p:nvSpPr>
        <p:spPr>
          <a:xfrm>
            <a:off x="428596" y="5929330"/>
            <a:ext cx="5485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A</a:t>
            </a:r>
            <a:endParaRPr kumimoji="1" lang="ja-JP" altLang="en-US" dirty="0"/>
          </a:p>
        </p:txBody>
      </p:sp>
      <p:sp>
        <p:nvSpPr>
          <p:cNvPr id="79" name="テキスト ボックス 78"/>
          <p:cNvSpPr txBox="1"/>
          <p:nvPr/>
        </p:nvSpPr>
        <p:spPr>
          <a:xfrm>
            <a:off x="1643042" y="5929330"/>
            <a:ext cx="540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B</a:t>
            </a:r>
            <a:endParaRPr kumimoji="1" lang="ja-JP" altLang="en-US" dirty="0"/>
          </a:p>
        </p:txBody>
      </p:sp>
      <p:sp>
        <p:nvSpPr>
          <p:cNvPr id="86" name="テキスト ボックス 85"/>
          <p:cNvSpPr txBox="1"/>
          <p:nvPr/>
        </p:nvSpPr>
        <p:spPr>
          <a:xfrm>
            <a:off x="2857488" y="5929330"/>
            <a:ext cx="538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C</a:t>
            </a:r>
            <a:endParaRPr kumimoji="1" lang="ja-JP" altLang="en-US" dirty="0"/>
          </a:p>
        </p:txBody>
      </p:sp>
      <p:sp>
        <p:nvSpPr>
          <p:cNvPr id="59" name="正方形/長方形 58"/>
          <p:cNvSpPr/>
          <p:nvPr/>
        </p:nvSpPr>
        <p:spPr>
          <a:xfrm>
            <a:off x="2714612" y="5572140"/>
            <a:ext cx="642942" cy="21431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83" name="右矢印 82"/>
          <p:cNvSpPr/>
          <p:nvPr/>
        </p:nvSpPr>
        <p:spPr>
          <a:xfrm rot="5400000">
            <a:off x="5464975" y="4107661"/>
            <a:ext cx="2071702" cy="10001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50" dirty="0" err="1" smtClean="0"/>
              <a:t>hanoi</a:t>
            </a:r>
            <a:r>
              <a:rPr kumimoji="1" lang="en-US" altLang="ja-JP" sz="1050" dirty="0" smtClean="0"/>
              <a:t>(</a:t>
            </a:r>
            <a:r>
              <a:rPr lang="en-US" altLang="ja-JP" sz="1050" dirty="0" smtClean="0">
                <a:solidFill>
                  <a:srgbClr val="FF0000"/>
                </a:solidFill>
              </a:rPr>
              <a:t>1</a:t>
            </a:r>
            <a:r>
              <a:rPr kumimoji="1" lang="en-US" altLang="ja-JP" sz="1050" dirty="0" smtClean="0"/>
              <a:t>, 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“</a:t>
            </a:r>
            <a:r>
              <a:rPr kumimoji="1" lang="ja-JP" altLang="en-US" sz="1050" dirty="0" smtClean="0">
                <a:solidFill>
                  <a:srgbClr val="FF0000"/>
                </a:solidFill>
              </a:rPr>
              <a:t>棒</a:t>
            </a:r>
            <a:r>
              <a:rPr lang="en-US" altLang="ja-JP" sz="1050" dirty="0" smtClean="0">
                <a:solidFill>
                  <a:srgbClr val="FF0000"/>
                </a:solidFill>
              </a:rPr>
              <a:t>B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”</a:t>
            </a:r>
            <a:r>
              <a:rPr kumimoji="1" lang="en-US" altLang="ja-JP" sz="1050" dirty="0" smtClean="0"/>
              <a:t>, 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“</a:t>
            </a:r>
            <a:r>
              <a:rPr kumimoji="1" lang="ja-JP" altLang="en-US" sz="1050" dirty="0" smtClean="0">
                <a:solidFill>
                  <a:srgbClr val="FF0000"/>
                </a:solidFill>
              </a:rPr>
              <a:t>棒</a:t>
            </a:r>
            <a:r>
              <a:rPr lang="en-US" altLang="ja-JP" sz="1050" dirty="0" smtClean="0">
                <a:solidFill>
                  <a:srgbClr val="FF0000"/>
                </a:solidFill>
              </a:rPr>
              <a:t>C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”</a:t>
            </a:r>
            <a:r>
              <a:rPr kumimoji="1" lang="en-US" altLang="ja-JP" sz="1050" dirty="0" smtClean="0"/>
              <a:t>, “</a:t>
            </a:r>
            <a:r>
              <a:rPr kumimoji="1" lang="ja-JP" altLang="en-US" sz="1050" dirty="0" smtClean="0"/>
              <a:t>棒</a:t>
            </a:r>
            <a:r>
              <a:rPr lang="en-US" altLang="ja-JP" sz="1050" dirty="0" smtClean="0"/>
              <a:t>A</a:t>
            </a:r>
            <a:r>
              <a:rPr kumimoji="1" lang="en-US" altLang="ja-JP" sz="1050" dirty="0" smtClean="0"/>
              <a:t>”)</a:t>
            </a:r>
            <a:endParaRPr kumimoji="1" lang="ja-JP" altLang="en-US" sz="1050" dirty="0"/>
          </a:p>
        </p:txBody>
      </p:sp>
      <p:grpSp>
        <p:nvGrpSpPr>
          <p:cNvPr id="10" name="グループ化 55"/>
          <p:cNvGrpSpPr/>
          <p:nvPr/>
        </p:nvGrpSpPr>
        <p:grpSpPr>
          <a:xfrm>
            <a:off x="5072066" y="4143356"/>
            <a:ext cx="3929090" cy="2714644"/>
            <a:chOff x="3890168" y="4143356"/>
            <a:chExt cx="3929090" cy="2714644"/>
          </a:xfrm>
        </p:grpSpPr>
        <p:sp>
          <p:nvSpPr>
            <p:cNvPr id="61" name="正方形/長方形 60"/>
            <p:cNvSpPr/>
            <p:nvPr/>
          </p:nvSpPr>
          <p:spPr>
            <a:xfrm>
              <a:off x="3890168" y="4143356"/>
              <a:ext cx="2658035" cy="338554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>
              <a:spAutoFit/>
            </a:bodyPr>
            <a:lstStyle/>
            <a:p>
              <a:r>
                <a:rPr lang="en-US" altLang="ja-JP" sz="1600" dirty="0" err="1" smtClean="0"/>
                <a:t>hanoi</a:t>
              </a:r>
              <a:r>
                <a:rPr lang="en-US" altLang="ja-JP" sz="1600" dirty="0" smtClean="0"/>
                <a:t>(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1</a:t>
              </a:r>
              <a:r>
                <a:rPr lang="en-US" altLang="ja-JP" sz="1600" dirty="0" smtClean="0"/>
                <a:t>, 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“</a:t>
              </a:r>
              <a:r>
                <a:rPr lang="ja-JP" altLang="en-US" sz="1600" dirty="0" smtClean="0">
                  <a:solidFill>
                    <a:srgbClr val="FF0000"/>
                  </a:solidFill>
                </a:rPr>
                <a:t>棒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B”</a:t>
              </a:r>
              <a:r>
                <a:rPr lang="en-US" altLang="ja-JP" sz="1600" dirty="0" smtClean="0"/>
                <a:t>, 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“</a:t>
              </a:r>
              <a:r>
                <a:rPr lang="ja-JP" altLang="en-US" sz="1600" dirty="0" smtClean="0">
                  <a:solidFill>
                    <a:srgbClr val="FF0000"/>
                  </a:solidFill>
                </a:rPr>
                <a:t>棒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C”</a:t>
              </a:r>
              <a:r>
                <a:rPr lang="en-US" altLang="ja-JP" sz="1600" dirty="0" smtClean="0"/>
                <a:t>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A”) </a:t>
              </a:r>
            </a:p>
          </p:txBody>
        </p:sp>
        <p:sp>
          <p:nvSpPr>
            <p:cNvPr id="62" name="正方形/長方形 61"/>
            <p:cNvSpPr/>
            <p:nvPr/>
          </p:nvSpPr>
          <p:spPr>
            <a:xfrm>
              <a:off x="3890168" y="4429108"/>
              <a:ext cx="3929090" cy="71440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3" name="正方形/長方形 62"/>
            <p:cNvSpPr/>
            <p:nvPr/>
          </p:nvSpPr>
          <p:spPr>
            <a:xfrm>
              <a:off x="3890168" y="5143488"/>
              <a:ext cx="3929090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2000" dirty="0" smtClean="0"/>
                <a:t>if(</a:t>
              </a:r>
              <a:r>
                <a:rPr lang="en-US" altLang="ja-JP" sz="2000" dirty="0" err="1" smtClean="0"/>
                <a:t>ndisk</a:t>
              </a:r>
              <a:r>
                <a:rPr lang="en-US" altLang="ja-JP" sz="2000" dirty="0" smtClean="0"/>
                <a:t>&gt;=1){</a:t>
              </a:r>
            </a:p>
            <a:p>
              <a:pPr algn="just"/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move(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>
                  <a:solidFill>
                    <a:srgbClr val="FF0000"/>
                  </a:solidFill>
                </a:rPr>
                <a:t>dst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}</a:t>
              </a:r>
            </a:p>
          </p:txBody>
        </p:sp>
        <p:sp>
          <p:nvSpPr>
            <p:cNvPr id="64" name="テキスト ボックス 63"/>
            <p:cNvSpPr txBox="1"/>
            <p:nvPr/>
          </p:nvSpPr>
          <p:spPr>
            <a:xfrm>
              <a:off x="3929058" y="4500570"/>
              <a:ext cx="511679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err="1" smtClean="0">
                  <a:solidFill>
                    <a:srgbClr val="0070C0"/>
                  </a:solidFill>
                </a:rPr>
                <a:t>ndisk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65" name="テキスト ボックス 64"/>
            <p:cNvSpPr txBox="1"/>
            <p:nvPr/>
          </p:nvSpPr>
          <p:spPr>
            <a:xfrm>
              <a:off x="4714876" y="4786322"/>
              <a:ext cx="461986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/>
                <a:t>から</a:t>
              </a:r>
              <a:endParaRPr kumimoji="1" lang="ja-JP" altLang="en-US" sz="1200" dirty="0"/>
            </a:p>
          </p:txBody>
        </p:sp>
        <p:sp>
          <p:nvSpPr>
            <p:cNvPr id="66" name="テキスト ボックス 65"/>
            <p:cNvSpPr txBox="1"/>
            <p:nvPr/>
          </p:nvSpPr>
          <p:spPr>
            <a:xfrm>
              <a:off x="4714876" y="4500570"/>
              <a:ext cx="931665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ja-JP" altLang="en-US" sz="1200" dirty="0" smtClean="0"/>
                <a:t>枚の円盤を</a:t>
              </a:r>
              <a:endParaRPr kumimoji="1" lang="ja-JP" altLang="en-US" sz="1200" dirty="0"/>
            </a:p>
          </p:txBody>
        </p:sp>
        <p:sp>
          <p:nvSpPr>
            <p:cNvPr id="67" name="テキスト ボックス 66"/>
            <p:cNvSpPr txBox="1"/>
            <p:nvPr/>
          </p:nvSpPr>
          <p:spPr>
            <a:xfrm>
              <a:off x="5929322" y="4786322"/>
              <a:ext cx="338554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>
                  <a:solidFill>
                    <a:srgbClr val="0070C0"/>
                  </a:solidFill>
                </a:rPr>
                <a:t>へ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grpSp>
          <p:nvGrpSpPr>
            <p:cNvPr id="12" name="グループ化 50"/>
            <p:cNvGrpSpPr/>
            <p:nvPr/>
          </p:nvGrpSpPr>
          <p:grpSpPr>
            <a:xfrm>
              <a:off x="5143504" y="4786322"/>
              <a:ext cx="799148" cy="285752"/>
              <a:chOff x="4201480" y="4786322"/>
              <a:chExt cx="799148" cy="285752"/>
            </a:xfrm>
          </p:grpSpPr>
          <p:sp>
            <p:nvSpPr>
              <p:cNvPr id="81" name="テキスト ボックス 80"/>
              <p:cNvSpPr txBox="1"/>
              <p:nvPr/>
            </p:nvSpPr>
            <p:spPr>
              <a:xfrm>
                <a:off x="4201480" y="4786322"/>
                <a:ext cx="375296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kumimoji="1" lang="en-US" altLang="ja-JP" sz="1200" dirty="0" err="1" smtClean="0">
                    <a:solidFill>
                      <a:srgbClr val="0070C0"/>
                    </a:solidFill>
                  </a:rPr>
                  <a:t>dst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82" name="正方形/長方形 81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C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70" name="テキスト ボックス 69"/>
            <p:cNvSpPr txBox="1"/>
            <p:nvPr/>
          </p:nvSpPr>
          <p:spPr>
            <a:xfrm>
              <a:off x="7072330" y="4643446"/>
              <a:ext cx="732893" cy="46166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ja-JP" altLang="en-US" sz="1200" dirty="0" smtClean="0"/>
                <a:t>を使って</a:t>
              </a:r>
              <a:endParaRPr lang="en-US" altLang="ja-JP" sz="1200" dirty="0" smtClean="0"/>
            </a:p>
            <a:p>
              <a:r>
                <a:rPr lang="ja-JP" altLang="en-US" sz="1200" dirty="0" smtClean="0"/>
                <a:t>移動</a:t>
              </a:r>
              <a:endParaRPr kumimoji="1" lang="ja-JP" altLang="en-US" sz="1200" dirty="0"/>
            </a:p>
          </p:txBody>
        </p:sp>
        <p:sp>
          <p:nvSpPr>
            <p:cNvPr id="71" name="正方形/長方形 70"/>
            <p:cNvSpPr/>
            <p:nvPr/>
          </p:nvSpPr>
          <p:spPr>
            <a:xfrm>
              <a:off x="4500562" y="4500570"/>
              <a:ext cx="214314" cy="21433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altLang="ja-JP" sz="1200" dirty="0" smtClean="0">
                  <a:solidFill>
                    <a:srgbClr val="FF0000"/>
                  </a:solidFill>
                </a:rPr>
                <a:t>1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grpSp>
          <p:nvGrpSpPr>
            <p:cNvPr id="13" name="グループ化 43"/>
            <p:cNvGrpSpPr/>
            <p:nvPr/>
          </p:nvGrpSpPr>
          <p:grpSpPr>
            <a:xfrm>
              <a:off x="3929058" y="4786322"/>
              <a:ext cx="785818" cy="285752"/>
              <a:chOff x="4214810" y="4786322"/>
              <a:chExt cx="785818" cy="285752"/>
            </a:xfrm>
          </p:grpSpPr>
          <p:sp>
            <p:nvSpPr>
              <p:cNvPr id="76" name="テキスト ボックス 75"/>
              <p:cNvSpPr txBox="1"/>
              <p:nvPr/>
            </p:nvSpPr>
            <p:spPr>
              <a:xfrm>
                <a:off x="4214810" y="4786322"/>
                <a:ext cx="361959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err="1" smtClean="0">
                    <a:solidFill>
                      <a:srgbClr val="0070C0"/>
                    </a:solidFill>
                  </a:rPr>
                  <a:t>src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77" name="正方形/長方形 76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B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14" name="グループ化 46"/>
            <p:cNvGrpSpPr/>
            <p:nvPr/>
          </p:nvGrpSpPr>
          <p:grpSpPr>
            <a:xfrm>
              <a:off x="6215074" y="4786322"/>
              <a:ext cx="922896" cy="285752"/>
              <a:chOff x="4077732" y="4786322"/>
              <a:chExt cx="922896" cy="285752"/>
            </a:xfrm>
          </p:grpSpPr>
          <p:sp>
            <p:nvSpPr>
              <p:cNvPr id="74" name="テキスト ボックス 73"/>
              <p:cNvSpPr txBox="1"/>
              <p:nvPr/>
            </p:nvSpPr>
            <p:spPr>
              <a:xfrm>
                <a:off x="4077732" y="4786322"/>
                <a:ext cx="499047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smtClean="0">
                    <a:solidFill>
                      <a:srgbClr val="0070C0"/>
                    </a:solidFill>
                  </a:rPr>
                  <a:t>work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75" name="正方形/長方形 74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A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85" name="右矢印 84"/>
          <p:cNvSpPr/>
          <p:nvPr/>
        </p:nvSpPr>
        <p:spPr>
          <a:xfrm>
            <a:off x="5286380" y="5929330"/>
            <a:ext cx="28575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72" name="曲線コネクタ 71"/>
          <p:cNvCxnSpPr/>
          <p:nvPr/>
        </p:nvCxnSpPr>
        <p:spPr>
          <a:xfrm rot="5400000" flipH="1" flipV="1">
            <a:off x="2357422" y="4714884"/>
            <a:ext cx="285752" cy="1143008"/>
          </a:xfrm>
          <a:prstGeom prst="curvedConnector3">
            <a:avLst>
              <a:gd name="adj1" fmla="val 179999"/>
            </a:avLst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正方形/長方形 72"/>
          <p:cNvSpPr/>
          <p:nvPr/>
        </p:nvSpPr>
        <p:spPr>
          <a:xfrm>
            <a:off x="357158" y="4071942"/>
            <a:ext cx="200728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200" dirty="0" smtClean="0"/>
              <a:t>move(“</a:t>
            </a:r>
            <a:r>
              <a:rPr lang="ja-JP" altLang="en-US" sz="1200" dirty="0" smtClean="0"/>
              <a:t>棒</a:t>
            </a:r>
            <a:r>
              <a:rPr lang="en-US" altLang="ja-JP" sz="1200" dirty="0" smtClean="0"/>
              <a:t>B”, “</a:t>
            </a:r>
            <a:r>
              <a:rPr lang="ja-JP" altLang="en-US" sz="1200" dirty="0" smtClean="0"/>
              <a:t>棒</a:t>
            </a:r>
            <a:r>
              <a:rPr lang="en-US" altLang="ja-JP" sz="1200" dirty="0" smtClean="0"/>
              <a:t>C”) </a:t>
            </a:r>
          </a:p>
          <a:p>
            <a:r>
              <a:rPr lang="ja-JP" altLang="en-US" sz="1600" dirty="0" smtClean="0">
                <a:solidFill>
                  <a:srgbClr val="00B0F0"/>
                </a:solidFill>
              </a:rPr>
              <a:t>「棒</a:t>
            </a:r>
            <a:r>
              <a:rPr lang="en-US" altLang="ja-JP" sz="1600" dirty="0" smtClean="0">
                <a:solidFill>
                  <a:srgbClr val="00B0F0"/>
                </a:solidFill>
              </a:rPr>
              <a:t>B</a:t>
            </a:r>
            <a:r>
              <a:rPr lang="ja-JP" altLang="en-US" sz="1600" dirty="0" smtClean="0">
                <a:solidFill>
                  <a:srgbClr val="00B0F0"/>
                </a:solidFill>
              </a:rPr>
              <a:t>から棒</a:t>
            </a:r>
            <a:r>
              <a:rPr lang="en-US" altLang="ja-JP" sz="1600" dirty="0" smtClean="0">
                <a:solidFill>
                  <a:srgbClr val="00B0F0"/>
                </a:solidFill>
              </a:rPr>
              <a:t>C</a:t>
            </a:r>
            <a:r>
              <a:rPr lang="ja-JP" altLang="en-US" sz="1600" dirty="0" smtClean="0">
                <a:solidFill>
                  <a:srgbClr val="00B0F0"/>
                </a:solidFill>
              </a:rPr>
              <a:t>へ移動」</a:t>
            </a:r>
            <a:endParaRPr lang="en-US" altLang="ja-JP" sz="1600" dirty="0" smtClean="0">
              <a:solidFill>
                <a:srgbClr val="00B0F0"/>
              </a:solidFill>
            </a:endParaRPr>
          </a:p>
        </p:txBody>
      </p:sp>
      <p:sp>
        <p:nvSpPr>
          <p:cNvPr id="84" name="正方形/長方形 83"/>
          <p:cNvSpPr/>
          <p:nvPr/>
        </p:nvSpPr>
        <p:spPr>
          <a:xfrm>
            <a:off x="2857488" y="5286388"/>
            <a:ext cx="357190" cy="21431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ハノイの塔：実行の様子</a:t>
            </a:r>
            <a:endParaRPr kumimoji="1" lang="ja-JP" altLang="en-US" dirty="0"/>
          </a:p>
        </p:txBody>
      </p:sp>
      <p:grpSp>
        <p:nvGrpSpPr>
          <p:cNvPr id="2" name="グループ化 55"/>
          <p:cNvGrpSpPr/>
          <p:nvPr/>
        </p:nvGrpSpPr>
        <p:grpSpPr>
          <a:xfrm>
            <a:off x="0" y="1285860"/>
            <a:ext cx="3929090" cy="2714644"/>
            <a:chOff x="3890168" y="4143356"/>
            <a:chExt cx="3929090" cy="2714644"/>
          </a:xfrm>
        </p:grpSpPr>
        <p:sp>
          <p:nvSpPr>
            <p:cNvPr id="18" name="正方形/長方形 17"/>
            <p:cNvSpPr/>
            <p:nvPr/>
          </p:nvSpPr>
          <p:spPr>
            <a:xfrm>
              <a:off x="3890168" y="4143356"/>
              <a:ext cx="265803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err="1" smtClean="0"/>
                <a:t>hanoi</a:t>
              </a:r>
              <a:r>
                <a:rPr lang="en-US" altLang="ja-JP" sz="1600" dirty="0" smtClean="0"/>
                <a:t>(3,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A”,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B”,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C”) </a:t>
              </a: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890168" y="4429108"/>
              <a:ext cx="3929090" cy="71440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" name="正方形/長方形 22"/>
            <p:cNvSpPr/>
            <p:nvPr/>
          </p:nvSpPr>
          <p:spPr>
            <a:xfrm>
              <a:off x="3890168" y="5143488"/>
              <a:ext cx="3929090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2000" dirty="0" smtClean="0"/>
                <a:t>if(</a:t>
              </a:r>
              <a:r>
                <a:rPr lang="en-US" altLang="ja-JP" sz="2000" dirty="0" err="1" smtClean="0"/>
                <a:t>ndisk</a:t>
              </a:r>
              <a:r>
                <a:rPr lang="en-US" altLang="ja-JP" sz="2000" dirty="0" smtClean="0"/>
                <a:t>&gt;=1){</a:t>
              </a:r>
            </a:p>
            <a:p>
              <a:pPr algn="just"/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move(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>
                  <a:solidFill>
                    <a:srgbClr val="FF0000"/>
                  </a:solidFill>
                </a:rPr>
                <a:t>dst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}</a:t>
              </a:r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3929058" y="4500570"/>
              <a:ext cx="511679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err="1" smtClean="0">
                  <a:solidFill>
                    <a:srgbClr val="0070C0"/>
                  </a:solidFill>
                </a:rPr>
                <a:t>ndisk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45" name="テキスト ボックス 44"/>
            <p:cNvSpPr txBox="1"/>
            <p:nvPr/>
          </p:nvSpPr>
          <p:spPr>
            <a:xfrm>
              <a:off x="4714876" y="4786322"/>
              <a:ext cx="461986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/>
                <a:t>から</a:t>
              </a:r>
              <a:endParaRPr kumimoji="1" lang="ja-JP" altLang="en-US" sz="1200" dirty="0"/>
            </a:p>
          </p:txBody>
        </p:sp>
        <p:sp>
          <p:nvSpPr>
            <p:cNvPr id="46" name="テキスト ボックス 45"/>
            <p:cNvSpPr txBox="1"/>
            <p:nvPr/>
          </p:nvSpPr>
          <p:spPr>
            <a:xfrm>
              <a:off x="4714876" y="4500570"/>
              <a:ext cx="931665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ja-JP" altLang="en-US" sz="1200" dirty="0" smtClean="0"/>
                <a:t>枚の円盤を</a:t>
              </a:r>
              <a:endParaRPr kumimoji="1" lang="ja-JP" altLang="en-US" sz="1200" dirty="0"/>
            </a:p>
          </p:txBody>
        </p:sp>
        <p:sp>
          <p:nvSpPr>
            <p:cNvPr id="50" name="テキスト ボックス 49"/>
            <p:cNvSpPr txBox="1"/>
            <p:nvPr/>
          </p:nvSpPr>
          <p:spPr>
            <a:xfrm>
              <a:off x="5929322" y="4786322"/>
              <a:ext cx="338554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>
                  <a:solidFill>
                    <a:srgbClr val="0070C0"/>
                  </a:solidFill>
                </a:rPr>
                <a:t>へ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grpSp>
          <p:nvGrpSpPr>
            <p:cNvPr id="3" name="グループ化 50"/>
            <p:cNvGrpSpPr/>
            <p:nvPr/>
          </p:nvGrpSpPr>
          <p:grpSpPr>
            <a:xfrm>
              <a:off x="5143504" y="4786322"/>
              <a:ext cx="799148" cy="285752"/>
              <a:chOff x="4201480" y="4786322"/>
              <a:chExt cx="799148" cy="285752"/>
            </a:xfrm>
          </p:grpSpPr>
          <p:sp>
            <p:nvSpPr>
              <p:cNvPr id="52" name="テキスト ボックス 51"/>
              <p:cNvSpPr txBox="1"/>
              <p:nvPr/>
            </p:nvSpPr>
            <p:spPr>
              <a:xfrm>
                <a:off x="4201480" y="4786322"/>
                <a:ext cx="375296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kumimoji="1" lang="en-US" altLang="ja-JP" sz="1200" dirty="0" err="1" smtClean="0">
                    <a:solidFill>
                      <a:srgbClr val="0070C0"/>
                    </a:solidFill>
                  </a:rPr>
                  <a:t>dst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53" name="正方形/長方形 52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B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54" name="テキスト ボックス 53"/>
            <p:cNvSpPr txBox="1"/>
            <p:nvPr/>
          </p:nvSpPr>
          <p:spPr>
            <a:xfrm>
              <a:off x="7072330" y="4643446"/>
              <a:ext cx="732893" cy="46166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ja-JP" altLang="en-US" sz="1200" dirty="0" smtClean="0"/>
                <a:t>を使って</a:t>
              </a:r>
              <a:endParaRPr lang="en-US" altLang="ja-JP" sz="1200" dirty="0" smtClean="0"/>
            </a:p>
            <a:p>
              <a:r>
                <a:rPr lang="ja-JP" altLang="en-US" sz="1200" dirty="0" smtClean="0"/>
                <a:t>移動</a:t>
              </a:r>
              <a:endParaRPr kumimoji="1" lang="ja-JP" altLang="en-US" sz="1200" dirty="0"/>
            </a:p>
          </p:txBody>
        </p:sp>
        <p:sp>
          <p:nvSpPr>
            <p:cNvPr id="39" name="正方形/長方形 38"/>
            <p:cNvSpPr/>
            <p:nvPr/>
          </p:nvSpPr>
          <p:spPr>
            <a:xfrm>
              <a:off x="4500562" y="4500570"/>
              <a:ext cx="214314" cy="21433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kumimoji="1" lang="en-US" altLang="ja-JP" sz="1200" dirty="0" smtClean="0">
                  <a:solidFill>
                    <a:srgbClr val="FF0000"/>
                  </a:solidFill>
                </a:rPr>
                <a:t>3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grpSp>
          <p:nvGrpSpPr>
            <p:cNvPr id="4" name="グループ化 43"/>
            <p:cNvGrpSpPr/>
            <p:nvPr/>
          </p:nvGrpSpPr>
          <p:grpSpPr>
            <a:xfrm>
              <a:off x="3929058" y="4786322"/>
              <a:ext cx="785818" cy="285752"/>
              <a:chOff x="4214810" y="4786322"/>
              <a:chExt cx="785818" cy="285752"/>
            </a:xfrm>
          </p:grpSpPr>
          <p:sp>
            <p:nvSpPr>
              <p:cNvPr id="43" name="テキスト ボックス 42"/>
              <p:cNvSpPr txBox="1"/>
              <p:nvPr/>
            </p:nvSpPr>
            <p:spPr>
              <a:xfrm>
                <a:off x="4214810" y="4786322"/>
                <a:ext cx="361959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err="1" smtClean="0">
                    <a:solidFill>
                      <a:srgbClr val="0070C0"/>
                    </a:solidFill>
                  </a:rPr>
                  <a:t>src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1" name="正方形/長方形 40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A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5" name="グループ化 46"/>
            <p:cNvGrpSpPr/>
            <p:nvPr/>
          </p:nvGrpSpPr>
          <p:grpSpPr>
            <a:xfrm>
              <a:off x="6215074" y="4786322"/>
              <a:ext cx="922896" cy="285752"/>
              <a:chOff x="4077732" y="4786322"/>
              <a:chExt cx="922896" cy="285752"/>
            </a:xfrm>
          </p:grpSpPr>
          <p:sp>
            <p:nvSpPr>
              <p:cNvPr id="48" name="テキスト ボックス 47"/>
              <p:cNvSpPr txBox="1"/>
              <p:nvPr/>
            </p:nvSpPr>
            <p:spPr>
              <a:xfrm>
                <a:off x="4077732" y="4786322"/>
                <a:ext cx="499047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smtClean="0">
                    <a:solidFill>
                      <a:srgbClr val="0070C0"/>
                    </a:solidFill>
                  </a:rPr>
                  <a:t>work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9" name="正方形/長方形 48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C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22" name="右矢印 21"/>
          <p:cNvSpPr/>
          <p:nvPr/>
        </p:nvSpPr>
        <p:spPr>
          <a:xfrm>
            <a:off x="142844" y="2714620"/>
            <a:ext cx="28575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6" name="グループ化 55"/>
          <p:cNvGrpSpPr/>
          <p:nvPr/>
        </p:nvGrpSpPr>
        <p:grpSpPr>
          <a:xfrm>
            <a:off x="5072066" y="1285860"/>
            <a:ext cx="3929090" cy="2714644"/>
            <a:chOff x="3890168" y="4143356"/>
            <a:chExt cx="3929090" cy="2714644"/>
          </a:xfrm>
        </p:grpSpPr>
        <p:sp>
          <p:nvSpPr>
            <p:cNvPr id="26" name="正方形/長方形 25"/>
            <p:cNvSpPr/>
            <p:nvPr/>
          </p:nvSpPr>
          <p:spPr>
            <a:xfrm>
              <a:off x="3890168" y="4143356"/>
              <a:ext cx="265803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err="1" smtClean="0"/>
                <a:t>hanoi</a:t>
              </a:r>
              <a:r>
                <a:rPr lang="en-US" altLang="ja-JP" sz="1600" dirty="0" smtClean="0"/>
                <a:t>(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2</a:t>
              </a:r>
              <a:r>
                <a:rPr lang="en-US" altLang="ja-JP" sz="1600" dirty="0" smtClean="0"/>
                <a:t>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A”, 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“</a:t>
              </a:r>
              <a:r>
                <a:rPr lang="ja-JP" altLang="en-US" sz="1600" dirty="0" smtClean="0">
                  <a:solidFill>
                    <a:srgbClr val="FF0000"/>
                  </a:solidFill>
                </a:rPr>
                <a:t>棒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C”</a:t>
              </a:r>
              <a:r>
                <a:rPr lang="en-US" altLang="ja-JP" sz="1600" dirty="0" smtClean="0"/>
                <a:t>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B”) </a:t>
              </a:r>
            </a:p>
          </p:txBody>
        </p:sp>
        <p:sp>
          <p:nvSpPr>
            <p:cNvPr id="27" name="正方形/長方形 26"/>
            <p:cNvSpPr/>
            <p:nvPr/>
          </p:nvSpPr>
          <p:spPr>
            <a:xfrm>
              <a:off x="3890168" y="4429108"/>
              <a:ext cx="3929090" cy="71440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8" name="正方形/長方形 27"/>
            <p:cNvSpPr/>
            <p:nvPr/>
          </p:nvSpPr>
          <p:spPr>
            <a:xfrm>
              <a:off x="3890168" y="5143488"/>
              <a:ext cx="3929090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2000" dirty="0" smtClean="0"/>
                <a:t>if(</a:t>
              </a:r>
              <a:r>
                <a:rPr lang="en-US" altLang="ja-JP" sz="2000" dirty="0" err="1" smtClean="0"/>
                <a:t>ndisk</a:t>
              </a:r>
              <a:r>
                <a:rPr lang="en-US" altLang="ja-JP" sz="2000" dirty="0" smtClean="0"/>
                <a:t>&gt;=1){</a:t>
              </a:r>
            </a:p>
            <a:p>
              <a:pPr algn="just"/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move(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>
                  <a:solidFill>
                    <a:srgbClr val="FF0000"/>
                  </a:solidFill>
                </a:rPr>
                <a:t>dst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}</a:t>
              </a:r>
            </a:p>
          </p:txBody>
        </p:sp>
        <p:sp>
          <p:nvSpPr>
            <p:cNvPr id="29" name="テキスト ボックス 28"/>
            <p:cNvSpPr txBox="1"/>
            <p:nvPr/>
          </p:nvSpPr>
          <p:spPr>
            <a:xfrm>
              <a:off x="3929058" y="4500570"/>
              <a:ext cx="511679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err="1" smtClean="0">
                  <a:solidFill>
                    <a:srgbClr val="0070C0"/>
                  </a:solidFill>
                </a:rPr>
                <a:t>ndisk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30" name="テキスト ボックス 29"/>
            <p:cNvSpPr txBox="1"/>
            <p:nvPr/>
          </p:nvSpPr>
          <p:spPr>
            <a:xfrm>
              <a:off x="4714876" y="4786322"/>
              <a:ext cx="461986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/>
                <a:t>から</a:t>
              </a:r>
              <a:endParaRPr kumimoji="1" lang="ja-JP" altLang="en-US" sz="1200" dirty="0"/>
            </a:p>
          </p:txBody>
        </p:sp>
        <p:sp>
          <p:nvSpPr>
            <p:cNvPr id="31" name="テキスト ボックス 30"/>
            <p:cNvSpPr txBox="1"/>
            <p:nvPr/>
          </p:nvSpPr>
          <p:spPr>
            <a:xfrm>
              <a:off x="4714876" y="4500570"/>
              <a:ext cx="931665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ja-JP" altLang="en-US" sz="1200" dirty="0" smtClean="0"/>
                <a:t>枚の円盤を</a:t>
              </a:r>
              <a:endParaRPr kumimoji="1" lang="ja-JP" altLang="en-US" sz="1200" dirty="0"/>
            </a:p>
          </p:txBody>
        </p:sp>
        <p:sp>
          <p:nvSpPr>
            <p:cNvPr id="32" name="テキスト ボックス 31"/>
            <p:cNvSpPr txBox="1"/>
            <p:nvPr/>
          </p:nvSpPr>
          <p:spPr>
            <a:xfrm>
              <a:off x="5929322" y="4786322"/>
              <a:ext cx="338554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>
                  <a:solidFill>
                    <a:srgbClr val="0070C0"/>
                  </a:solidFill>
                </a:rPr>
                <a:t>へ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grpSp>
          <p:nvGrpSpPr>
            <p:cNvPr id="7" name="グループ化 50"/>
            <p:cNvGrpSpPr/>
            <p:nvPr/>
          </p:nvGrpSpPr>
          <p:grpSpPr>
            <a:xfrm>
              <a:off x="5143504" y="4786322"/>
              <a:ext cx="799148" cy="285752"/>
              <a:chOff x="4201480" y="4786322"/>
              <a:chExt cx="799148" cy="285752"/>
            </a:xfrm>
          </p:grpSpPr>
          <p:sp>
            <p:nvSpPr>
              <p:cNvPr id="51" name="テキスト ボックス 50"/>
              <p:cNvSpPr txBox="1"/>
              <p:nvPr/>
            </p:nvSpPr>
            <p:spPr>
              <a:xfrm>
                <a:off x="4201480" y="4786322"/>
                <a:ext cx="375296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kumimoji="1" lang="en-US" altLang="ja-JP" sz="1200" dirty="0" err="1" smtClean="0">
                    <a:solidFill>
                      <a:srgbClr val="0070C0"/>
                    </a:solidFill>
                  </a:rPr>
                  <a:t>dst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55" name="正方形/長方形 54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C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34" name="テキスト ボックス 33"/>
            <p:cNvSpPr txBox="1"/>
            <p:nvPr/>
          </p:nvSpPr>
          <p:spPr>
            <a:xfrm>
              <a:off x="7072330" y="4643446"/>
              <a:ext cx="732893" cy="46166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ja-JP" altLang="en-US" sz="1200" dirty="0" smtClean="0"/>
                <a:t>を使って</a:t>
              </a:r>
              <a:endParaRPr lang="en-US" altLang="ja-JP" sz="1200" dirty="0" smtClean="0"/>
            </a:p>
            <a:p>
              <a:r>
                <a:rPr lang="ja-JP" altLang="en-US" sz="1200" dirty="0" smtClean="0"/>
                <a:t>移動</a:t>
              </a:r>
              <a:endParaRPr kumimoji="1" lang="ja-JP" altLang="en-US" sz="1200" dirty="0"/>
            </a:p>
          </p:txBody>
        </p:sp>
        <p:sp>
          <p:nvSpPr>
            <p:cNvPr id="35" name="正方形/長方形 34"/>
            <p:cNvSpPr/>
            <p:nvPr/>
          </p:nvSpPr>
          <p:spPr>
            <a:xfrm>
              <a:off x="4500562" y="4500570"/>
              <a:ext cx="214314" cy="21433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altLang="ja-JP" sz="1200" dirty="0" smtClean="0">
                  <a:solidFill>
                    <a:srgbClr val="FF0000"/>
                  </a:solidFill>
                </a:rPr>
                <a:t>2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grpSp>
          <p:nvGrpSpPr>
            <p:cNvPr id="8" name="グループ化 43"/>
            <p:cNvGrpSpPr/>
            <p:nvPr/>
          </p:nvGrpSpPr>
          <p:grpSpPr>
            <a:xfrm>
              <a:off x="3929058" y="4786322"/>
              <a:ext cx="785818" cy="285752"/>
              <a:chOff x="4214810" y="4786322"/>
              <a:chExt cx="785818" cy="285752"/>
            </a:xfrm>
          </p:grpSpPr>
          <p:sp>
            <p:nvSpPr>
              <p:cNvPr id="44" name="テキスト ボックス 43"/>
              <p:cNvSpPr txBox="1"/>
              <p:nvPr/>
            </p:nvSpPr>
            <p:spPr>
              <a:xfrm>
                <a:off x="4214810" y="4786322"/>
                <a:ext cx="361959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err="1" smtClean="0">
                    <a:solidFill>
                      <a:srgbClr val="0070C0"/>
                    </a:solidFill>
                  </a:rPr>
                  <a:t>src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7" name="正方形/長方形 46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A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9" name="グループ化 46"/>
            <p:cNvGrpSpPr/>
            <p:nvPr/>
          </p:nvGrpSpPr>
          <p:grpSpPr>
            <a:xfrm>
              <a:off x="6215074" y="4786322"/>
              <a:ext cx="922896" cy="285752"/>
              <a:chOff x="4077732" y="4786322"/>
              <a:chExt cx="922896" cy="285752"/>
            </a:xfrm>
          </p:grpSpPr>
          <p:sp>
            <p:nvSpPr>
              <p:cNvPr id="40" name="テキスト ボックス 39"/>
              <p:cNvSpPr txBox="1"/>
              <p:nvPr/>
            </p:nvSpPr>
            <p:spPr>
              <a:xfrm>
                <a:off x="4077732" y="4786322"/>
                <a:ext cx="499047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smtClean="0">
                    <a:solidFill>
                      <a:srgbClr val="0070C0"/>
                    </a:solidFill>
                  </a:rPr>
                  <a:t>work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2" name="正方形/長方形 41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B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24" name="右矢印 23"/>
          <p:cNvSpPr/>
          <p:nvPr/>
        </p:nvSpPr>
        <p:spPr>
          <a:xfrm rot="20135183">
            <a:off x="3471622" y="1883599"/>
            <a:ext cx="2071702" cy="10001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50" dirty="0" err="1" smtClean="0"/>
              <a:t>hanoi</a:t>
            </a:r>
            <a:r>
              <a:rPr kumimoji="1" lang="en-US" altLang="ja-JP" sz="1050" dirty="0" smtClean="0"/>
              <a:t>(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2</a:t>
            </a:r>
            <a:r>
              <a:rPr kumimoji="1" lang="en-US" altLang="ja-JP" sz="1050" dirty="0" smtClean="0"/>
              <a:t>, “</a:t>
            </a:r>
            <a:r>
              <a:rPr kumimoji="1" lang="ja-JP" altLang="en-US" sz="1050" dirty="0" smtClean="0"/>
              <a:t>棒</a:t>
            </a:r>
            <a:r>
              <a:rPr kumimoji="1" lang="en-US" altLang="ja-JP" sz="1050" dirty="0" smtClean="0"/>
              <a:t>A”, 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“</a:t>
            </a:r>
            <a:r>
              <a:rPr kumimoji="1" lang="ja-JP" altLang="en-US" sz="1050" dirty="0" smtClean="0">
                <a:solidFill>
                  <a:srgbClr val="FF0000"/>
                </a:solidFill>
              </a:rPr>
              <a:t>棒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C”</a:t>
            </a:r>
            <a:r>
              <a:rPr kumimoji="1" lang="en-US" altLang="ja-JP" sz="1050" dirty="0" smtClean="0"/>
              <a:t>, “</a:t>
            </a:r>
            <a:r>
              <a:rPr kumimoji="1" lang="ja-JP" altLang="en-US" sz="1050" dirty="0" smtClean="0"/>
              <a:t>棒</a:t>
            </a:r>
            <a:r>
              <a:rPr kumimoji="1" lang="en-US" altLang="ja-JP" sz="1050" dirty="0" smtClean="0"/>
              <a:t>B”)</a:t>
            </a:r>
            <a:endParaRPr kumimoji="1" lang="ja-JP" altLang="en-US" sz="1050" dirty="0"/>
          </a:p>
        </p:txBody>
      </p:sp>
      <p:sp>
        <p:nvSpPr>
          <p:cNvPr id="56" name="右矢印 55"/>
          <p:cNvSpPr/>
          <p:nvPr/>
        </p:nvSpPr>
        <p:spPr>
          <a:xfrm>
            <a:off x="5286380" y="3357562"/>
            <a:ext cx="28575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正方形/長方形 68"/>
          <p:cNvSpPr/>
          <p:nvPr/>
        </p:nvSpPr>
        <p:spPr>
          <a:xfrm>
            <a:off x="214282" y="5572140"/>
            <a:ext cx="928662" cy="21431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78" name="テキスト ボックス 77"/>
          <p:cNvSpPr txBox="1"/>
          <p:nvPr/>
        </p:nvSpPr>
        <p:spPr>
          <a:xfrm>
            <a:off x="428596" y="5929330"/>
            <a:ext cx="5485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A</a:t>
            </a:r>
            <a:endParaRPr kumimoji="1" lang="ja-JP" altLang="en-US" dirty="0"/>
          </a:p>
        </p:txBody>
      </p:sp>
      <p:sp>
        <p:nvSpPr>
          <p:cNvPr id="79" name="テキスト ボックス 78"/>
          <p:cNvSpPr txBox="1"/>
          <p:nvPr/>
        </p:nvSpPr>
        <p:spPr>
          <a:xfrm>
            <a:off x="1643042" y="5929330"/>
            <a:ext cx="540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B</a:t>
            </a:r>
            <a:endParaRPr kumimoji="1" lang="ja-JP" altLang="en-US" dirty="0"/>
          </a:p>
        </p:txBody>
      </p:sp>
      <p:sp>
        <p:nvSpPr>
          <p:cNvPr id="86" name="テキスト ボックス 85"/>
          <p:cNvSpPr txBox="1"/>
          <p:nvPr/>
        </p:nvSpPr>
        <p:spPr>
          <a:xfrm>
            <a:off x="2857488" y="5929330"/>
            <a:ext cx="538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C</a:t>
            </a:r>
            <a:endParaRPr kumimoji="1" lang="ja-JP" altLang="en-US" dirty="0"/>
          </a:p>
        </p:txBody>
      </p:sp>
      <p:sp>
        <p:nvSpPr>
          <p:cNvPr id="59" name="正方形/長方形 58"/>
          <p:cNvSpPr/>
          <p:nvPr/>
        </p:nvSpPr>
        <p:spPr>
          <a:xfrm>
            <a:off x="2714612" y="5572140"/>
            <a:ext cx="642942" cy="21431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83" name="右矢印 82"/>
          <p:cNvSpPr/>
          <p:nvPr/>
        </p:nvSpPr>
        <p:spPr>
          <a:xfrm rot="5400000">
            <a:off x="5464975" y="4107661"/>
            <a:ext cx="2071702" cy="10001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50" dirty="0" err="1" smtClean="0"/>
              <a:t>hanoi</a:t>
            </a:r>
            <a:r>
              <a:rPr kumimoji="1" lang="en-US" altLang="ja-JP" sz="1050" dirty="0" smtClean="0"/>
              <a:t>(</a:t>
            </a:r>
            <a:r>
              <a:rPr lang="en-US" altLang="ja-JP" sz="1050" dirty="0" smtClean="0">
                <a:solidFill>
                  <a:srgbClr val="FF0000"/>
                </a:solidFill>
              </a:rPr>
              <a:t>1</a:t>
            </a:r>
            <a:r>
              <a:rPr kumimoji="1" lang="en-US" altLang="ja-JP" sz="1050" dirty="0" smtClean="0"/>
              <a:t>, 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“</a:t>
            </a:r>
            <a:r>
              <a:rPr kumimoji="1" lang="ja-JP" altLang="en-US" sz="1050" dirty="0" smtClean="0">
                <a:solidFill>
                  <a:srgbClr val="FF0000"/>
                </a:solidFill>
              </a:rPr>
              <a:t>棒</a:t>
            </a:r>
            <a:r>
              <a:rPr lang="en-US" altLang="ja-JP" sz="1050" dirty="0" smtClean="0">
                <a:solidFill>
                  <a:srgbClr val="FF0000"/>
                </a:solidFill>
              </a:rPr>
              <a:t>B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”</a:t>
            </a:r>
            <a:r>
              <a:rPr kumimoji="1" lang="en-US" altLang="ja-JP" sz="1050" dirty="0" smtClean="0"/>
              <a:t>, 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“</a:t>
            </a:r>
            <a:r>
              <a:rPr kumimoji="1" lang="ja-JP" altLang="en-US" sz="1050" dirty="0" smtClean="0">
                <a:solidFill>
                  <a:srgbClr val="FF0000"/>
                </a:solidFill>
              </a:rPr>
              <a:t>棒</a:t>
            </a:r>
            <a:r>
              <a:rPr lang="en-US" altLang="ja-JP" sz="1050" dirty="0" smtClean="0">
                <a:solidFill>
                  <a:srgbClr val="FF0000"/>
                </a:solidFill>
              </a:rPr>
              <a:t>C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”</a:t>
            </a:r>
            <a:r>
              <a:rPr kumimoji="1" lang="en-US" altLang="ja-JP" sz="1050" dirty="0" smtClean="0"/>
              <a:t>, “</a:t>
            </a:r>
            <a:r>
              <a:rPr kumimoji="1" lang="ja-JP" altLang="en-US" sz="1050" dirty="0" smtClean="0"/>
              <a:t>棒</a:t>
            </a:r>
            <a:r>
              <a:rPr lang="en-US" altLang="ja-JP" sz="1050" dirty="0" smtClean="0"/>
              <a:t>A</a:t>
            </a:r>
            <a:r>
              <a:rPr kumimoji="1" lang="en-US" altLang="ja-JP" sz="1050" dirty="0" smtClean="0"/>
              <a:t>”)</a:t>
            </a:r>
            <a:endParaRPr kumimoji="1" lang="ja-JP" altLang="en-US" sz="1050" dirty="0"/>
          </a:p>
        </p:txBody>
      </p:sp>
      <p:grpSp>
        <p:nvGrpSpPr>
          <p:cNvPr id="10" name="グループ化 55"/>
          <p:cNvGrpSpPr/>
          <p:nvPr/>
        </p:nvGrpSpPr>
        <p:grpSpPr>
          <a:xfrm>
            <a:off x="5072066" y="4143356"/>
            <a:ext cx="3929090" cy="2714644"/>
            <a:chOff x="3890168" y="4143356"/>
            <a:chExt cx="3929090" cy="2714644"/>
          </a:xfrm>
        </p:grpSpPr>
        <p:sp>
          <p:nvSpPr>
            <p:cNvPr id="61" name="正方形/長方形 60"/>
            <p:cNvSpPr/>
            <p:nvPr/>
          </p:nvSpPr>
          <p:spPr>
            <a:xfrm>
              <a:off x="3890168" y="4143356"/>
              <a:ext cx="2658035" cy="338554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>
              <a:spAutoFit/>
            </a:bodyPr>
            <a:lstStyle/>
            <a:p>
              <a:r>
                <a:rPr lang="en-US" altLang="ja-JP" sz="1600" dirty="0" err="1" smtClean="0"/>
                <a:t>hanoi</a:t>
              </a:r>
              <a:r>
                <a:rPr lang="en-US" altLang="ja-JP" sz="1600" dirty="0" smtClean="0"/>
                <a:t>(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1</a:t>
              </a:r>
              <a:r>
                <a:rPr lang="en-US" altLang="ja-JP" sz="1600" dirty="0" smtClean="0"/>
                <a:t>, 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“</a:t>
              </a:r>
              <a:r>
                <a:rPr lang="ja-JP" altLang="en-US" sz="1600" dirty="0" smtClean="0">
                  <a:solidFill>
                    <a:srgbClr val="FF0000"/>
                  </a:solidFill>
                </a:rPr>
                <a:t>棒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B”</a:t>
              </a:r>
              <a:r>
                <a:rPr lang="en-US" altLang="ja-JP" sz="1600" dirty="0" smtClean="0"/>
                <a:t>, 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“</a:t>
              </a:r>
              <a:r>
                <a:rPr lang="ja-JP" altLang="en-US" sz="1600" dirty="0" smtClean="0">
                  <a:solidFill>
                    <a:srgbClr val="FF0000"/>
                  </a:solidFill>
                </a:rPr>
                <a:t>棒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C”</a:t>
              </a:r>
              <a:r>
                <a:rPr lang="en-US" altLang="ja-JP" sz="1600" dirty="0" smtClean="0"/>
                <a:t>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A”) </a:t>
              </a:r>
            </a:p>
          </p:txBody>
        </p:sp>
        <p:sp>
          <p:nvSpPr>
            <p:cNvPr id="62" name="正方形/長方形 61"/>
            <p:cNvSpPr/>
            <p:nvPr/>
          </p:nvSpPr>
          <p:spPr>
            <a:xfrm>
              <a:off x="3890168" y="4429108"/>
              <a:ext cx="3929090" cy="71440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3" name="正方形/長方形 62"/>
            <p:cNvSpPr/>
            <p:nvPr/>
          </p:nvSpPr>
          <p:spPr>
            <a:xfrm>
              <a:off x="3890168" y="5143488"/>
              <a:ext cx="3929090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2000" dirty="0" smtClean="0"/>
                <a:t>if(</a:t>
              </a:r>
              <a:r>
                <a:rPr lang="en-US" altLang="ja-JP" sz="2000" dirty="0" err="1" smtClean="0"/>
                <a:t>ndisk</a:t>
              </a:r>
              <a:r>
                <a:rPr lang="en-US" altLang="ja-JP" sz="2000" dirty="0" smtClean="0"/>
                <a:t>&gt;=1){</a:t>
              </a:r>
            </a:p>
            <a:p>
              <a:pPr algn="just"/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move(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>
                  <a:solidFill>
                    <a:srgbClr val="FF0000"/>
                  </a:solidFill>
                </a:rPr>
                <a:t>dst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}</a:t>
              </a:r>
            </a:p>
          </p:txBody>
        </p:sp>
        <p:sp>
          <p:nvSpPr>
            <p:cNvPr id="64" name="テキスト ボックス 63"/>
            <p:cNvSpPr txBox="1"/>
            <p:nvPr/>
          </p:nvSpPr>
          <p:spPr>
            <a:xfrm>
              <a:off x="3929058" y="4500570"/>
              <a:ext cx="511679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err="1" smtClean="0">
                  <a:solidFill>
                    <a:srgbClr val="0070C0"/>
                  </a:solidFill>
                </a:rPr>
                <a:t>ndisk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65" name="テキスト ボックス 64"/>
            <p:cNvSpPr txBox="1"/>
            <p:nvPr/>
          </p:nvSpPr>
          <p:spPr>
            <a:xfrm>
              <a:off x="4714876" y="4786322"/>
              <a:ext cx="461986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/>
                <a:t>から</a:t>
              </a:r>
              <a:endParaRPr kumimoji="1" lang="ja-JP" altLang="en-US" sz="1200" dirty="0"/>
            </a:p>
          </p:txBody>
        </p:sp>
        <p:sp>
          <p:nvSpPr>
            <p:cNvPr id="66" name="テキスト ボックス 65"/>
            <p:cNvSpPr txBox="1"/>
            <p:nvPr/>
          </p:nvSpPr>
          <p:spPr>
            <a:xfrm>
              <a:off x="4714876" y="4500570"/>
              <a:ext cx="931665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ja-JP" altLang="en-US" sz="1200" dirty="0" smtClean="0"/>
                <a:t>枚の円盤を</a:t>
              </a:r>
              <a:endParaRPr kumimoji="1" lang="ja-JP" altLang="en-US" sz="1200" dirty="0"/>
            </a:p>
          </p:txBody>
        </p:sp>
        <p:sp>
          <p:nvSpPr>
            <p:cNvPr id="67" name="テキスト ボックス 66"/>
            <p:cNvSpPr txBox="1"/>
            <p:nvPr/>
          </p:nvSpPr>
          <p:spPr>
            <a:xfrm>
              <a:off x="5929322" y="4786322"/>
              <a:ext cx="338554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>
                  <a:solidFill>
                    <a:srgbClr val="0070C0"/>
                  </a:solidFill>
                </a:rPr>
                <a:t>へ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grpSp>
          <p:nvGrpSpPr>
            <p:cNvPr id="12" name="グループ化 50"/>
            <p:cNvGrpSpPr/>
            <p:nvPr/>
          </p:nvGrpSpPr>
          <p:grpSpPr>
            <a:xfrm>
              <a:off x="5143504" y="4786322"/>
              <a:ext cx="799148" cy="285752"/>
              <a:chOff x="4201480" y="4786322"/>
              <a:chExt cx="799148" cy="285752"/>
            </a:xfrm>
          </p:grpSpPr>
          <p:sp>
            <p:nvSpPr>
              <p:cNvPr id="81" name="テキスト ボックス 80"/>
              <p:cNvSpPr txBox="1"/>
              <p:nvPr/>
            </p:nvSpPr>
            <p:spPr>
              <a:xfrm>
                <a:off x="4201480" y="4786322"/>
                <a:ext cx="375296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kumimoji="1" lang="en-US" altLang="ja-JP" sz="1200" dirty="0" err="1" smtClean="0">
                    <a:solidFill>
                      <a:srgbClr val="0070C0"/>
                    </a:solidFill>
                  </a:rPr>
                  <a:t>dst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82" name="正方形/長方形 81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C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70" name="テキスト ボックス 69"/>
            <p:cNvSpPr txBox="1"/>
            <p:nvPr/>
          </p:nvSpPr>
          <p:spPr>
            <a:xfrm>
              <a:off x="7072330" y="4643446"/>
              <a:ext cx="732893" cy="46166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ja-JP" altLang="en-US" sz="1200" dirty="0" smtClean="0"/>
                <a:t>を使って</a:t>
              </a:r>
              <a:endParaRPr lang="en-US" altLang="ja-JP" sz="1200" dirty="0" smtClean="0"/>
            </a:p>
            <a:p>
              <a:r>
                <a:rPr lang="ja-JP" altLang="en-US" sz="1200" dirty="0" smtClean="0"/>
                <a:t>移動</a:t>
              </a:r>
              <a:endParaRPr kumimoji="1" lang="ja-JP" altLang="en-US" sz="1200" dirty="0"/>
            </a:p>
          </p:txBody>
        </p:sp>
        <p:sp>
          <p:nvSpPr>
            <p:cNvPr id="71" name="正方形/長方形 70"/>
            <p:cNvSpPr/>
            <p:nvPr/>
          </p:nvSpPr>
          <p:spPr>
            <a:xfrm>
              <a:off x="4500562" y="4500570"/>
              <a:ext cx="214314" cy="21433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altLang="ja-JP" sz="1200" dirty="0" smtClean="0">
                  <a:solidFill>
                    <a:srgbClr val="FF0000"/>
                  </a:solidFill>
                </a:rPr>
                <a:t>1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grpSp>
          <p:nvGrpSpPr>
            <p:cNvPr id="13" name="グループ化 43"/>
            <p:cNvGrpSpPr/>
            <p:nvPr/>
          </p:nvGrpSpPr>
          <p:grpSpPr>
            <a:xfrm>
              <a:off x="3929058" y="4786322"/>
              <a:ext cx="785818" cy="285752"/>
              <a:chOff x="4214810" y="4786322"/>
              <a:chExt cx="785818" cy="285752"/>
            </a:xfrm>
          </p:grpSpPr>
          <p:sp>
            <p:nvSpPr>
              <p:cNvPr id="76" name="テキスト ボックス 75"/>
              <p:cNvSpPr txBox="1"/>
              <p:nvPr/>
            </p:nvSpPr>
            <p:spPr>
              <a:xfrm>
                <a:off x="4214810" y="4786322"/>
                <a:ext cx="361959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err="1" smtClean="0">
                    <a:solidFill>
                      <a:srgbClr val="0070C0"/>
                    </a:solidFill>
                  </a:rPr>
                  <a:t>src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77" name="正方形/長方形 76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B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14" name="グループ化 46"/>
            <p:cNvGrpSpPr/>
            <p:nvPr/>
          </p:nvGrpSpPr>
          <p:grpSpPr>
            <a:xfrm>
              <a:off x="6215074" y="4786322"/>
              <a:ext cx="922896" cy="285752"/>
              <a:chOff x="4077732" y="4786322"/>
              <a:chExt cx="922896" cy="285752"/>
            </a:xfrm>
          </p:grpSpPr>
          <p:sp>
            <p:nvSpPr>
              <p:cNvPr id="74" name="テキスト ボックス 73"/>
              <p:cNvSpPr txBox="1"/>
              <p:nvPr/>
            </p:nvSpPr>
            <p:spPr>
              <a:xfrm>
                <a:off x="4077732" y="4786322"/>
                <a:ext cx="499047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smtClean="0">
                    <a:solidFill>
                      <a:srgbClr val="0070C0"/>
                    </a:solidFill>
                  </a:rPr>
                  <a:t>work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75" name="正方形/長方形 74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A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85" name="右矢印 84"/>
          <p:cNvSpPr/>
          <p:nvPr/>
        </p:nvSpPr>
        <p:spPr>
          <a:xfrm>
            <a:off x="5286380" y="6215082"/>
            <a:ext cx="28575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4" name="正方形/長方形 83"/>
          <p:cNvSpPr/>
          <p:nvPr/>
        </p:nvSpPr>
        <p:spPr>
          <a:xfrm>
            <a:off x="2857488" y="5286388"/>
            <a:ext cx="357190" cy="21431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80" name="正方形/長方形 79"/>
          <p:cNvSpPr/>
          <p:nvPr/>
        </p:nvSpPr>
        <p:spPr>
          <a:xfrm>
            <a:off x="3214678" y="6211669"/>
            <a:ext cx="203607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200" dirty="0" err="1" smtClean="0"/>
              <a:t>hanoi</a:t>
            </a:r>
            <a:r>
              <a:rPr lang="en-US" altLang="ja-JP" sz="1200" dirty="0" smtClean="0"/>
              <a:t>(</a:t>
            </a:r>
            <a:r>
              <a:rPr lang="en-US" altLang="ja-JP" sz="1200" dirty="0" smtClean="0">
                <a:solidFill>
                  <a:srgbClr val="FF0000"/>
                </a:solidFill>
              </a:rPr>
              <a:t>0</a:t>
            </a:r>
            <a:r>
              <a:rPr lang="en-US" altLang="ja-JP" sz="1200" dirty="0" smtClean="0"/>
              <a:t>, “</a:t>
            </a:r>
            <a:r>
              <a:rPr lang="ja-JP" altLang="en-US" sz="1200" dirty="0" smtClean="0"/>
              <a:t>棒</a:t>
            </a:r>
            <a:r>
              <a:rPr lang="en-US" altLang="ja-JP" sz="1200" dirty="0" smtClean="0"/>
              <a:t>A”, “</a:t>
            </a:r>
            <a:r>
              <a:rPr lang="ja-JP" altLang="en-US" sz="1200" dirty="0" smtClean="0"/>
              <a:t>棒</a:t>
            </a:r>
            <a:r>
              <a:rPr lang="en-US" altLang="ja-JP" sz="1200" dirty="0" smtClean="0"/>
              <a:t>C”, “</a:t>
            </a:r>
            <a:r>
              <a:rPr lang="ja-JP" altLang="en-US" sz="1200" dirty="0" smtClean="0"/>
              <a:t>棒</a:t>
            </a:r>
            <a:r>
              <a:rPr lang="en-US" altLang="ja-JP" sz="1200" dirty="0" smtClean="0"/>
              <a:t>B”) </a:t>
            </a:r>
          </a:p>
          <a:p>
            <a:r>
              <a:rPr lang="ja-JP" altLang="en-US" sz="1200" dirty="0" smtClean="0"/>
              <a:t>円盤数が</a:t>
            </a:r>
            <a:r>
              <a:rPr lang="en-US" altLang="ja-JP" sz="1200" dirty="0" smtClean="0"/>
              <a:t>0</a:t>
            </a:r>
            <a:r>
              <a:rPr lang="ja-JP" altLang="en-US" sz="1200" dirty="0" smtClean="0"/>
              <a:t>なので、</a:t>
            </a:r>
            <a:endParaRPr lang="en-US" altLang="ja-JP" sz="1200" dirty="0" smtClean="0"/>
          </a:p>
          <a:p>
            <a:r>
              <a:rPr lang="ja-JP" altLang="en-US" sz="1200" dirty="0" smtClean="0"/>
              <a:t>何もしないで戻る</a:t>
            </a:r>
            <a:endParaRPr lang="en-US" altLang="ja-JP" sz="1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ハノイの塔：実行の様子</a:t>
            </a:r>
            <a:endParaRPr kumimoji="1" lang="ja-JP" altLang="en-US" dirty="0"/>
          </a:p>
        </p:txBody>
      </p:sp>
      <p:grpSp>
        <p:nvGrpSpPr>
          <p:cNvPr id="2" name="グループ化 55"/>
          <p:cNvGrpSpPr/>
          <p:nvPr/>
        </p:nvGrpSpPr>
        <p:grpSpPr>
          <a:xfrm>
            <a:off x="0" y="1285860"/>
            <a:ext cx="3929090" cy="2714644"/>
            <a:chOff x="3890168" y="4143356"/>
            <a:chExt cx="3929090" cy="2714644"/>
          </a:xfrm>
        </p:grpSpPr>
        <p:sp>
          <p:nvSpPr>
            <p:cNvPr id="18" name="正方形/長方形 17"/>
            <p:cNvSpPr/>
            <p:nvPr/>
          </p:nvSpPr>
          <p:spPr>
            <a:xfrm>
              <a:off x="3890168" y="4143356"/>
              <a:ext cx="265803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err="1" smtClean="0"/>
                <a:t>hanoi</a:t>
              </a:r>
              <a:r>
                <a:rPr lang="en-US" altLang="ja-JP" sz="1600" dirty="0" smtClean="0"/>
                <a:t>(3,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A”,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B”,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C”) </a:t>
              </a: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890168" y="4429108"/>
              <a:ext cx="3929090" cy="71440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" name="正方形/長方形 22"/>
            <p:cNvSpPr/>
            <p:nvPr/>
          </p:nvSpPr>
          <p:spPr>
            <a:xfrm>
              <a:off x="3890168" y="5143488"/>
              <a:ext cx="3929090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2000" dirty="0" smtClean="0"/>
                <a:t>if(</a:t>
              </a:r>
              <a:r>
                <a:rPr lang="en-US" altLang="ja-JP" sz="2000" dirty="0" err="1" smtClean="0"/>
                <a:t>ndisk</a:t>
              </a:r>
              <a:r>
                <a:rPr lang="en-US" altLang="ja-JP" sz="2000" dirty="0" smtClean="0"/>
                <a:t>&gt;=1){</a:t>
              </a:r>
            </a:p>
            <a:p>
              <a:pPr algn="just"/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move(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>
                  <a:solidFill>
                    <a:srgbClr val="FF0000"/>
                  </a:solidFill>
                </a:rPr>
                <a:t>dst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}</a:t>
              </a:r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3929058" y="4500570"/>
              <a:ext cx="511679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err="1" smtClean="0">
                  <a:solidFill>
                    <a:srgbClr val="0070C0"/>
                  </a:solidFill>
                </a:rPr>
                <a:t>ndisk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45" name="テキスト ボックス 44"/>
            <p:cNvSpPr txBox="1"/>
            <p:nvPr/>
          </p:nvSpPr>
          <p:spPr>
            <a:xfrm>
              <a:off x="4714876" y="4786322"/>
              <a:ext cx="461986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/>
                <a:t>から</a:t>
              </a:r>
              <a:endParaRPr kumimoji="1" lang="ja-JP" altLang="en-US" sz="1200" dirty="0"/>
            </a:p>
          </p:txBody>
        </p:sp>
        <p:sp>
          <p:nvSpPr>
            <p:cNvPr id="46" name="テキスト ボックス 45"/>
            <p:cNvSpPr txBox="1"/>
            <p:nvPr/>
          </p:nvSpPr>
          <p:spPr>
            <a:xfrm>
              <a:off x="4714876" y="4500570"/>
              <a:ext cx="931665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ja-JP" altLang="en-US" sz="1200" dirty="0" smtClean="0"/>
                <a:t>枚の円盤を</a:t>
              </a:r>
              <a:endParaRPr kumimoji="1" lang="ja-JP" altLang="en-US" sz="1200" dirty="0"/>
            </a:p>
          </p:txBody>
        </p:sp>
        <p:sp>
          <p:nvSpPr>
            <p:cNvPr id="50" name="テキスト ボックス 49"/>
            <p:cNvSpPr txBox="1"/>
            <p:nvPr/>
          </p:nvSpPr>
          <p:spPr>
            <a:xfrm>
              <a:off x="5929322" y="4786322"/>
              <a:ext cx="338554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>
                  <a:solidFill>
                    <a:srgbClr val="0070C0"/>
                  </a:solidFill>
                </a:rPr>
                <a:t>へ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grpSp>
          <p:nvGrpSpPr>
            <p:cNvPr id="3" name="グループ化 50"/>
            <p:cNvGrpSpPr/>
            <p:nvPr/>
          </p:nvGrpSpPr>
          <p:grpSpPr>
            <a:xfrm>
              <a:off x="5143504" y="4786322"/>
              <a:ext cx="799148" cy="285752"/>
              <a:chOff x="4201480" y="4786322"/>
              <a:chExt cx="799148" cy="285752"/>
            </a:xfrm>
          </p:grpSpPr>
          <p:sp>
            <p:nvSpPr>
              <p:cNvPr id="52" name="テキスト ボックス 51"/>
              <p:cNvSpPr txBox="1"/>
              <p:nvPr/>
            </p:nvSpPr>
            <p:spPr>
              <a:xfrm>
                <a:off x="4201480" y="4786322"/>
                <a:ext cx="375296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kumimoji="1" lang="en-US" altLang="ja-JP" sz="1200" dirty="0" err="1" smtClean="0">
                    <a:solidFill>
                      <a:srgbClr val="0070C0"/>
                    </a:solidFill>
                  </a:rPr>
                  <a:t>dst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53" name="正方形/長方形 52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B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54" name="テキスト ボックス 53"/>
            <p:cNvSpPr txBox="1"/>
            <p:nvPr/>
          </p:nvSpPr>
          <p:spPr>
            <a:xfrm>
              <a:off x="7072330" y="4643446"/>
              <a:ext cx="732893" cy="46166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ja-JP" altLang="en-US" sz="1200" dirty="0" smtClean="0"/>
                <a:t>を使って</a:t>
              </a:r>
              <a:endParaRPr lang="en-US" altLang="ja-JP" sz="1200" dirty="0" smtClean="0"/>
            </a:p>
            <a:p>
              <a:r>
                <a:rPr lang="ja-JP" altLang="en-US" sz="1200" dirty="0" smtClean="0"/>
                <a:t>移動</a:t>
              </a:r>
              <a:endParaRPr kumimoji="1" lang="ja-JP" altLang="en-US" sz="1200" dirty="0"/>
            </a:p>
          </p:txBody>
        </p:sp>
        <p:sp>
          <p:nvSpPr>
            <p:cNvPr id="39" name="正方形/長方形 38"/>
            <p:cNvSpPr/>
            <p:nvPr/>
          </p:nvSpPr>
          <p:spPr>
            <a:xfrm>
              <a:off x="4500562" y="4500570"/>
              <a:ext cx="214314" cy="21433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kumimoji="1" lang="en-US" altLang="ja-JP" sz="1200" dirty="0" smtClean="0">
                  <a:solidFill>
                    <a:srgbClr val="FF0000"/>
                  </a:solidFill>
                </a:rPr>
                <a:t>3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grpSp>
          <p:nvGrpSpPr>
            <p:cNvPr id="4" name="グループ化 43"/>
            <p:cNvGrpSpPr/>
            <p:nvPr/>
          </p:nvGrpSpPr>
          <p:grpSpPr>
            <a:xfrm>
              <a:off x="3929058" y="4786322"/>
              <a:ext cx="785818" cy="285752"/>
              <a:chOff x="4214810" y="4786322"/>
              <a:chExt cx="785818" cy="285752"/>
            </a:xfrm>
          </p:grpSpPr>
          <p:sp>
            <p:nvSpPr>
              <p:cNvPr id="43" name="テキスト ボックス 42"/>
              <p:cNvSpPr txBox="1"/>
              <p:nvPr/>
            </p:nvSpPr>
            <p:spPr>
              <a:xfrm>
                <a:off x="4214810" y="4786322"/>
                <a:ext cx="361959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err="1" smtClean="0">
                    <a:solidFill>
                      <a:srgbClr val="0070C0"/>
                    </a:solidFill>
                  </a:rPr>
                  <a:t>src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1" name="正方形/長方形 40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A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5" name="グループ化 46"/>
            <p:cNvGrpSpPr/>
            <p:nvPr/>
          </p:nvGrpSpPr>
          <p:grpSpPr>
            <a:xfrm>
              <a:off x="6215074" y="4786322"/>
              <a:ext cx="922896" cy="285752"/>
              <a:chOff x="4077732" y="4786322"/>
              <a:chExt cx="922896" cy="285752"/>
            </a:xfrm>
          </p:grpSpPr>
          <p:sp>
            <p:nvSpPr>
              <p:cNvPr id="48" name="テキスト ボックス 47"/>
              <p:cNvSpPr txBox="1"/>
              <p:nvPr/>
            </p:nvSpPr>
            <p:spPr>
              <a:xfrm>
                <a:off x="4077732" y="4786322"/>
                <a:ext cx="499047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smtClean="0">
                    <a:solidFill>
                      <a:srgbClr val="0070C0"/>
                    </a:solidFill>
                  </a:rPr>
                  <a:t>work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9" name="正方形/長方形 48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C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22" name="右矢印 21"/>
          <p:cNvSpPr/>
          <p:nvPr/>
        </p:nvSpPr>
        <p:spPr>
          <a:xfrm>
            <a:off x="142844" y="2714620"/>
            <a:ext cx="28575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6" name="グループ化 55"/>
          <p:cNvGrpSpPr/>
          <p:nvPr/>
        </p:nvGrpSpPr>
        <p:grpSpPr>
          <a:xfrm>
            <a:off x="5072066" y="1285860"/>
            <a:ext cx="3929090" cy="2714644"/>
            <a:chOff x="3890168" y="4143356"/>
            <a:chExt cx="3929090" cy="2714644"/>
          </a:xfrm>
        </p:grpSpPr>
        <p:sp>
          <p:nvSpPr>
            <p:cNvPr id="26" name="正方形/長方形 25"/>
            <p:cNvSpPr/>
            <p:nvPr/>
          </p:nvSpPr>
          <p:spPr>
            <a:xfrm>
              <a:off x="3890168" y="4143356"/>
              <a:ext cx="265803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err="1" smtClean="0"/>
                <a:t>hanoi</a:t>
              </a:r>
              <a:r>
                <a:rPr lang="en-US" altLang="ja-JP" sz="1600" dirty="0" smtClean="0"/>
                <a:t>(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2</a:t>
              </a:r>
              <a:r>
                <a:rPr lang="en-US" altLang="ja-JP" sz="1600" dirty="0" smtClean="0"/>
                <a:t>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A”, 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“</a:t>
              </a:r>
              <a:r>
                <a:rPr lang="ja-JP" altLang="en-US" sz="1600" dirty="0" smtClean="0">
                  <a:solidFill>
                    <a:srgbClr val="FF0000"/>
                  </a:solidFill>
                </a:rPr>
                <a:t>棒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C”</a:t>
              </a:r>
              <a:r>
                <a:rPr lang="en-US" altLang="ja-JP" sz="1600" dirty="0" smtClean="0"/>
                <a:t>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B”) </a:t>
              </a:r>
            </a:p>
          </p:txBody>
        </p:sp>
        <p:sp>
          <p:nvSpPr>
            <p:cNvPr id="27" name="正方形/長方形 26"/>
            <p:cNvSpPr/>
            <p:nvPr/>
          </p:nvSpPr>
          <p:spPr>
            <a:xfrm>
              <a:off x="3890168" y="4429108"/>
              <a:ext cx="3929090" cy="71440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8" name="正方形/長方形 27"/>
            <p:cNvSpPr/>
            <p:nvPr/>
          </p:nvSpPr>
          <p:spPr>
            <a:xfrm>
              <a:off x="3890168" y="5143488"/>
              <a:ext cx="3929090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2000" dirty="0" smtClean="0"/>
                <a:t>if(</a:t>
              </a:r>
              <a:r>
                <a:rPr lang="en-US" altLang="ja-JP" sz="2000" dirty="0" err="1" smtClean="0"/>
                <a:t>ndisk</a:t>
              </a:r>
              <a:r>
                <a:rPr lang="en-US" altLang="ja-JP" sz="2000" dirty="0" smtClean="0"/>
                <a:t>&gt;=1){</a:t>
              </a:r>
            </a:p>
            <a:p>
              <a:pPr algn="just"/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move(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>
                  <a:solidFill>
                    <a:srgbClr val="FF0000"/>
                  </a:solidFill>
                </a:rPr>
                <a:t>dst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}</a:t>
              </a:r>
            </a:p>
          </p:txBody>
        </p:sp>
        <p:sp>
          <p:nvSpPr>
            <p:cNvPr id="29" name="テキスト ボックス 28"/>
            <p:cNvSpPr txBox="1"/>
            <p:nvPr/>
          </p:nvSpPr>
          <p:spPr>
            <a:xfrm>
              <a:off x="3929058" y="4500570"/>
              <a:ext cx="511679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err="1" smtClean="0">
                  <a:solidFill>
                    <a:srgbClr val="0070C0"/>
                  </a:solidFill>
                </a:rPr>
                <a:t>ndisk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30" name="テキスト ボックス 29"/>
            <p:cNvSpPr txBox="1"/>
            <p:nvPr/>
          </p:nvSpPr>
          <p:spPr>
            <a:xfrm>
              <a:off x="4714876" y="4786322"/>
              <a:ext cx="461986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/>
                <a:t>から</a:t>
              </a:r>
              <a:endParaRPr kumimoji="1" lang="ja-JP" altLang="en-US" sz="1200" dirty="0"/>
            </a:p>
          </p:txBody>
        </p:sp>
        <p:sp>
          <p:nvSpPr>
            <p:cNvPr id="31" name="テキスト ボックス 30"/>
            <p:cNvSpPr txBox="1"/>
            <p:nvPr/>
          </p:nvSpPr>
          <p:spPr>
            <a:xfrm>
              <a:off x="4714876" y="4500570"/>
              <a:ext cx="931665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ja-JP" altLang="en-US" sz="1200" dirty="0" smtClean="0"/>
                <a:t>枚の円盤を</a:t>
              </a:r>
              <a:endParaRPr kumimoji="1" lang="ja-JP" altLang="en-US" sz="1200" dirty="0"/>
            </a:p>
          </p:txBody>
        </p:sp>
        <p:sp>
          <p:nvSpPr>
            <p:cNvPr id="32" name="テキスト ボックス 31"/>
            <p:cNvSpPr txBox="1"/>
            <p:nvPr/>
          </p:nvSpPr>
          <p:spPr>
            <a:xfrm>
              <a:off x="5929322" y="4786322"/>
              <a:ext cx="338554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>
                  <a:solidFill>
                    <a:srgbClr val="0070C0"/>
                  </a:solidFill>
                </a:rPr>
                <a:t>へ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grpSp>
          <p:nvGrpSpPr>
            <p:cNvPr id="7" name="グループ化 50"/>
            <p:cNvGrpSpPr/>
            <p:nvPr/>
          </p:nvGrpSpPr>
          <p:grpSpPr>
            <a:xfrm>
              <a:off x="5143504" y="4786322"/>
              <a:ext cx="799148" cy="285752"/>
              <a:chOff x="4201480" y="4786322"/>
              <a:chExt cx="799148" cy="285752"/>
            </a:xfrm>
          </p:grpSpPr>
          <p:sp>
            <p:nvSpPr>
              <p:cNvPr id="51" name="テキスト ボックス 50"/>
              <p:cNvSpPr txBox="1"/>
              <p:nvPr/>
            </p:nvSpPr>
            <p:spPr>
              <a:xfrm>
                <a:off x="4201480" y="4786322"/>
                <a:ext cx="375296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kumimoji="1" lang="en-US" altLang="ja-JP" sz="1200" dirty="0" err="1" smtClean="0">
                    <a:solidFill>
                      <a:srgbClr val="0070C0"/>
                    </a:solidFill>
                  </a:rPr>
                  <a:t>dst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55" name="正方形/長方形 54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C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34" name="テキスト ボックス 33"/>
            <p:cNvSpPr txBox="1"/>
            <p:nvPr/>
          </p:nvSpPr>
          <p:spPr>
            <a:xfrm>
              <a:off x="7072330" y="4643446"/>
              <a:ext cx="732893" cy="46166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ja-JP" altLang="en-US" sz="1200" dirty="0" smtClean="0"/>
                <a:t>を使って</a:t>
              </a:r>
              <a:endParaRPr lang="en-US" altLang="ja-JP" sz="1200" dirty="0" smtClean="0"/>
            </a:p>
            <a:p>
              <a:r>
                <a:rPr lang="ja-JP" altLang="en-US" sz="1200" dirty="0" smtClean="0"/>
                <a:t>移動</a:t>
              </a:r>
              <a:endParaRPr kumimoji="1" lang="ja-JP" altLang="en-US" sz="1200" dirty="0"/>
            </a:p>
          </p:txBody>
        </p:sp>
        <p:sp>
          <p:nvSpPr>
            <p:cNvPr id="35" name="正方形/長方形 34"/>
            <p:cNvSpPr/>
            <p:nvPr/>
          </p:nvSpPr>
          <p:spPr>
            <a:xfrm>
              <a:off x="4500562" y="4500570"/>
              <a:ext cx="214314" cy="21433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altLang="ja-JP" sz="1200" dirty="0" smtClean="0">
                  <a:solidFill>
                    <a:srgbClr val="FF0000"/>
                  </a:solidFill>
                </a:rPr>
                <a:t>2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grpSp>
          <p:nvGrpSpPr>
            <p:cNvPr id="8" name="グループ化 43"/>
            <p:cNvGrpSpPr/>
            <p:nvPr/>
          </p:nvGrpSpPr>
          <p:grpSpPr>
            <a:xfrm>
              <a:off x="3929058" y="4786322"/>
              <a:ext cx="785818" cy="285752"/>
              <a:chOff x="4214810" y="4786322"/>
              <a:chExt cx="785818" cy="285752"/>
            </a:xfrm>
          </p:grpSpPr>
          <p:sp>
            <p:nvSpPr>
              <p:cNvPr id="44" name="テキスト ボックス 43"/>
              <p:cNvSpPr txBox="1"/>
              <p:nvPr/>
            </p:nvSpPr>
            <p:spPr>
              <a:xfrm>
                <a:off x="4214810" y="4786322"/>
                <a:ext cx="361959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err="1" smtClean="0">
                    <a:solidFill>
                      <a:srgbClr val="0070C0"/>
                    </a:solidFill>
                  </a:rPr>
                  <a:t>src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7" name="正方形/長方形 46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A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9" name="グループ化 46"/>
            <p:cNvGrpSpPr/>
            <p:nvPr/>
          </p:nvGrpSpPr>
          <p:grpSpPr>
            <a:xfrm>
              <a:off x="6215074" y="4786322"/>
              <a:ext cx="922896" cy="285752"/>
              <a:chOff x="4077732" y="4786322"/>
              <a:chExt cx="922896" cy="285752"/>
            </a:xfrm>
          </p:grpSpPr>
          <p:sp>
            <p:nvSpPr>
              <p:cNvPr id="40" name="テキスト ボックス 39"/>
              <p:cNvSpPr txBox="1"/>
              <p:nvPr/>
            </p:nvSpPr>
            <p:spPr>
              <a:xfrm>
                <a:off x="4077732" y="4786322"/>
                <a:ext cx="499047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smtClean="0">
                    <a:solidFill>
                      <a:srgbClr val="0070C0"/>
                    </a:solidFill>
                  </a:rPr>
                  <a:t>work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2" name="正方形/長方形 41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B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24" name="右矢印 23"/>
          <p:cNvSpPr/>
          <p:nvPr/>
        </p:nvSpPr>
        <p:spPr>
          <a:xfrm rot="20135183">
            <a:off x="3471622" y="1883599"/>
            <a:ext cx="2071702" cy="10001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50" dirty="0" err="1" smtClean="0"/>
              <a:t>hanoi</a:t>
            </a:r>
            <a:r>
              <a:rPr kumimoji="1" lang="en-US" altLang="ja-JP" sz="1050" dirty="0" smtClean="0"/>
              <a:t>(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2</a:t>
            </a:r>
            <a:r>
              <a:rPr kumimoji="1" lang="en-US" altLang="ja-JP" sz="1050" dirty="0" smtClean="0"/>
              <a:t>, “</a:t>
            </a:r>
            <a:r>
              <a:rPr kumimoji="1" lang="ja-JP" altLang="en-US" sz="1050" dirty="0" smtClean="0"/>
              <a:t>棒</a:t>
            </a:r>
            <a:r>
              <a:rPr kumimoji="1" lang="en-US" altLang="ja-JP" sz="1050" dirty="0" smtClean="0"/>
              <a:t>A”, 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“</a:t>
            </a:r>
            <a:r>
              <a:rPr kumimoji="1" lang="ja-JP" altLang="en-US" sz="1050" dirty="0" smtClean="0">
                <a:solidFill>
                  <a:srgbClr val="FF0000"/>
                </a:solidFill>
              </a:rPr>
              <a:t>棒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C”</a:t>
            </a:r>
            <a:r>
              <a:rPr kumimoji="1" lang="en-US" altLang="ja-JP" sz="1050" dirty="0" smtClean="0"/>
              <a:t>, “</a:t>
            </a:r>
            <a:r>
              <a:rPr kumimoji="1" lang="ja-JP" altLang="en-US" sz="1050" dirty="0" smtClean="0"/>
              <a:t>棒</a:t>
            </a:r>
            <a:r>
              <a:rPr kumimoji="1" lang="en-US" altLang="ja-JP" sz="1050" dirty="0" smtClean="0"/>
              <a:t>B”)</a:t>
            </a:r>
            <a:endParaRPr kumimoji="1" lang="ja-JP" altLang="en-US" sz="1050" dirty="0"/>
          </a:p>
        </p:txBody>
      </p:sp>
      <p:sp>
        <p:nvSpPr>
          <p:cNvPr id="56" name="右矢印 55"/>
          <p:cNvSpPr/>
          <p:nvPr/>
        </p:nvSpPr>
        <p:spPr>
          <a:xfrm>
            <a:off x="5286380" y="3357562"/>
            <a:ext cx="28575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正方形/長方形 68"/>
          <p:cNvSpPr/>
          <p:nvPr/>
        </p:nvSpPr>
        <p:spPr>
          <a:xfrm>
            <a:off x="214282" y="5572140"/>
            <a:ext cx="928662" cy="21431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78" name="テキスト ボックス 77"/>
          <p:cNvSpPr txBox="1"/>
          <p:nvPr/>
        </p:nvSpPr>
        <p:spPr>
          <a:xfrm>
            <a:off x="428596" y="5929330"/>
            <a:ext cx="5485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A</a:t>
            </a:r>
            <a:endParaRPr kumimoji="1" lang="ja-JP" altLang="en-US" dirty="0"/>
          </a:p>
        </p:txBody>
      </p:sp>
      <p:sp>
        <p:nvSpPr>
          <p:cNvPr id="79" name="テキスト ボックス 78"/>
          <p:cNvSpPr txBox="1"/>
          <p:nvPr/>
        </p:nvSpPr>
        <p:spPr>
          <a:xfrm>
            <a:off x="1643042" y="5929330"/>
            <a:ext cx="540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B</a:t>
            </a:r>
            <a:endParaRPr kumimoji="1" lang="ja-JP" altLang="en-US" dirty="0"/>
          </a:p>
        </p:txBody>
      </p:sp>
      <p:sp>
        <p:nvSpPr>
          <p:cNvPr id="86" name="テキスト ボックス 85"/>
          <p:cNvSpPr txBox="1"/>
          <p:nvPr/>
        </p:nvSpPr>
        <p:spPr>
          <a:xfrm>
            <a:off x="2857488" y="5929330"/>
            <a:ext cx="538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C</a:t>
            </a:r>
            <a:endParaRPr kumimoji="1" lang="ja-JP" altLang="en-US" dirty="0"/>
          </a:p>
        </p:txBody>
      </p:sp>
      <p:sp>
        <p:nvSpPr>
          <p:cNvPr id="59" name="正方形/長方形 58"/>
          <p:cNvSpPr/>
          <p:nvPr/>
        </p:nvSpPr>
        <p:spPr>
          <a:xfrm>
            <a:off x="2714612" y="5572140"/>
            <a:ext cx="642942" cy="21431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grpSp>
        <p:nvGrpSpPr>
          <p:cNvPr id="10" name="グループ化 55"/>
          <p:cNvGrpSpPr/>
          <p:nvPr/>
        </p:nvGrpSpPr>
        <p:grpSpPr>
          <a:xfrm>
            <a:off x="5072066" y="4143356"/>
            <a:ext cx="3929090" cy="2714644"/>
            <a:chOff x="3890168" y="4143356"/>
            <a:chExt cx="3929090" cy="2714644"/>
          </a:xfrm>
        </p:grpSpPr>
        <p:sp>
          <p:nvSpPr>
            <p:cNvPr id="61" name="正方形/長方形 60"/>
            <p:cNvSpPr/>
            <p:nvPr/>
          </p:nvSpPr>
          <p:spPr>
            <a:xfrm>
              <a:off x="3890168" y="4143356"/>
              <a:ext cx="2658035" cy="338554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>
              <a:spAutoFit/>
            </a:bodyPr>
            <a:lstStyle/>
            <a:p>
              <a:r>
                <a:rPr lang="en-US" altLang="ja-JP" sz="1600" dirty="0" err="1" smtClean="0"/>
                <a:t>hanoi</a:t>
              </a:r>
              <a:r>
                <a:rPr lang="en-US" altLang="ja-JP" sz="1600" dirty="0" smtClean="0"/>
                <a:t>(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1</a:t>
              </a:r>
              <a:r>
                <a:rPr lang="en-US" altLang="ja-JP" sz="1600" dirty="0" smtClean="0"/>
                <a:t>, 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“</a:t>
              </a:r>
              <a:r>
                <a:rPr lang="ja-JP" altLang="en-US" sz="1600" dirty="0" smtClean="0">
                  <a:solidFill>
                    <a:srgbClr val="FF0000"/>
                  </a:solidFill>
                </a:rPr>
                <a:t>棒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B”</a:t>
              </a:r>
              <a:r>
                <a:rPr lang="en-US" altLang="ja-JP" sz="1600" dirty="0" smtClean="0"/>
                <a:t>, 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“</a:t>
              </a:r>
              <a:r>
                <a:rPr lang="ja-JP" altLang="en-US" sz="1600" dirty="0" smtClean="0">
                  <a:solidFill>
                    <a:srgbClr val="FF0000"/>
                  </a:solidFill>
                </a:rPr>
                <a:t>棒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C”</a:t>
              </a:r>
              <a:r>
                <a:rPr lang="en-US" altLang="ja-JP" sz="1600" dirty="0" smtClean="0"/>
                <a:t>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A”) </a:t>
              </a:r>
            </a:p>
          </p:txBody>
        </p:sp>
        <p:sp>
          <p:nvSpPr>
            <p:cNvPr id="62" name="正方形/長方形 61"/>
            <p:cNvSpPr/>
            <p:nvPr/>
          </p:nvSpPr>
          <p:spPr>
            <a:xfrm>
              <a:off x="3890168" y="4429108"/>
              <a:ext cx="3929090" cy="71440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3" name="正方形/長方形 62"/>
            <p:cNvSpPr/>
            <p:nvPr/>
          </p:nvSpPr>
          <p:spPr>
            <a:xfrm>
              <a:off x="3890168" y="5143488"/>
              <a:ext cx="3929090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2000" dirty="0" smtClean="0"/>
                <a:t>if(</a:t>
              </a:r>
              <a:r>
                <a:rPr lang="en-US" altLang="ja-JP" sz="2000" dirty="0" err="1" smtClean="0"/>
                <a:t>ndisk</a:t>
              </a:r>
              <a:r>
                <a:rPr lang="en-US" altLang="ja-JP" sz="2000" dirty="0" smtClean="0"/>
                <a:t>&gt;=1){</a:t>
              </a:r>
            </a:p>
            <a:p>
              <a:pPr algn="just"/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move(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>
                  <a:solidFill>
                    <a:srgbClr val="FF0000"/>
                  </a:solidFill>
                </a:rPr>
                <a:t>dst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}</a:t>
              </a:r>
            </a:p>
          </p:txBody>
        </p:sp>
        <p:sp>
          <p:nvSpPr>
            <p:cNvPr id="64" name="テキスト ボックス 63"/>
            <p:cNvSpPr txBox="1"/>
            <p:nvPr/>
          </p:nvSpPr>
          <p:spPr>
            <a:xfrm>
              <a:off x="3929058" y="4500570"/>
              <a:ext cx="511679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err="1" smtClean="0">
                  <a:solidFill>
                    <a:srgbClr val="0070C0"/>
                  </a:solidFill>
                </a:rPr>
                <a:t>ndisk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65" name="テキスト ボックス 64"/>
            <p:cNvSpPr txBox="1"/>
            <p:nvPr/>
          </p:nvSpPr>
          <p:spPr>
            <a:xfrm>
              <a:off x="4714876" y="4786322"/>
              <a:ext cx="461986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/>
                <a:t>から</a:t>
              </a:r>
              <a:endParaRPr kumimoji="1" lang="ja-JP" altLang="en-US" sz="1200" dirty="0"/>
            </a:p>
          </p:txBody>
        </p:sp>
        <p:sp>
          <p:nvSpPr>
            <p:cNvPr id="66" name="テキスト ボックス 65"/>
            <p:cNvSpPr txBox="1"/>
            <p:nvPr/>
          </p:nvSpPr>
          <p:spPr>
            <a:xfrm>
              <a:off x="4714876" y="4500570"/>
              <a:ext cx="931665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ja-JP" altLang="en-US" sz="1200" dirty="0" smtClean="0"/>
                <a:t>枚の円盤を</a:t>
              </a:r>
              <a:endParaRPr kumimoji="1" lang="ja-JP" altLang="en-US" sz="1200" dirty="0"/>
            </a:p>
          </p:txBody>
        </p:sp>
        <p:sp>
          <p:nvSpPr>
            <p:cNvPr id="67" name="テキスト ボックス 66"/>
            <p:cNvSpPr txBox="1"/>
            <p:nvPr/>
          </p:nvSpPr>
          <p:spPr>
            <a:xfrm>
              <a:off x="5929322" y="4786322"/>
              <a:ext cx="338554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>
                  <a:solidFill>
                    <a:srgbClr val="0070C0"/>
                  </a:solidFill>
                </a:rPr>
                <a:t>へ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grpSp>
          <p:nvGrpSpPr>
            <p:cNvPr id="12" name="グループ化 50"/>
            <p:cNvGrpSpPr/>
            <p:nvPr/>
          </p:nvGrpSpPr>
          <p:grpSpPr>
            <a:xfrm>
              <a:off x="5143504" y="4786322"/>
              <a:ext cx="799148" cy="285752"/>
              <a:chOff x="4201480" y="4786322"/>
              <a:chExt cx="799148" cy="285752"/>
            </a:xfrm>
          </p:grpSpPr>
          <p:sp>
            <p:nvSpPr>
              <p:cNvPr id="81" name="テキスト ボックス 80"/>
              <p:cNvSpPr txBox="1"/>
              <p:nvPr/>
            </p:nvSpPr>
            <p:spPr>
              <a:xfrm>
                <a:off x="4201480" y="4786322"/>
                <a:ext cx="375296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kumimoji="1" lang="en-US" altLang="ja-JP" sz="1200" dirty="0" err="1" smtClean="0">
                    <a:solidFill>
                      <a:srgbClr val="0070C0"/>
                    </a:solidFill>
                  </a:rPr>
                  <a:t>dst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82" name="正方形/長方形 81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C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70" name="テキスト ボックス 69"/>
            <p:cNvSpPr txBox="1"/>
            <p:nvPr/>
          </p:nvSpPr>
          <p:spPr>
            <a:xfrm>
              <a:off x="7072330" y="4643446"/>
              <a:ext cx="732893" cy="46166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ja-JP" altLang="en-US" sz="1200" dirty="0" smtClean="0"/>
                <a:t>を使って</a:t>
              </a:r>
              <a:endParaRPr lang="en-US" altLang="ja-JP" sz="1200" dirty="0" smtClean="0"/>
            </a:p>
            <a:p>
              <a:r>
                <a:rPr lang="ja-JP" altLang="en-US" sz="1200" dirty="0" smtClean="0"/>
                <a:t>移動</a:t>
              </a:r>
              <a:endParaRPr kumimoji="1" lang="ja-JP" altLang="en-US" sz="1200" dirty="0"/>
            </a:p>
          </p:txBody>
        </p:sp>
        <p:sp>
          <p:nvSpPr>
            <p:cNvPr id="71" name="正方形/長方形 70"/>
            <p:cNvSpPr/>
            <p:nvPr/>
          </p:nvSpPr>
          <p:spPr>
            <a:xfrm>
              <a:off x="4500562" y="4500570"/>
              <a:ext cx="214314" cy="21433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altLang="ja-JP" sz="1200" dirty="0" smtClean="0">
                  <a:solidFill>
                    <a:srgbClr val="FF0000"/>
                  </a:solidFill>
                </a:rPr>
                <a:t>1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grpSp>
          <p:nvGrpSpPr>
            <p:cNvPr id="13" name="グループ化 43"/>
            <p:cNvGrpSpPr/>
            <p:nvPr/>
          </p:nvGrpSpPr>
          <p:grpSpPr>
            <a:xfrm>
              <a:off x="3929058" y="4786322"/>
              <a:ext cx="785818" cy="285752"/>
              <a:chOff x="4214810" y="4786322"/>
              <a:chExt cx="785818" cy="285752"/>
            </a:xfrm>
          </p:grpSpPr>
          <p:sp>
            <p:nvSpPr>
              <p:cNvPr id="76" name="テキスト ボックス 75"/>
              <p:cNvSpPr txBox="1"/>
              <p:nvPr/>
            </p:nvSpPr>
            <p:spPr>
              <a:xfrm>
                <a:off x="4214810" y="4786322"/>
                <a:ext cx="361959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err="1" smtClean="0">
                    <a:solidFill>
                      <a:srgbClr val="0070C0"/>
                    </a:solidFill>
                  </a:rPr>
                  <a:t>src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77" name="正方形/長方形 76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B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14" name="グループ化 46"/>
            <p:cNvGrpSpPr/>
            <p:nvPr/>
          </p:nvGrpSpPr>
          <p:grpSpPr>
            <a:xfrm>
              <a:off x="6215074" y="4786322"/>
              <a:ext cx="922896" cy="285752"/>
              <a:chOff x="4077732" y="4786322"/>
              <a:chExt cx="922896" cy="285752"/>
            </a:xfrm>
          </p:grpSpPr>
          <p:sp>
            <p:nvSpPr>
              <p:cNvPr id="74" name="テキスト ボックス 73"/>
              <p:cNvSpPr txBox="1"/>
              <p:nvPr/>
            </p:nvSpPr>
            <p:spPr>
              <a:xfrm>
                <a:off x="4077732" y="4786322"/>
                <a:ext cx="499047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smtClean="0">
                    <a:solidFill>
                      <a:srgbClr val="0070C0"/>
                    </a:solidFill>
                  </a:rPr>
                  <a:t>work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75" name="正方形/長方形 74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A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85" name="右矢印 84"/>
          <p:cNvSpPr/>
          <p:nvPr/>
        </p:nvSpPr>
        <p:spPr>
          <a:xfrm>
            <a:off x="4929190" y="6643686"/>
            <a:ext cx="28575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4" name="正方形/長方形 83"/>
          <p:cNvSpPr/>
          <p:nvPr/>
        </p:nvSpPr>
        <p:spPr>
          <a:xfrm>
            <a:off x="2857488" y="5286388"/>
            <a:ext cx="357190" cy="21431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83" name="右矢印 82"/>
          <p:cNvSpPr/>
          <p:nvPr/>
        </p:nvSpPr>
        <p:spPr>
          <a:xfrm rot="16200000">
            <a:off x="5464975" y="4107661"/>
            <a:ext cx="2071702" cy="10001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50" dirty="0" err="1" smtClean="0"/>
              <a:t>hanoi</a:t>
            </a:r>
            <a:r>
              <a:rPr kumimoji="1" lang="en-US" altLang="ja-JP" sz="1050" dirty="0" smtClean="0"/>
              <a:t>(</a:t>
            </a:r>
            <a:r>
              <a:rPr lang="en-US" altLang="ja-JP" sz="1050" dirty="0" smtClean="0">
                <a:solidFill>
                  <a:srgbClr val="FF0000"/>
                </a:solidFill>
              </a:rPr>
              <a:t>1</a:t>
            </a:r>
            <a:r>
              <a:rPr kumimoji="1" lang="en-US" altLang="ja-JP" sz="1050" dirty="0" smtClean="0"/>
              <a:t>, 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“</a:t>
            </a:r>
            <a:r>
              <a:rPr kumimoji="1" lang="ja-JP" altLang="en-US" sz="1050" dirty="0" smtClean="0">
                <a:solidFill>
                  <a:srgbClr val="FF0000"/>
                </a:solidFill>
              </a:rPr>
              <a:t>棒</a:t>
            </a:r>
            <a:r>
              <a:rPr lang="en-US" altLang="ja-JP" sz="1050" dirty="0" smtClean="0">
                <a:solidFill>
                  <a:srgbClr val="FF0000"/>
                </a:solidFill>
              </a:rPr>
              <a:t>B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”</a:t>
            </a:r>
            <a:r>
              <a:rPr kumimoji="1" lang="en-US" altLang="ja-JP" sz="1050" dirty="0" smtClean="0"/>
              <a:t>, 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“</a:t>
            </a:r>
            <a:r>
              <a:rPr kumimoji="1" lang="ja-JP" altLang="en-US" sz="1050" dirty="0" smtClean="0">
                <a:solidFill>
                  <a:srgbClr val="FF0000"/>
                </a:solidFill>
              </a:rPr>
              <a:t>棒</a:t>
            </a:r>
            <a:r>
              <a:rPr lang="en-US" altLang="ja-JP" sz="1050" dirty="0" smtClean="0">
                <a:solidFill>
                  <a:srgbClr val="FF0000"/>
                </a:solidFill>
              </a:rPr>
              <a:t>C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”</a:t>
            </a:r>
            <a:r>
              <a:rPr kumimoji="1" lang="en-US" altLang="ja-JP" sz="1050" dirty="0" smtClean="0"/>
              <a:t>, “</a:t>
            </a:r>
            <a:r>
              <a:rPr kumimoji="1" lang="ja-JP" altLang="en-US" sz="1050" dirty="0" smtClean="0"/>
              <a:t>棒</a:t>
            </a:r>
            <a:r>
              <a:rPr lang="en-US" altLang="ja-JP" sz="1050" dirty="0" smtClean="0"/>
              <a:t>A</a:t>
            </a:r>
            <a:r>
              <a:rPr kumimoji="1" lang="en-US" altLang="ja-JP" sz="1050" dirty="0" smtClean="0"/>
              <a:t>”)</a:t>
            </a:r>
            <a:endParaRPr kumimoji="1" lang="ja-JP" altLang="en-US" sz="105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3643306" y="1500174"/>
            <a:ext cx="1714512" cy="11525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ja-JP" altLang="en-US" dirty="0" smtClean="0"/>
              <a:t>ハノイの塔：実際にやってみよう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（準備）</a:t>
            </a:r>
            <a:endParaRPr kumimoji="1" lang="ja-JP" altLang="en-US" dirty="0"/>
          </a:p>
        </p:txBody>
      </p:sp>
      <p:sp>
        <p:nvSpPr>
          <p:cNvPr id="12" name="正方形/長方形 11"/>
          <p:cNvSpPr/>
          <p:nvPr/>
        </p:nvSpPr>
        <p:spPr>
          <a:xfrm>
            <a:off x="3428992" y="4429132"/>
            <a:ext cx="857256" cy="11525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/>
          <p:cNvSpPr/>
          <p:nvPr/>
        </p:nvSpPr>
        <p:spPr>
          <a:xfrm>
            <a:off x="5929322" y="4286256"/>
            <a:ext cx="857256" cy="5810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/>
          <p:cNvSpPr/>
          <p:nvPr/>
        </p:nvSpPr>
        <p:spPr>
          <a:xfrm>
            <a:off x="5929322" y="5929330"/>
            <a:ext cx="428628" cy="5810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正方形/長方形 21"/>
          <p:cNvSpPr/>
          <p:nvPr/>
        </p:nvSpPr>
        <p:spPr>
          <a:xfrm>
            <a:off x="7500958" y="5929330"/>
            <a:ext cx="428628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正方形/長方形 22"/>
          <p:cNvSpPr/>
          <p:nvPr/>
        </p:nvSpPr>
        <p:spPr>
          <a:xfrm>
            <a:off x="7500958" y="6357958"/>
            <a:ext cx="428628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ハノイの塔：実行の様子</a:t>
            </a:r>
            <a:endParaRPr kumimoji="1" lang="ja-JP" altLang="en-US" dirty="0"/>
          </a:p>
        </p:txBody>
      </p:sp>
      <p:grpSp>
        <p:nvGrpSpPr>
          <p:cNvPr id="2" name="グループ化 55"/>
          <p:cNvGrpSpPr/>
          <p:nvPr/>
        </p:nvGrpSpPr>
        <p:grpSpPr>
          <a:xfrm>
            <a:off x="0" y="1285860"/>
            <a:ext cx="3929090" cy="2714644"/>
            <a:chOff x="3890168" y="4143356"/>
            <a:chExt cx="3929090" cy="2714644"/>
          </a:xfrm>
        </p:grpSpPr>
        <p:sp>
          <p:nvSpPr>
            <p:cNvPr id="18" name="正方形/長方形 17"/>
            <p:cNvSpPr/>
            <p:nvPr/>
          </p:nvSpPr>
          <p:spPr>
            <a:xfrm>
              <a:off x="3890168" y="4143356"/>
              <a:ext cx="265803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err="1" smtClean="0"/>
                <a:t>hanoi</a:t>
              </a:r>
              <a:r>
                <a:rPr lang="en-US" altLang="ja-JP" sz="1600" dirty="0" smtClean="0"/>
                <a:t>(3,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A”,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B”,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C”) </a:t>
              </a: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890168" y="4429108"/>
              <a:ext cx="3929090" cy="71440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" name="正方形/長方形 22"/>
            <p:cNvSpPr/>
            <p:nvPr/>
          </p:nvSpPr>
          <p:spPr>
            <a:xfrm>
              <a:off x="3890168" y="5143488"/>
              <a:ext cx="3929090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2000" dirty="0" smtClean="0"/>
                <a:t>if(</a:t>
              </a:r>
              <a:r>
                <a:rPr lang="en-US" altLang="ja-JP" sz="2000" dirty="0" err="1" smtClean="0"/>
                <a:t>ndisk</a:t>
              </a:r>
              <a:r>
                <a:rPr lang="en-US" altLang="ja-JP" sz="2000" dirty="0" smtClean="0"/>
                <a:t>&gt;=1){</a:t>
              </a:r>
            </a:p>
            <a:p>
              <a:pPr algn="just"/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move(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>
                  <a:solidFill>
                    <a:srgbClr val="FF0000"/>
                  </a:solidFill>
                </a:rPr>
                <a:t>dst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}</a:t>
              </a:r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3929058" y="4500570"/>
              <a:ext cx="511679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err="1" smtClean="0">
                  <a:solidFill>
                    <a:srgbClr val="0070C0"/>
                  </a:solidFill>
                </a:rPr>
                <a:t>ndisk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45" name="テキスト ボックス 44"/>
            <p:cNvSpPr txBox="1"/>
            <p:nvPr/>
          </p:nvSpPr>
          <p:spPr>
            <a:xfrm>
              <a:off x="4714876" y="4786322"/>
              <a:ext cx="461986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/>
                <a:t>から</a:t>
              </a:r>
              <a:endParaRPr kumimoji="1" lang="ja-JP" altLang="en-US" sz="1200" dirty="0"/>
            </a:p>
          </p:txBody>
        </p:sp>
        <p:sp>
          <p:nvSpPr>
            <p:cNvPr id="46" name="テキスト ボックス 45"/>
            <p:cNvSpPr txBox="1"/>
            <p:nvPr/>
          </p:nvSpPr>
          <p:spPr>
            <a:xfrm>
              <a:off x="4714876" y="4500570"/>
              <a:ext cx="931665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ja-JP" altLang="en-US" sz="1200" dirty="0" smtClean="0"/>
                <a:t>枚の円盤を</a:t>
              </a:r>
              <a:endParaRPr kumimoji="1" lang="ja-JP" altLang="en-US" sz="1200" dirty="0"/>
            </a:p>
          </p:txBody>
        </p:sp>
        <p:sp>
          <p:nvSpPr>
            <p:cNvPr id="50" name="テキスト ボックス 49"/>
            <p:cNvSpPr txBox="1"/>
            <p:nvPr/>
          </p:nvSpPr>
          <p:spPr>
            <a:xfrm>
              <a:off x="5929322" y="4786322"/>
              <a:ext cx="338554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>
                  <a:solidFill>
                    <a:srgbClr val="0070C0"/>
                  </a:solidFill>
                </a:rPr>
                <a:t>へ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grpSp>
          <p:nvGrpSpPr>
            <p:cNvPr id="3" name="グループ化 50"/>
            <p:cNvGrpSpPr/>
            <p:nvPr/>
          </p:nvGrpSpPr>
          <p:grpSpPr>
            <a:xfrm>
              <a:off x="5143504" y="4786322"/>
              <a:ext cx="799148" cy="285752"/>
              <a:chOff x="4201480" y="4786322"/>
              <a:chExt cx="799148" cy="285752"/>
            </a:xfrm>
          </p:grpSpPr>
          <p:sp>
            <p:nvSpPr>
              <p:cNvPr id="52" name="テキスト ボックス 51"/>
              <p:cNvSpPr txBox="1"/>
              <p:nvPr/>
            </p:nvSpPr>
            <p:spPr>
              <a:xfrm>
                <a:off x="4201480" y="4786322"/>
                <a:ext cx="375296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kumimoji="1" lang="en-US" altLang="ja-JP" sz="1200" dirty="0" err="1" smtClean="0">
                    <a:solidFill>
                      <a:srgbClr val="0070C0"/>
                    </a:solidFill>
                  </a:rPr>
                  <a:t>dst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53" name="正方形/長方形 52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B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54" name="テキスト ボックス 53"/>
            <p:cNvSpPr txBox="1"/>
            <p:nvPr/>
          </p:nvSpPr>
          <p:spPr>
            <a:xfrm>
              <a:off x="7072330" y="4643446"/>
              <a:ext cx="732893" cy="46166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ja-JP" altLang="en-US" sz="1200" dirty="0" smtClean="0"/>
                <a:t>を使って</a:t>
              </a:r>
              <a:endParaRPr lang="en-US" altLang="ja-JP" sz="1200" dirty="0" smtClean="0"/>
            </a:p>
            <a:p>
              <a:r>
                <a:rPr lang="ja-JP" altLang="en-US" sz="1200" dirty="0" smtClean="0"/>
                <a:t>移動</a:t>
              </a:r>
              <a:endParaRPr kumimoji="1" lang="ja-JP" altLang="en-US" sz="1200" dirty="0"/>
            </a:p>
          </p:txBody>
        </p:sp>
        <p:sp>
          <p:nvSpPr>
            <p:cNvPr id="39" name="正方形/長方形 38"/>
            <p:cNvSpPr/>
            <p:nvPr/>
          </p:nvSpPr>
          <p:spPr>
            <a:xfrm>
              <a:off x="4500562" y="4500570"/>
              <a:ext cx="214314" cy="21433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kumimoji="1" lang="en-US" altLang="ja-JP" sz="1200" dirty="0" smtClean="0">
                  <a:solidFill>
                    <a:srgbClr val="FF0000"/>
                  </a:solidFill>
                </a:rPr>
                <a:t>3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grpSp>
          <p:nvGrpSpPr>
            <p:cNvPr id="4" name="グループ化 43"/>
            <p:cNvGrpSpPr/>
            <p:nvPr/>
          </p:nvGrpSpPr>
          <p:grpSpPr>
            <a:xfrm>
              <a:off x="3929058" y="4786322"/>
              <a:ext cx="785818" cy="285752"/>
              <a:chOff x="4214810" y="4786322"/>
              <a:chExt cx="785818" cy="285752"/>
            </a:xfrm>
          </p:grpSpPr>
          <p:sp>
            <p:nvSpPr>
              <p:cNvPr id="43" name="テキスト ボックス 42"/>
              <p:cNvSpPr txBox="1"/>
              <p:nvPr/>
            </p:nvSpPr>
            <p:spPr>
              <a:xfrm>
                <a:off x="4214810" y="4786322"/>
                <a:ext cx="361959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err="1" smtClean="0">
                    <a:solidFill>
                      <a:srgbClr val="0070C0"/>
                    </a:solidFill>
                  </a:rPr>
                  <a:t>src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1" name="正方形/長方形 40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A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5" name="グループ化 46"/>
            <p:cNvGrpSpPr/>
            <p:nvPr/>
          </p:nvGrpSpPr>
          <p:grpSpPr>
            <a:xfrm>
              <a:off x="6215074" y="4786322"/>
              <a:ext cx="922896" cy="285752"/>
              <a:chOff x="4077732" y="4786322"/>
              <a:chExt cx="922896" cy="285752"/>
            </a:xfrm>
          </p:grpSpPr>
          <p:sp>
            <p:nvSpPr>
              <p:cNvPr id="48" name="テキスト ボックス 47"/>
              <p:cNvSpPr txBox="1"/>
              <p:nvPr/>
            </p:nvSpPr>
            <p:spPr>
              <a:xfrm>
                <a:off x="4077732" y="4786322"/>
                <a:ext cx="499047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smtClean="0">
                    <a:solidFill>
                      <a:srgbClr val="0070C0"/>
                    </a:solidFill>
                  </a:rPr>
                  <a:t>work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9" name="正方形/長方形 48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C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22" name="右矢印 21"/>
          <p:cNvSpPr/>
          <p:nvPr/>
        </p:nvSpPr>
        <p:spPr>
          <a:xfrm>
            <a:off x="142844" y="2714620"/>
            <a:ext cx="28575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6" name="グループ化 55"/>
          <p:cNvGrpSpPr/>
          <p:nvPr/>
        </p:nvGrpSpPr>
        <p:grpSpPr>
          <a:xfrm>
            <a:off x="5072066" y="1285860"/>
            <a:ext cx="3929090" cy="2714644"/>
            <a:chOff x="3890168" y="4143356"/>
            <a:chExt cx="3929090" cy="2714644"/>
          </a:xfrm>
        </p:grpSpPr>
        <p:sp>
          <p:nvSpPr>
            <p:cNvPr id="26" name="正方形/長方形 25"/>
            <p:cNvSpPr/>
            <p:nvPr/>
          </p:nvSpPr>
          <p:spPr>
            <a:xfrm>
              <a:off x="3890168" y="4143356"/>
              <a:ext cx="265803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err="1" smtClean="0"/>
                <a:t>hanoi</a:t>
              </a:r>
              <a:r>
                <a:rPr lang="en-US" altLang="ja-JP" sz="1600" dirty="0" smtClean="0"/>
                <a:t>(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2</a:t>
              </a:r>
              <a:r>
                <a:rPr lang="en-US" altLang="ja-JP" sz="1600" dirty="0" smtClean="0"/>
                <a:t>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A”, 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“</a:t>
              </a:r>
              <a:r>
                <a:rPr lang="ja-JP" altLang="en-US" sz="1600" dirty="0" smtClean="0">
                  <a:solidFill>
                    <a:srgbClr val="FF0000"/>
                  </a:solidFill>
                </a:rPr>
                <a:t>棒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C”</a:t>
              </a:r>
              <a:r>
                <a:rPr lang="en-US" altLang="ja-JP" sz="1600" dirty="0" smtClean="0"/>
                <a:t>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B”) </a:t>
              </a:r>
            </a:p>
          </p:txBody>
        </p:sp>
        <p:sp>
          <p:nvSpPr>
            <p:cNvPr id="27" name="正方形/長方形 26"/>
            <p:cNvSpPr/>
            <p:nvPr/>
          </p:nvSpPr>
          <p:spPr>
            <a:xfrm>
              <a:off x="3890168" y="4429108"/>
              <a:ext cx="3929090" cy="71440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8" name="正方形/長方形 27"/>
            <p:cNvSpPr/>
            <p:nvPr/>
          </p:nvSpPr>
          <p:spPr>
            <a:xfrm>
              <a:off x="3890168" y="5143488"/>
              <a:ext cx="3929090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2000" dirty="0" smtClean="0"/>
                <a:t>if(</a:t>
              </a:r>
              <a:r>
                <a:rPr lang="en-US" altLang="ja-JP" sz="2000" dirty="0" err="1" smtClean="0"/>
                <a:t>ndisk</a:t>
              </a:r>
              <a:r>
                <a:rPr lang="en-US" altLang="ja-JP" sz="2000" dirty="0" smtClean="0"/>
                <a:t>&gt;=1){</a:t>
              </a:r>
            </a:p>
            <a:p>
              <a:pPr algn="just"/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move(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>
                  <a:solidFill>
                    <a:srgbClr val="FF0000"/>
                  </a:solidFill>
                </a:rPr>
                <a:t>dst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}</a:t>
              </a:r>
            </a:p>
          </p:txBody>
        </p:sp>
        <p:sp>
          <p:nvSpPr>
            <p:cNvPr id="29" name="テキスト ボックス 28"/>
            <p:cNvSpPr txBox="1"/>
            <p:nvPr/>
          </p:nvSpPr>
          <p:spPr>
            <a:xfrm>
              <a:off x="3929058" y="4500570"/>
              <a:ext cx="511679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err="1" smtClean="0">
                  <a:solidFill>
                    <a:srgbClr val="0070C0"/>
                  </a:solidFill>
                </a:rPr>
                <a:t>ndisk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30" name="テキスト ボックス 29"/>
            <p:cNvSpPr txBox="1"/>
            <p:nvPr/>
          </p:nvSpPr>
          <p:spPr>
            <a:xfrm>
              <a:off x="4714876" y="4786322"/>
              <a:ext cx="461986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/>
                <a:t>から</a:t>
              </a:r>
              <a:endParaRPr kumimoji="1" lang="ja-JP" altLang="en-US" sz="1200" dirty="0"/>
            </a:p>
          </p:txBody>
        </p:sp>
        <p:sp>
          <p:nvSpPr>
            <p:cNvPr id="31" name="テキスト ボックス 30"/>
            <p:cNvSpPr txBox="1"/>
            <p:nvPr/>
          </p:nvSpPr>
          <p:spPr>
            <a:xfrm>
              <a:off x="4714876" y="4500570"/>
              <a:ext cx="931665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ja-JP" altLang="en-US" sz="1200" dirty="0" smtClean="0"/>
                <a:t>枚の円盤を</a:t>
              </a:r>
              <a:endParaRPr kumimoji="1" lang="ja-JP" altLang="en-US" sz="1200" dirty="0"/>
            </a:p>
          </p:txBody>
        </p:sp>
        <p:sp>
          <p:nvSpPr>
            <p:cNvPr id="32" name="テキスト ボックス 31"/>
            <p:cNvSpPr txBox="1"/>
            <p:nvPr/>
          </p:nvSpPr>
          <p:spPr>
            <a:xfrm>
              <a:off x="5929322" y="4786322"/>
              <a:ext cx="338554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>
                  <a:solidFill>
                    <a:srgbClr val="0070C0"/>
                  </a:solidFill>
                </a:rPr>
                <a:t>へ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grpSp>
          <p:nvGrpSpPr>
            <p:cNvPr id="7" name="グループ化 50"/>
            <p:cNvGrpSpPr/>
            <p:nvPr/>
          </p:nvGrpSpPr>
          <p:grpSpPr>
            <a:xfrm>
              <a:off x="5143504" y="4786322"/>
              <a:ext cx="799148" cy="285752"/>
              <a:chOff x="4201480" y="4786322"/>
              <a:chExt cx="799148" cy="285752"/>
            </a:xfrm>
          </p:grpSpPr>
          <p:sp>
            <p:nvSpPr>
              <p:cNvPr id="51" name="テキスト ボックス 50"/>
              <p:cNvSpPr txBox="1"/>
              <p:nvPr/>
            </p:nvSpPr>
            <p:spPr>
              <a:xfrm>
                <a:off x="4201480" y="4786322"/>
                <a:ext cx="375296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kumimoji="1" lang="en-US" altLang="ja-JP" sz="1200" dirty="0" err="1" smtClean="0">
                    <a:solidFill>
                      <a:srgbClr val="0070C0"/>
                    </a:solidFill>
                  </a:rPr>
                  <a:t>dst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55" name="正方形/長方形 54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C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34" name="テキスト ボックス 33"/>
            <p:cNvSpPr txBox="1"/>
            <p:nvPr/>
          </p:nvSpPr>
          <p:spPr>
            <a:xfrm>
              <a:off x="7072330" y="4643446"/>
              <a:ext cx="732893" cy="46166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ja-JP" altLang="en-US" sz="1200" dirty="0" smtClean="0"/>
                <a:t>を使って</a:t>
              </a:r>
              <a:endParaRPr lang="en-US" altLang="ja-JP" sz="1200" dirty="0" smtClean="0"/>
            </a:p>
            <a:p>
              <a:r>
                <a:rPr lang="ja-JP" altLang="en-US" sz="1200" dirty="0" smtClean="0"/>
                <a:t>移動</a:t>
              </a:r>
              <a:endParaRPr kumimoji="1" lang="ja-JP" altLang="en-US" sz="1200" dirty="0"/>
            </a:p>
          </p:txBody>
        </p:sp>
        <p:sp>
          <p:nvSpPr>
            <p:cNvPr id="35" name="正方形/長方形 34"/>
            <p:cNvSpPr/>
            <p:nvPr/>
          </p:nvSpPr>
          <p:spPr>
            <a:xfrm>
              <a:off x="4500562" y="4500570"/>
              <a:ext cx="214314" cy="21433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altLang="ja-JP" sz="1200" dirty="0" smtClean="0">
                  <a:solidFill>
                    <a:srgbClr val="FF0000"/>
                  </a:solidFill>
                </a:rPr>
                <a:t>2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grpSp>
          <p:nvGrpSpPr>
            <p:cNvPr id="8" name="グループ化 43"/>
            <p:cNvGrpSpPr/>
            <p:nvPr/>
          </p:nvGrpSpPr>
          <p:grpSpPr>
            <a:xfrm>
              <a:off x="3929058" y="4786322"/>
              <a:ext cx="785818" cy="285752"/>
              <a:chOff x="4214810" y="4786322"/>
              <a:chExt cx="785818" cy="285752"/>
            </a:xfrm>
          </p:grpSpPr>
          <p:sp>
            <p:nvSpPr>
              <p:cNvPr id="44" name="テキスト ボックス 43"/>
              <p:cNvSpPr txBox="1"/>
              <p:nvPr/>
            </p:nvSpPr>
            <p:spPr>
              <a:xfrm>
                <a:off x="4214810" y="4786322"/>
                <a:ext cx="361959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err="1" smtClean="0">
                    <a:solidFill>
                      <a:srgbClr val="0070C0"/>
                    </a:solidFill>
                  </a:rPr>
                  <a:t>src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7" name="正方形/長方形 46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A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9" name="グループ化 46"/>
            <p:cNvGrpSpPr/>
            <p:nvPr/>
          </p:nvGrpSpPr>
          <p:grpSpPr>
            <a:xfrm>
              <a:off x="6215074" y="4786322"/>
              <a:ext cx="922896" cy="285752"/>
              <a:chOff x="4077732" y="4786322"/>
              <a:chExt cx="922896" cy="285752"/>
            </a:xfrm>
          </p:grpSpPr>
          <p:sp>
            <p:nvSpPr>
              <p:cNvPr id="40" name="テキスト ボックス 39"/>
              <p:cNvSpPr txBox="1"/>
              <p:nvPr/>
            </p:nvSpPr>
            <p:spPr>
              <a:xfrm>
                <a:off x="4077732" y="4786322"/>
                <a:ext cx="499047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smtClean="0">
                    <a:solidFill>
                      <a:srgbClr val="0070C0"/>
                    </a:solidFill>
                  </a:rPr>
                  <a:t>work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2" name="正方形/長方形 41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B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24" name="右矢印 23"/>
          <p:cNvSpPr/>
          <p:nvPr/>
        </p:nvSpPr>
        <p:spPr>
          <a:xfrm rot="20135183">
            <a:off x="3471622" y="1883599"/>
            <a:ext cx="2071702" cy="10001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50" dirty="0" err="1" smtClean="0"/>
              <a:t>hanoi</a:t>
            </a:r>
            <a:r>
              <a:rPr kumimoji="1" lang="en-US" altLang="ja-JP" sz="1050" dirty="0" smtClean="0"/>
              <a:t>(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2</a:t>
            </a:r>
            <a:r>
              <a:rPr kumimoji="1" lang="en-US" altLang="ja-JP" sz="1050" dirty="0" smtClean="0"/>
              <a:t>, “</a:t>
            </a:r>
            <a:r>
              <a:rPr kumimoji="1" lang="ja-JP" altLang="en-US" sz="1050" dirty="0" smtClean="0"/>
              <a:t>棒</a:t>
            </a:r>
            <a:r>
              <a:rPr kumimoji="1" lang="en-US" altLang="ja-JP" sz="1050" dirty="0" smtClean="0"/>
              <a:t>A”, 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“</a:t>
            </a:r>
            <a:r>
              <a:rPr kumimoji="1" lang="ja-JP" altLang="en-US" sz="1050" dirty="0" smtClean="0">
                <a:solidFill>
                  <a:srgbClr val="FF0000"/>
                </a:solidFill>
              </a:rPr>
              <a:t>棒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C”</a:t>
            </a:r>
            <a:r>
              <a:rPr kumimoji="1" lang="en-US" altLang="ja-JP" sz="1050" dirty="0" smtClean="0"/>
              <a:t>, “</a:t>
            </a:r>
            <a:r>
              <a:rPr kumimoji="1" lang="ja-JP" altLang="en-US" sz="1050" dirty="0" smtClean="0"/>
              <a:t>棒</a:t>
            </a:r>
            <a:r>
              <a:rPr kumimoji="1" lang="en-US" altLang="ja-JP" sz="1050" dirty="0" smtClean="0"/>
              <a:t>B”)</a:t>
            </a:r>
            <a:endParaRPr kumimoji="1" lang="ja-JP" altLang="en-US" sz="1050" dirty="0"/>
          </a:p>
        </p:txBody>
      </p:sp>
      <p:sp>
        <p:nvSpPr>
          <p:cNvPr id="56" name="右矢印 55"/>
          <p:cNvSpPr/>
          <p:nvPr/>
        </p:nvSpPr>
        <p:spPr>
          <a:xfrm>
            <a:off x="5286380" y="3357562"/>
            <a:ext cx="28575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正方形/長方形 68"/>
          <p:cNvSpPr/>
          <p:nvPr/>
        </p:nvSpPr>
        <p:spPr>
          <a:xfrm>
            <a:off x="214282" y="5572140"/>
            <a:ext cx="928662" cy="21431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78" name="テキスト ボックス 77"/>
          <p:cNvSpPr txBox="1"/>
          <p:nvPr/>
        </p:nvSpPr>
        <p:spPr>
          <a:xfrm>
            <a:off x="428596" y="5929330"/>
            <a:ext cx="5485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A</a:t>
            </a:r>
            <a:endParaRPr kumimoji="1" lang="ja-JP" altLang="en-US" dirty="0"/>
          </a:p>
        </p:txBody>
      </p:sp>
      <p:sp>
        <p:nvSpPr>
          <p:cNvPr id="79" name="テキスト ボックス 78"/>
          <p:cNvSpPr txBox="1"/>
          <p:nvPr/>
        </p:nvSpPr>
        <p:spPr>
          <a:xfrm>
            <a:off x="1643042" y="5929330"/>
            <a:ext cx="540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B</a:t>
            </a:r>
            <a:endParaRPr kumimoji="1" lang="ja-JP" altLang="en-US" dirty="0"/>
          </a:p>
        </p:txBody>
      </p:sp>
      <p:sp>
        <p:nvSpPr>
          <p:cNvPr id="86" name="テキスト ボックス 85"/>
          <p:cNvSpPr txBox="1"/>
          <p:nvPr/>
        </p:nvSpPr>
        <p:spPr>
          <a:xfrm>
            <a:off x="2857488" y="5929330"/>
            <a:ext cx="538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C</a:t>
            </a:r>
            <a:endParaRPr kumimoji="1" lang="ja-JP" altLang="en-US" dirty="0"/>
          </a:p>
        </p:txBody>
      </p:sp>
      <p:sp>
        <p:nvSpPr>
          <p:cNvPr id="59" name="正方形/長方形 58"/>
          <p:cNvSpPr/>
          <p:nvPr/>
        </p:nvSpPr>
        <p:spPr>
          <a:xfrm>
            <a:off x="2714612" y="5572140"/>
            <a:ext cx="642942" cy="21431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84" name="正方形/長方形 83"/>
          <p:cNvSpPr/>
          <p:nvPr/>
        </p:nvSpPr>
        <p:spPr>
          <a:xfrm>
            <a:off x="2857488" y="5286388"/>
            <a:ext cx="357190" cy="21431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ハノイの塔：実行の様子</a:t>
            </a:r>
            <a:endParaRPr kumimoji="1" lang="ja-JP" altLang="en-US" dirty="0"/>
          </a:p>
        </p:txBody>
      </p:sp>
      <p:grpSp>
        <p:nvGrpSpPr>
          <p:cNvPr id="2" name="グループ化 55"/>
          <p:cNvGrpSpPr/>
          <p:nvPr/>
        </p:nvGrpSpPr>
        <p:grpSpPr>
          <a:xfrm>
            <a:off x="0" y="1285860"/>
            <a:ext cx="3929090" cy="2714644"/>
            <a:chOff x="3890168" y="4143356"/>
            <a:chExt cx="3929090" cy="2714644"/>
          </a:xfrm>
        </p:grpSpPr>
        <p:sp>
          <p:nvSpPr>
            <p:cNvPr id="18" name="正方形/長方形 17"/>
            <p:cNvSpPr/>
            <p:nvPr/>
          </p:nvSpPr>
          <p:spPr>
            <a:xfrm>
              <a:off x="3890168" y="4143356"/>
              <a:ext cx="265803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err="1" smtClean="0"/>
                <a:t>hanoi</a:t>
              </a:r>
              <a:r>
                <a:rPr lang="en-US" altLang="ja-JP" sz="1600" dirty="0" smtClean="0"/>
                <a:t>(3,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A”,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B”,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C”) </a:t>
              </a: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890168" y="4429108"/>
              <a:ext cx="3929090" cy="71440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" name="正方形/長方形 22"/>
            <p:cNvSpPr/>
            <p:nvPr/>
          </p:nvSpPr>
          <p:spPr>
            <a:xfrm>
              <a:off x="3890168" y="5143488"/>
              <a:ext cx="3929090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2000" dirty="0" smtClean="0"/>
                <a:t>if(</a:t>
              </a:r>
              <a:r>
                <a:rPr lang="en-US" altLang="ja-JP" sz="2000" dirty="0" err="1" smtClean="0"/>
                <a:t>ndisk</a:t>
              </a:r>
              <a:r>
                <a:rPr lang="en-US" altLang="ja-JP" sz="2000" dirty="0" smtClean="0"/>
                <a:t>&gt;=1){</a:t>
              </a:r>
            </a:p>
            <a:p>
              <a:pPr algn="just"/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move(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>
                  <a:solidFill>
                    <a:srgbClr val="FF0000"/>
                  </a:solidFill>
                </a:rPr>
                <a:t>dst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}</a:t>
              </a:r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3929058" y="4500570"/>
              <a:ext cx="511679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err="1" smtClean="0">
                  <a:solidFill>
                    <a:srgbClr val="0070C0"/>
                  </a:solidFill>
                </a:rPr>
                <a:t>ndisk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45" name="テキスト ボックス 44"/>
            <p:cNvSpPr txBox="1"/>
            <p:nvPr/>
          </p:nvSpPr>
          <p:spPr>
            <a:xfrm>
              <a:off x="4714876" y="4786322"/>
              <a:ext cx="461986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/>
                <a:t>から</a:t>
              </a:r>
              <a:endParaRPr kumimoji="1" lang="ja-JP" altLang="en-US" sz="1200" dirty="0"/>
            </a:p>
          </p:txBody>
        </p:sp>
        <p:sp>
          <p:nvSpPr>
            <p:cNvPr id="46" name="テキスト ボックス 45"/>
            <p:cNvSpPr txBox="1"/>
            <p:nvPr/>
          </p:nvSpPr>
          <p:spPr>
            <a:xfrm>
              <a:off x="4714876" y="4500570"/>
              <a:ext cx="931665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ja-JP" altLang="en-US" sz="1200" dirty="0" smtClean="0"/>
                <a:t>枚の円盤を</a:t>
              </a:r>
              <a:endParaRPr kumimoji="1" lang="ja-JP" altLang="en-US" sz="1200" dirty="0"/>
            </a:p>
          </p:txBody>
        </p:sp>
        <p:sp>
          <p:nvSpPr>
            <p:cNvPr id="50" name="テキスト ボックス 49"/>
            <p:cNvSpPr txBox="1"/>
            <p:nvPr/>
          </p:nvSpPr>
          <p:spPr>
            <a:xfrm>
              <a:off x="5929322" y="4786322"/>
              <a:ext cx="338554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>
                  <a:solidFill>
                    <a:srgbClr val="0070C0"/>
                  </a:solidFill>
                </a:rPr>
                <a:t>へ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grpSp>
          <p:nvGrpSpPr>
            <p:cNvPr id="3" name="グループ化 50"/>
            <p:cNvGrpSpPr/>
            <p:nvPr/>
          </p:nvGrpSpPr>
          <p:grpSpPr>
            <a:xfrm>
              <a:off x="5143504" y="4786322"/>
              <a:ext cx="799148" cy="285752"/>
              <a:chOff x="4201480" y="4786322"/>
              <a:chExt cx="799148" cy="285752"/>
            </a:xfrm>
          </p:grpSpPr>
          <p:sp>
            <p:nvSpPr>
              <p:cNvPr id="52" name="テキスト ボックス 51"/>
              <p:cNvSpPr txBox="1"/>
              <p:nvPr/>
            </p:nvSpPr>
            <p:spPr>
              <a:xfrm>
                <a:off x="4201480" y="4786322"/>
                <a:ext cx="375296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kumimoji="1" lang="en-US" altLang="ja-JP" sz="1200" dirty="0" err="1" smtClean="0">
                    <a:solidFill>
                      <a:srgbClr val="0070C0"/>
                    </a:solidFill>
                  </a:rPr>
                  <a:t>dst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53" name="正方形/長方形 52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B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54" name="テキスト ボックス 53"/>
            <p:cNvSpPr txBox="1"/>
            <p:nvPr/>
          </p:nvSpPr>
          <p:spPr>
            <a:xfrm>
              <a:off x="7072330" y="4643446"/>
              <a:ext cx="732893" cy="46166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ja-JP" altLang="en-US" sz="1200" dirty="0" smtClean="0"/>
                <a:t>を使って</a:t>
              </a:r>
              <a:endParaRPr lang="en-US" altLang="ja-JP" sz="1200" dirty="0" smtClean="0"/>
            </a:p>
            <a:p>
              <a:r>
                <a:rPr lang="ja-JP" altLang="en-US" sz="1200" dirty="0" smtClean="0"/>
                <a:t>移動</a:t>
              </a:r>
              <a:endParaRPr kumimoji="1" lang="ja-JP" altLang="en-US" sz="1200" dirty="0"/>
            </a:p>
          </p:txBody>
        </p:sp>
        <p:sp>
          <p:nvSpPr>
            <p:cNvPr id="39" name="正方形/長方形 38"/>
            <p:cNvSpPr/>
            <p:nvPr/>
          </p:nvSpPr>
          <p:spPr>
            <a:xfrm>
              <a:off x="4500562" y="4500570"/>
              <a:ext cx="214314" cy="21433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kumimoji="1" lang="en-US" altLang="ja-JP" sz="1200" dirty="0" smtClean="0">
                  <a:solidFill>
                    <a:srgbClr val="FF0000"/>
                  </a:solidFill>
                </a:rPr>
                <a:t>3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grpSp>
          <p:nvGrpSpPr>
            <p:cNvPr id="4" name="グループ化 43"/>
            <p:cNvGrpSpPr/>
            <p:nvPr/>
          </p:nvGrpSpPr>
          <p:grpSpPr>
            <a:xfrm>
              <a:off x="3929058" y="4786322"/>
              <a:ext cx="785818" cy="285752"/>
              <a:chOff x="4214810" y="4786322"/>
              <a:chExt cx="785818" cy="285752"/>
            </a:xfrm>
          </p:grpSpPr>
          <p:sp>
            <p:nvSpPr>
              <p:cNvPr id="43" name="テキスト ボックス 42"/>
              <p:cNvSpPr txBox="1"/>
              <p:nvPr/>
            </p:nvSpPr>
            <p:spPr>
              <a:xfrm>
                <a:off x="4214810" y="4786322"/>
                <a:ext cx="361959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err="1" smtClean="0">
                    <a:solidFill>
                      <a:srgbClr val="0070C0"/>
                    </a:solidFill>
                  </a:rPr>
                  <a:t>src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1" name="正方形/長方形 40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A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5" name="グループ化 46"/>
            <p:cNvGrpSpPr/>
            <p:nvPr/>
          </p:nvGrpSpPr>
          <p:grpSpPr>
            <a:xfrm>
              <a:off x="6215074" y="4786322"/>
              <a:ext cx="922896" cy="285752"/>
              <a:chOff x="4077732" y="4786322"/>
              <a:chExt cx="922896" cy="285752"/>
            </a:xfrm>
          </p:grpSpPr>
          <p:sp>
            <p:nvSpPr>
              <p:cNvPr id="48" name="テキスト ボックス 47"/>
              <p:cNvSpPr txBox="1"/>
              <p:nvPr/>
            </p:nvSpPr>
            <p:spPr>
              <a:xfrm>
                <a:off x="4077732" y="4786322"/>
                <a:ext cx="499047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smtClean="0">
                    <a:solidFill>
                      <a:srgbClr val="0070C0"/>
                    </a:solidFill>
                  </a:rPr>
                  <a:t>work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9" name="正方形/長方形 48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C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22" name="右矢印 21"/>
          <p:cNvSpPr/>
          <p:nvPr/>
        </p:nvSpPr>
        <p:spPr>
          <a:xfrm>
            <a:off x="142844" y="2714620"/>
            <a:ext cx="28575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6" name="グループ化 55"/>
          <p:cNvGrpSpPr/>
          <p:nvPr/>
        </p:nvGrpSpPr>
        <p:grpSpPr>
          <a:xfrm>
            <a:off x="5072066" y="1285860"/>
            <a:ext cx="3929090" cy="2714644"/>
            <a:chOff x="3890168" y="4143356"/>
            <a:chExt cx="3929090" cy="2714644"/>
          </a:xfrm>
        </p:grpSpPr>
        <p:sp>
          <p:nvSpPr>
            <p:cNvPr id="26" name="正方形/長方形 25"/>
            <p:cNvSpPr/>
            <p:nvPr/>
          </p:nvSpPr>
          <p:spPr>
            <a:xfrm>
              <a:off x="3890168" y="4143356"/>
              <a:ext cx="265803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err="1" smtClean="0"/>
                <a:t>hanoi</a:t>
              </a:r>
              <a:r>
                <a:rPr lang="en-US" altLang="ja-JP" sz="1600" dirty="0" smtClean="0"/>
                <a:t>(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2</a:t>
              </a:r>
              <a:r>
                <a:rPr lang="en-US" altLang="ja-JP" sz="1600" dirty="0" smtClean="0"/>
                <a:t>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A”, 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“</a:t>
              </a:r>
              <a:r>
                <a:rPr lang="ja-JP" altLang="en-US" sz="1600" dirty="0" smtClean="0">
                  <a:solidFill>
                    <a:srgbClr val="FF0000"/>
                  </a:solidFill>
                </a:rPr>
                <a:t>棒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C”</a:t>
              </a:r>
              <a:r>
                <a:rPr lang="en-US" altLang="ja-JP" sz="1600" dirty="0" smtClean="0"/>
                <a:t>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B”) </a:t>
              </a:r>
            </a:p>
          </p:txBody>
        </p:sp>
        <p:sp>
          <p:nvSpPr>
            <p:cNvPr id="27" name="正方形/長方形 26"/>
            <p:cNvSpPr/>
            <p:nvPr/>
          </p:nvSpPr>
          <p:spPr>
            <a:xfrm>
              <a:off x="3890168" y="4429108"/>
              <a:ext cx="3929090" cy="71440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8" name="正方形/長方形 27"/>
            <p:cNvSpPr/>
            <p:nvPr/>
          </p:nvSpPr>
          <p:spPr>
            <a:xfrm>
              <a:off x="3890168" y="5143488"/>
              <a:ext cx="3929090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2000" dirty="0" smtClean="0"/>
                <a:t>if(</a:t>
              </a:r>
              <a:r>
                <a:rPr lang="en-US" altLang="ja-JP" sz="2000" dirty="0" err="1" smtClean="0"/>
                <a:t>ndisk</a:t>
              </a:r>
              <a:r>
                <a:rPr lang="en-US" altLang="ja-JP" sz="2000" dirty="0" smtClean="0"/>
                <a:t>&gt;=1){</a:t>
              </a:r>
            </a:p>
            <a:p>
              <a:pPr algn="just"/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move(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>
                  <a:solidFill>
                    <a:srgbClr val="FF0000"/>
                  </a:solidFill>
                </a:rPr>
                <a:t>dst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}</a:t>
              </a:r>
            </a:p>
          </p:txBody>
        </p:sp>
        <p:sp>
          <p:nvSpPr>
            <p:cNvPr id="29" name="テキスト ボックス 28"/>
            <p:cNvSpPr txBox="1"/>
            <p:nvPr/>
          </p:nvSpPr>
          <p:spPr>
            <a:xfrm>
              <a:off x="3929058" y="4500570"/>
              <a:ext cx="511679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err="1" smtClean="0">
                  <a:solidFill>
                    <a:srgbClr val="0070C0"/>
                  </a:solidFill>
                </a:rPr>
                <a:t>ndisk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30" name="テキスト ボックス 29"/>
            <p:cNvSpPr txBox="1"/>
            <p:nvPr/>
          </p:nvSpPr>
          <p:spPr>
            <a:xfrm>
              <a:off x="4714876" y="4786322"/>
              <a:ext cx="461986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/>
                <a:t>から</a:t>
              </a:r>
              <a:endParaRPr kumimoji="1" lang="ja-JP" altLang="en-US" sz="1200" dirty="0"/>
            </a:p>
          </p:txBody>
        </p:sp>
        <p:sp>
          <p:nvSpPr>
            <p:cNvPr id="31" name="テキスト ボックス 30"/>
            <p:cNvSpPr txBox="1"/>
            <p:nvPr/>
          </p:nvSpPr>
          <p:spPr>
            <a:xfrm>
              <a:off x="4714876" y="4500570"/>
              <a:ext cx="931665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ja-JP" altLang="en-US" sz="1200" dirty="0" smtClean="0"/>
                <a:t>枚の円盤を</a:t>
              </a:r>
              <a:endParaRPr kumimoji="1" lang="ja-JP" altLang="en-US" sz="1200" dirty="0"/>
            </a:p>
          </p:txBody>
        </p:sp>
        <p:sp>
          <p:nvSpPr>
            <p:cNvPr id="32" name="テキスト ボックス 31"/>
            <p:cNvSpPr txBox="1"/>
            <p:nvPr/>
          </p:nvSpPr>
          <p:spPr>
            <a:xfrm>
              <a:off x="5929322" y="4786322"/>
              <a:ext cx="338554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>
                  <a:solidFill>
                    <a:srgbClr val="0070C0"/>
                  </a:solidFill>
                </a:rPr>
                <a:t>へ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grpSp>
          <p:nvGrpSpPr>
            <p:cNvPr id="7" name="グループ化 50"/>
            <p:cNvGrpSpPr/>
            <p:nvPr/>
          </p:nvGrpSpPr>
          <p:grpSpPr>
            <a:xfrm>
              <a:off x="5143504" y="4786322"/>
              <a:ext cx="799148" cy="285752"/>
              <a:chOff x="4201480" y="4786322"/>
              <a:chExt cx="799148" cy="285752"/>
            </a:xfrm>
          </p:grpSpPr>
          <p:sp>
            <p:nvSpPr>
              <p:cNvPr id="51" name="テキスト ボックス 50"/>
              <p:cNvSpPr txBox="1"/>
              <p:nvPr/>
            </p:nvSpPr>
            <p:spPr>
              <a:xfrm>
                <a:off x="4201480" y="4786322"/>
                <a:ext cx="375296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kumimoji="1" lang="en-US" altLang="ja-JP" sz="1200" dirty="0" err="1" smtClean="0">
                    <a:solidFill>
                      <a:srgbClr val="0070C0"/>
                    </a:solidFill>
                  </a:rPr>
                  <a:t>dst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55" name="正方形/長方形 54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C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34" name="テキスト ボックス 33"/>
            <p:cNvSpPr txBox="1"/>
            <p:nvPr/>
          </p:nvSpPr>
          <p:spPr>
            <a:xfrm>
              <a:off x="7072330" y="4643446"/>
              <a:ext cx="732893" cy="46166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ja-JP" altLang="en-US" sz="1200" dirty="0" smtClean="0"/>
                <a:t>を使って</a:t>
              </a:r>
              <a:endParaRPr lang="en-US" altLang="ja-JP" sz="1200" dirty="0" smtClean="0"/>
            </a:p>
            <a:p>
              <a:r>
                <a:rPr lang="ja-JP" altLang="en-US" sz="1200" dirty="0" smtClean="0"/>
                <a:t>移動</a:t>
              </a:r>
              <a:endParaRPr kumimoji="1" lang="ja-JP" altLang="en-US" sz="1200" dirty="0"/>
            </a:p>
          </p:txBody>
        </p:sp>
        <p:sp>
          <p:nvSpPr>
            <p:cNvPr id="35" name="正方形/長方形 34"/>
            <p:cNvSpPr/>
            <p:nvPr/>
          </p:nvSpPr>
          <p:spPr>
            <a:xfrm>
              <a:off x="4500562" y="4500570"/>
              <a:ext cx="214314" cy="21433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altLang="ja-JP" sz="1200" dirty="0" smtClean="0">
                  <a:solidFill>
                    <a:srgbClr val="FF0000"/>
                  </a:solidFill>
                </a:rPr>
                <a:t>2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grpSp>
          <p:nvGrpSpPr>
            <p:cNvPr id="8" name="グループ化 43"/>
            <p:cNvGrpSpPr/>
            <p:nvPr/>
          </p:nvGrpSpPr>
          <p:grpSpPr>
            <a:xfrm>
              <a:off x="3929058" y="4786322"/>
              <a:ext cx="785818" cy="285752"/>
              <a:chOff x="4214810" y="4786322"/>
              <a:chExt cx="785818" cy="285752"/>
            </a:xfrm>
          </p:grpSpPr>
          <p:sp>
            <p:nvSpPr>
              <p:cNvPr id="44" name="テキスト ボックス 43"/>
              <p:cNvSpPr txBox="1"/>
              <p:nvPr/>
            </p:nvSpPr>
            <p:spPr>
              <a:xfrm>
                <a:off x="4214810" y="4786322"/>
                <a:ext cx="361959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err="1" smtClean="0">
                    <a:solidFill>
                      <a:srgbClr val="0070C0"/>
                    </a:solidFill>
                  </a:rPr>
                  <a:t>src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7" name="正方形/長方形 46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A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9" name="グループ化 46"/>
            <p:cNvGrpSpPr/>
            <p:nvPr/>
          </p:nvGrpSpPr>
          <p:grpSpPr>
            <a:xfrm>
              <a:off x="6215074" y="4786322"/>
              <a:ext cx="922896" cy="285752"/>
              <a:chOff x="4077732" y="4786322"/>
              <a:chExt cx="922896" cy="285752"/>
            </a:xfrm>
          </p:grpSpPr>
          <p:sp>
            <p:nvSpPr>
              <p:cNvPr id="40" name="テキスト ボックス 39"/>
              <p:cNvSpPr txBox="1"/>
              <p:nvPr/>
            </p:nvSpPr>
            <p:spPr>
              <a:xfrm>
                <a:off x="4077732" y="4786322"/>
                <a:ext cx="499047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smtClean="0">
                    <a:solidFill>
                      <a:srgbClr val="0070C0"/>
                    </a:solidFill>
                  </a:rPr>
                  <a:t>work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2" name="正方形/長方形 41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B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24" name="右矢印 23"/>
          <p:cNvSpPr/>
          <p:nvPr/>
        </p:nvSpPr>
        <p:spPr>
          <a:xfrm rot="9411855">
            <a:off x="3471622" y="1883599"/>
            <a:ext cx="2071702" cy="10001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50" dirty="0" err="1" smtClean="0"/>
              <a:t>hanoi</a:t>
            </a:r>
            <a:r>
              <a:rPr kumimoji="1" lang="en-US" altLang="ja-JP" sz="1050" dirty="0" smtClean="0"/>
              <a:t>(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2</a:t>
            </a:r>
            <a:r>
              <a:rPr kumimoji="1" lang="en-US" altLang="ja-JP" sz="1050" dirty="0" smtClean="0"/>
              <a:t>, “</a:t>
            </a:r>
            <a:r>
              <a:rPr kumimoji="1" lang="ja-JP" altLang="en-US" sz="1050" dirty="0" smtClean="0"/>
              <a:t>棒</a:t>
            </a:r>
            <a:r>
              <a:rPr kumimoji="1" lang="en-US" altLang="ja-JP" sz="1050" dirty="0" smtClean="0"/>
              <a:t>A”, 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“</a:t>
            </a:r>
            <a:r>
              <a:rPr kumimoji="1" lang="ja-JP" altLang="en-US" sz="1050" dirty="0" smtClean="0">
                <a:solidFill>
                  <a:srgbClr val="FF0000"/>
                </a:solidFill>
              </a:rPr>
              <a:t>棒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C”</a:t>
            </a:r>
            <a:r>
              <a:rPr kumimoji="1" lang="en-US" altLang="ja-JP" sz="1050" dirty="0" smtClean="0"/>
              <a:t>, “</a:t>
            </a:r>
            <a:r>
              <a:rPr kumimoji="1" lang="ja-JP" altLang="en-US" sz="1050" dirty="0" smtClean="0"/>
              <a:t>棒</a:t>
            </a:r>
            <a:r>
              <a:rPr kumimoji="1" lang="en-US" altLang="ja-JP" sz="1050" dirty="0" smtClean="0"/>
              <a:t>B”)</a:t>
            </a:r>
            <a:endParaRPr kumimoji="1" lang="ja-JP" altLang="en-US" sz="1050" dirty="0"/>
          </a:p>
        </p:txBody>
      </p:sp>
      <p:sp>
        <p:nvSpPr>
          <p:cNvPr id="56" name="右矢印 55"/>
          <p:cNvSpPr/>
          <p:nvPr/>
        </p:nvSpPr>
        <p:spPr>
          <a:xfrm>
            <a:off x="4929190" y="3786190"/>
            <a:ext cx="28575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正方形/長方形 68"/>
          <p:cNvSpPr/>
          <p:nvPr/>
        </p:nvSpPr>
        <p:spPr>
          <a:xfrm>
            <a:off x="214282" y="5572140"/>
            <a:ext cx="928662" cy="21431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78" name="テキスト ボックス 77"/>
          <p:cNvSpPr txBox="1"/>
          <p:nvPr/>
        </p:nvSpPr>
        <p:spPr>
          <a:xfrm>
            <a:off x="428596" y="5929330"/>
            <a:ext cx="5485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A</a:t>
            </a:r>
            <a:endParaRPr kumimoji="1" lang="ja-JP" altLang="en-US" dirty="0"/>
          </a:p>
        </p:txBody>
      </p:sp>
      <p:sp>
        <p:nvSpPr>
          <p:cNvPr id="79" name="テキスト ボックス 78"/>
          <p:cNvSpPr txBox="1"/>
          <p:nvPr/>
        </p:nvSpPr>
        <p:spPr>
          <a:xfrm>
            <a:off x="1643042" y="5929330"/>
            <a:ext cx="540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B</a:t>
            </a:r>
            <a:endParaRPr kumimoji="1" lang="ja-JP" altLang="en-US" dirty="0"/>
          </a:p>
        </p:txBody>
      </p:sp>
      <p:sp>
        <p:nvSpPr>
          <p:cNvPr id="86" name="テキスト ボックス 85"/>
          <p:cNvSpPr txBox="1"/>
          <p:nvPr/>
        </p:nvSpPr>
        <p:spPr>
          <a:xfrm>
            <a:off x="2857488" y="5929330"/>
            <a:ext cx="538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C</a:t>
            </a:r>
            <a:endParaRPr kumimoji="1" lang="ja-JP" altLang="en-US" dirty="0"/>
          </a:p>
        </p:txBody>
      </p:sp>
      <p:sp>
        <p:nvSpPr>
          <p:cNvPr id="59" name="正方形/長方形 58"/>
          <p:cNvSpPr/>
          <p:nvPr/>
        </p:nvSpPr>
        <p:spPr>
          <a:xfrm>
            <a:off x="2714612" y="5572140"/>
            <a:ext cx="642942" cy="21431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84" name="正方形/長方形 83"/>
          <p:cNvSpPr/>
          <p:nvPr/>
        </p:nvSpPr>
        <p:spPr>
          <a:xfrm>
            <a:off x="2857488" y="5286388"/>
            <a:ext cx="357190" cy="21431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ハノイの塔：実行の様子</a:t>
            </a:r>
            <a:endParaRPr kumimoji="1" lang="ja-JP" altLang="en-US" dirty="0"/>
          </a:p>
        </p:txBody>
      </p:sp>
      <p:grpSp>
        <p:nvGrpSpPr>
          <p:cNvPr id="2" name="グループ化 55"/>
          <p:cNvGrpSpPr/>
          <p:nvPr/>
        </p:nvGrpSpPr>
        <p:grpSpPr>
          <a:xfrm>
            <a:off x="0" y="1285860"/>
            <a:ext cx="3929090" cy="2714644"/>
            <a:chOff x="3890168" y="4143356"/>
            <a:chExt cx="3929090" cy="2714644"/>
          </a:xfrm>
        </p:grpSpPr>
        <p:sp>
          <p:nvSpPr>
            <p:cNvPr id="18" name="正方形/長方形 17"/>
            <p:cNvSpPr/>
            <p:nvPr/>
          </p:nvSpPr>
          <p:spPr>
            <a:xfrm>
              <a:off x="3890168" y="4143356"/>
              <a:ext cx="265803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err="1" smtClean="0"/>
                <a:t>hanoi</a:t>
              </a:r>
              <a:r>
                <a:rPr lang="en-US" altLang="ja-JP" sz="1600" dirty="0" smtClean="0"/>
                <a:t>(3,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A”,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B”,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C”) </a:t>
              </a: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890168" y="4429108"/>
              <a:ext cx="3929090" cy="71440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" name="正方形/長方形 22"/>
            <p:cNvSpPr/>
            <p:nvPr/>
          </p:nvSpPr>
          <p:spPr>
            <a:xfrm>
              <a:off x="3890168" y="5143488"/>
              <a:ext cx="3929090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2000" dirty="0" smtClean="0"/>
                <a:t>if(</a:t>
              </a:r>
              <a:r>
                <a:rPr lang="en-US" altLang="ja-JP" sz="2000" dirty="0" err="1" smtClean="0"/>
                <a:t>ndisk</a:t>
              </a:r>
              <a:r>
                <a:rPr lang="en-US" altLang="ja-JP" sz="2000" dirty="0" smtClean="0"/>
                <a:t>&gt;=1){</a:t>
              </a:r>
            </a:p>
            <a:p>
              <a:pPr algn="just"/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move(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>
                  <a:solidFill>
                    <a:srgbClr val="FF0000"/>
                  </a:solidFill>
                </a:rPr>
                <a:t>dst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}</a:t>
              </a:r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3929058" y="4500570"/>
              <a:ext cx="511679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err="1" smtClean="0">
                  <a:solidFill>
                    <a:srgbClr val="0070C0"/>
                  </a:solidFill>
                </a:rPr>
                <a:t>ndisk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45" name="テキスト ボックス 44"/>
            <p:cNvSpPr txBox="1"/>
            <p:nvPr/>
          </p:nvSpPr>
          <p:spPr>
            <a:xfrm>
              <a:off x="4714876" y="4786322"/>
              <a:ext cx="461986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/>
                <a:t>から</a:t>
              </a:r>
              <a:endParaRPr kumimoji="1" lang="ja-JP" altLang="en-US" sz="1200" dirty="0"/>
            </a:p>
          </p:txBody>
        </p:sp>
        <p:sp>
          <p:nvSpPr>
            <p:cNvPr id="46" name="テキスト ボックス 45"/>
            <p:cNvSpPr txBox="1"/>
            <p:nvPr/>
          </p:nvSpPr>
          <p:spPr>
            <a:xfrm>
              <a:off x="4714876" y="4500570"/>
              <a:ext cx="931665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ja-JP" altLang="en-US" sz="1200" dirty="0" smtClean="0"/>
                <a:t>枚の円盤を</a:t>
              </a:r>
              <a:endParaRPr kumimoji="1" lang="ja-JP" altLang="en-US" sz="1200" dirty="0"/>
            </a:p>
          </p:txBody>
        </p:sp>
        <p:sp>
          <p:nvSpPr>
            <p:cNvPr id="50" name="テキスト ボックス 49"/>
            <p:cNvSpPr txBox="1"/>
            <p:nvPr/>
          </p:nvSpPr>
          <p:spPr>
            <a:xfrm>
              <a:off x="5929322" y="4786322"/>
              <a:ext cx="338554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>
                  <a:solidFill>
                    <a:srgbClr val="0070C0"/>
                  </a:solidFill>
                </a:rPr>
                <a:t>へ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grpSp>
          <p:nvGrpSpPr>
            <p:cNvPr id="3" name="グループ化 50"/>
            <p:cNvGrpSpPr/>
            <p:nvPr/>
          </p:nvGrpSpPr>
          <p:grpSpPr>
            <a:xfrm>
              <a:off x="5143504" y="4786322"/>
              <a:ext cx="799148" cy="285752"/>
              <a:chOff x="4201480" y="4786322"/>
              <a:chExt cx="799148" cy="285752"/>
            </a:xfrm>
          </p:grpSpPr>
          <p:sp>
            <p:nvSpPr>
              <p:cNvPr id="52" name="テキスト ボックス 51"/>
              <p:cNvSpPr txBox="1"/>
              <p:nvPr/>
            </p:nvSpPr>
            <p:spPr>
              <a:xfrm>
                <a:off x="4201480" y="4786322"/>
                <a:ext cx="375296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kumimoji="1" lang="en-US" altLang="ja-JP" sz="1200" dirty="0" err="1" smtClean="0">
                    <a:solidFill>
                      <a:srgbClr val="0070C0"/>
                    </a:solidFill>
                  </a:rPr>
                  <a:t>dst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53" name="正方形/長方形 52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B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54" name="テキスト ボックス 53"/>
            <p:cNvSpPr txBox="1"/>
            <p:nvPr/>
          </p:nvSpPr>
          <p:spPr>
            <a:xfrm>
              <a:off x="7072330" y="4643446"/>
              <a:ext cx="732893" cy="46166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ja-JP" altLang="en-US" sz="1200" dirty="0" smtClean="0"/>
                <a:t>を使って</a:t>
              </a:r>
              <a:endParaRPr lang="en-US" altLang="ja-JP" sz="1200" dirty="0" smtClean="0"/>
            </a:p>
            <a:p>
              <a:r>
                <a:rPr lang="ja-JP" altLang="en-US" sz="1200" dirty="0" smtClean="0"/>
                <a:t>移動</a:t>
              </a:r>
              <a:endParaRPr kumimoji="1" lang="ja-JP" altLang="en-US" sz="1200" dirty="0"/>
            </a:p>
          </p:txBody>
        </p:sp>
        <p:sp>
          <p:nvSpPr>
            <p:cNvPr id="39" name="正方形/長方形 38"/>
            <p:cNvSpPr/>
            <p:nvPr/>
          </p:nvSpPr>
          <p:spPr>
            <a:xfrm>
              <a:off x="4500562" y="4500570"/>
              <a:ext cx="214314" cy="21433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kumimoji="1" lang="en-US" altLang="ja-JP" sz="1200" dirty="0" smtClean="0">
                  <a:solidFill>
                    <a:srgbClr val="FF0000"/>
                  </a:solidFill>
                </a:rPr>
                <a:t>3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grpSp>
          <p:nvGrpSpPr>
            <p:cNvPr id="4" name="グループ化 43"/>
            <p:cNvGrpSpPr/>
            <p:nvPr/>
          </p:nvGrpSpPr>
          <p:grpSpPr>
            <a:xfrm>
              <a:off x="3929058" y="4786322"/>
              <a:ext cx="785818" cy="285752"/>
              <a:chOff x="4214810" y="4786322"/>
              <a:chExt cx="785818" cy="285752"/>
            </a:xfrm>
          </p:grpSpPr>
          <p:sp>
            <p:nvSpPr>
              <p:cNvPr id="43" name="テキスト ボックス 42"/>
              <p:cNvSpPr txBox="1"/>
              <p:nvPr/>
            </p:nvSpPr>
            <p:spPr>
              <a:xfrm>
                <a:off x="4214810" y="4786322"/>
                <a:ext cx="361959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err="1" smtClean="0">
                    <a:solidFill>
                      <a:srgbClr val="0070C0"/>
                    </a:solidFill>
                  </a:rPr>
                  <a:t>src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1" name="正方形/長方形 40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A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5" name="グループ化 46"/>
            <p:cNvGrpSpPr/>
            <p:nvPr/>
          </p:nvGrpSpPr>
          <p:grpSpPr>
            <a:xfrm>
              <a:off x="6215074" y="4786322"/>
              <a:ext cx="922896" cy="285752"/>
              <a:chOff x="4077732" y="4786322"/>
              <a:chExt cx="922896" cy="285752"/>
            </a:xfrm>
          </p:grpSpPr>
          <p:sp>
            <p:nvSpPr>
              <p:cNvPr id="48" name="テキスト ボックス 47"/>
              <p:cNvSpPr txBox="1"/>
              <p:nvPr/>
            </p:nvSpPr>
            <p:spPr>
              <a:xfrm>
                <a:off x="4077732" y="4786322"/>
                <a:ext cx="499047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smtClean="0">
                    <a:solidFill>
                      <a:srgbClr val="0070C0"/>
                    </a:solidFill>
                  </a:rPr>
                  <a:t>work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9" name="正方形/長方形 48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C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22" name="右矢印 21"/>
          <p:cNvSpPr/>
          <p:nvPr/>
        </p:nvSpPr>
        <p:spPr>
          <a:xfrm>
            <a:off x="142844" y="2714620"/>
            <a:ext cx="28575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正方形/長方形 68"/>
          <p:cNvSpPr/>
          <p:nvPr/>
        </p:nvSpPr>
        <p:spPr>
          <a:xfrm>
            <a:off x="214282" y="5572140"/>
            <a:ext cx="928662" cy="21431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78" name="テキスト ボックス 77"/>
          <p:cNvSpPr txBox="1"/>
          <p:nvPr/>
        </p:nvSpPr>
        <p:spPr>
          <a:xfrm>
            <a:off x="428596" y="5929330"/>
            <a:ext cx="5485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A</a:t>
            </a:r>
            <a:endParaRPr kumimoji="1" lang="ja-JP" altLang="en-US" dirty="0"/>
          </a:p>
        </p:txBody>
      </p:sp>
      <p:sp>
        <p:nvSpPr>
          <p:cNvPr id="79" name="テキスト ボックス 78"/>
          <p:cNvSpPr txBox="1"/>
          <p:nvPr/>
        </p:nvSpPr>
        <p:spPr>
          <a:xfrm>
            <a:off x="1643042" y="5929330"/>
            <a:ext cx="540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B</a:t>
            </a:r>
            <a:endParaRPr kumimoji="1" lang="ja-JP" altLang="en-US" dirty="0"/>
          </a:p>
        </p:txBody>
      </p:sp>
      <p:sp>
        <p:nvSpPr>
          <p:cNvPr id="86" name="テキスト ボックス 85"/>
          <p:cNvSpPr txBox="1"/>
          <p:nvPr/>
        </p:nvSpPr>
        <p:spPr>
          <a:xfrm>
            <a:off x="2857488" y="5929330"/>
            <a:ext cx="538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C</a:t>
            </a:r>
            <a:endParaRPr kumimoji="1" lang="ja-JP" altLang="en-US" dirty="0"/>
          </a:p>
        </p:txBody>
      </p:sp>
      <p:sp>
        <p:nvSpPr>
          <p:cNvPr id="59" name="正方形/長方形 58"/>
          <p:cNvSpPr/>
          <p:nvPr/>
        </p:nvSpPr>
        <p:spPr>
          <a:xfrm>
            <a:off x="2714612" y="5572140"/>
            <a:ext cx="642942" cy="21431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84" name="正方形/長方形 83"/>
          <p:cNvSpPr/>
          <p:nvPr/>
        </p:nvSpPr>
        <p:spPr>
          <a:xfrm>
            <a:off x="2857488" y="5286388"/>
            <a:ext cx="357190" cy="21431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ハノイの塔：実行の様子</a:t>
            </a:r>
            <a:endParaRPr kumimoji="1" lang="ja-JP" altLang="en-US" dirty="0"/>
          </a:p>
        </p:txBody>
      </p:sp>
      <p:grpSp>
        <p:nvGrpSpPr>
          <p:cNvPr id="2" name="グループ化 55"/>
          <p:cNvGrpSpPr/>
          <p:nvPr/>
        </p:nvGrpSpPr>
        <p:grpSpPr>
          <a:xfrm>
            <a:off x="0" y="1285860"/>
            <a:ext cx="3929090" cy="2714644"/>
            <a:chOff x="3890168" y="4143356"/>
            <a:chExt cx="3929090" cy="2714644"/>
          </a:xfrm>
        </p:grpSpPr>
        <p:sp>
          <p:nvSpPr>
            <p:cNvPr id="18" name="正方形/長方形 17"/>
            <p:cNvSpPr/>
            <p:nvPr/>
          </p:nvSpPr>
          <p:spPr>
            <a:xfrm>
              <a:off x="3890168" y="4143356"/>
              <a:ext cx="265803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err="1" smtClean="0"/>
                <a:t>hanoi</a:t>
              </a:r>
              <a:r>
                <a:rPr lang="en-US" altLang="ja-JP" sz="1600" dirty="0" smtClean="0"/>
                <a:t>(3,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A”,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B”,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C”) </a:t>
              </a: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890168" y="4429108"/>
              <a:ext cx="3929090" cy="71440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" name="正方形/長方形 22"/>
            <p:cNvSpPr/>
            <p:nvPr/>
          </p:nvSpPr>
          <p:spPr>
            <a:xfrm>
              <a:off x="3890168" y="5143488"/>
              <a:ext cx="3929090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2000" dirty="0" smtClean="0"/>
                <a:t>if(</a:t>
              </a:r>
              <a:r>
                <a:rPr lang="en-US" altLang="ja-JP" sz="2000" dirty="0" err="1" smtClean="0"/>
                <a:t>ndisk</a:t>
              </a:r>
              <a:r>
                <a:rPr lang="en-US" altLang="ja-JP" sz="2000" dirty="0" smtClean="0"/>
                <a:t>&gt;=1){</a:t>
              </a:r>
            </a:p>
            <a:p>
              <a:pPr algn="just"/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move(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>
                  <a:solidFill>
                    <a:srgbClr val="FF0000"/>
                  </a:solidFill>
                </a:rPr>
                <a:t>dst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}</a:t>
              </a:r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3929058" y="4500570"/>
              <a:ext cx="511679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err="1" smtClean="0">
                  <a:solidFill>
                    <a:srgbClr val="0070C0"/>
                  </a:solidFill>
                </a:rPr>
                <a:t>ndisk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45" name="テキスト ボックス 44"/>
            <p:cNvSpPr txBox="1"/>
            <p:nvPr/>
          </p:nvSpPr>
          <p:spPr>
            <a:xfrm>
              <a:off x="4714876" y="4786322"/>
              <a:ext cx="461986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/>
                <a:t>から</a:t>
              </a:r>
              <a:endParaRPr kumimoji="1" lang="ja-JP" altLang="en-US" sz="1200" dirty="0"/>
            </a:p>
          </p:txBody>
        </p:sp>
        <p:sp>
          <p:nvSpPr>
            <p:cNvPr id="46" name="テキスト ボックス 45"/>
            <p:cNvSpPr txBox="1"/>
            <p:nvPr/>
          </p:nvSpPr>
          <p:spPr>
            <a:xfrm>
              <a:off x="4714876" y="4500570"/>
              <a:ext cx="931665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ja-JP" altLang="en-US" sz="1200" dirty="0" smtClean="0"/>
                <a:t>枚の円盤を</a:t>
              </a:r>
              <a:endParaRPr kumimoji="1" lang="ja-JP" altLang="en-US" sz="1200" dirty="0"/>
            </a:p>
          </p:txBody>
        </p:sp>
        <p:sp>
          <p:nvSpPr>
            <p:cNvPr id="50" name="テキスト ボックス 49"/>
            <p:cNvSpPr txBox="1"/>
            <p:nvPr/>
          </p:nvSpPr>
          <p:spPr>
            <a:xfrm>
              <a:off x="5929322" y="4786322"/>
              <a:ext cx="338554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>
                  <a:solidFill>
                    <a:srgbClr val="0070C0"/>
                  </a:solidFill>
                </a:rPr>
                <a:t>へ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grpSp>
          <p:nvGrpSpPr>
            <p:cNvPr id="3" name="グループ化 50"/>
            <p:cNvGrpSpPr/>
            <p:nvPr/>
          </p:nvGrpSpPr>
          <p:grpSpPr>
            <a:xfrm>
              <a:off x="5143504" y="4786322"/>
              <a:ext cx="799148" cy="285752"/>
              <a:chOff x="4201480" y="4786322"/>
              <a:chExt cx="799148" cy="285752"/>
            </a:xfrm>
          </p:grpSpPr>
          <p:sp>
            <p:nvSpPr>
              <p:cNvPr id="52" name="テキスト ボックス 51"/>
              <p:cNvSpPr txBox="1"/>
              <p:nvPr/>
            </p:nvSpPr>
            <p:spPr>
              <a:xfrm>
                <a:off x="4201480" y="4786322"/>
                <a:ext cx="375296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kumimoji="1" lang="en-US" altLang="ja-JP" sz="1200" dirty="0" err="1" smtClean="0">
                    <a:solidFill>
                      <a:srgbClr val="0070C0"/>
                    </a:solidFill>
                  </a:rPr>
                  <a:t>dst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53" name="正方形/長方形 52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B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54" name="テキスト ボックス 53"/>
            <p:cNvSpPr txBox="1"/>
            <p:nvPr/>
          </p:nvSpPr>
          <p:spPr>
            <a:xfrm>
              <a:off x="7072330" y="4643446"/>
              <a:ext cx="732893" cy="46166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ja-JP" altLang="en-US" sz="1200" dirty="0" smtClean="0"/>
                <a:t>を使って</a:t>
              </a:r>
              <a:endParaRPr lang="en-US" altLang="ja-JP" sz="1200" dirty="0" smtClean="0"/>
            </a:p>
            <a:p>
              <a:r>
                <a:rPr lang="ja-JP" altLang="en-US" sz="1200" dirty="0" smtClean="0"/>
                <a:t>移動</a:t>
              </a:r>
              <a:endParaRPr kumimoji="1" lang="ja-JP" altLang="en-US" sz="1200" dirty="0"/>
            </a:p>
          </p:txBody>
        </p:sp>
        <p:sp>
          <p:nvSpPr>
            <p:cNvPr id="39" name="正方形/長方形 38"/>
            <p:cNvSpPr/>
            <p:nvPr/>
          </p:nvSpPr>
          <p:spPr>
            <a:xfrm>
              <a:off x="4500562" y="4500570"/>
              <a:ext cx="214314" cy="21433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kumimoji="1" lang="en-US" altLang="ja-JP" sz="1200" dirty="0" smtClean="0">
                  <a:solidFill>
                    <a:srgbClr val="FF0000"/>
                  </a:solidFill>
                </a:rPr>
                <a:t>3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grpSp>
          <p:nvGrpSpPr>
            <p:cNvPr id="4" name="グループ化 43"/>
            <p:cNvGrpSpPr/>
            <p:nvPr/>
          </p:nvGrpSpPr>
          <p:grpSpPr>
            <a:xfrm>
              <a:off x="3929058" y="4786322"/>
              <a:ext cx="785818" cy="285752"/>
              <a:chOff x="4214810" y="4786322"/>
              <a:chExt cx="785818" cy="285752"/>
            </a:xfrm>
          </p:grpSpPr>
          <p:sp>
            <p:nvSpPr>
              <p:cNvPr id="43" name="テキスト ボックス 42"/>
              <p:cNvSpPr txBox="1"/>
              <p:nvPr/>
            </p:nvSpPr>
            <p:spPr>
              <a:xfrm>
                <a:off x="4214810" y="4786322"/>
                <a:ext cx="361959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err="1" smtClean="0">
                    <a:solidFill>
                      <a:srgbClr val="0070C0"/>
                    </a:solidFill>
                  </a:rPr>
                  <a:t>src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1" name="正方形/長方形 40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A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5" name="グループ化 46"/>
            <p:cNvGrpSpPr/>
            <p:nvPr/>
          </p:nvGrpSpPr>
          <p:grpSpPr>
            <a:xfrm>
              <a:off x="6215074" y="4786322"/>
              <a:ext cx="922896" cy="285752"/>
              <a:chOff x="4077732" y="4786322"/>
              <a:chExt cx="922896" cy="285752"/>
            </a:xfrm>
          </p:grpSpPr>
          <p:sp>
            <p:nvSpPr>
              <p:cNvPr id="48" name="テキスト ボックス 47"/>
              <p:cNvSpPr txBox="1"/>
              <p:nvPr/>
            </p:nvSpPr>
            <p:spPr>
              <a:xfrm>
                <a:off x="4077732" y="4786322"/>
                <a:ext cx="499047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smtClean="0">
                    <a:solidFill>
                      <a:srgbClr val="0070C0"/>
                    </a:solidFill>
                  </a:rPr>
                  <a:t>work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9" name="正方形/長方形 48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C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22" name="右矢印 21"/>
          <p:cNvSpPr/>
          <p:nvPr/>
        </p:nvSpPr>
        <p:spPr>
          <a:xfrm>
            <a:off x="142844" y="3071810"/>
            <a:ext cx="28575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8" name="テキスト ボックス 77"/>
          <p:cNvSpPr txBox="1"/>
          <p:nvPr/>
        </p:nvSpPr>
        <p:spPr>
          <a:xfrm>
            <a:off x="428596" y="5929330"/>
            <a:ext cx="5485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A</a:t>
            </a:r>
            <a:endParaRPr kumimoji="1" lang="ja-JP" altLang="en-US" dirty="0"/>
          </a:p>
        </p:txBody>
      </p:sp>
      <p:sp>
        <p:nvSpPr>
          <p:cNvPr id="79" name="テキスト ボックス 78"/>
          <p:cNvSpPr txBox="1"/>
          <p:nvPr/>
        </p:nvSpPr>
        <p:spPr>
          <a:xfrm>
            <a:off x="1643042" y="5929330"/>
            <a:ext cx="540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B</a:t>
            </a:r>
            <a:endParaRPr kumimoji="1" lang="ja-JP" altLang="en-US" dirty="0"/>
          </a:p>
        </p:txBody>
      </p:sp>
      <p:sp>
        <p:nvSpPr>
          <p:cNvPr id="86" name="テキスト ボックス 85"/>
          <p:cNvSpPr txBox="1"/>
          <p:nvPr/>
        </p:nvSpPr>
        <p:spPr>
          <a:xfrm>
            <a:off x="2857488" y="5929330"/>
            <a:ext cx="538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C</a:t>
            </a:r>
            <a:endParaRPr kumimoji="1" lang="ja-JP" altLang="en-US" dirty="0"/>
          </a:p>
        </p:txBody>
      </p:sp>
      <p:sp>
        <p:nvSpPr>
          <p:cNvPr id="59" name="正方形/長方形 58"/>
          <p:cNvSpPr/>
          <p:nvPr/>
        </p:nvSpPr>
        <p:spPr>
          <a:xfrm>
            <a:off x="2714612" y="5572140"/>
            <a:ext cx="642942" cy="21431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84" name="正方形/長方形 83"/>
          <p:cNvSpPr/>
          <p:nvPr/>
        </p:nvSpPr>
        <p:spPr>
          <a:xfrm>
            <a:off x="2857488" y="5286388"/>
            <a:ext cx="357190" cy="21431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cxnSp>
        <p:nvCxnSpPr>
          <p:cNvPr id="29" name="曲線コネクタ 28"/>
          <p:cNvCxnSpPr/>
          <p:nvPr/>
        </p:nvCxnSpPr>
        <p:spPr>
          <a:xfrm rot="5400000" flipH="1" flipV="1">
            <a:off x="1356496" y="4787116"/>
            <a:ext cx="1588" cy="1285884"/>
          </a:xfrm>
          <a:prstGeom prst="curvedConnector3">
            <a:avLst>
              <a:gd name="adj1" fmla="val 14395466"/>
            </a:avLst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正方形/長方形 29"/>
          <p:cNvSpPr/>
          <p:nvPr/>
        </p:nvSpPr>
        <p:spPr>
          <a:xfrm>
            <a:off x="357158" y="4071942"/>
            <a:ext cx="201689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200" dirty="0" smtClean="0"/>
              <a:t>move(“</a:t>
            </a:r>
            <a:r>
              <a:rPr lang="ja-JP" altLang="en-US" sz="1200" dirty="0" smtClean="0"/>
              <a:t>棒</a:t>
            </a:r>
            <a:r>
              <a:rPr lang="en-US" altLang="ja-JP" sz="1200" dirty="0" smtClean="0"/>
              <a:t>A”, “</a:t>
            </a:r>
            <a:r>
              <a:rPr lang="ja-JP" altLang="en-US" sz="1200" dirty="0" smtClean="0"/>
              <a:t>棒</a:t>
            </a:r>
            <a:r>
              <a:rPr lang="en-US" altLang="ja-JP" sz="1200" dirty="0" smtClean="0"/>
              <a:t>B”) </a:t>
            </a:r>
          </a:p>
          <a:p>
            <a:r>
              <a:rPr lang="ja-JP" altLang="en-US" sz="1600" dirty="0" smtClean="0">
                <a:solidFill>
                  <a:srgbClr val="00B0F0"/>
                </a:solidFill>
              </a:rPr>
              <a:t>「棒</a:t>
            </a:r>
            <a:r>
              <a:rPr lang="en-US" altLang="ja-JP" sz="1600" dirty="0" smtClean="0">
                <a:solidFill>
                  <a:srgbClr val="00B0F0"/>
                </a:solidFill>
              </a:rPr>
              <a:t>A</a:t>
            </a:r>
            <a:r>
              <a:rPr lang="ja-JP" altLang="en-US" sz="1600" dirty="0" smtClean="0">
                <a:solidFill>
                  <a:srgbClr val="00B0F0"/>
                </a:solidFill>
              </a:rPr>
              <a:t>から棒</a:t>
            </a:r>
            <a:r>
              <a:rPr lang="en-US" altLang="ja-JP" sz="1600" dirty="0" smtClean="0">
                <a:solidFill>
                  <a:srgbClr val="00B0F0"/>
                </a:solidFill>
              </a:rPr>
              <a:t>B</a:t>
            </a:r>
            <a:r>
              <a:rPr lang="ja-JP" altLang="en-US" sz="1600" dirty="0" smtClean="0">
                <a:solidFill>
                  <a:srgbClr val="00B0F0"/>
                </a:solidFill>
              </a:rPr>
              <a:t>へ移動」</a:t>
            </a:r>
            <a:endParaRPr lang="en-US" altLang="ja-JP" sz="1600" dirty="0" smtClean="0">
              <a:solidFill>
                <a:srgbClr val="00B0F0"/>
              </a:solidFill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1500166" y="5572140"/>
            <a:ext cx="928662" cy="21431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ハノイの塔：実行の様子</a:t>
            </a:r>
            <a:endParaRPr kumimoji="1" lang="ja-JP" altLang="en-US" dirty="0"/>
          </a:p>
        </p:txBody>
      </p:sp>
      <p:grpSp>
        <p:nvGrpSpPr>
          <p:cNvPr id="2" name="グループ化 55"/>
          <p:cNvGrpSpPr/>
          <p:nvPr/>
        </p:nvGrpSpPr>
        <p:grpSpPr>
          <a:xfrm>
            <a:off x="0" y="1285860"/>
            <a:ext cx="3929090" cy="2714644"/>
            <a:chOff x="3890168" y="4143356"/>
            <a:chExt cx="3929090" cy="2714644"/>
          </a:xfrm>
        </p:grpSpPr>
        <p:sp>
          <p:nvSpPr>
            <p:cNvPr id="18" name="正方形/長方形 17"/>
            <p:cNvSpPr/>
            <p:nvPr/>
          </p:nvSpPr>
          <p:spPr>
            <a:xfrm>
              <a:off x="3890168" y="4143356"/>
              <a:ext cx="265803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err="1" smtClean="0"/>
                <a:t>hanoi</a:t>
              </a:r>
              <a:r>
                <a:rPr lang="en-US" altLang="ja-JP" sz="1600" dirty="0" smtClean="0"/>
                <a:t>(3,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A”,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B”,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C”) </a:t>
              </a: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890168" y="4429108"/>
              <a:ext cx="3929090" cy="71440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" name="正方形/長方形 22"/>
            <p:cNvSpPr/>
            <p:nvPr/>
          </p:nvSpPr>
          <p:spPr>
            <a:xfrm>
              <a:off x="3890168" y="5143488"/>
              <a:ext cx="3929090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2000" dirty="0" smtClean="0"/>
                <a:t>if(</a:t>
              </a:r>
              <a:r>
                <a:rPr lang="en-US" altLang="ja-JP" sz="2000" dirty="0" err="1" smtClean="0"/>
                <a:t>ndisk</a:t>
              </a:r>
              <a:r>
                <a:rPr lang="en-US" altLang="ja-JP" sz="2000" dirty="0" smtClean="0"/>
                <a:t>&gt;=1){</a:t>
              </a:r>
            </a:p>
            <a:p>
              <a:pPr algn="just"/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move(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>
                  <a:solidFill>
                    <a:srgbClr val="FF0000"/>
                  </a:solidFill>
                </a:rPr>
                <a:t>dst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}</a:t>
              </a:r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3929058" y="4500570"/>
              <a:ext cx="511679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err="1" smtClean="0">
                  <a:solidFill>
                    <a:srgbClr val="0070C0"/>
                  </a:solidFill>
                </a:rPr>
                <a:t>ndisk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45" name="テキスト ボックス 44"/>
            <p:cNvSpPr txBox="1"/>
            <p:nvPr/>
          </p:nvSpPr>
          <p:spPr>
            <a:xfrm>
              <a:off x="4714876" y="4786322"/>
              <a:ext cx="461986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/>
                <a:t>から</a:t>
              </a:r>
              <a:endParaRPr kumimoji="1" lang="ja-JP" altLang="en-US" sz="1200" dirty="0"/>
            </a:p>
          </p:txBody>
        </p:sp>
        <p:sp>
          <p:nvSpPr>
            <p:cNvPr id="46" name="テキスト ボックス 45"/>
            <p:cNvSpPr txBox="1"/>
            <p:nvPr/>
          </p:nvSpPr>
          <p:spPr>
            <a:xfrm>
              <a:off x="4714876" y="4500570"/>
              <a:ext cx="931665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ja-JP" altLang="en-US" sz="1200" dirty="0" smtClean="0"/>
                <a:t>枚の円盤を</a:t>
              </a:r>
              <a:endParaRPr kumimoji="1" lang="ja-JP" altLang="en-US" sz="1200" dirty="0"/>
            </a:p>
          </p:txBody>
        </p:sp>
        <p:sp>
          <p:nvSpPr>
            <p:cNvPr id="50" name="テキスト ボックス 49"/>
            <p:cNvSpPr txBox="1"/>
            <p:nvPr/>
          </p:nvSpPr>
          <p:spPr>
            <a:xfrm>
              <a:off x="5929322" y="4786322"/>
              <a:ext cx="338554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>
                  <a:solidFill>
                    <a:srgbClr val="0070C0"/>
                  </a:solidFill>
                </a:rPr>
                <a:t>へ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grpSp>
          <p:nvGrpSpPr>
            <p:cNvPr id="3" name="グループ化 50"/>
            <p:cNvGrpSpPr/>
            <p:nvPr/>
          </p:nvGrpSpPr>
          <p:grpSpPr>
            <a:xfrm>
              <a:off x="5143504" y="4786322"/>
              <a:ext cx="799148" cy="285752"/>
              <a:chOff x="4201480" y="4786322"/>
              <a:chExt cx="799148" cy="285752"/>
            </a:xfrm>
          </p:grpSpPr>
          <p:sp>
            <p:nvSpPr>
              <p:cNvPr id="52" name="テキスト ボックス 51"/>
              <p:cNvSpPr txBox="1"/>
              <p:nvPr/>
            </p:nvSpPr>
            <p:spPr>
              <a:xfrm>
                <a:off x="4201480" y="4786322"/>
                <a:ext cx="375296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kumimoji="1" lang="en-US" altLang="ja-JP" sz="1200" dirty="0" err="1" smtClean="0">
                    <a:solidFill>
                      <a:srgbClr val="0070C0"/>
                    </a:solidFill>
                  </a:rPr>
                  <a:t>dst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53" name="正方形/長方形 52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B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54" name="テキスト ボックス 53"/>
            <p:cNvSpPr txBox="1"/>
            <p:nvPr/>
          </p:nvSpPr>
          <p:spPr>
            <a:xfrm>
              <a:off x="7072330" y="4643446"/>
              <a:ext cx="732893" cy="46166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ja-JP" altLang="en-US" sz="1200" dirty="0" smtClean="0"/>
                <a:t>を使って</a:t>
              </a:r>
              <a:endParaRPr lang="en-US" altLang="ja-JP" sz="1200" dirty="0" smtClean="0"/>
            </a:p>
            <a:p>
              <a:r>
                <a:rPr lang="ja-JP" altLang="en-US" sz="1200" dirty="0" smtClean="0"/>
                <a:t>移動</a:t>
              </a:r>
              <a:endParaRPr kumimoji="1" lang="ja-JP" altLang="en-US" sz="1200" dirty="0"/>
            </a:p>
          </p:txBody>
        </p:sp>
        <p:sp>
          <p:nvSpPr>
            <p:cNvPr id="39" name="正方形/長方形 38"/>
            <p:cNvSpPr/>
            <p:nvPr/>
          </p:nvSpPr>
          <p:spPr>
            <a:xfrm>
              <a:off x="4500562" y="4500570"/>
              <a:ext cx="214314" cy="21433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kumimoji="1" lang="en-US" altLang="ja-JP" sz="1200" dirty="0" smtClean="0">
                  <a:solidFill>
                    <a:srgbClr val="FF0000"/>
                  </a:solidFill>
                </a:rPr>
                <a:t>3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grpSp>
          <p:nvGrpSpPr>
            <p:cNvPr id="4" name="グループ化 43"/>
            <p:cNvGrpSpPr/>
            <p:nvPr/>
          </p:nvGrpSpPr>
          <p:grpSpPr>
            <a:xfrm>
              <a:off x="3929058" y="4786322"/>
              <a:ext cx="785818" cy="285752"/>
              <a:chOff x="4214810" y="4786322"/>
              <a:chExt cx="785818" cy="285752"/>
            </a:xfrm>
          </p:grpSpPr>
          <p:sp>
            <p:nvSpPr>
              <p:cNvPr id="43" name="テキスト ボックス 42"/>
              <p:cNvSpPr txBox="1"/>
              <p:nvPr/>
            </p:nvSpPr>
            <p:spPr>
              <a:xfrm>
                <a:off x="4214810" y="4786322"/>
                <a:ext cx="361959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err="1" smtClean="0">
                    <a:solidFill>
                      <a:srgbClr val="0070C0"/>
                    </a:solidFill>
                  </a:rPr>
                  <a:t>src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1" name="正方形/長方形 40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A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5" name="グループ化 46"/>
            <p:cNvGrpSpPr/>
            <p:nvPr/>
          </p:nvGrpSpPr>
          <p:grpSpPr>
            <a:xfrm>
              <a:off x="6215074" y="4786322"/>
              <a:ext cx="922896" cy="285752"/>
              <a:chOff x="4077732" y="4786322"/>
              <a:chExt cx="922896" cy="285752"/>
            </a:xfrm>
          </p:grpSpPr>
          <p:sp>
            <p:nvSpPr>
              <p:cNvPr id="48" name="テキスト ボックス 47"/>
              <p:cNvSpPr txBox="1"/>
              <p:nvPr/>
            </p:nvSpPr>
            <p:spPr>
              <a:xfrm>
                <a:off x="4077732" y="4786322"/>
                <a:ext cx="499047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smtClean="0">
                    <a:solidFill>
                      <a:srgbClr val="0070C0"/>
                    </a:solidFill>
                  </a:rPr>
                  <a:t>work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9" name="正方形/長方形 48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C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22" name="右矢印 21"/>
          <p:cNvSpPr/>
          <p:nvPr/>
        </p:nvSpPr>
        <p:spPr>
          <a:xfrm>
            <a:off x="142844" y="3357562"/>
            <a:ext cx="28575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8" name="テキスト ボックス 77"/>
          <p:cNvSpPr txBox="1"/>
          <p:nvPr/>
        </p:nvSpPr>
        <p:spPr>
          <a:xfrm>
            <a:off x="428596" y="5929330"/>
            <a:ext cx="5485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A</a:t>
            </a:r>
            <a:endParaRPr kumimoji="1" lang="ja-JP" altLang="en-US" dirty="0"/>
          </a:p>
        </p:txBody>
      </p:sp>
      <p:sp>
        <p:nvSpPr>
          <p:cNvPr id="79" name="テキスト ボックス 78"/>
          <p:cNvSpPr txBox="1"/>
          <p:nvPr/>
        </p:nvSpPr>
        <p:spPr>
          <a:xfrm>
            <a:off x="1643042" y="5929330"/>
            <a:ext cx="540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B</a:t>
            </a:r>
            <a:endParaRPr kumimoji="1" lang="ja-JP" altLang="en-US" dirty="0"/>
          </a:p>
        </p:txBody>
      </p:sp>
      <p:sp>
        <p:nvSpPr>
          <p:cNvPr id="86" name="テキスト ボックス 85"/>
          <p:cNvSpPr txBox="1"/>
          <p:nvPr/>
        </p:nvSpPr>
        <p:spPr>
          <a:xfrm>
            <a:off x="2857488" y="5929330"/>
            <a:ext cx="538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C</a:t>
            </a:r>
            <a:endParaRPr kumimoji="1" lang="ja-JP" altLang="en-US" dirty="0"/>
          </a:p>
        </p:txBody>
      </p:sp>
      <p:sp>
        <p:nvSpPr>
          <p:cNvPr id="59" name="正方形/長方形 58"/>
          <p:cNvSpPr/>
          <p:nvPr/>
        </p:nvSpPr>
        <p:spPr>
          <a:xfrm>
            <a:off x="2714612" y="5572140"/>
            <a:ext cx="642942" cy="21431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84" name="正方形/長方形 83"/>
          <p:cNvSpPr/>
          <p:nvPr/>
        </p:nvSpPr>
        <p:spPr>
          <a:xfrm>
            <a:off x="2857488" y="5286388"/>
            <a:ext cx="357190" cy="21431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1500166" y="5572140"/>
            <a:ext cx="928662" cy="21431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ハノイの塔：実行の様子</a:t>
            </a:r>
            <a:endParaRPr kumimoji="1" lang="ja-JP" altLang="en-US" dirty="0"/>
          </a:p>
        </p:txBody>
      </p:sp>
      <p:grpSp>
        <p:nvGrpSpPr>
          <p:cNvPr id="2" name="グループ化 55"/>
          <p:cNvGrpSpPr/>
          <p:nvPr/>
        </p:nvGrpSpPr>
        <p:grpSpPr>
          <a:xfrm>
            <a:off x="0" y="1285860"/>
            <a:ext cx="3929090" cy="2714644"/>
            <a:chOff x="3890168" y="4143356"/>
            <a:chExt cx="3929090" cy="2714644"/>
          </a:xfrm>
        </p:grpSpPr>
        <p:sp>
          <p:nvSpPr>
            <p:cNvPr id="18" name="正方形/長方形 17"/>
            <p:cNvSpPr/>
            <p:nvPr/>
          </p:nvSpPr>
          <p:spPr>
            <a:xfrm>
              <a:off x="3890168" y="4143356"/>
              <a:ext cx="265803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err="1" smtClean="0"/>
                <a:t>hanoi</a:t>
              </a:r>
              <a:r>
                <a:rPr lang="en-US" altLang="ja-JP" sz="1600" dirty="0" smtClean="0"/>
                <a:t>(3,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A”,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B”,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C”) </a:t>
              </a: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890168" y="4429108"/>
              <a:ext cx="3929090" cy="71440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" name="正方形/長方形 22"/>
            <p:cNvSpPr/>
            <p:nvPr/>
          </p:nvSpPr>
          <p:spPr>
            <a:xfrm>
              <a:off x="3890168" y="5143488"/>
              <a:ext cx="3929090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2000" dirty="0" smtClean="0"/>
                <a:t>if(</a:t>
              </a:r>
              <a:r>
                <a:rPr lang="en-US" altLang="ja-JP" sz="2000" dirty="0" err="1" smtClean="0"/>
                <a:t>ndisk</a:t>
              </a:r>
              <a:r>
                <a:rPr lang="en-US" altLang="ja-JP" sz="2000" dirty="0" smtClean="0"/>
                <a:t>&gt;=1){</a:t>
              </a:r>
            </a:p>
            <a:p>
              <a:pPr algn="just"/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move(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>
                  <a:solidFill>
                    <a:srgbClr val="FF0000"/>
                  </a:solidFill>
                </a:rPr>
                <a:t>dst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}</a:t>
              </a:r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3929058" y="4500570"/>
              <a:ext cx="511679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err="1" smtClean="0">
                  <a:solidFill>
                    <a:srgbClr val="0070C0"/>
                  </a:solidFill>
                </a:rPr>
                <a:t>ndisk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45" name="テキスト ボックス 44"/>
            <p:cNvSpPr txBox="1"/>
            <p:nvPr/>
          </p:nvSpPr>
          <p:spPr>
            <a:xfrm>
              <a:off x="4714876" y="4786322"/>
              <a:ext cx="461986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/>
                <a:t>から</a:t>
              </a:r>
              <a:endParaRPr kumimoji="1" lang="ja-JP" altLang="en-US" sz="1200" dirty="0"/>
            </a:p>
          </p:txBody>
        </p:sp>
        <p:sp>
          <p:nvSpPr>
            <p:cNvPr id="46" name="テキスト ボックス 45"/>
            <p:cNvSpPr txBox="1"/>
            <p:nvPr/>
          </p:nvSpPr>
          <p:spPr>
            <a:xfrm>
              <a:off x="4714876" y="4500570"/>
              <a:ext cx="931665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ja-JP" altLang="en-US" sz="1200" dirty="0" smtClean="0"/>
                <a:t>枚の円盤を</a:t>
              </a:r>
              <a:endParaRPr kumimoji="1" lang="ja-JP" altLang="en-US" sz="1200" dirty="0"/>
            </a:p>
          </p:txBody>
        </p:sp>
        <p:sp>
          <p:nvSpPr>
            <p:cNvPr id="50" name="テキスト ボックス 49"/>
            <p:cNvSpPr txBox="1"/>
            <p:nvPr/>
          </p:nvSpPr>
          <p:spPr>
            <a:xfrm>
              <a:off x="5929322" y="4786322"/>
              <a:ext cx="338554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>
                  <a:solidFill>
                    <a:srgbClr val="0070C0"/>
                  </a:solidFill>
                </a:rPr>
                <a:t>へ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grpSp>
          <p:nvGrpSpPr>
            <p:cNvPr id="3" name="グループ化 50"/>
            <p:cNvGrpSpPr/>
            <p:nvPr/>
          </p:nvGrpSpPr>
          <p:grpSpPr>
            <a:xfrm>
              <a:off x="5143504" y="4786322"/>
              <a:ext cx="799148" cy="285752"/>
              <a:chOff x="4201480" y="4786322"/>
              <a:chExt cx="799148" cy="285752"/>
            </a:xfrm>
          </p:grpSpPr>
          <p:sp>
            <p:nvSpPr>
              <p:cNvPr id="52" name="テキスト ボックス 51"/>
              <p:cNvSpPr txBox="1"/>
              <p:nvPr/>
            </p:nvSpPr>
            <p:spPr>
              <a:xfrm>
                <a:off x="4201480" y="4786322"/>
                <a:ext cx="375296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kumimoji="1" lang="en-US" altLang="ja-JP" sz="1200" dirty="0" err="1" smtClean="0">
                    <a:solidFill>
                      <a:srgbClr val="0070C0"/>
                    </a:solidFill>
                  </a:rPr>
                  <a:t>dst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53" name="正方形/長方形 52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B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54" name="テキスト ボックス 53"/>
            <p:cNvSpPr txBox="1"/>
            <p:nvPr/>
          </p:nvSpPr>
          <p:spPr>
            <a:xfrm>
              <a:off x="7072330" y="4643446"/>
              <a:ext cx="732893" cy="46166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ja-JP" altLang="en-US" sz="1200" dirty="0" smtClean="0"/>
                <a:t>を使って</a:t>
              </a:r>
              <a:endParaRPr lang="en-US" altLang="ja-JP" sz="1200" dirty="0" smtClean="0"/>
            </a:p>
            <a:p>
              <a:r>
                <a:rPr lang="ja-JP" altLang="en-US" sz="1200" dirty="0" smtClean="0"/>
                <a:t>移動</a:t>
              </a:r>
              <a:endParaRPr kumimoji="1" lang="ja-JP" altLang="en-US" sz="1200" dirty="0"/>
            </a:p>
          </p:txBody>
        </p:sp>
        <p:sp>
          <p:nvSpPr>
            <p:cNvPr id="39" name="正方形/長方形 38"/>
            <p:cNvSpPr/>
            <p:nvPr/>
          </p:nvSpPr>
          <p:spPr>
            <a:xfrm>
              <a:off x="4500562" y="4500570"/>
              <a:ext cx="214314" cy="21433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kumimoji="1" lang="en-US" altLang="ja-JP" sz="1200" dirty="0" smtClean="0">
                  <a:solidFill>
                    <a:srgbClr val="FF0000"/>
                  </a:solidFill>
                </a:rPr>
                <a:t>3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grpSp>
          <p:nvGrpSpPr>
            <p:cNvPr id="4" name="グループ化 43"/>
            <p:cNvGrpSpPr/>
            <p:nvPr/>
          </p:nvGrpSpPr>
          <p:grpSpPr>
            <a:xfrm>
              <a:off x="3929058" y="4786322"/>
              <a:ext cx="785818" cy="285752"/>
              <a:chOff x="4214810" y="4786322"/>
              <a:chExt cx="785818" cy="285752"/>
            </a:xfrm>
          </p:grpSpPr>
          <p:sp>
            <p:nvSpPr>
              <p:cNvPr id="43" name="テキスト ボックス 42"/>
              <p:cNvSpPr txBox="1"/>
              <p:nvPr/>
            </p:nvSpPr>
            <p:spPr>
              <a:xfrm>
                <a:off x="4214810" y="4786322"/>
                <a:ext cx="361959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err="1" smtClean="0">
                    <a:solidFill>
                      <a:srgbClr val="0070C0"/>
                    </a:solidFill>
                  </a:rPr>
                  <a:t>src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1" name="正方形/長方形 40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A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5" name="グループ化 46"/>
            <p:cNvGrpSpPr/>
            <p:nvPr/>
          </p:nvGrpSpPr>
          <p:grpSpPr>
            <a:xfrm>
              <a:off x="6215074" y="4786322"/>
              <a:ext cx="922896" cy="285752"/>
              <a:chOff x="4077732" y="4786322"/>
              <a:chExt cx="922896" cy="285752"/>
            </a:xfrm>
          </p:grpSpPr>
          <p:sp>
            <p:nvSpPr>
              <p:cNvPr id="48" name="テキスト ボックス 47"/>
              <p:cNvSpPr txBox="1"/>
              <p:nvPr/>
            </p:nvSpPr>
            <p:spPr>
              <a:xfrm>
                <a:off x="4077732" y="4786322"/>
                <a:ext cx="499047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smtClean="0">
                    <a:solidFill>
                      <a:srgbClr val="0070C0"/>
                    </a:solidFill>
                  </a:rPr>
                  <a:t>work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9" name="正方形/長方形 48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C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22" name="右矢印 21"/>
          <p:cNvSpPr/>
          <p:nvPr/>
        </p:nvSpPr>
        <p:spPr>
          <a:xfrm>
            <a:off x="142844" y="3357562"/>
            <a:ext cx="28575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8" name="テキスト ボックス 77"/>
          <p:cNvSpPr txBox="1"/>
          <p:nvPr/>
        </p:nvSpPr>
        <p:spPr>
          <a:xfrm>
            <a:off x="428596" y="5929330"/>
            <a:ext cx="5485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A</a:t>
            </a:r>
            <a:endParaRPr kumimoji="1" lang="ja-JP" altLang="en-US" dirty="0"/>
          </a:p>
        </p:txBody>
      </p:sp>
      <p:sp>
        <p:nvSpPr>
          <p:cNvPr id="79" name="テキスト ボックス 78"/>
          <p:cNvSpPr txBox="1"/>
          <p:nvPr/>
        </p:nvSpPr>
        <p:spPr>
          <a:xfrm>
            <a:off x="1643042" y="5929330"/>
            <a:ext cx="540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B</a:t>
            </a:r>
            <a:endParaRPr kumimoji="1" lang="ja-JP" altLang="en-US" dirty="0"/>
          </a:p>
        </p:txBody>
      </p:sp>
      <p:sp>
        <p:nvSpPr>
          <p:cNvPr id="86" name="テキスト ボックス 85"/>
          <p:cNvSpPr txBox="1"/>
          <p:nvPr/>
        </p:nvSpPr>
        <p:spPr>
          <a:xfrm>
            <a:off x="2857488" y="5929330"/>
            <a:ext cx="538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C</a:t>
            </a:r>
            <a:endParaRPr kumimoji="1" lang="ja-JP" altLang="en-US" dirty="0"/>
          </a:p>
        </p:txBody>
      </p:sp>
      <p:sp>
        <p:nvSpPr>
          <p:cNvPr id="59" name="正方形/長方形 58"/>
          <p:cNvSpPr/>
          <p:nvPr/>
        </p:nvSpPr>
        <p:spPr>
          <a:xfrm>
            <a:off x="2714612" y="5572140"/>
            <a:ext cx="642942" cy="21431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84" name="正方形/長方形 83"/>
          <p:cNvSpPr/>
          <p:nvPr/>
        </p:nvSpPr>
        <p:spPr>
          <a:xfrm>
            <a:off x="2857488" y="5286388"/>
            <a:ext cx="357190" cy="21431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1500166" y="5572140"/>
            <a:ext cx="928662" cy="21431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29" name="右矢印 28"/>
          <p:cNvSpPr/>
          <p:nvPr/>
        </p:nvSpPr>
        <p:spPr>
          <a:xfrm rot="20135183">
            <a:off x="3471621" y="2312228"/>
            <a:ext cx="2071702" cy="10001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50" dirty="0" err="1" smtClean="0"/>
              <a:t>hanoi</a:t>
            </a:r>
            <a:r>
              <a:rPr kumimoji="1" lang="en-US" altLang="ja-JP" sz="1050" dirty="0" smtClean="0"/>
              <a:t>(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2</a:t>
            </a:r>
            <a:r>
              <a:rPr kumimoji="1" lang="en-US" altLang="ja-JP" sz="1050" dirty="0" smtClean="0"/>
              <a:t>, 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“</a:t>
            </a:r>
            <a:r>
              <a:rPr kumimoji="1" lang="ja-JP" altLang="en-US" sz="1050" dirty="0" smtClean="0">
                <a:solidFill>
                  <a:srgbClr val="FF0000"/>
                </a:solidFill>
              </a:rPr>
              <a:t>棒</a:t>
            </a:r>
            <a:r>
              <a:rPr lang="en-US" altLang="ja-JP" sz="1050" dirty="0" smtClean="0">
                <a:solidFill>
                  <a:srgbClr val="FF0000"/>
                </a:solidFill>
              </a:rPr>
              <a:t>C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”</a:t>
            </a:r>
            <a:r>
              <a:rPr kumimoji="1" lang="en-US" altLang="ja-JP" sz="1050" dirty="0" smtClean="0"/>
              <a:t>, 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“</a:t>
            </a:r>
            <a:r>
              <a:rPr kumimoji="1" lang="ja-JP" altLang="en-US" sz="1050" dirty="0" smtClean="0">
                <a:solidFill>
                  <a:srgbClr val="FF0000"/>
                </a:solidFill>
              </a:rPr>
              <a:t>棒</a:t>
            </a:r>
            <a:r>
              <a:rPr lang="en-US" altLang="ja-JP" sz="1050" dirty="0" smtClean="0">
                <a:solidFill>
                  <a:srgbClr val="FF0000"/>
                </a:solidFill>
              </a:rPr>
              <a:t>B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”</a:t>
            </a:r>
            <a:r>
              <a:rPr kumimoji="1" lang="en-US" altLang="ja-JP" sz="1050" dirty="0" smtClean="0"/>
              <a:t>, “</a:t>
            </a:r>
            <a:r>
              <a:rPr kumimoji="1" lang="ja-JP" altLang="en-US" sz="1050" dirty="0" smtClean="0"/>
              <a:t>棒</a:t>
            </a:r>
            <a:r>
              <a:rPr lang="en-US" altLang="ja-JP" sz="1050" dirty="0" smtClean="0"/>
              <a:t>A</a:t>
            </a:r>
            <a:r>
              <a:rPr kumimoji="1" lang="en-US" altLang="ja-JP" sz="1050" dirty="0" smtClean="0"/>
              <a:t>”)</a:t>
            </a:r>
            <a:endParaRPr kumimoji="1" lang="ja-JP" altLang="en-US" sz="1050" dirty="0"/>
          </a:p>
        </p:txBody>
      </p:sp>
      <p:cxnSp>
        <p:nvCxnSpPr>
          <p:cNvPr id="30" name="曲線コネクタ 29"/>
          <p:cNvCxnSpPr/>
          <p:nvPr/>
        </p:nvCxnSpPr>
        <p:spPr>
          <a:xfrm rot="16200000" flipV="1">
            <a:off x="2321703" y="4536289"/>
            <a:ext cx="285752" cy="1071570"/>
          </a:xfrm>
          <a:prstGeom prst="curvedConnector3">
            <a:avLst>
              <a:gd name="adj1" fmla="val 179999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正方形/長方形 31"/>
          <p:cNvSpPr/>
          <p:nvPr/>
        </p:nvSpPr>
        <p:spPr>
          <a:xfrm>
            <a:off x="357158" y="4071942"/>
            <a:ext cx="203607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200" dirty="0" err="1" smtClean="0"/>
              <a:t>hanoi</a:t>
            </a:r>
            <a:r>
              <a:rPr lang="en-US" altLang="ja-JP" sz="1200" dirty="0" smtClean="0"/>
              <a:t>(</a:t>
            </a:r>
            <a:r>
              <a:rPr lang="en-US" altLang="ja-JP" sz="1200" dirty="0" smtClean="0">
                <a:solidFill>
                  <a:srgbClr val="FF0000"/>
                </a:solidFill>
              </a:rPr>
              <a:t>2</a:t>
            </a:r>
            <a:r>
              <a:rPr lang="en-US" altLang="ja-JP" sz="1200" dirty="0" smtClean="0"/>
              <a:t>,</a:t>
            </a:r>
            <a:r>
              <a:rPr lang="en-US" altLang="ja-JP" sz="1200" dirty="0" smtClean="0">
                <a:solidFill>
                  <a:srgbClr val="FF0000"/>
                </a:solidFill>
              </a:rPr>
              <a:t> “</a:t>
            </a:r>
            <a:r>
              <a:rPr lang="ja-JP" altLang="en-US" sz="1200" dirty="0" smtClean="0">
                <a:solidFill>
                  <a:srgbClr val="FF0000"/>
                </a:solidFill>
              </a:rPr>
              <a:t>棒</a:t>
            </a:r>
            <a:r>
              <a:rPr lang="en-US" altLang="ja-JP" sz="1200" dirty="0" smtClean="0">
                <a:solidFill>
                  <a:srgbClr val="FF0000"/>
                </a:solidFill>
              </a:rPr>
              <a:t>C”</a:t>
            </a:r>
            <a:r>
              <a:rPr lang="en-US" altLang="ja-JP" sz="1200" dirty="0" smtClean="0"/>
              <a:t>, </a:t>
            </a:r>
            <a:r>
              <a:rPr lang="en-US" altLang="ja-JP" sz="1200" dirty="0" smtClean="0">
                <a:solidFill>
                  <a:srgbClr val="FF0000"/>
                </a:solidFill>
              </a:rPr>
              <a:t>“</a:t>
            </a:r>
            <a:r>
              <a:rPr lang="ja-JP" altLang="en-US" sz="1200" dirty="0" smtClean="0">
                <a:solidFill>
                  <a:srgbClr val="FF0000"/>
                </a:solidFill>
              </a:rPr>
              <a:t>棒</a:t>
            </a:r>
            <a:r>
              <a:rPr lang="en-US" altLang="ja-JP" sz="1200" dirty="0" smtClean="0">
                <a:solidFill>
                  <a:srgbClr val="FF0000"/>
                </a:solidFill>
              </a:rPr>
              <a:t>B”</a:t>
            </a:r>
            <a:r>
              <a:rPr lang="en-US" altLang="ja-JP" sz="1200" dirty="0" smtClean="0"/>
              <a:t>,</a:t>
            </a:r>
            <a:r>
              <a:rPr lang="en-US" altLang="ja-JP" sz="1200" dirty="0" smtClean="0">
                <a:solidFill>
                  <a:srgbClr val="FF0000"/>
                </a:solidFill>
              </a:rPr>
              <a:t> </a:t>
            </a:r>
            <a:r>
              <a:rPr lang="en-US" altLang="ja-JP" sz="1200" dirty="0" smtClean="0"/>
              <a:t>“</a:t>
            </a:r>
            <a:r>
              <a:rPr lang="ja-JP" altLang="en-US" sz="1200" dirty="0" smtClean="0"/>
              <a:t>棒</a:t>
            </a:r>
            <a:r>
              <a:rPr lang="en-US" altLang="ja-JP" sz="1200" dirty="0" smtClean="0"/>
              <a:t>A”) </a:t>
            </a:r>
          </a:p>
          <a:p>
            <a:r>
              <a:rPr lang="ja-JP" altLang="en-US" sz="1200" dirty="0" smtClean="0"/>
              <a:t>ゴールのイメージ</a:t>
            </a:r>
            <a:endParaRPr lang="en-US" altLang="ja-JP" sz="1200" dirty="0" smtClean="0"/>
          </a:p>
        </p:txBody>
      </p:sp>
      <p:sp>
        <p:nvSpPr>
          <p:cNvPr id="33" name="正方形/長方形 32"/>
          <p:cNvSpPr/>
          <p:nvPr/>
        </p:nvSpPr>
        <p:spPr>
          <a:xfrm>
            <a:off x="1643042" y="5286388"/>
            <a:ext cx="642942" cy="214314"/>
          </a:xfrm>
          <a:prstGeom prst="rect">
            <a:avLst/>
          </a:prstGeom>
          <a:solidFill>
            <a:schemeClr val="accent4">
              <a:lumMod val="20000"/>
              <a:lumOff val="80000"/>
              <a:alpha val="50000"/>
            </a:schemeClr>
          </a:solidFill>
          <a:ln>
            <a:solidFill>
              <a:schemeClr val="accent1">
                <a:shade val="50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1785918" y="5000636"/>
            <a:ext cx="357190" cy="214314"/>
          </a:xfrm>
          <a:prstGeom prst="rect">
            <a:avLst/>
          </a:prstGeom>
          <a:solidFill>
            <a:schemeClr val="accent4">
              <a:lumMod val="20000"/>
              <a:lumOff val="80000"/>
              <a:alpha val="50000"/>
            </a:schemeClr>
          </a:solidFill>
          <a:ln>
            <a:solidFill>
              <a:schemeClr val="accent1">
                <a:shade val="50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ハノイの塔：実行の様子</a:t>
            </a:r>
            <a:endParaRPr kumimoji="1" lang="ja-JP" altLang="en-US" dirty="0"/>
          </a:p>
        </p:txBody>
      </p:sp>
      <p:grpSp>
        <p:nvGrpSpPr>
          <p:cNvPr id="2" name="グループ化 55"/>
          <p:cNvGrpSpPr/>
          <p:nvPr/>
        </p:nvGrpSpPr>
        <p:grpSpPr>
          <a:xfrm>
            <a:off x="0" y="1285860"/>
            <a:ext cx="3929090" cy="2714644"/>
            <a:chOff x="3890168" y="4143356"/>
            <a:chExt cx="3929090" cy="2714644"/>
          </a:xfrm>
        </p:grpSpPr>
        <p:sp>
          <p:nvSpPr>
            <p:cNvPr id="18" name="正方形/長方形 17"/>
            <p:cNvSpPr/>
            <p:nvPr/>
          </p:nvSpPr>
          <p:spPr>
            <a:xfrm>
              <a:off x="3890168" y="4143356"/>
              <a:ext cx="265803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err="1" smtClean="0"/>
                <a:t>hanoi</a:t>
              </a:r>
              <a:r>
                <a:rPr lang="en-US" altLang="ja-JP" sz="1600" dirty="0" smtClean="0"/>
                <a:t>(3,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A”,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B”,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C”) </a:t>
              </a: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890168" y="4429108"/>
              <a:ext cx="3929090" cy="71440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" name="正方形/長方形 22"/>
            <p:cNvSpPr/>
            <p:nvPr/>
          </p:nvSpPr>
          <p:spPr>
            <a:xfrm>
              <a:off x="3890168" y="5143488"/>
              <a:ext cx="3929090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2000" dirty="0" smtClean="0"/>
                <a:t>if(</a:t>
              </a:r>
              <a:r>
                <a:rPr lang="en-US" altLang="ja-JP" sz="2000" dirty="0" err="1" smtClean="0"/>
                <a:t>ndisk</a:t>
              </a:r>
              <a:r>
                <a:rPr lang="en-US" altLang="ja-JP" sz="2000" dirty="0" smtClean="0"/>
                <a:t>&gt;=1){</a:t>
              </a:r>
            </a:p>
            <a:p>
              <a:pPr algn="just"/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move(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>
                  <a:solidFill>
                    <a:srgbClr val="FF0000"/>
                  </a:solidFill>
                </a:rPr>
                <a:t>dst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}</a:t>
              </a:r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3929058" y="4500570"/>
              <a:ext cx="511679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err="1" smtClean="0">
                  <a:solidFill>
                    <a:srgbClr val="0070C0"/>
                  </a:solidFill>
                </a:rPr>
                <a:t>ndisk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45" name="テキスト ボックス 44"/>
            <p:cNvSpPr txBox="1"/>
            <p:nvPr/>
          </p:nvSpPr>
          <p:spPr>
            <a:xfrm>
              <a:off x="4714876" y="4786322"/>
              <a:ext cx="461986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/>
                <a:t>から</a:t>
              </a:r>
              <a:endParaRPr kumimoji="1" lang="ja-JP" altLang="en-US" sz="1200" dirty="0"/>
            </a:p>
          </p:txBody>
        </p:sp>
        <p:sp>
          <p:nvSpPr>
            <p:cNvPr id="46" name="テキスト ボックス 45"/>
            <p:cNvSpPr txBox="1"/>
            <p:nvPr/>
          </p:nvSpPr>
          <p:spPr>
            <a:xfrm>
              <a:off x="4714876" y="4500570"/>
              <a:ext cx="931665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ja-JP" altLang="en-US" sz="1200" dirty="0" smtClean="0"/>
                <a:t>枚の円盤を</a:t>
              </a:r>
              <a:endParaRPr kumimoji="1" lang="ja-JP" altLang="en-US" sz="1200" dirty="0"/>
            </a:p>
          </p:txBody>
        </p:sp>
        <p:sp>
          <p:nvSpPr>
            <p:cNvPr id="50" name="テキスト ボックス 49"/>
            <p:cNvSpPr txBox="1"/>
            <p:nvPr/>
          </p:nvSpPr>
          <p:spPr>
            <a:xfrm>
              <a:off x="5929322" y="4786322"/>
              <a:ext cx="338554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>
                  <a:solidFill>
                    <a:srgbClr val="0070C0"/>
                  </a:solidFill>
                </a:rPr>
                <a:t>へ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grpSp>
          <p:nvGrpSpPr>
            <p:cNvPr id="3" name="グループ化 50"/>
            <p:cNvGrpSpPr/>
            <p:nvPr/>
          </p:nvGrpSpPr>
          <p:grpSpPr>
            <a:xfrm>
              <a:off x="5143504" y="4786322"/>
              <a:ext cx="799148" cy="285752"/>
              <a:chOff x="4201480" y="4786322"/>
              <a:chExt cx="799148" cy="285752"/>
            </a:xfrm>
          </p:grpSpPr>
          <p:sp>
            <p:nvSpPr>
              <p:cNvPr id="52" name="テキスト ボックス 51"/>
              <p:cNvSpPr txBox="1"/>
              <p:nvPr/>
            </p:nvSpPr>
            <p:spPr>
              <a:xfrm>
                <a:off x="4201480" y="4786322"/>
                <a:ext cx="375296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kumimoji="1" lang="en-US" altLang="ja-JP" sz="1200" dirty="0" err="1" smtClean="0">
                    <a:solidFill>
                      <a:srgbClr val="0070C0"/>
                    </a:solidFill>
                  </a:rPr>
                  <a:t>dst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53" name="正方形/長方形 52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B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54" name="テキスト ボックス 53"/>
            <p:cNvSpPr txBox="1"/>
            <p:nvPr/>
          </p:nvSpPr>
          <p:spPr>
            <a:xfrm>
              <a:off x="7072330" y="4643446"/>
              <a:ext cx="732893" cy="46166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ja-JP" altLang="en-US" sz="1200" dirty="0" smtClean="0"/>
                <a:t>を使って</a:t>
              </a:r>
              <a:endParaRPr lang="en-US" altLang="ja-JP" sz="1200" dirty="0" smtClean="0"/>
            </a:p>
            <a:p>
              <a:r>
                <a:rPr lang="ja-JP" altLang="en-US" sz="1200" dirty="0" smtClean="0"/>
                <a:t>移動</a:t>
              </a:r>
              <a:endParaRPr kumimoji="1" lang="ja-JP" altLang="en-US" sz="1200" dirty="0"/>
            </a:p>
          </p:txBody>
        </p:sp>
        <p:sp>
          <p:nvSpPr>
            <p:cNvPr id="39" name="正方形/長方形 38"/>
            <p:cNvSpPr/>
            <p:nvPr/>
          </p:nvSpPr>
          <p:spPr>
            <a:xfrm>
              <a:off x="4500562" y="4500570"/>
              <a:ext cx="214314" cy="21433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kumimoji="1" lang="en-US" altLang="ja-JP" sz="1200" dirty="0" smtClean="0">
                  <a:solidFill>
                    <a:srgbClr val="FF0000"/>
                  </a:solidFill>
                </a:rPr>
                <a:t>3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grpSp>
          <p:nvGrpSpPr>
            <p:cNvPr id="4" name="グループ化 43"/>
            <p:cNvGrpSpPr/>
            <p:nvPr/>
          </p:nvGrpSpPr>
          <p:grpSpPr>
            <a:xfrm>
              <a:off x="3929058" y="4786322"/>
              <a:ext cx="785818" cy="285752"/>
              <a:chOff x="4214810" y="4786322"/>
              <a:chExt cx="785818" cy="285752"/>
            </a:xfrm>
          </p:grpSpPr>
          <p:sp>
            <p:nvSpPr>
              <p:cNvPr id="43" name="テキスト ボックス 42"/>
              <p:cNvSpPr txBox="1"/>
              <p:nvPr/>
            </p:nvSpPr>
            <p:spPr>
              <a:xfrm>
                <a:off x="4214810" y="4786322"/>
                <a:ext cx="361959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err="1" smtClean="0">
                    <a:solidFill>
                      <a:srgbClr val="0070C0"/>
                    </a:solidFill>
                  </a:rPr>
                  <a:t>src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1" name="正方形/長方形 40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A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5" name="グループ化 46"/>
            <p:cNvGrpSpPr/>
            <p:nvPr/>
          </p:nvGrpSpPr>
          <p:grpSpPr>
            <a:xfrm>
              <a:off x="6215074" y="4786322"/>
              <a:ext cx="922896" cy="285752"/>
              <a:chOff x="4077732" y="4786322"/>
              <a:chExt cx="922896" cy="285752"/>
            </a:xfrm>
          </p:grpSpPr>
          <p:sp>
            <p:nvSpPr>
              <p:cNvPr id="48" name="テキスト ボックス 47"/>
              <p:cNvSpPr txBox="1"/>
              <p:nvPr/>
            </p:nvSpPr>
            <p:spPr>
              <a:xfrm>
                <a:off x="4077732" y="4786322"/>
                <a:ext cx="499047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smtClean="0">
                    <a:solidFill>
                      <a:srgbClr val="0070C0"/>
                    </a:solidFill>
                  </a:rPr>
                  <a:t>work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9" name="正方形/長方形 48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C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22" name="右矢印 21"/>
          <p:cNvSpPr/>
          <p:nvPr/>
        </p:nvSpPr>
        <p:spPr>
          <a:xfrm>
            <a:off x="142844" y="3357562"/>
            <a:ext cx="28575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8" name="テキスト ボックス 77"/>
          <p:cNvSpPr txBox="1"/>
          <p:nvPr/>
        </p:nvSpPr>
        <p:spPr>
          <a:xfrm>
            <a:off x="428596" y="5929330"/>
            <a:ext cx="5485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A</a:t>
            </a:r>
            <a:endParaRPr kumimoji="1" lang="ja-JP" altLang="en-US" dirty="0"/>
          </a:p>
        </p:txBody>
      </p:sp>
      <p:sp>
        <p:nvSpPr>
          <p:cNvPr id="79" name="テキスト ボックス 78"/>
          <p:cNvSpPr txBox="1"/>
          <p:nvPr/>
        </p:nvSpPr>
        <p:spPr>
          <a:xfrm>
            <a:off x="1643042" y="5929330"/>
            <a:ext cx="540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B</a:t>
            </a:r>
            <a:endParaRPr kumimoji="1" lang="ja-JP" altLang="en-US" dirty="0"/>
          </a:p>
        </p:txBody>
      </p:sp>
      <p:sp>
        <p:nvSpPr>
          <p:cNvPr id="86" name="テキスト ボックス 85"/>
          <p:cNvSpPr txBox="1"/>
          <p:nvPr/>
        </p:nvSpPr>
        <p:spPr>
          <a:xfrm>
            <a:off x="2857488" y="5929330"/>
            <a:ext cx="538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C</a:t>
            </a:r>
            <a:endParaRPr kumimoji="1" lang="ja-JP" altLang="en-US" dirty="0"/>
          </a:p>
        </p:txBody>
      </p:sp>
      <p:sp>
        <p:nvSpPr>
          <p:cNvPr id="31" name="正方形/長方形 30"/>
          <p:cNvSpPr/>
          <p:nvPr/>
        </p:nvSpPr>
        <p:spPr>
          <a:xfrm>
            <a:off x="1500166" y="5572140"/>
            <a:ext cx="928662" cy="21431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29" name="右矢印 28"/>
          <p:cNvSpPr/>
          <p:nvPr/>
        </p:nvSpPr>
        <p:spPr>
          <a:xfrm rot="20135183">
            <a:off x="3471621" y="2312228"/>
            <a:ext cx="2071702" cy="10001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50" dirty="0" err="1" smtClean="0"/>
              <a:t>hanoi</a:t>
            </a:r>
            <a:r>
              <a:rPr kumimoji="1" lang="en-US" altLang="ja-JP" sz="1050" dirty="0" smtClean="0"/>
              <a:t>(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2</a:t>
            </a:r>
            <a:r>
              <a:rPr kumimoji="1" lang="en-US" altLang="ja-JP" sz="1050" dirty="0" smtClean="0"/>
              <a:t>, 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“</a:t>
            </a:r>
            <a:r>
              <a:rPr kumimoji="1" lang="ja-JP" altLang="en-US" sz="1050" dirty="0" smtClean="0">
                <a:solidFill>
                  <a:srgbClr val="FF0000"/>
                </a:solidFill>
              </a:rPr>
              <a:t>棒</a:t>
            </a:r>
            <a:r>
              <a:rPr lang="en-US" altLang="ja-JP" sz="1050" dirty="0" smtClean="0">
                <a:solidFill>
                  <a:srgbClr val="FF0000"/>
                </a:solidFill>
              </a:rPr>
              <a:t>C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”</a:t>
            </a:r>
            <a:r>
              <a:rPr kumimoji="1" lang="en-US" altLang="ja-JP" sz="1050" dirty="0" smtClean="0"/>
              <a:t>, 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“</a:t>
            </a:r>
            <a:r>
              <a:rPr kumimoji="1" lang="ja-JP" altLang="en-US" sz="1050" dirty="0" smtClean="0">
                <a:solidFill>
                  <a:srgbClr val="FF0000"/>
                </a:solidFill>
              </a:rPr>
              <a:t>棒</a:t>
            </a:r>
            <a:r>
              <a:rPr lang="en-US" altLang="ja-JP" sz="1050" dirty="0" smtClean="0">
                <a:solidFill>
                  <a:srgbClr val="FF0000"/>
                </a:solidFill>
              </a:rPr>
              <a:t>B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”</a:t>
            </a:r>
            <a:r>
              <a:rPr kumimoji="1" lang="en-US" altLang="ja-JP" sz="1050" dirty="0" smtClean="0"/>
              <a:t>, “</a:t>
            </a:r>
            <a:r>
              <a:rPr kumimoji="1" lang="ja-JP" altLang="en-US" sz="1050" dirty="0" smtClean="0"/>
              <a:t>棒</a:t>
            </a:r>
            <a:r>
              <a:rPr lang="en-US" altLang="ja-JP" sz="1050" dirty="0" smtClean="0"/>
              <a:t>A</a:t>
            </a:r>
            <a:r>
              <a:rPr kumimoji="1" lang="en-US" altLang="ja-JP" sz="1050" dirty="0" smtClean="0"/>
              <a:t>”)</a:t>
            </a:r>
            <a:endParaRPr kumimoji="1" lang="ja-JP" altLang="en-US" sz="1050" dirty="0"/>
          </a:p>
        </p:txBody>
      </p:sp>
      <p:cxnSp>
        <p:nvCxnSpPr>
          <p:cNvPr id="30" name="曲線コネクタ 29"/>
          <p:cNvCxnSpPr/>
          <p:nvPr/>
        </p:nvCxnSpPr>
        <p:spPr>
          <a:xfrm rot="16200000" flipV="1">
            <a:off x="2321703" y="4536289"/>
            <a:ext cx="285752" cy="1071570"/>
          </a:xfrm>
          <a:prstGeom prst="curvedConnector3">
            <a:avLst>
              <a:gd name="adj1" fmla="val 179999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正方形/長方形 31"/>
          <p:cNvSpPr/>
          <p:nvPr/>
        </p:nvSpPr>
        <p:spPr>
          <a:xfrm>
            <a:off x="357158" y="4071942"/>
            <a:ext cx="203607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200" dirty="0" err="1" smtClean="0"/>
              <a:t>hanoi</a:t>
            </a:r>
            <a:r>
              <a:rPr lang="en-US" altLang="ja-JP" sz="1200" dirty="0" smtClean="0"/>
              <a:t>(</a:t>
            </a:r>
            <a:r>
              <a:rPr lang="en-US" altLang="ja-JP" sz="1200" dirty="0" smtClean="0">
                <a:solidFill>
                  <a:srgbClr val="FF0000"/>
                </a:solidFill>
              </a:rPr>
              <a:t>2</a:t>
            </a:r>
            <a:r>
              <a:rPr lang="en-US" altLang="ja-JP" sz="1200" dirty="0" smtClean="0"/>
              <a:t>,</a:t>
            </a:r>
            <a:r>
              <a:rPr lang="en-US" altLang="ja-JP" sz="1200" dirty="0" smtClean="0">
                <a:solidFill>
                  <a:srgbClr val="FF0000"/>
                </a:solidFill>
              </a:rPr>
              <a:t> “</a:t>
            </a:r>
            <a:r>
              <a:rPr lang="ja-JP" altLang="en-US" sz="1200" dirty="0" smtClean="0">
                <a:solidFill>
                  <a:srgbClr val="FF0000"/>
                </a:solidFill>
              </a:rPr>
              <a:t>棒</a:t>
            </a:r>
            <a:r>
              <a:rPr lang="en-US" altLang="ja-JP" sz="1200" dirty="0" smtClean="0">
                <a:solidFill>
                  <a:srgbClr val="FF0000"/>
                </a:solidFill>
              </a:rPr>
              <a:t>C”</a:t>
            </a:r>
            <a:r>
              <a:rPr lang="en-US" altLang="ja-JP" sz="1200" dirty="0" smtClean="0"/>
              <a:t>, </a:t>
            </a:r>
            <a:r>
              <a:rPr lang="en-US" altLang="ja-JP" sz="1200" dirty="0" smtClean="0">
                <a:solidFill>
                  <a:srgbClr val="FF0000"/>
                </a:solidFill>
              </a:rPr>
              <a:t>“</a:t>
            </a:r>
            <a:r>
              <a:rPr lang="ja-JP" altLang="en-US" sz="1200" dirty="0" smtClean="0">
                <a:solidFill>
                  <a:srgbClr val="FF0000"/>
                </a:solidFill>
              </a:rPr>
              <a:t>棒</a:t>
            </a:r>
            <a:r>
              <a:rPr lang="en-US" altLang="ja-JP" sz="1200" dirty="0" smtClean="0">
                <a:solidFill>
                  <a:srgbClr val="FF0000"/>
                </a:solidFill>
              </a:rPr>
              <a:t>B”</a:t>
            </a:r>
            <a:r>
              <a:rPr lang="en-US" altLang="ja-JP" sz="1200" dirty="0" smtClean="0"/>
              <a:t>,</a:t>
            </a:r>
            <a:r>
              <a:rPr lang="en-US" altLang="ja-JP" sz="1200" dirty="0" smtClean="0">
                <a:solidFill>
                  <a:srgbClr val="FF0000"/>
                </a:solidFill>
              </a:rPr>
              <a:t> </a:t>
            </a:r>
            <a:r>
              <a:rPr lang="en-US" altLang="ja-JP" sz="1200" dirty="0" smtClean="0"/>
              <a:t>“</a:t>
            </a:r>
            <a:r>
              <a:rPr lang="ja-JP" altLang="en-US" sz="1200" dirty="0" smtClean="0"/>
              <a:t>棒</a:t>
            </a:r>
            <a:r>
              <a:rPr lang="en-US" altLang="ja-JP" sz="1200" dirty="0" smtClean="0"/>
              <a:t>A”) </a:t>
            </a:r>
          </a:p>
          <a:p>
            <a:r>
              <a:rPr lang="ja-JP" altLang="en-US" sz="1200" dirty="0" smtClean="0"/>
              <a:t>ゴールのイメージ</a:t>
            </a:r>
            <a:endParaRPr lang="en-US" altLang="ja-JP" sz="1200" dirty="0" smtClean="0"/>
          </a:p>
        </p:txBody>
      </p:sp>
      <p:grpSp>
        <p:nvGrpSpPr>
          <p:cNvPr id="35" name="グループ化 55"/>
          <p:cNvGrpSpPr/>
          <p:nvPr/>
        </p:nvGrpSpPr>
        <p:grpSpPr>
          <a:xfrm>
            <a:off x="5072066" y="1285860"/>
            <a:ext cx="3929090" cy="2714644"/>
            <a:chOff x="3890168" y="4143356"/>
            <a:chExt cx="3929090" cy="2714644"/>
          </a:xfrm>
        </p:grpSpPr>
        <p:sp>
          <p:nvSpPr>
            <p:cNvPr id="36" name="正方形/長方形 35"/>
            <p:cNvSpPr/>
            <p:nvPr/>
          </p:nvSpPr>
          <p:spPr>
            <a:xfrm>
              <a:off x="3890168" y="4143356"/>
              <a:ext cx="265803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err="1" smtClean="0"/>
                <a:t>hanoi</a:t>
              </a:r>
              <a:r>
                <a:rPr lang="en-US" altLang="ja-JP" sz="1600" dirty="0" smtClean="0"/>
                <a:t>(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2</a:t>
              </a:r>
              <a:r>
                <a:rPr lang="en-US" altLang="ja-JP" sz="1600" dirty="0" smtClean="0"/>
                <a:t>, 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“</a:t>
              </a:r>
              <a:r>
                <a:rPr lang="ja-JP" altLang="en-US" sz="1600" dirty="0" smtClean="0">
                  <a:solidFill>
                    <a:srgbClr val="FF0000"/>
                  </a:solidFill>
                </a:rPr>
                <a:t>棒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C”</a:t>
              </a:r>
              <a:r>
                <a:rPr lang="en-US" altLang="ja-JP" sz="1600" dirty="0" smtClean="0"/>
                <a:t>, 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“</a:t>
              </a:r>
              <a:r>
                <a:rPr lang="ja-JP" altLang="en-US" sz="1600" dirty="0" smtClean="0">
                  <a:solidFill>
                    <a:srgbClr val="FF0000"/>
                  </a:solidFill>
                </a:rPr>
                <a:t>棒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B”</a:t>
              </a:r>
              <a:r>
                <a:rPr lang="en-US" altLang="ja-JP" sz="1600" dirty="0" smtClean="0"/>
                <a:t>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A”) </a:t>
              </a:r>
            </a:p>
          </p:txBody>
        </p:sp>
        <p:sp>
          <p:nvSpPr>
            <p:cNvPr id="37" name="正方形/長方形 36"/>
            <p:cNvSpPr/>
            <p:nvPr/>
          </p:nvSpPr>
          <p:spPr>
            <a:xfrm>
              <a:off x="3890168" y="4429108"/>
              <a:ext cx="3929090" cy="71440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0" name="正方形/長方形 39"/>
            <p:cNvSpPr/>
            <p:nvPr/>
          </p:nvSpPr>
          <p:spPr>
            <a:xfrm>
              <a:off x="3890168" y="5143488"/>
              <a:ext cx="3929090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2000" dirty="0" smtClean="0"/>
                <a:t>if(</a:t>
              </a:r>
              <a:r>
                <a:rPr lang="en-US" altLang="ja-JP" sz="2000" dirty="0" err="1" smtClean="0"/>
                <a:t>ndisk</a:t>
              </a:r>
              <a:r>
                <a:rPr lang="en-US" altLang="ja-JP" sz="2000" dirty="0" smtClean="0"/>
                <a:t>&gt;=1){</a:t>
              </a:r>
            </a:p>
            <a:p>
              <a:pPr algn="just"/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move(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>
                  <a:solidFill>
                    <a:srgbClr val="FF0000"/>
                  </a:solidFill>
                </a:rPr>
                <a:t>dst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}</a:t>
              </a:r>
            </a:p>
          </p:txBody>
        </p:sp>
        <p:sp>
          <p:nvSpPr>
            <p:cNvPr id="42" name="テキスト ボックス 41"/>
            <p:cNvSpPr txBox="1"/>
            <p:nvPr/>
          </p:nvSpPr>
          <p:spPr>
            <a:xfrm>
              <a:off x="3929058" y="4500570"/>
              <a:ext cx="511679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err="1" smtClean="0">
                  <a:solidFill>
                    <a:srgbClr val="0070C0"/>
                  </a:solidFill>
                </a:rPr>
                <a:t>ndisk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44" name="テキスト ボックス 43"/>
            <p:cNvSpPr txBox="1"/>
            <p:nvPr/>
          </p:nvSpPr>
          <p:spPr>
            <a:xfrm>
              <a:off x="4714876" y="4786322"/>
              <a:ext cx="461986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/>
                <a:t>から</a:t>
              </a:r>
              <a:endParaRPr kumimoji="1" lang="ja-JP" altLang="en-US" sz="1200" dirty="0"/>
            </a:p>
          </p:txBody>
        </p:sp>
        <p:sp>
          <p:nvSpPr>
            <p:cNvPr id="47" name="テキスト ボックス 46"/>
            <p:cNvSpPr txBox="1"/>
            <p:nvPr/>
          </p:nvSpPr>
          <p:spPr>
            <a:xfrm>
              <a:off x="4714876" y="4500570"/>
              <a:ext cx="931665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ja-JP" altLang="en-US" sz="1200" dirty="0" smtClean="0"/>
                <a:t>枚の円盤を</a:t>
              </a:r>
              <a:endParaRPr kumimoji="1" lang="ja-JP" altLang="en-US" sz="1200" dirty="0"/>
            </a:p>
          </p:txBody>
        </p:sp>
        <p:sp>
          <p:nvSpPr>
            <p:cNvPr id="51" name="テキスト ボックス 50"/>
            <p:cNvSpPr txBox="1"/>
            <p:nvPr/>
          </p:nvSpPr>
          <p:spPr>
            <a:xfrm>
              <a:off x="5929322" y="4786322"/>
              <a:ext cx="338554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>
                  <a:solidFill>
                    <a:srgbClr val="0070C0"/>
                  </a:solidFill>
                </a:rPr>
                <a:t>へ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grpSp>
          <p:nvGrpSpPr>
            <p:cNvPr id="55" name="グループ化 50"/>
            <p:cNvGrpSpPr/>
            <p:nvPr/>
          </p:nvGrpSpPr>
          <p:grpSpPr>
            <a:xfrm>
              <a:off x="5143504" y="4786322"/>
              <a:ext cx="799148" cy="285752"/>
              <a:chOff x="4201480" y="4786322"/>
              <a:chExt cx="799148" cy="285752"/>
            </a:xfrm>
          </p:grpSpPr>
          <p:sp>
            <p:nvSpPr>
              <p:cNvPr id="65" name="テキスト ボックス 64"/>
              <p:cNvSpPr txBox="1"/>
              <p:nvPr/>
            </p:nvSpPr>
            <p:spPr>
              <a:xfrm>
                <a:off x="4201480" y="4786322"/>
                <a:ext cx="375296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kumimoji="1" lang="en-US" altLang="ja-JP" sz="1200" dirty="0" err="1" smtClean="0">
                    <a:solidFill>
                      <a:srgbClr val="0070C0"/>
                    </a:solidFill>
                  </a:rPr>
                  <a:t>dst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66" name="正方形/長方形 65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B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56" name="テキスト ボックス 55"/>
            <p:cNvSpPr txBox="1"/>
            <p:nvPr/>
          </p:nvSpPr>
          <p:spPr>
            <a:xfrm>
              <a:off x="7072330" y="4643446"/>
              <a:ext cx="732893" cy="46166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ja-JP" altLang="en-US" sz="1200" dirty="0" smtClean="0"/>
                <a:t>を使って</a:t>
              </a:r>
              <a:endParaRPr lang="en-US" altLang="ja-JP" sz="1200" dirty="0" smtClean="0"/>
            </a:p>
            <a:p>
              <a:r>
                <a:rPr lang="ja-JP" altLang="en-US" sz="1200" dirty="0" smtClean="0"/>
                <a:t>移動</a:t>
              </a:r>
              <a:endParaRPr kumimoji="1" lang="ja-JP" altLang="en-US" sz="1200" dirty="0"/>
            </a:p>
          </p:txBody>
        </p:sp>
        <p:sp>
          <p:nvSpPr>
            <p:cNvPr id="57" name="正方形/長方形 56"/>
            <p:cNvSpPr/>
            <p:nvPr/>
          </p:nvSpPr>
          <p:spPr>
            <a:xfrm>
              <a:off x="4500562" y="4500570"/>
              <a:ext cx="214314" cy="21433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altLang="ja-JP" sz="1200" dirty="0" smtClean="0">
                  <a:solidFill>
                    <a:srgbClr val="FF0000"/>
                  </a:solidFill>
                </a:rPr>
                <a:t>2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grpSp>
          <p:nvGrpSpPr>
            <p:cNvPr id="58" name="グループ化 43"/>
            <p:cNvGrpSpPr/>
            <p:nvPr/>
          </p:nvGrpSpPr>
          <p:grpSpPr>
            <a:xfrm>
              <a:off x="3929058" y="4786322"/>
              <a:ext cx="785818" cy="285752"/>
              <a:chOff x="4214810" y="4786322"/>
              <a:chExt cx="785818" cy="285752"/>
            </a:xfrm>
          </p:grpSpPr>
          <p:sp>
            <p:nvSpPr>
              <p:cNvPr id="63" name="テキスト ボックス 62"/>
              <p:cNvSpPr txBox="1"/>
              <p:nvPr/>
            </p:nvSpPr>
            <p:spPr>
              <a:xfrm>
                <a:off x="4214810" y="4786322"/>
                <a:ext cx="361959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err="1" smtClean="0">
                    <a:solidFill>
                      <a:srgbClr val="0070C0"/>
                    </a:solidFill>
                  </a:rPr>
                  <a:t>src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64" name="正方形/長方形 63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C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60" name="グループ化 46"/>
            <p:cNvGrpSpPr/>
            <p:nvPr/>
          </p:nvGrpSpPr>
          <p:grpSpPr>
            <a:xfrm>
              <a:off x="6215074" y="4786322"/>
              <a:ext cx="922896" cy="285752"/>
              <a:chOff x="4077732" y="4786322"/>
              <a:chExt cx="922896" cy="285752"/>
            </a:xfrm>
          </p:grpSpPr>
          <p:sp>
            <p:nvSpPr>
              <p:cNvPr id="61" name="テキスト ボックス 60"/>
              <p:cNvSpPr txBox="1"/>
              <p:nvPr/>
            </p:nvSpPr>
            <p:spPr>
              <a:xfrm>
                <a:off x="4077732" y="4786322"/>
                <a:ext cx="499047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smtClean="0">
                    <a:solidFill>
                      <a:srgbClr val="0070C0"/>
                    </a:solidFill>
                  </a:rPr>
                  <a:t>work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62" name="正方形/長方形 61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A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67" name="正方形/長方形 66"/>
          <p:cNvSpPr/>
          <p:nvPr/>
        </p:nvSpPr>
        <p:spPr>
          <a:xfrm>
            <a:off x="2714612" y="5572140"/>
            <a:ext cx="642942" cy="21431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68" name="正方形/長方形 67"/>
          <p:cNvSpPr/>
          <p:nvPr/>
        </p:nvSpPr>
        <p:spPr>
          <a:xfrm>
            <a:off x="2857488" y="5286388"/>
            <a:ext cx="357190" cy="21431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69" name="正方形/長方形 68"/>
          <p:cNvSpPr/>
          <p:nvPr/>
        </p:nvSpPr>
        <p:spPr>
          <a:xfrm>
            <a:off x="1643042" y="5286388"/>
            <a:ext cx="642942" cy="214314"/>
          </a:xfrm>
          <a:prstGeom prst="rect">
            <a:avLst/>
          </a:prstGeom>
          <a:solidFill>
            <a:schemeClr val="accent4">
              <a:lumMod val="20000"/>
              <a:lumOff val="80000"/>
              <a:alpha val="50000"/>
            </a:schemeClr>
          </a:solidFill>
          <a:ln>
            <a:solidFill>
              <a:schemeClr val="accent1">
                <a:shade val="50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70" name="正方形/長方形 69"/>
          <p:cNvSpPr/>
          <p:nvPr/>
        </p:nvSpPr>
        <p:spPr>
          <a:xfrm>
            <a:off x="1785918" y="5000636"/>
            <a:ext cx="357190" cy="214314"/>
          </a:xfrm>
          <a:prstGeom prst="rect">
            <a:avLst/>
          </a:prstGeom>
          <a:solidFill>
            <a:schemeClr val="accent4">
              <a:lumMod val="20000"/>
              <a:lumOff val="80000"/>
              <a:alpha val="50000"/>
            </a:schemeClr>
          </a:solidFill>
          <a:ln>
            <a:solidFill>
              <a:schemeClr val="accent1">
                <a:shade val="50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ハノイの塔：実行の様子</a:t>
            </a:r>
            <a:endParaRPr kumimoji="1" lang="ja-JP" altLang="en-US" dirty="0"/>
          </a:p>
        </p:txBody>
      </p:sp>
      <p:grpSp>
        <p:nvGrpSpPr>
          <p:cNvPr id="2" name="グループ化 55"/>
          <p:cNvGrpSpPr/>
          <p:nvPr/>
        </p:nvGrpSpPr>
        <p:grpSpPr>
          <a:xfrm>
            <a:off x="0" y="1285860"/>
            <a:ext cx="3929090" cy="2714644"/>
            <a:chOff x="3890168" y="4143356"/>
            <a:chExt cx="3929090" cy="2714644"/>
          </a:xfrm>
        </p:grpSpPr>
        <p:sp>
          <p:nvSpPr>
            <p:cNvPr id="18" name="正方形/長方形 17"/>
            <p:cNvSpPr/>
            <p:nvPr/>
          </p:nvSpPr>
          <p:spPr>
            <a:xfrm>
              <a:off x="3890168" y="4143356"/>
              <a:ext cx="265803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err="1" smtClean="0"/>
                <a:t>hanoi</a:t>
              </a:r>
              <a:r>
                <a:rPr lang="en-US" altLang="ja-JP" sz="1600" dirty="0" smtClean="0"/>
                <a:t>(3,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A”,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B”,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C”) </a:t>
              </a: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890168" y="4429108"/>
              <a:ext cx="3929090" cy="71440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" name="正方形/長方形 22"/>
            <p:cNvSpPr/>
            <p:nvPr/>
          </p:nvSpPr>
          <p:spPr>
            <a:xfrm>
              <a:off x="3890168" y="5143488"/>
              <a:ext cx="3929090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2000" dirty="0" smtClean="0"/>
                <a:t>if(</a:t>
              </a:r>
              <a:r>
                <a:rPr lang="en-US" altLang="ja-JP" sz="2000" dirty="0" err="1" smtClean="0"/>
                <a:t>ndisk</a:t>
              </a:r>
              <a:r>
                <a:rPr lang="en-US" altLang="ja-JP" sz="2000" dirty="0" smtClean="0"/>
                <a:t>&gt;=1){</a:t>
              </a:r>
            </a:p>
            <a:p>
              <a:pPr algn="just"/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move(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>
                  <a:solidFill>
                    <a:srgbClr val="FF0000"/>
                  </a:solidFill>
                </a:rPr>
                <a:t>dst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}</a:t>
              </a:r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3929058" y="4500570"/>
              <a:ext cx="511679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err="1" smtClean="0">
                  <a:solidFill>
                    <a:srgbClr val="0070C0"/>
                  </a:solidFill>
                </a:rPr>
                <a:t>ndisk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45" name="テキスト ボックス 44"/>
            <p:cNvSpPr txBox="1"/>
            <p:nvPr/>
          </p:nvSpPr>
          <p:spPr>
            <a:xfrm>
              <a:off x="4714876" y="4786322"/>
              <a:ext cx="461986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/>
                <a:t>から</a:t>
              </a:r>
              <a:endParaRPr kumimoji="1" lang="ja-JP" altLang="en-US" sz="1200" dirty="0"/>
            </a:p>
          </p:txBody>
        </p:sp>
        <p:sp>
          <p:nvSpPr>
            <p:cNvPr id="46" name="テキスト ボックス 45"/>
            <p:cNvSpPr txBox="1"/>
            <p:nvPr/>
          </p:nvSpPr>
          <p:spPr>
            <a:xfrm>
              <a:off x="4714876" y="4500570"/>
              <a:ext cx="931665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ja-JP" altLang="en-US" sz="1200" dirty="0" smtClean="0"/>
                <a:t>枚の円盤を</a:t>
              </a:r>
              <a:endParaRPr kumimoji="1" lang="ja-JP" altLang="en-US" sz="1200" dirty="0"/>
            </a:p>
          </p:txBody>
        </p:sp>
        <p:sp>
          <p:nvSpPr>
            <p:cNvPr id="50" name="テキスト ボックス 49"/>
            <p:cNvSpPr txBox="1"/>
            <p:nvPr/>
          </p:nvSpPr>
          <p:spPr>
            <a:xfrm>
              <a:off x="5929322" y="4786322"/>
              <a:ext cx="338554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>
                  <a:solidFill>
                    <a:srgbClr val="0070C0"/>
                  </a:solidFill>
                </a:rPr>
                <a:t>へ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grpSp>
          <p:nvGrpSpPr>
            <p:cNvPr id="3" name="グループ化 50"/>
            <p:cNvGrpSpPr/>
            <p:nvPr/>
          </p:nvGrpSpPr>
          <p:grpSpPr>
            <a:xfrm>
              <a:off x="5143504" y="4786322"/>
              <a:ext cx="799148" cy="285752"/>
              <a:chOff x="4201480" y="4786322"/>
              <a:chExt cx="799148" cy="285752"/>
            </a:xfrm>
          </p:grpSpPr>
          <p:sp>
            <p:nvSpPr>
              <p:cNvPr id="52" name="テキスト ボックス 51"/>
              <p:cNvSpPr txBox="1"/>
              <p:nvPr/>
            </p:nvSpPr>
            <p:spPr>
              <a:xfrm>
                <a:off x="4201480" y="4786322"/>
                <a:ext cx="375296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kumimoji="1" lang="en-US" altLang="ja-JP" sz="1200" dirty="0" err="1" smtClean="0">
                    <a:solidFill>
                      <a:srgbClr val="0070C0"/>
                    </a:solidFill>
                  </a:rPr>
                  <a:t>dst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53" name="正方形/長方形 52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B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54" name="テキスト ボックス 53"/>
            <p:cNvSpPr txBox="1"/>
            <p:nvPr/>
          </p:nvSpPr>
          <p:spPr>
            <a:xfrm>
              <a:off x="7072330" y="4643446"/>
              <a:ext cx="732893" cy="46166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ja-JP" altLang="en-US" sz="1200" dirty="0" smtClean="0"/>
                <a:t>を使って</a:t>
              </a:r>
              <a:endParaRPr lang="en-US" altLang="ja-JP" sz="1200" dirty="0" smtClean="0"/>
            </a:p>
            <a:p>
              <a:r>
                <a:rPr lang="ja-JP" altLang="en-US" sz="1200" dirty="0" smtClean="0"/>
                <a:t>移動</a:t>
              </a:r>
              <a:endParaRPr kumimoji="1" lang="ja-JP" altLang="en-US" sz="1200" dirty="0"/>
            </a:p>
          </p:txBody>
        </p:sp>
        <p:sp>
          <p:nvSpPr>
            <p:cNvPr id="39" name="正方形/長方形 38"/>
            <p:cNvSpPr/>
            <p:nvPr/>
          </p:nvSpPr>
          <p:spPr>
            <a:xfrm>
              <a:off x="4500562" y="4500570"/>
              <a:ext cx="214314" cy="21433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kumimoji="1" lang="en-US" altLang="ja-JP" sz="1200" dirty="0" smtClean="0">
                  <a:solidFill>
                    <a:srgbClr val="FF0000"/>
                  </a:solidFill>
                </a:rPr>
                <a:t>3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grpSp>
          <p:nvGrpSpPr>
            <p:cNvPr id="4" name="グループ化 43"/>
            <p:cNvGrpSpPr/>
            <p:nvPr/>
          </p:nvGrpSpPr>
          <p:grpSpPr>
            <a:xfrm>
              <a:off x="3929058" y="4786322"/>
              <a:ext cx="785818" cy="285752"/>
              <a:chOff x="4214810" y="4786322"/>
              <a:chExt cx="785818" cy="285752"/>
            </a:xfrm>
          </p:grpSpPr>
          <p:sp>
            <p:nvSpPr>
              <p:cNvPr id="43" name="テキスト ボックス 42"/>
              <p:cNvSpPr txBox="1"/>
              <p:nvPr/>
            </p:nvSpPr>
            <p:spPr>
              <a:xfrm>
                <a:off x="4214810" y="4786322"/>
                <a:ext cx="361959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err="1" smtClean="0">
                    <a:solidFill>
                      <a:srgbClr val="0070C0"/>
                    </a:solidFill>
                  </a:rPr>
                  <a:t>src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1" name="正方形/長方形 40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A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5" name="グループ化 46"/>
            <p:cNvGrpSpPr/>
            <p:nvPr/>
          </p:nvGrpSpPr>
          <p:grpSpPr>
            <a:xfrm>
              <a:off x="6215074" y="4786322"/>
              <a:ext cx="922896" cy="285752"/>
              <a:chOff x="4077732" y="4786322"/>
              <a:chExt cx="922896" cy="285752"/>
            </a:xfrm>
          </p:grpSpPr>
          <p:sp>
            <p:nvSpPr>
              <p:cNvPr id="48" name="テキスト ボックス 47"/>
              <p:cNvSpPr txBox="1"/>
              <p:nvPr/>
            </p:nvSpPr>
            <p:spPr>
              <a:xfrm>
                <a:off x="4077732" y="4786322"/>
                <a:ext cx="499047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smtClean="0">
                    <a:solidFill>
                      <a:srgbClr val="0070C0"/>
                    </a:solidFill>
                  </a:rPr>
                  <a:t>work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9" name="正方形/長方形 48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C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22" name="右矢印 21"/>
          <p:cNvSpPr/>
          <p:nvPr/>
        </p:nvSpPr>
        <p:spPr>
          <a:xfrm>
            <a:off x="142844" y="3357562"/>
            <a:ext cx="28575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8" name="テキスト ボックス 77"/>
          <p:cNvSpPr txBox="1"/>
          <p:nvPr/>
        </p:nvSpPr>
        <p:spPr>
          <a:xfrm>
            <a:off x="428596" y="5929330"/>
            <a:ext cx="5485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A</a:t>
            </a:r>
            <a:endParaRPr kumimoji="1" lang="ja-JP" altLang="en-US" dirty="0"/>
          </a:p>
        </p:txBody>
      </p:sp>
      <p:sp>
        <p:nvSpPr>
          <p:cNvPr id="79" name="テキスト ボックス 78"/>
          <p:cNvSpPr txBox="1"/>
          <p:nvPr/>
        </p:nvSpPr>
        <p:spPr>
          <a:xfrm>
            <a:off x="1643042" y="5929330"/>
            <a:ext cx="540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B</a:t>
            </a:r>
            <a:endParaRPr kumimoji="1" lang="ja-JP" altLang="en-US" dirty="0"/>
          </a:p>
        </p:txBody>
      </p:sp>
      <p:sp>
        <p:nvSpPr>
          <p:cNvPr id="86" name="テキスト ボックス 85"/>
          <p:cNvSpPr txBox="1"/>
          <p:nvPr/>
        </p:nvSpPr>
        <p:spPr>
          <a:xfrm>
            <a:off x="2857488" y="5929330"/>
            <a:ext cx="538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C</a:t>
            </a:r>
            <a:endParaRPr kumimoji="1" lang="ja-JP" altLang="en-US" dirty="0"/>
          </a:p>
        </p:txBody>
      </p:sp>
      <p:sp>
        <p:nvSpPr>
          <p:cNvPr id="31" name="正方形/長方形 30"/>
          <p:cNvSpPr/>
          <p:nvPr/>
        </p:nvSpPr>
        <p:spPr>
          <a:xfrm>
            <a:off x="1500166" y="5572140"/>
            <a:ext cx="928662" cy="21431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29" name="右矢印 28"/>
          <p:cNvSpPr/>
          <p:nvPr/>
        </p:nvSpPr>
        <p:spPr>
          <a:xfrm rot="20135183">
            <a:off x="3471621" y="2312228"/>
            <a:ext cx="2071702" cy="10001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50" dirty="0" err="1" smtClean="0"/>
              <a:t>hanoi</a:t>
            </a:r>
            <a:r>
              <a:rPr kumimoji="1" lang="en-US" altLang="ja-JP" sz="1050" dirty="0" smtClean="0"/>
              <a:t>(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2</a:t>
            </a:r>
            <a:r>
              <a:rPr kumimoji="1" lang="en-US" altLang="ja-JP" sz="1050" dirty="0" smtClean="0"/>
              <a:t>, 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“</a:t>
            </a:r>
            <a:r>
              <a:rPr kumimoji="1" lang="ja-JP" altLang="en-US" sz="1050" dirty="0" smtClean="0">
                <a:solidFill>
                  <a:srgbClr val="FF0000"/>
                </a:solidFill>
              </a:rPr>
              <a:t>棒</a:t>
            </a:r>
            <a:r>
              <a:rPr lang="en-US" altLang="ja-JP" sz="1050" dirty="0" smtClean="0">
                <a:solidFill>
                  <a:srgbClr val="FF0000"/>
                </a:solidFill>
              </a:rPr>
              <a:t>C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”</a:t>
            </a:r>
            <a:r>
              <a:rPr kumimoji="1" lang="en-US" altLang="ja-JP" sz="1050" dirty="0" smtClean="0"/>
              <a:t>, 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“</a:t>
            </a:r>
            <a:r>
              <a:rPr kumimoji="1" lang="ja-JP" altLang="en-US" sz="1050" dirty="0" smtClean="0">
                <a:solidFill>
                  <a:srgbClr val="FF0000"/>
                </a:solidFill>
              </a:rPr>
              <a:t>棒</a:t>
            </a:r>
            <a:r>
              <a:rPr lang="en-US" altLang="ja-JP" sz="1050" dirty="0" smtClean="0">
                <a:solidFill>
                  <a:srgbClr val="FF0000"/>
                </a:solidFill>
              </a:rPr>
              <a:t>B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”</a:t>
            </a:r>
            <a:r>
              <a:rPr kumimoji="1" lang="en-US" altLang="ja-JP" sz="1050" dirty="0" smtClean="0"/>
              <a:t>, “</a:t>
            </a:r>
            <a:r>
              <a:rPr kumimoji="1" lang="ja-JP" altLang="en-US" sz="1050" dirty="0" smtClean="0"/>
              <a:t>棒</a:t>
            </a:r>
            <a:r>
              <a:rPr lang="en-US" altLang="ja-JP" sz="1050" dirty="0" smtClean="0"/>
              <a:t>A</a:t>
            </a:r>
            <a:r>
              <a:rPr kumimoji="1" lang="en-US" altLang="ja-JP" sz="1050" dirty="0" smtClean="0"/>
              <a:t>”)</a:t>
            </a:r>
            <a:endParaRPr kumimoji="1" lang="ja-JP" altLang="en-US" sz="1050" dirty="0"/>
          </a:p>
        </p:txBody>
      </p:sp>
      <p:grpSp>
        <p:nvGrpSpPr>
          <p:cNvPr id="6" name="グループ化 55"/>
          <p:cNvGrpSpPr/>
          <p:nvPr/>
        </p:nvGrpSpPr>
        <p:grpSpPr>
          <a:xfrm>
            <a:off x="5072066" y="1285860"/>
            <a:ext cx="3929090" cy="2714644"/>
            <a:chOff x="3890168" y="4143356"/>
            <a:chExt cx="3929090" cy="2714644"/>
          </a:xfrm>
        </p:grpSpPr>
        <p:sp>
          <p:nvSpPr>
            <p:cNvPr id="36" name="正方形/長方形 35"/>
            <p:cNvSpPr/>
            <p:nvPr/>
          </p:nvSpPr>
          <p:spPr>
            <a:xfrm>
              <a:off x="3890168" y="4143356"/>
              <a:ext cx="265803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err="1" smtClean="0"/>
                <a:t>hanoi</a:t>
              </a:r>
              <a:r>
                <a:rPr lang="en-US" altLang="ja-JP" sz="1600" dirty="0" smtClean="0"/>
                <a:t>(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2</a:t>
              </a:r>
              <a:r>
                <a:rPr lang="en-US" altLang="ja-JP" sz="1600" dirty="0" smtClean="0"/>
                <a:t>, 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“</a:t>
              </a:r>
              <a:r>
                <a:rPr lang="ja-JP" altLang="en-US" sz="1600" dirty="0" smtClean="0">
                  <a:solidFill>
                    <a:srgbClr val="FF0000"/>
                  </a:solidFill>
                </a:rPr>
                <a:t>棒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C”</a:t>
              </a:r>
              <a:r>
                <a:rPr lang="en-US" altLang="ja-JP" sz="1600" dirty="0" smtClean="0"/>
                <a:t>, 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“</a:t>
              </a:r>
              <a:r>
                <a:rPr lang="ja-JP" altLang="en-US" sz="1600" dirty="0" smtClean="0">
                  <a:solidFill>
                    <a:srgbClr val="FF0000"/>
                  </a:solidFill>
                </a:rPr>
                <a:t>棒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B”</a:t>
              </a:r>
              <a:r>
                <a:rPr lang="en-US" altLang="ja-JP" sz="1600" dirty="0" smtClean="0"/>
                <a:t>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A”) </a:t>
              </a:r>
            </a:p>
          </p:txBody>
        </p:sp>
        <p:sp>
          <p:nvSpPr>
            <p:cNvPr id="37" name="正方形/長方形 36"/>
            <p:cNvSpPr/>
            <p:nvPr/>
          </p:nvSpPr>
          <p:spPr>
            <a:xfrm>
              <a:off x="3890168" y="4429108"/>
              <a:ext cx="3929090" cy="71440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0" name="正方形/長方形 39"/>
            <p:cNvSpPr/>
            <p:nvPr/>
          </p:nvSpPr>
          <p:spPr>
            <a:xfrm>
              <a:off x="3890168" y="5143488"/>
              <a:ext cx="3929090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2000" dirty="0" smtClean="0"/>
                <a:t>if(</a:t>
              </a:r>
              <a:r>
                <a:rPr lang="en-US" altLang="ja-JP" sz="2000" dirty="0" err="1" smtClean="0"/>
                <a:t>ndisk</a:t>
              </a:r>
              <a:r>
                <a:rPr lang="en-US" altLang="ja-JP" sz="2000" dirty="0" smtClean="0"/>
                <a:t>&gt;=1){</a:t>
              </a:r>
            </a:p>
            <a:p>
              <a:pPr algn="just"/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move(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>
                  <a:solidFill>
                    <a:srgbClr val="FF0000"/>
                  </a:solidFill>
                </a:rPr>
                <a:t>dst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}</a:t>
              </a:r>
            </a:p>
          </p:txBody>
        </p:sp>
        <p:sp>
          <p:nvSpPr>
            <p:cNvPr id="42" name="テキスト ボックス 41"/>
            <p:cNvSpPr txBox="1"/>
            <p:nvPr/>
          </p:nvSpPr>
          <p:spPr>
            <a:xfrm>
              <a:off x="3929058" y="4500570"/>
              <a:ext cx="511679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err="1" smtClean="0">
                  <a:solidFill>
                    <a:srgbClr val="0070C0"/>
                  </a:solidFill>
                </a:rPr>
                <a:t>ndisk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44" name="テキスト ボックス 43"/>
            <p:cNvSpPr txBox="1"/>
            <p:nvPr/>
          </p:nvSpPr>
          <p:spPr>
            <a:xfrm>
              <a:off x="4714876" y="4786322"/>
              <a:ext cx="461986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/>
                <a:t>から</a:t>
              </a:r>
              <a:endParaRPr kumimoji="1" lang="ja-JP" altLang="en-US" sz="1200" dirty="0"/>
            </a:p>
          </p:txBody>
        </p:sp>
        <p:sp>
          <p:nvSpPr>
            <p:cNvPr id="47" name="テキスト ボックス 46"/>
            <p:cNvSpPr txBox="1"/>
            <p:nvPr/>
          </p:nvSpPr>
          <p:spPr>
            <a:xfrm>
              <a:off x="4714876" y="4500570"/>
              <a:ext cx="931665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ja-JP" altLang="en-US" sz="1200" dirty="0" smtClean="0"/>
                <a:t>枚の円盤を</a:t>
              </a:r>
              <a:endParaRPr kumimoji="1" lang="ja-JP" altLang="en-US" sz="1200" dirty="0"/>
            </a:p>
          </p:txBody>
        </p:sp>
        <p:sp>
          <p:nvSpPr>
            <p:cNvPr id="51" name="テキスト ボックス 50"/>
            <p:cNvSpPr txBox="1"/>
            <p:nvPr/>
          </p:nvSpPr>
          <p:spPr>
            <a:xfrm>
              <a:off x="5929322" y="4786322"/>
              <a:ext cx="338554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>
                  <a:solidFill>
                    <a:srgbClr val="0070C0"/>
                  </a:solidFill>
                </a:rPr>
                <a:t>へ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grpSp>
          <p:nvGrpSpPr>
            <p:cNvPr id="7" name="グループ化 50"/>
            <p:cNvGrpSpPr/>
            <p:nvPr/>
          </p:nvGrpSpPr>
          <p:grpSpPr>
            <a:xfrm>
              <a:off x="5143504" y="4786322"/>
              <a:ext cx="799148" cy="285752"/>
              <a:chOff x="4201480" y="4786322"/>
              <a:chExt cx="799148" cy="285752"/>
            </a:xfrm>
          </p:grpSpPr>
          <p:sp>
            <p:nvSpPr>
              <p:cNvPr id="65" name="テキスト ボックス 64"/>
              <p:cNvSpPr txBox="1"/>
              <p:nvPr/>
            </p:nvSpPr>
            <p:spPr>
              <a:xfrm>
                <a:off x="4201480" y="4786322"/>
                <a:ext cx="375296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kumimoji="1" lang="en-US" altLang="ja-JP" sz="1200" dirty="0" err="1" smtClean="0">
                    <a:solidFill>
                      <a:srgbClr val="0070C0"/>
                    </a:solidFill>
                  </a:rPr>
                  <a:t>dst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66" name="正方形/長方形 65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B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56" name="テキスト ボックス 55"/>
            <p:cNvSpPr txBox="1"/>
            <p:nvPr/>
          </p:nvSpPr>
          <p:spPr>
            <a:xfrm>
              <a:off x="7072330" y="4643446"/>
              <a:ext cx="732893" cy="46166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ja-JP" altLang="en-US" sz="1200" dirty="0" smtClean="0"/>
                <a:t>を使って</a:t>
              </a:r>
              <a:endParaRPr lang="en-US" altLang="ja-JP" sz="1200" dirty="0" smtClean="0"/>
            </a:p>
            <a:p>
              <a:r>
                <a:rPr lang="ja-JP" altLang="en-US" sz="1200" dirty="0" smtClean="0"/>
                <a:t>移動</a:t>
              </a:r>
              <a:endParaRPr kumimoji="1" lang="ja-JP" altLang="en-US" sz="1200" dirty="0"/>
            </a:p>
          </p:txBody>
        </p:sp>
        <p:sp>
          <p:nvSpPr>
            <p:cNvPr id="57" name="正方形/長方形 56"/>
            <p:cNvSpPr/>
            <p:nvPr/>
          </p:nvSpPr>
          <p:spPr>
            <a:xfrm>
              <a:off x="4500562" y="4500570"/>
              <a:ext cx="214314" cy="21433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altLang="ja-JP" sz="1200" dirty="0" smtClean="0">
                  <a:solidFill>
                    <a:srgbClr val="FF0000"/>
                  </a:solidFill>
                </a:rPr>
                <a:t>2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grpSp>
          <p:nvGrpSpPr>
            <p:cNvPr id="8" name="グループ化 43"/>
            <p:cNvGrpSpPr/>
            <p:nvPr/>
          </p:nvGrpSpPr>
          <p:grpSpPr>
            <a:xfrm>
              <a:off x="3929058" y="4786322"/>
              <a:ext cx="785818" cy="285752"/>
              <a:chOff x="4214810" y="4786322"/>
              <a:chExt cx="785818" cy="285752"/>
            </a:xfrm>
          </p:grpSpPr>
          <p:sp>
            <p:nvSpPr>
              <p:cNvPr id="63" name="テキスト ボックス 62"/>
              <p:cNvSpPr txBox="1"/>
              <p:nvPr/>
            </p:nvSpPr>
            <p:spPr>
              <a:xfrm>
                <a:off x="4214810" y="4786322"/>
                <a:ext cx="361959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err="1" smtClean="0">
                    <a:solidFill>
                      <a:srgbClr val="0070C0"/>
                    </a:solidFill>
                  </a:rPr>
                  <a:t>src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64" name="正方形/長方形 63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C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9" name="グループ化 46"/>
            <p:cNvGrpSpPr/>
            <p:nvPr/>
          </p:nvGrpSpPr>
          <p:grpSpPr>
            <a:xfrm>
              <a:off x="6215074" y="4786322"/>
              <a:ext cx="922896" cy="285752"/>
              <a:chOff x="4077732" y="4786322"/>
              <a:chExt cx="922896" cy="285752"/>
            </a:xfrm>
          </p:grpSpPr>
          <p:sp>
            <p:nvSpPr>
              <p:cNvPr id="61" name="テキスト ボックス 60"/>
              <p:cNvSpPr txBox="1"/>
              <p:nvPr/>
            </p:nvSpPr>
            <p:spPr>
              <a:xfrm>
                <a:off x="4077732" y="4786322"/>
                <a:ext cx="499047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smtClean="0">
                    <a:solidFill>
                      <a:srgbClr val="0070C0"/>
                    </a:solidFill>
                  </a:rPr>
                  <a:t>work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62" name="正方形/長方形 61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A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55" name="右矢印 54"/>
          <p:cNvSpPr/>
          <p:nvPr/>
        </p:nvSpPr>
        <p:spPr>
          <a:xfrm>
            <a:off x="5286380" y="2714620"/>
            <a:ext cx="28575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正方形/長方形 57"/>
          <p:cNvSpPr/>
          <p:nvPr/>
        </p:nvSpPr>
        <p:spPr>
          <a:xfrm>
            <a:off x="2714612" y="5572140"/>
            <a:ext cx="642942" cy="21431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60" name="正方形/長方形 59"/>
          <p:cNvSpPr/>
          <p:nvPr/>
        </p:nvSpPr>
        <p:spPr>
          <a:xfrm>
            <a:off x="2857488" y="5286388"/>
            <a:ext cx="357190" cy="21431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ハノイの塔：実行の様子</a:t>
            </a:r>
            <a:endParaRPr kumimoji="1" lang="ja-JP" altLang="en-US" dirty="0"/>
          </a:p>
        </p:txBody>
      </p:sp>
      <p:grpSp>
        <p:nvGrpSpPr>
          <p:cNvPr id="2" name="グループ化 55"/>
          <p:cNvGrpSpPr/>
          <p:nvPr/>
        </p:nvGrpSpPr>
        <p:grpSpPr>
          <a:xfrm>
            <a:off x="0" y="1285860"/>
            <a:ext cx="3929090" cy="2714644"/>
            <a:chOff x="3890168" y="4143356"/>
            <a:chExt cx="3929090" cy="2714644"/>
          </a:xfrm>
        </p:grpSpPr>
        <p:sp>
          <p:nvSpPr>
            <p:cNvPr id="18" name="正方形/長方形 17"/>
            <p:cNvSpPr/>
            <p:nvPr/>
          </p:nvSpPr>
          <p:spPr>
            <a:xfrm>
              <a:off x="3890168" y="4143356"/>
              <a:ext cx="265803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err="1" smtClean="0"/>
                <a:t>hanoi</a:t>
              </a:r>
              <a:r>
                <a:rPr lang="en-US" altLang="ja-JP" sz="1600" dirty="0" smtClean="0"/>
                <a:t>(3,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A”,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B”,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C”) </a:t>
              </a: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890168" y="4429108"/>
              <a:ext cx="3929090" cy="71440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" name="正方形/長方形 22"/>
            <p:cNvSpPr/>
            <p:nvPr/>
          </p:nvSpPr>
          <p:spPr>
            <a:xfrm>
              <a:off x="3890168" y="5143488"/>
              <a:ext cx="3929090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2000" dirty="0" smtClean="0"/>
                <a:t>if(</a:t>
              </a:r>
              <a:r>
                <a:rPr lang="en-US" altLang="ja-JP" sz="2000" dirty="0" err="1" smtClean="0"/>
                <a:t>ndisk</a:t>
              </a:r>
              <a:r>
                <a:rPr lang="en-US" altLang="ja-JP" sz="2000" dirty="0" smtClean="0"/>
                <a:t>&gt;=1){</a:t>
              </a:r>
            </a:p>
            <a:p>
              <a:pPr algn="just"/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move(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>
                  <a:solidFill>
                    <a:srgbClr val="FF0000"/>
                  </a:solidFill>
                </a:rPr>
                <a:t>dst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}</a:t>
              </a:r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3929058" y="4500570"/>
              <a:ext cx="511679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err="1" smtClean="0">
                  <a:solidFill>
                    <a:srgbClr val="0070C0"/>
                  </a:solidFill>
                </a:rPr>
                <a:t>ndisk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45" name="テキスト ボックス 44"/>
            <p:cNvSpPr txBox="1"/>
            <p:nvPr/>
          </p:nvSpPr>
          <p:spPr>
            <a:xfrm>
              <a:off x="4714876" y="4786322"/>
              <a:ext cx="461986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/>
                <a:t>から</a:t>
              </a:r>
              <a:endParaRPr kumimoji="1" lang="ja-JP" altLang="en-US" sz="1200" dirty="0"/>
            </a:p>
          </p:txBody>
        </p:sp>
        <p:sp>
          <p:nvSpPr>
            <p:cNvPr id="46" name="テキスト ボックス 45"/>
            <p:cNvSpPr txBox="1"/>
            <p:nvPr/>
          </p:nvSpPr>
          <p:spPr>
            <a:xfrm>
              <a:off x="4714876" y="4500570"/>
              <a:ext cx="931665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ja-JP" altLang="en-US" sz="1200" dirty="0" smtClean="0"/>
                <a:t>枚の円盤を</a:t>
              </a:r>
              <a:endParaRPr kumimoji="1" lang="ja-JP" altLang="en-US" sz="1200" dirty="0"/>
            </a:p>
          </p:txBody>
        </p:sp>
        <p:sp>
          <p:nvSpPr>
            <p:cNvPr id="50" name="テキスト ボックス 49"/>
            <p:cNvSpPr txBox="1"/>
            <p:nvPr/>
          </p:nvSpPr>
          <p:spPr>
            <a:xfrm>
              <a:off x="5929322" y="4786322"/>
              <a:ext cx="338554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>
                  <a:solidFill>
                    <a:srgbClr val="0070C0"/>
                  </a:solidFill>
                </a:rPr>
                <a:t>へ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grpSp>
          <p:nvGrpSpPr>
            <p:cNvPr id="3" name="グループ化 50"/>
            <p:cNvGrpSpPr/>
            <p:nvPr/>
          </p:nvGrpSpPr>
          <p:grpSpPr>
            <a:xfrm>
              <a:off x="5143504" y="4786322"/>
              <a:ext cx="799148" cy="285752"/>
              <a:chOff x="4201480" y="4786322"/>
              <a:chExt cx="799148" cy="285752"/>
            </a:xfrm>
          </p:grpSpPr>
          <p:sp>
            <p:nvSpPr>
              <p:cNvPr id="52" name="テキスト ボックス 51"/>
              <p:cNvSpPr txBox="1"/>
              <p:nvPr/>
            </p:nvSpPr>
            <p:spPr>
              <a:xfrm>
                <a:off x="4201480" y="4786322"/>
                <a:ext cx="375296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kumimoji="1" lang="en-US" altLang="ja-JP" sz="1200" dirty="0" err="1" smtClean="0">
                    <a:solidFill>
                      <a:srgbClr val="0070C0"/>
                    </a:solidFill>
                  </a:rPr>
                  <a:t>dst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53" name="正方形/長方形 52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B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54" name="テキスト ボックス 53"/>
            <p:cNvSpPr txBox="1"/>
            <p:nvPr/>
          </p:nvSpPr>
          <p:spPr>
            <a:xfrm>
              <a:off x="7072330" y="4643446"/>
              <a:ext cx="732893" cy="46166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ja-JP" altLang="en-US" sz="1200" dirty="0" smtClean="0"/>
                <a:t>を使って</a:t>
              </a:r>
              <a:endParaRPr lang="en-US" altLang="ja-JP" sz="1200" dirty="0" smtClean="0"/>
            </a:p>
            <a:p>
              <a:r>
                <a:rPr lang="ja-JP" altLang="en-US" sz="1200" dirty="0" smtClean="0"/>
                <a:t>移動</a:t>
              </a:r>
              <a:endParaRPr kumimoji="1" lang="ja-JP" altLang="en-US" sz="1200" dirty="0"/>
            </a:p>
          </p:txBody>
        </p:sp>
        <p:sp>
          <p:nvSpPr>
            <p:cNvPr id="39" name="正方形/長方形 38"/>
            <p:cNvSpPr/>
            <p:nvPr/>
          </p:nvSpPr>
          <p:spPr>
            <a:xfrm>
              <a:off x="4500562" y="4500570"/>
              <a:ext cx="214314" cy="21433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kumimoji="1" lang="en-US" altLang="ja-JP" sz="1200" dirty="0" smtClean="0">
                  <a:solidFill>
                    <a:srgbClr val="FF0000"/>
                  </a:solidFill>
                </a:rPr>
                <a:t>3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grpSp>
          <p:nvGrpSpPr>
            <p:cNvPr id="4" name="グループ化 43"/>
            <p:cNvGrpSpPr/>
            <p:nvPr/>
          </p:nvGrpSpPr>
          <p:grpSpPr>
            <a:xfrm>
              <a:off x="3929058" y="4786322"/>
              <a:ext cx="785818" cy="285752"/>
              <a:chOff x="4214810" y="4786322"/>
              <a:chExt cx="785818" cy="285752"/>
            </a:xfrm>
          </p:grpSpPr>
          <p:sp>
            <p:nvSpPr>
              <p:cNvPr id="43" name="テキスト ボックス 42"/>
              <p:cNvSpPr txBox="1"/>
              <p:nvPr/>
            </p:nvSpPr>
            <p:spPr>
              <a:xfrm>
                <a:off x="4214810" y="4786322"/>
                <a:ext cx="361959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err="1" smtClean="0">
                    <a:solidFill>
                      <a:srgbClr val="0070C0"/>
                    </a:solidFill>
                  </a:rPr>
                  <a:t>src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1" name="正方形/長方形 40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A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5" name="グループ化 46"/>
            <p:cNvGrpSpPr/>
            <p:nvPr/>
          </p:nvGrpSpPr>
          <p:grpSpPr>
            <a:xfrm>
              <a:off x="6215074" y="4786322"/>
              <a:ext cx="922896" cy="285752"/>
              <a:chOff x="4077732" y="4786322"/>
              <a:chExt cx="922896" cy="285752"/>
            </a:xfrm>
          </p:grpSpPr>
          <p:sp>
            <p:nvSpPr>
              <p:cNvPr id="48" name="テキスト ボックス 47"/>
              <p:cNvSpPr txBox="1"/>
              <p:nvPr/>
            </p:nvSpPr>
            <p:spPr>
              <a:xfrm>
                <a:off x="4077732" y="4786322"/>
                <a:ext cx="499047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smtClean="0">
                    <a:solidFill>
                      <a:srgbClr val="0070C0"/>
                    </a:solidFill>
                  </a:rPr>
                  <a:t>work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9" name="正方形/長方形 48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C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22" name="右矢印 21"/>
          <p:cNvSpPr/>
          <p:nvPr/>
        </p:nvSpPr>
        <p:spPr>
          <a:xfrm>
            <a:off x="142844" y="3357562"/>
            <a:ext cx="28575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8" name="テキスト ボックス 77"/>
          <p:cNvSpPr txBox="1"/>
          <p:nvPr/>
        </p:nvSpPr>
        <p:spPr>
          <a:xfrm>
            <a:off x="428596" y="5929330"/>
            <a:ext cx="5485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A</a:t>
            </a:r>
            <a:endParaRPr kumimoji="1" lang="ja-JP" altLang="en-US" dirty="0"/>
          </a:p>
        </p:txBody>
      </p:sp>
      <p:sp>
        <p:nvSpPr>
          <p:cNvPr id="79" name="テキスト ボックス 78"/>
          <p:cNvSpPr txBox="1"/>
          <p:nvPr/>
        </p:nvSpPr>
        <p:spPr>
          <a:xfrm>
            <a:off x="1643042" y="5929330"/>
            <a:ext cx="540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B</a:t>
            </a:r>
            <a:endParaRPr kumimoji="1" lang="ja-JP" altLang="en-US" dirty="0"/>
          </a:p>
        </p:txBody>
      </p:sp>
      <p:sp>
        <p:nvSpPr>
          <p:cNvPr id="86" name="テキスト ボックス 85"/>
          <p:cNvSpPr txBox="1"/>
          <p:nvPr/>
        </p:nvSpPr>
        <p:spPr>
          <a:xfrm>
            <a:off x="2857488" y="5929330"/>
            <a:ext cx="538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C</a:t>
            </a:r>
            <a:endParaRPr kumimoji="1" lang="ja-JP" altLang="en-US" dirty="0"/>
          </a:p>
        </p:txBody>
      </p:sp>
      <p:sp>
        <p:nvSpPr>
          <p:cNvPr id="59" name="正方形/長方形 58"/>
          <p:cNvSpPr/>
          <p:nvPr/>
        </p:nvSpPr>
        <p:spPr>
          <a:xfrm>
            <a:off x="2714612" y="5572140"/>
            <a:ext cx="642942" cy="21431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84" name="正方形/長方形 83"/>
          <p:cNvSpPr/>
          <p:nvPr/>
        </p:nvSpPr>
        <p:spPr>
          <a:xfrm>
            <a:off x="2857488" y="5286388"/>
            <a:ext cx="357190" cy="21431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1500166" y="5572140"/>
            <a:ext cx="928662" cy="21431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29" name="右矢印 28"/>
          <p:cNvSpPr/>
          <p:nvPr/>
        </p:nvSpPr>
        <p:spPr>
          <a:xfrm rot="20135183">
            <a:off x="3471621" y="2312228"/>
            <a:ext cx="2071702" cy="10001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50" dirty="0" err="1" smtClean="0"/>
              <a:t>hanoi</a:t>
            </a:r>
            <a:r>
              <a:rPr kumimoji="1" lang="en-US" altLang="ja-JP" sz="1050" dirty="0" smtClean="0"/>
              <a:t>(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2</a:t>
            </a:r>
            <a:r>
              <a:rPr kumimoji="1" lang="en-US" altLang="ja-JP" sz="1050" dirty="0" smtClean="0"/>
              <a:t>, 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“</a:t>
            </a:r>
            <a:r>
              <a:rPr kumimoji="1" lang="ja-JP" altLang="en-US" sz="1050" dirty="0" smtClean="0">
                <a:solidFill>
                  <a:srgbClr val="FF0000"/>
                </a:solidFill>
              </a:rPr>
              <a:t>棒</a:t>
            </a:r>
            <a:r>
              <a:rPr lang="en-US" altLang="ja-JP" sz="1050" dirty="0" smtClean="0">
                <a:solidFill>
                  <a:srgbClr val="FF0000"/>
                </a:solidFill>
              </a:rPr>
              <a:t>C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”</a:t>
            </a:r>
            <a:r>
              <a:rPr kumimoji="1" lang="en-US" altLang="ja-JP" sz="1050" dirty="0" smtClean="0"/>
              <a:t>, 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“</a:t>
            </a:r>
            <a:r>
              <a:rPr kumimoji="1" lang="ja-JP" altLang="en-US" sz="1050" dirty="0" smtClean="0">
                <a:solidFill>
                  <a:srgbClr val="FF0000"/>
                </a:solidFill>
              </a:rPr>
              <a:t>棒</a:t>
            </a:r>
            <a:r>
              <a:rPr lang="en-US" altLang="ja-JP" sz="1050" dirty="0" smtClean="0">
                <a:solidFill>
                  <a:srgbClr val="FF0000"/>
                </a:solidFill>
              </a:rPr>
              <a:t>B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”</a:t>
            </a:r>
            <a:r>
              <a:rPr kumimoji="1" lang="en-US" altLang="ja-JP" sz="1050" dirty="0" smtClean="0"/>
              <a:t>, “</a:t>
            </a:r>
            <a:r>
              <a:rPr kumimoji="1" lang="ja-JP" altLang="en-US" sz="1050" dirty="0" smtClean="0"/>
              <a:t>棒</a:t>
            </a:r>
            <a:r>
              <a:rPr lang="en-US" altLang="ja-JP" sz="1050" dirty="0" smtClean="0"/>
              <a:t>A</a:t>
            </a:r>
            <a:r>
              <a:rPr kumimoji="1" lang="en-US" altLang="ja-JP" sz="1050" dirty="0" smtClean="0"/>
              <a:t>”)</a:t>
            </a:r>
            <a:endParaRPr kumimoji="1" lang="ja-JP" altLang="en-US" sz="1050" dirty="0"/>
          </a:p>
        </p:txBody>
      </p:sp>
      <p:grpSp>
        <p:nvGrpSpPr>
          <p:cNvPr id="6" name="グループ化 55"/>
          <p:cNvGrpSpPr/>
          <p:nvPr/>
        </p:nvGrpSpPr>
        <p:grpSpPr>
          <a:xfrm>
            <a:off x="5072066" y="1285860"/>
            <a:ext cx="3929090" cy="2714644"/>
            <a:chOff x="3890168" y="4143356"/>
            <a:chExt cx="3929090" cy="2714644"/>
          </a:xfrm>
        </p:grpSpPr>
        <p:sp>
          <p:nvSpPr>
            <p:cNvPr id="36" name="正方形/長方形 35"/>
            <p:cNvSpPr/>
            <p:nvPr/>
          </p:nvSpPr>
          <p:spPr>
            <a:xfrm>
              <a:off x="3890168" y="4143356"/>
              <a:ext cx="265803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err="1" smtClean="0"/>
                <a:t>hanoi</a:t>
              </a:r>
              <a:r>
                <a:rPr lang="en-US" altLang="ja-JP" sz="1600" dirty="0" smtClean="0"/>
                <a:t>(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2</a:t>
              </a:r>
              <a:r>
                <a:rPr lang="en-US" altLang="ja-JP" sz="1600" dirty="0" smtClean="0"/>
                <a:t>, 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“</a:t>
              </a:r>
              <a:r>
                <a:rPr lang="ja-JP" altLang="en-US" sz="1600" dirty="0" smtClean="0">
                  <a:solidFill>
                    <a:srgbClr val="FF0000"/>
                  </a:solidFill>
                </a:rPr>
                <a:t>棒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C”</a:t>
              </a:r>
              <a:r>
                <a:rPr lang="en-US" altLang="ja-JP" sz="1600" dirty="0" smtClean="0"/>
                <a:t>, 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“</a:t>
              </a:r>
              <a:r>
                <a:rPr lang="ja-JP" altLang="en-US" sz="1600" dirty="0" smtClean="0">
                  <a:solidFill>
                    <a:srgbClr val="FF0000"/>
                  </a:solidFill>
                </a:rPr>
                <a:t>棒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B”</a:t>
              </a:r>
              <a:r>
                <a:rPr lang="en-US" altLang="ja-JP" sz="1600" dirty="0" smtClean="0"/>
                <a:t>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A”) </a:t>
              </a:r>
            </a:p>
          </p:txBody>
        </p:sp>
        <p:sp>
          <p:nvSpPr>
            <p:cNvPr id="37" name="正方形/長方形 36"/>
            <p:cNvSpPr/>
            <p:nvPr/>
          </p:nvSpPr>
          <p:spPr>
            <a:xfrm>
              <a:off x="3890168" y="4429108"/>
              <a:ext cx="3929090" cy="71440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0" name="正方形/長方形 39"/>
            <p:cNvSpPr/>
            <p:nvPr/>
          </p:nvSpPr>
          <p:spPr>
            <a:xfrm>
              <a:off x="3890168" y="5143488"/>
              <a:ext cx="3929090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2000" dirty="0" smtClean="0"/>
                <a:t>if(</a:t>
              </a:r>
              <a:r>
                <a:rPr lang="en-US" altLang="ja-JP" sz="2000" dirty="0" err="1" smtClean="0"/>
                <a:t>ndisk</a:t>
              </a:r>
              <a:r>
                <a:rPr lang="en-US" altLang="ja-JP" sz="2000" dirty="0" smtClean="0"/>
                <a:t>&gt;=1){</a:t>
              </a:r>
            </a:p>
            <a:p>
              <a:pPr algn="just"/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move(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>
                  <a:solidFill>
                    <a:srgbClr val="FF0000"/>
                  </a:solidFill>
                </a:rPr>
                <a:t>dst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}</a:t>
              </a:r>
            </a:p>
          </p:txBody>
        </p:sp>
        <p:sp>
          <p:nvSpPr>
            <p:cNvPr id="42" name="テキスト ボックス 41"/>
            <p:cNvSpPr txBox="1"/>
            <p:nvPr/>
          </p:nvSpPr>
          <p:spPr>
            <a:xfrm>
              <a:off x="3929058" y="4500570"/>
              <a:ext cx="511679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err="1" smtClean="0">
                  <a:solidFill>
                    <a:srgbClr val="0070C0"/>
                  </a:solidFill>
                </a:rPr>
                <a:t>ndisk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44" name="テキスト ボックス 43"/>
            <p:cNvSpPr txBox="1"/>
            <p:nvPr/>
          </p:nvSpPr>
          <p:spPr>
            <a:xfrm>
              <a:off x="4714876" y="4786322"/>
              <a:ext cx="461986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/>
                <a:t>から</a:t>
              </a:r>
              <a:endParaRPr kumimoji="1" lang="ja-JP" altLang="en-US" sz="1200" dirty="0"/>
            </a:p>
          </p:txBody>
        </p:sp>
        <p:sp>
          <p:nvSpPr>
            <p:cNvPr id="47" name="テキスト ボックス 46"/>
            <p:cNvSpPr txBox="1"/>
            <p:nvPr/>
          </p:nvSpPr>
          <p:spPr>
            <a:xfrm>
              <a:off x="4714876" y="4500570"/>
              <a:ext cx="931665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ja-JP" altLang="en-US" sz="1200" dirty="0" smtClean="0"/>
                <a:t>枚の円盤を</a:t>
              </a:r>
              <a:endParaRPr kumimoji="1" lang="ja-JP" altLang="en-US" sz="1200" dirty="0"/>
            </a:p>
          </p:txBody>
        </p:sp>
        <p:sp>
          <p:nvSpPr>
            <p:cNvPr id="51" name="テキスト ボックス 50"/>
            <p:cNvSpPr txBox="1"/>
            <p:nvPr/>
          </p:nvSpPr>
          <p:spPr>
            <a:xfrm>
              <a:off x="5929322" y="4786322"/>
              <a:ext cx="338554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>
                  <a:solidFill>
                    <a:srgbClr val="0070C0"/>
                  </a:solidFill>
                </a:rPr>
                <a:t>へ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grpSp>
          <p:nvGrpSpPr>
            <p:cNvPr id="7" name="グループ化 50"/>
            <p:cNvGrpSpPr/>
            <p:nvPr/>
          </p:nvGrpSpPr>
          <p:grpSpPr>
            <a:xfrm>
              <a:off x="5143504" y="4786322"/>
              <a:ext cx="799148" cy="285752"/>
              <a:chOff x="4201480" y="4786322"/>
              <a:chExt cx="799148" cy="285752"/>
            </a:xfrm>
          </p:grpSpPr>
          <p:sp>
            <p:nvSpPr>
              <p:cNvPr id="65" name="テキスト ボックス 64"/>
              <p:cNvSpPr txBox="1"/>
              <p:nvPr/>
            </p:nvSpPr>
            <p:spPr>
              <a:xfrm>
                <a:off x="4201480" y="4786322"/>
                <a:ext cx="375296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kumimoji="1" lang="en-US" altLang="ja-JP" sz="1200" dirty="0" err="1" smtClean="0">
                    <a:solidFill>
                      <a:srgbClr val="0070C0"/>
                    </a:solidFill>
                  </a:rPr>
                  <a:t>dst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66" name="正方形/長方形 65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B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56" name="テキスト ボックス 55"/>
            <p:cNvSpPr txBox="1"/>
            <p:nvPr/>
          </p:nvSpPr>
          <p:spPr>
            <a:xfrm>
              <a:off x="7072330" y="4643446"/>
              <a:ext cx="732893" cy="46166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ja-JP" altLang="en-US" sz="1200" dirty="0" smtClean="0"/>
                <a:t>を使って</a:t>
              </a:r>
              <a:endParaRPr lang="en-US" altLang="ja-JP" sz="1200" dirty="0" smtClean="0"/>
            </a:p>
            <a:p>
              <a:r>
                <a:rPr lang="ja-JP" altLang="en-US" sz="1200" dirty="0" smtClean="0"/>
                <a:t>移動</a:t>
              </a:r>
              <a:endParaRPr kumimoji="1" lang="ja-JP" altLang="en-US" sz="1200" dirty="0"/>
            </a:p>
          </p:txBody>
        </p:sp>
        <p:sp>
          <p:nvSpPr>
            <p:cNvPr id="57" name="正方形/長方形 56"/>
            <p:cNvSpPr/>
            <p:nvPr/>
          </p:nvSpPr>
          <p:spPr>
            <a:xfrm>
              <a:off x="4500562" y="4500570"/>
              <a:ext cx="214314" cy="21433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altLang="ja-JP" sz="1200" dirty="0" smtClean="0">
                  <a:solidFill>
                    <a:srgbClr val="FF0000"/>
                  </a:solidFill>
                </a:rPr>
                <a:t>2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grpSp>
          <p:nvGrpSpPr>
            <p:cNvPr id="8" name="グループ化 43"/>
            <p:cNvGrpSpPr/>
            <p:nvPr/>
          </p:nvGrpSpPr>
          <p:grpSpPr>
            <a:xfrm>
              <a:off x="3929058" y="4786322"/>
              <a:ext cx="785818" cy="285752"/>
              <a:chOff x="4214810" y="4786322"/>
              <a:chExt cx="785818" cy="285752"/>
            </a:xfrm>
          </p:grpSpPr>
          <p:sp>
            <p:nvSpPr>
              <p:cNvPr id="63" name="テキスト ボックス 62"/>
              <p:cNvSpPr txBox="1"/>
              <p:nvPr/>
            </p:nvSpPr>
            <p:spPr>
              <a:xfrm>
                <a:off x="4214810" y="4786322"/>
                <a:ext cx="361959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err="1" smtClean="0">
                    <a:solidFill>
                      <a:srgbClr val="0070C0"/>
                    </a:solidFill>
                  </a:rPr>
                  <a:t>src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64" name="正方形/長方形 63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C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9" name="グループ化 46"/>
            <p:cNvGrpSpPr/>
            <p:nvPr/>
          </p:nvGrpSpPr>
          <p:grpSpPr>
            <a:xfrm>
              <a:off x="6215074" y="4786322"/>
              <a:ext cx="922896" cy="285752"/>
              <a:chOff x="4077732" y="4786322"/>
              <a:chExt cx="922896" cy="285752"/>
            </a:xfrm>
          </p:grpSpPr>
          <p:sp>
            <p:nvSpPr>
              <p:cNvPr id="61" name="テキスト ボックス 60"/>
              <p:cNvSpPr txBox="1"/>
              <p:nvPr/>
            </p:nvSpPr>
            <p:spPr>
              <a:xfrm>
                <a:off x="4077732" y="4786322"/>
                <a:ext cx="499047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smtClean="0">
                    <a:solidFill>
                      <a:srgbClr val="0070C0"/>
                    </a:solidFill>
                  </a:rPr>
                  <a:t>work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62" name="正方形/長方形 61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A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55" name="右矢印 54"/>
          <p:cNvSpPr/>
          <p:nvPr/>
        </p:nvSpPr>
        <p:spPr>
          <a:xfrm>
            <a:off x="5286380" y="2714620"/>
            <a:ext cx="28575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右矢印 57"/>
          <p:cNvSpPr/>
          <p:nvPr/>
        </p:nvSpPr>
        <p:spPr>
          <a:xfrm rot="5400000">
            <a:off x="5464975" y="3536157"/>
            <a:ext cx="2071702" cy="10001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50" dirty="0" err="1" smtClean="0"/>
              <a:t>hanoi</a:t>
            </a:r>
            <a:r>
              <a:rPr kumimoji="1" lang="en-US" altLang="ja-JP" sz="1050" dirty="0" smtClean="0"/>
              <a:t>(</a:t>
            </a:r>
            <a:r>
              <a:rPr lang="en-US" altLang="ja-JP" sz="1050" dirty="0" smtClean="0">
                <a:solidFill>
                  <a:srgbClr val="FF0000"/>
                </a:solidFill>
              </a:rPr>
              <a:t>1</a:t>
            </a:r>
            <a:r>
              <a:rPr kumimoji="1" lang="en-US" altLang="ja-JP" sz="1050" dirty="0" smtClean="0"/>
              <a:t>, “</a:t>
            </a:r>
            <a:r>
              <a:rPr kumimoji="1" lang="ja-JP" altLang="en-US" sz="1050" dirty="0" smtClean="0"/>
              <a:t>棒</a:t>
            </a:r>
            <a:r>
              <a:rPr lang="en-US" altLang="ja-JP" sz="1050" dirty="0" smtClean="0"/>
              <a:t>C</a:t>
            </a:r>
            <a:r>
              <a:rPr kumimoji="1" lang="en-US" altLang="ja-JP" sz="1050" dirty="0" smtClean="0"/>
              <a:t>”, 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“</a:t>
            </a:r>
            <a:r>
              <a:rPr kumimoji="1" lang="ja-JP" altLang="en-US" sz="1050" dirty="0" smtClean="0">
                <a:solidFill>
                  <a:srgbClr val="FF0000"/>
                </a:solidFill>
              </a:rPr>
              <a:t>棒</a:t>
            </a:r>
            <a:r>
              <a:rPr lang="en-US" altLang="ja-JP" sz="1050" dirty="0" smtClean="0">
                <a:solidFill>
                  <a:srgbClr val="FF0000"/>
                </a:solidFill>
              </a:rPr>
              <a:t>A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”</a:t>
            </a:r>
            <a:r>
              <a:rPr kumimoji="1" lang="en-US" altLang="ja-JP" sz="1050" dirty="0" smtClean="0"/>
              <a:t>, “</a:t>
            </a:r>
            <a:r>
              <a:rPr kumimoji="1" lang="ja-JP" altLang="en-US" sz="1050" dirty="0" smtClean="0"/>
              <a:t>棒</a:t>
            </a:r>
            <a:r>
              <a:rPr lang="en-US" altLang="ja-JP" sz="1050" dirty="0" smtClean="0"/>
              <a:t>B</a:t>
            </a:r>
            <a:r>
              <a:rPr kumimoji="1" lang="en-US" altLang="ja-JP" sz="1050" dirty="0" smtClean="0"/>
              <a:t>”)</a:t>
            </a:r>
            <a:endParaRPr kumimoji="1" lang="ja-JP" altLang="en-US" sz="1050" dirty="0"/>
          </a:p>
        </p:txBody>
      </p:sp>
      <p:cxnSp>
        <p:nvCxnSpPr>
          <p:cNvPr id="60" name="曲線コネクタ 59"/>
          <p:cNvCxnSpPr/>
          <p:nvPr/>
        </p:nvCxnSpPr>
        <p:spPr>
          <a:xfrm rot="16200000" flipH="1" flipV="1">
            <a:off x="1785918" y="4214818"/>
            <a:ext cx="285752" cy="2286016"/>
          </a:xfrm>
          <a:prstGeom prst="curvedConnector3">
            <a:avLst>
              <a:gd name="adj1" fmla="val -79999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正方形/長方形 66"/>
          <p:cNvSpPr/>
          <p:nvPr/>
        </p:nvSpPr>
        <p:spPr>
          <a:xfrm>
            <a:off x="357158" y="4071942"/>
            <a:ext cx="203607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200" dirty="0" err="1" smtClean="0"/>
              <a:t>hanoi</a:t>
            </a:r>
            <a:r>
              <a:rPr lang="en-US" altLang="ja-JP" sz="1200" dirty="0" smtClean="0"/>
              <a:t>(</a:t>
            </a:r>
            <a:r>
              <a:rPr lang="en-US" altLang="ja-JP" sz="1200" dirty="0" smtClean="0">
                <a:solidFill>
                  <a:srgbClr val="FF0000"/>
                </a:solidFill>
              </a:rPr>
              <a:t>1</a:t>
            </a:r>
            <a:r>
              <a:rPr lang="en-US" altLang="ja-JP" sz="1200" dirty="0" smtClean="0"/>
              <a:t>, “</a:t>
            </a:r>
            <a:r>
              <a:rPr lang="ja-JP" altLang="en-US" sz="1200" dirty="0" smtClean="0"/>
              <a:t>棒</a:t>
            </a:r>
            <a:r>
              <a:rPr lang="en-US" altLang="ja-JP" sz="1200" dirty="0" smtClean="0"/>
              <a:t>C”, </a:t>
            </a:r>
            <a:r>
              <a:rPr lang="en-US" altLang="ja-JP" sz="1200" dirty="0" smtClean="0">
                <a:solidFill>
                  <a:srgbClr val="FF0000"/>
                </a:solidFill>
              </a:rPr>
              <a:t>“</a:t>
            </a:r>
            <a:r>
              <a:rPr lang="ja-JP" altLang="en-US" sz="1200" dirty="0" smtClean="0">
                <a:solidFill>
                  <a:srgbClr val="FF0000"/>
                </a:solidFill>
              </a:rPr>
              <a:t>棒</a:t>
            </a:r>
            <a:r>
              <a:rPr lang="en-US" altLang="ja-JP" sz="1200" dirty="0" smtClean="0">
                <a:solidFill>
                  <a:srgbClr val="FF0000"/>
                </a:solidFill>
              </a:rPr>
              <a:t>A”</a:t>
            </a:r>
            <a:r>
              <a:rPr lang="en-US" altLang="ja-JP" sz="1200" dirty="0" smtClean="0"/>
              <a:t>,</a:t>
            </a:r>
            <a:r>
              <a:rPr lang="en-US" altLang="ja-JP" sz="1200" dirty="0" smtClean="0">
                <a:solidFill>
                  <a:srgbClr val="FF0000"/>
                </a:solidFill>
              </a:rPr>
              <a:t> </a:t>
            </a:r>
            <a:r>
              <a:rPr lang="en-US" altLang="ja-JP" sz="1200" dirty="0" smtClean="0"/>
              <a:t>“</a:t>
            </a:r>
            <a:r>
              <a:rPr lang="ja-JP" altLang="en-US" sz="1200" dirty="0" smtClean="0"/>
              <a:t>棒</a:t>
            </a:r>
            <a:r>
              <a:rPr lang="en-US" altLang="ja-JP" sz="1200" dirty="0" smtClean="0"/>
              <a:t>B”) </a:t>
            </a:r>
          </a:p>
          <a:p>
            <a:r>
              <a:rPr lang="ja-JP" altLang="en-US" sz="1200" dirty="0" smtClean="0"/>
              <a:t>ゴールのイメージ</a:t>
            </a:r>
            <a:endParaRPr lang="en-US" altLang="ja-JP" sz="1200" dirty="0" smtClean="0"/>
          </a:p>
        </p:txBody>
      </p:sp>
      <p:sp>
        <p:nvSpPr>
          <p:cNvPr id="68" name="正方形/長方形 67"/>
          <p:cNvSpPr/>
          <p:nvPr/>
        </p:nvSpPr>
        <p:spPr>
          <a:xfrm>
            <a:off x="571472" y="5572140"/>
            <a:ext cx="357190" cy="214314"/>
          </a:xfrm>
          <a:prstGeom prst="rect">
            <a:avLst/>
          </a:prstGeom>
          <a:solidFill>
            <a:schemeClr val="accent3">
              <a:lumMod val="20000"/>
              <a:lumOff val="80000"/>
              <a:alpha val="50000"/>
            </a:schemeClr>
          </a:solidFill>
          <a:ln>
            <a:solidFill>
              <a:schemeClr val="accent1">
                <a:shade val="50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ハノイの塔：実行の様子</a:t>
            </a:r>
            <a:endParaRPr kumimoji="1" lang="ja-JP" altLang="en-US" dirty="0"/>
          </a:p>
        </p:txBody>
      </p:sp>
      <p:grpSp>
        <p:nvGrpSpPr>
          <p:cNvPr id="2" name="グループ化 55"/>
          <p:cNvGrpSpPr/>
          <p:nvPr/>
        </p:nvGrpSpPr>
        <p:grpSpPr>
          <a:xfrm>
            <a:off x="0" y="1285860"/>
            <a:ext cx="3929090" cy="2714644"/>
            <a:chOff x="3890168" y="4143356"/>
            <a:chExt cx="3929090" cy="2714644"/>
          </a:xfrm>
        </p:grpSpPr>
        <p:sp>
          <p:nvSpPr>
            <p:cNvPr id="18" name="正方形/長方形 17"/>
            <p:cNvSpPr/>
            <p:nvPr/>
          </p:nvSpPr>
          <p:spPr>
            <a:xfrm>
              <a:off x="3890168" y="4143356"/>
              <a:ext cx="265803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err="1" smtClean="0"/>
                <a:t>hanoi</a:t>
              </a:r>
              <a:r>
                <a:rPr lang="en-US" altLang="ja-JP" sz="1600" dirty="0" smtClean="0"/>
                <a:t>(3,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A”,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B”,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C”) </a:t>
              </a: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890168" y="4429108"/>
              <a:ext cx="3929090" cy="71440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" name="正方形/長方形 22"/>
            <p:cNvSpPr/>
            <p:nvPr/>
          </p:nvSpPr>
          <p:spPr>
            <a:xfrm>
              <a:off x="3890168" y="5143488"/>
              <a:ext cx="3929090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2000" dirty="0" smtClean="0"/>
                <a:t>if(</a:t>
              </a:r>
              <a:r>
                <a:rPr lang="en-US" altLang="ja-JP" sz="2000" dirty="0" err="1" smtClean="0"/>
                <a:t>ndisk</a:t>
              </a:r>
              <a:r>
                <a:rPr lang="en-US" altLang="ja-JP" sz="2000" dirty="0" smtClean="0"/>
                <a:t>&gt;=1){</a:t>
              </a:r>
            </a:p>
            <a:p>
              <a:pPr algn="just"/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move(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>
                  <a:solidFill>
                    <a:srgbClr val="FF0000"/>
                  </a:solidFill>
                </a:rPr>
                <a:t>dst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}</a:t>
              </a:r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3929058" y="4500570"/>
              <a:ext cx="511679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err="1" smtClean="0">
                  <a:solidFill>
                    <a:srgbClr val="0070C0"/>
                  </a:solidFill>
                </a:rPr>
                <a:t>ndisk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45" name="テキスト ボックス 44"/>
            <p:cNvSpPr txBox="1"/>
            <p:nvPr/>
          </p:nvSpPr>
          <p:spPr>
            <a:xfrm>
              <a:off x="4714876" y="4786322"/>
              <a:ext cx="461986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/>
                <a:t>から</a:t>
              </a:r>
              <a:endParaRPr kumimoji="1" lang="ja-JP" altLang="en-US" sz="1200" dirty="0"/>
            </a:p>
          </p:txBody>
        </p:sp>
        <p:sp>
          <p:nvSpPr>
            <p:cNvPr id="46" name="テキスト ボックス 45"/>
            <p:cNvSpPr txBox="1"/>
            <p:nvPr/>
          </p:nvSpPr>
          <p:spPr>
            <a:xfrm>
              <a:off x="4714876" y="4500570"/>
              <a:ext cx="931665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ja-JP" altLang="en-US" sz="1200" dirty="0" smtClean="0"/>
                <a:t>枚の円盤を</a:t>
              </a:r>
              <a:endParaRPr kumimoji="1" lang="ja-JP" altLang="en-US" sz="1200" dirty="0"/>
            </a:p>
          </p:txBody>
        </p:sp>
        <p:sp>
          <p:nvSpPr>
            <p:cNvPr id="50" name="テキスト ボックス 49"/>
            <p:cNvSpPr txBox="1"/>
            <p:nvPr/>
          </p:nvSpPr>
          <p:spPr>
            <a:xfrm>
              <a:off x="5929322" y="4786322"/>
              <a:ext cx="338554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>
                  <a:solidFill>
                    <a:srgbClr val="0070C0"/>
                  </a:solidFill>
                </a:rPr>
                <a:t>へ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grpSp>
          <p:nvGrpSpPr>
            <p:cNvPr id="3" name="グループ化 50"/>
            <p:cNvGrpSpPr/>
            <p:nvPr/>
          </p:nvGrpSpPr>
          <p:grpSpPr>
            <a:xfrm>
              <a:off x="5143504" y="4786322"/>
              <a:ext cx="799148" cy="285752"/>
              <a:chOff x="4201480" y="4786322"/>
              <a:chExt cx="799148" cy="285752"/>
            </a:xfrm>
          </p:grpSpPr>
          <p:sp>
            <p:nvSpPr>
              <p:cNvPr id="52" name="テキスト ボックス 51"/>
              <p:cNvSpPr txBox="1"/>
              <p:nvPr/>
            </p:nvSpPr>
            <p:spPr>
              <a:xfrm>
                <a:off x="4201480" y="4786322"/>
                <a:ext cx="375296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kumimoji="1" lang="en-US" altLang="ja-JP" sz="1200" dirty="0" err="1" smtClean="0">
                    <a:solidFill>
                      <a:srgbClr val="0070C0"/>
                    </a:solidFill>
                  </a:rPr>
                  <a:t>dst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53" name="正方形/長方形 52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B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54" name="テキスト ボックス 53"/>
            <p:cNvSpPr txBox="1"/>
            <p:nvPr/>
          </p:nvSpPr>
          <p:spPr>
            <a:xfrm>
              <a:off x="7072330" y="4643446"/>
              <a:ext cx="732893" cy="46166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ja-JP" altLang="en-US" sz="1200" dirty="0" smtClean="0"/>
                <a:t>を使って</a:t>
              </a:r>
              <a:endParaRPr lang="en-US" altLang="ja-JP" sz="1200" dirty="0" smtClean="0"/>
            </a:p>
            <a:p>
              <a:r>
                <a:rPr lang="ja-JP" altLang="en-US" sz="1200" dirty="0" smtClean="0"/>
                <a:t>移動</a:t>
              </a:r>
              <a:endParaRPr kumimoji="1" lang="ja-JP" altLang="en-US" sz="1200" dirty="0"/>
            </a:p>
          </p:txBody>
        </p:sp>
        <p:sp>
          <p:nvSpPr>
            <p:cNvPr id="39" name="正方形/長方形 38"/>
            <p:cNvSpPr/>
            <p:nvPr/>
          </p:nvSpPr>
          <p:spPr>
            <a:xfrm>
              <a:off x="4500562" y="4500570"/>
              <a:ext cx="214314" cy="21433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kumimoji="1" lang="en-US" altLang="ja-JP" sz="1200" dirty="0" smtClean="0">
                  <a:solidFill>
                    <a:srgbClr val="FF0000"/>
                  </a:solidFill>
                </a:rPr>
                <a:t>3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grpSp>
          <p:nvGrpSpPr>
            <p:cNvPr id="4" name="グループ化 43"/>
            <p:cNvGrpSpPr/>
            <p:nvPr/>
          </p:nvGrpSpPr>
          <p:grpSpPr>
            <a:xfrm>
              <a:off x="3929058" y="4786322"/>
              <a:ext cx="785818" cy="285752"/>
              <a:chOff x="4214810" y="4786322"/>
              <a:chExt cx="785818" cy="285752"/>
            </a:xfrm>
          </p:grpSpPr>
          <p:sp>
            <p:nvSpPr>
              <p:cNvPr id="43" name="テキスト ボックス 42"/>
              <p:cNvSpPr txBox="1"/>
              <p:nvPr/>
            </p:nvSpPr>
            <p:spPr>
              <a:xfrm>
                <a:off x="4214810" y="4786322"/>
                <a:ext cx="361959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err="1" smtClean="0">
                    <a:solidFill>
                      <a:srgbClr val="0070C0"/>
                    </a:solidFill>
                  </a:rPr>
                  <a:t>src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1" name="正方形/長方形 40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A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5" name="グループ化 46"/>
            <p:cNvGrpSpPr/>
            <p:nvPr/>
          </p:nvGrpSpPr>
          <p:grpSpPr>
            <a:xfrm>
              <a:off x="6215074" y="4786322"/>
              <a:ext cx="922896" cy="285752"/>
              <a:chOff x="4077732" y="4786322"/>
              <a:chExt cx="922896" cy="285752"/>
            </a:xfrm>
          </p:grpSpPr>
          <p:sp>
            <p:nvSpPr>
              <p:cNvPr id="48" name="テキスト ボックス 47"/>
              <p:cNvSpPr txBox="1"/>
              <p:nvPr/>
            </p:nvSpPr>
            <p:spPr>
              <a:xfrm>
                <a:off x="4077732" y="4786322"/>
                <a:ext cx="499047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smtClean="0">
                    <a:solidFill>
                      <a:srgbClr val="0070C0"/>
                    </a:solidFill>
                  </a:rPr>
                  <a:t>work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9" name="正方形/長方形 48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C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22" name="右矢印 21"/>
          <p:cNvSpPr/>
          <p:nvPr/>
        </p:nvSpPr>
        <p:spPr>
          <a:xfrm>
            <a:off x="142844" y="3357562"/>
            <a:ext cx="28575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8" name="テキスト ボックス 77"/>
          <p:cNvSpPr txBox="1"/>
          <p:nvPr/>
        </p:nvSpPr>
        <p:spPr>
          <a:xfrm>
            <a:off x="428596" y="5929330"/>
            <a:ext cx="5485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A</a:t>
            </a:r>
            <a:endParaRPr kumimoji="1" lang="ja-JP" altLang="en-US" dirty="0"/>
          </a:p>
        </p:txBody>
      </p:sp>
      <p:sp>
        <p:nvSpPr>
          <p:cNvPr id="79" name="テキスト ボックス 78"/>
          <p:cNvSpPr txBox="1"/>
          <p:nvPr/>
        </p:nvSpPr>
        <p:spPr>
          <a:xfrm>
            <a:off x="1643042" y="5929330"/>
            <a:ext cx="540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B</a:t>
            </a:r>
            <a:endParaRPr kumimoji="1" lang="ja-JP" altLang="en-US" dirty="0"/>
          </a:p>
        </p:txBody>
      </p:sp>
      <p:sp>
        <p:nvSpPr>
          <p:cNvPr id="86" name="テキスト ボックス 85"/>
          <p:cNvSpPr txBox="1"/>
          <p:nvPr/>
        </p:nvSpPr>
        <p:spPr>
          <a:xfrm>
            <a:off x="2857488" y="5929330"/>
            <a:ext cx="538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C</a:t>
            </a:r>
            <a:endParaRPr kumimoji="1" lang="ja-JP" altLang="en-US" dirty="0"/>
          </a:p>
        </p:txBody>
      </p:sp>
      <p:sp>
        <p:nvSpPr>
          <p:cNvPr id="31" name="正方形/長方形 30"/>
          <p:cNvSpPr/>
          <p:nvPr/>
        </p:nvSpPr>
        <p:spPr>
          <a:xfrm>
            <a:off x="1500166" y="5572140"/>
            <a:ext cx="928662" cy="21431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29" name="右矢印 28"/>
          <p:cNvSpPr/>
          <p:nvPr/>
        </p:nvSpPr>
        <p:spPr>
          <a:xfrm rot="20135183">
            <a:off x="3471621" y="2312228"/>
            <a:ext cx="2071702" cy="10001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50" dirty="0" err="1" smtClean="0"/>
              <a:t>hanoi</a:t>
            </a:r>
            <a:r>
              <a:rPr kumimoji="1" lang="en-US" altLang="ja-JP" sz="1050" dirty="0" smtClean="0"/>
              <a:t>(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2</a:t>
            </a:r>
            <a:r>
              <a:rPr kumimoji="1" lang="en-US" altLang="ja-JP" sz="1050" dirty="0" smtClean="0"/>
              <a:t>, 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“</a:t>
            </a:r>
            <a:r>
              <a:rPr kumimoji="1" lang="ja-JP" altLang="en-US" sz="1050" dirty="0" smtClean="0">
                <a:solidFill>
                  <a:srgbClr val="FF0000"/>
                </a:solidFill>
              </a:rPr>
              <a:t>棒</a:t>
            </a:r>
            <a:r>
              <a:rPr lang="en-US" altLang="ja-JP" sz="1050" dirty="0" smtClean="0">
                <a:solidFill>
                  <a:srgbClr val="FF0000"/>
                </a:solidFill>
              </a:rPr>
              <a:t>C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”</a:t>
            </a:r>
            <a:r>
              <a:rPr kumimoji="1" lang="en-US" altLang="ja-JP" sz="1050" dirty="0" smtClean="0"/>
              <a:t>, 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“</a:t>
            </a:r>
            <a:r>
              <a:rPr kumimoji="1" lang="ja-JP" altLang="en-US" sz="1050" dirty="0" smtClean="0">
                <a:solidFill>
                  <a:srgbClr val="FF0000"/>
                </a:solidFill>
              </a:rPr>
              <a:t>棒</a:t>
            </a:r>
            <a:r>
              <a:rPr lang="en-US" altLang="ja-JP" sz="1050" dirty="0" smtClean="0">
                <a:solidFill>
                  <a:srgbClr val="FF0000"/>
                </a:solidFill>
              </a:rPr>
              <a:t>B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”</a:t>
            </a:r>
            <a:r>
              <a:rPr kumimoji="1" lang="en-US" altLang="ja-JP" sz="1050" dirty="0" smtClean="0"/>
              <a:t>, “</a:t>
            </a:r>
            <a:r>
              <a:rPr kumimoji="1" lang="ja-JP" altLang="en-US" sz="1050" dirty="0" smtClean="0"/>
              <a:t>棒</a:t>
            </a:r>
            <a:r>
              <a:rPr lang="en-US" altLang="ja-JP" sz="1050" dirty="0" smtClean="0"/>
              <a:t>A</a:t>
            </a:r>
            <a:r>
              <a:rPr kumimoji="1" lang="en-US" altLang="ja-JP" sz="1050" dirty="0" smtClean="0"/>
              <a:t>”)</a:t>
            </a:r>
            <a:endParaRPr kumimoji="1" lang="ja-JP" altLang="en-US" sz="1050" dirty="0"/>
          </a:p>
        </p:txBody>
      </p:sp>
      <p:grpSp>
        <p:nvGrpSpPr>
          <p:cNvPr id="6" name="グループ化 55"/>
          <p:cNvGrpSpPr/>
          <p:nvPr/>
        </p:nvGrpSpPr>
        <p:grpSpPr>
          <a:xfrm>
            <a:off x="5072066" y="1285860"/>
            <a:ext cx="3929090" cy="2714644"/>
            <a:chOff x="3890168" y="4143356"/>
            <a:chExt cx="3929090" cy="2714644"/>
          </a:xfrm>
        </p:grpSpPr>
        <p:sp>
          <p:nvSpPr>
            <p:cNvPr id="36" name="正方形/長方形 35"/>
            <p:cNvSpPr/>
            <p:nvPr/>
          </p:nvSpPr>
          <p:spPr>
            <a:xfrm>
              <a:off x="3890168" y="4143356"/>
              <a:ext cx="265803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err="1" smtClean="0"/>
                <a:t>hanoi</a:t>
              </a:r>
              <a:r>
                <a:rPr lang="en-US" altLang="ja-JP" sz="1600" dirty="0" smtClean="0"/>
                <a:t>(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2</a:t>
              </a:r>
              <a:r>
                <a:rPr lang="en-US" altLang="ja-JP" sz="1600" dirty="0" smtClean="0"/>
                <a:t>, 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“</a:t>
              </a:r>
              <a:r>
                <a:rPr lang="ja-JP" altLang="en-US" sz="1600" dirty="0" smtClean="0">
                  <a:solidFill>
                    <a:srgbClr val="FF0000"/>
                  </a:solidFill>
                </a:rPr>
                <a:t>棒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C”</a:t>
              </a:r>
              <a:r>
                <a:rPr lang="en-US" altLang="ja-JP" sz="1600" dirty="0" smtClean="0"/>
                <a:t>, 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“</a:t>
              </a:r>
              <a:r>
                <a:rPr lang="ja-JP" altLang="en-US" sz="1600" dirty="0" smtClean="0">
                  <a:solidFill>
                    <a:srgbClr val="FF0000"/>
                  </a:solidFill>
                </a:rPr>
                <a:t>棒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B”</a:t>
              </a:r>
              <a:r>
                <a:rPr lang="en-US" altLang="ja-JP" sz="1600" dirty="0" smtClean="0"/>
                <a:t>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A”) </a:t>
              </a:r>
            </a:p>
          </p:txBody>
        </p:sp>
        <p:sp>
          <p:nvSpPr>
            <p:cNvPr id="37" name="正方形/長方形 36"/>
            <p:cNvSpPr/>
            <p:nvPr/>
          </p:nvSpPr>
          <p:spPr>
            <a:xfrm>
              <a:off x="3890168" y="4429108"/>
              <a:ext cx="3929090" cy="71440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0" name="正方形/長方形 39"/>
            <p:cNvSpPr/>
            <p:nvPr/>
          </p:nvSpPr>
          <p:spPr>
            <a:xfrm>
              <a:off x="3890168" y="5143488"/>
              <a:ext cx="3929090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2000" dirty="0" smtClean="0"/>
                <a:t>if(</a:t>
              </a:r>
              <a:r>
                <a:rPr lang="en-US" altLang="ja-JP" sz="2000" dirty="0" err="1" smtClean="0"/>
                <a:t>ndisk</a:t>
              </a:r>
              <a:r>
                <a:rPr lang="en-US" altLang="ja-JP" sz="2000" dirty="0" smtClean="0"/>
                <a:t>&gt;=1){</a:t>
              </a:r>
            </a:p>
            <a:p>
              <a:pPr algn="just"/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move(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>
                  <a:solidFill>
                    <a:srgbClr val="FF0000"/>
                  </a:solidFill>
                </a:rPr>
                <a:t>dst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}</a:t>
              </a:r>
            </a:p>
          </p:txBody>
        </p:sp>
        <p:sp>
          <p:nvSpPr>
            <p:cNvPr id="42" name="テキスト ボックス 41"/>
            <p:cNvSpPr txBox="1"/>
            <p:nvPr/>
          </p:nvSpPr>
          <p:spPr>
            <a:xfrm>
              <a:off x="3929058" y="4500570"/>
              <a:ext cx="511679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err="1" smtClean="0">
                  <a:solidFill>
                    <a:srgbClr val="0070C0"/>
                  </a:solidFill>
                </a:rPr>
                <a:t>ndisk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44" name="テキスト ボックス 43"/>
            <p:cNvSpPr txBox="1"/>
            <p:nvPr/>
          </p:nvSpPr>
          <p:spPr>
            <a:xfrm>
              <a:off x="4714876" y="4786322"/>
              <a:ext cx="461986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/>
                <a:t>から</a:t>
              </a:r>
              <a:endParaRPr kumimoji="1" lang="ja-JP" altLang="en-US" sz="1200" dirty="0"/>
            </a:p>
          </p:txBody>
        </p:sp>
        <p:sp>
          <p:nvSpPr>
            <p:cNvPr id="47" name="テキスト ボックス 46"/>
            <p:cNvSpPr txBox="1"/>
            <p:nvPr/>
          </p:nvSpPr>
          <p:spPr>
            <a:xfrm>
              <a:off x="4714876" y="4500570"/>
              <a:ext cx="931665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ja-JP" altLang="en-US" sz="1200" dirty="0" smtClean="0"/>
                <a:t>枚の円盤を</a:t>
              </a:r>
              <a:endParaRPr kumimoji="1" lang="ja-JP" altLang="en-US" sz="1200" dirty="0"/>
            </a:p>
          </p:txBody>
        </p:sp>
        <p:sp>
          <p:nvSpPr>
            <p:cNvPr id="51" name="テキスト ボックス 50"/>
            <p:cNvSpPr txBox="1"/>
            <p:nvPr/>
          </p:nvSpPr>
          <p:spPr>
            <a:xfrm>
              <a:off x="5929322" y="4786322"/>
              <a:ext cx="338554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>
                  <a:solidFill>
                    <a:srgbClr val="0070C0"/>
                  </a:solidFill>
                </a:rPr>
                <a:t>へ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grpSp>
          <p:nvGrpSpPr>
            <p:cNvPr id="7" name="グループ化 50"/>
            <p:cNvGrpSpPr/>
            <p:nvPr/>
          </p:nvGrpSpPr>
          <p:grpSpPr>
            <a:xfrm>
              <a:off x="5143504" y="4786322"/>
              <a:ext cx="799148" cy="285752"/>
              <a:chOff x="4201480" y="4786322"/>
              <a:chExt cx="799148" cy="285752"/>
            </a:xfrm>
          </p:grpSpPr>
          <p:sp>
            <p:nvSpPr>
              <p:cNvPr id="65" name="テキスト ボックス 64"/>
              <p:cNvSpPr txBox="1"/>
              <p:nvPr/>
            </p:nvSpPr>
            <p:spPr>
              <a:xfrm>
                <a:off x="4201480" y="4786322"/>
                <a:ext cx="375296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kumimoji="1" lang="en-US" altLang="ja-JP" sz="1200" dirty="0" err="1" smtClean="0">
                    <a:solidFill>
                      <a:srgbClr val="0070C0"/>
                    </a:solidFill>
                  </a:rPr>
                  <a:t>dst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66" name="正方形/長方形 65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B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56" name="テキスト ボックス 55"/>
            <p:cNvSpPr txBox="1"/>
            <p:nvPr/>
          </p:nvSpPr>
          <p:spPr>
            <a:xfrm>
              <a:off x="7072330" y="4643446"/>
              <a:ext cx="732893" cy="46166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ja-JP" altLang="en-US" sz="1200" dirty="0" smtClean="0"/>
                <a:t>を使って</a:t>
              </a:r>
              <a:endParaRPr lang="en-US" altLang="ja-JP" sz="1200" dirty="0" smtClean="0"/>
            </a:p>
            <a:p>
              <a:r>
                <a:rPr lang="ja-JP" altLang="en-US" sz="1200" dirty="0" smtClean="0"/>
                <a:t>移動</a:t>
              </a:r>
              <a:endParaRPr kumimoji="1" lang="ja-JP" altLang="en-US" sz="1200" dirty="0"/>
            </a:p>
          </p:txBody>
        </p:sp>
        <p:sp>
          <p:nvSpPr>
            <p:cNvPr id="57" name="正方形/長方形 56"/>
            <p:cNvSpPr/>
            <p:nvPr/>
          </p:nvSpPr>
          <p:spPr>
            <a:xfrm>
              <a:off x="4500562" y="4500570"/>
              <a:ext cx="214314" cy="21433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altLang="ja-JP" sz="1200" dirty="0" smtClean="0">
                  <a:solidFill>
                    <a:srgbClr val="FF0000"/>
                  </a:solidFill>
                </a:rPr>
                <a:t>2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grpSp>
          <p:nvGrpSpPr>
            <p:cNvPr id="8" name="グループ化 43"/>
            <p:cNvGrpSpPr/>
            <p:nvPr/>
          </p:nvGrpSpPr>
          <p:grpSpPr>
            <a:xfrm>
              <a:off x="3929058" y="4786322"/>
              <a:ext cx="785818" cy="285752"/>
              <a:chOff x="4214810" y="4786322"/>
              <a:chExt cx="785818" cy="285752"/>
            </a:xfrm>
          </p:grpSpPr>
          <p:sp>
            <p:nvSpPr>
              <p:cNvPr id="63" name="テキスト ボックス 62"/>
              <p:cNvSpPr txBox="1"/>
              <p:nvPr/>
            </p:nvSpPr>
            <p:spPr>
              <a:xfrm>
                <a:off x="4214810" y="4786322"/>
                <a:ext cx="361959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err="1" smtClean="0">
                    <a:solidFill>
                      <a:srgbClr val="0070C0"/>
                    </a:solidFill>
                  </a:rPr>
                  <a:t>src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64" name="正方形/長方形 63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C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9" name="グループ化 46"/>
            <p:cNvGrpSpPr/>
            <p:nvPr/>
          </p:nvGrpSpPr>
          <p:grpSpPr>
            <a:xfrm>
              <a:off x="6215074" y="4786322"/>
              <a:ext cx="922896" cy="285752"/>
              <a:chOff x="4077732" y="4786322"/>
              <a:chExt cx="922896" cy="285752"/>
            </a:xfrm>
          </p:grpSpPr>
          <p:sp>
            <p:nvSpPr>
              <p:cNvPr id="61" name="テキスト ボックス 60"/>
              <p:cNvSpPr txBox="1"/>
              <p:nvPr/>
            </p:nvSpPr>
            <p:spPr>
              <a:xfrm>
                <a:off x="4077732" y="4786322"/>
                <a:ext cx="499047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smtClean="0">
                    <a:solidFill>
                      <a:srgbClr val="0070C0"/>
                    </a:solidFill>
                  </a:rPr>
                  <a:t>work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62" name="正方形/長方形 61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A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55" name="右矢印 54"/>
          <p:cNvSpPr/>
          <p:nvPr/>
        </p:nvSpPr>
        <p:spPr>
          <a:xfrm>
            <a:off x="5286380" y="2714620"/>
            <a:ext cx="28575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右矢印 57"/>
          <p:cNvSpPr/>
          <p:nvPr/>
        </p:nvSpPr>
        <p:spPr>
          <a:xfrm rot="5400000">
            <a:off x="5464975" y="3536157"/>
            <a:ext cx="2071702" cy="10001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50" dirty="0" err="1" smtClean="0"/>
              <a:t>hanoi</a:t>
            </a:r>
            <a:r>
              <a:rPr kumimoji="1" lang="en-US" altLang="ja-JP" sz="1050" dirty="0" smtClean="0"/>
              <a:t>(</a:t>
            </a:r>
            <a:r>
              <a:rPr lang="en-US" altLang="ja-JP" sz="1050" dirty="0" smtClean="0">
                <a:solidFill>
                  <a:srgbClr val="FF0000"/>
                </a:solidFill>
              </a:rPr>
              <a:t>1</a:t>
            </a:r>
            <a:r>
              <a:rPr kumimoji="1" lang="en-US" altLang="ja-JP" sz="1050" dirty="0" smtClean="0"/>
              <a:t>, “</a:t>
            </a:r>
            <a:r>
              <a:rPr kumimoji="1" lang="ja-JP" altLang="en-US" sz="1050" dirty="0" smtClean="0"/>
              <a:t>棒</a:t>
            </a:r>
            <a:r>
              <a:rPr lang="en-US" altLang="ja-JP" sz="1050" dirty="0" smtClean="0"/>
              <a:t>C</a:t>
            </a:r>
            <a:r>
              <a:rPr kumimoji="1" lang="en-US" altLang="ja-JP" sz="1050" dirty="0" smtClean="0"/>
              <a:t>”, 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“</a:t>
            </a:r>
            <a:r>
              <a:rPr kumimoji="1" lang="ja-JP" altLang="en-US" sz="1050" dirty="0" smtClean="0">
                <a:solidFill>
                  <a:srgbClr val="FF0000"/>
                </a:solidFill>
              </a:rPr>
              <a:t>棒</a:t>
            </a:r>
            <a:r>
              <a:rPr lang="en-US" altLang="ja-JP" sz="1050" dirty="0" smtClean="0">
                <a:solidFill>
                  <a:srgbClr val="FF0000"/>
                </a:solidFill>
              </a:rPr>
              <a:t>A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”</a:t>
            </a:r>
            <a:r>
              <a:rPr kumimoji="1" lang="en-US" altLang="ja-JP" sz="1050" dirty="0" smtClean="0"/>
              <a:t>, “</a:t>
            </a:r>
            <a:r>
              <a:rPr kumimoji="1" lang="ja-JP" altLang="en-US" sz="1050" dirty="0" smtClean="0"/>
              <a:t>棒</a:t>
            </a:r>
            <a:r>
              <a:rPr lang="en-US" altLang="ja-JP" sz="1050" dirty="0" smtClean="0"/>
              <a:t>B</a:t>
            </a:r>
            <a:r>
              <a:rPr kumimoji="1" lang="en-US" altLang="ja-JP" sz="1050" dirty="0" smtClean="0"/>
              <a:t>”)</a:t>
            </a:r>
            <a:endParaRPr kumimoji="1" lang="ja-JP" altLang="en-US" sz="1050" dirty="0"/>
          </a:p>
        </p:txBody>
      </p:sp>
      <p:cxnSp>
        <p:nvCxnSpPr>
          <p:cNvPr id="60" name="曲線コネクタ 59"/>
          <p:cNvCxnSpPr/>
          <p:nvPr/>
        </p:nvCxnSpPr>
        <p:spPr>
          <a:xfrm rot="16200000" flipH="1" flipV="1">
            <a:off x="1785918" y="4214818"/>
            <a:ext cx="285752" cy="2286016"/>
          </a:xfrm>
          <a:prstGeom prst="curvedConnector3">
            <a:avLst>
              <a:gd name="adj1" fmla="val -79999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正方形/長方形 66"/>
          <p:cNvSpPr/>
          <p:nvPr/>
        </p:nvSpPr>
        <p:spPr>
          <a:xfrm>
            <a:off x="357158" y="4071942"/>
            <a:ext cx="203607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200" dirty="0" err="1" smtClean="0"/>
              <a:t>hanoi</a:t>
            </a:r>
            <a:r>
              <a:rPr lang="en-US" altLang="ja-JP" sz="1200" dirty="0" smtClean="0"/>
              <a:t>(</a:t>
            </a:r>
            <a:r>
              <a:rPr lang="en-US" altLang="ja-JP" sz="1200" dirty="0" smtClean="0">
                <a:solidFill>
                  <a:srgbClr val="FF0000"/>
                </a:solidFill>
              </a:rPr>
              <a:t>1</a:t>
            </a:r>
            <a:r>
              <a:rPr lang="en-US" altLang="ja-JP" sz="1200" dirty="0" smtClean="0"/>
              <a:t>, “</a:t>
            </a:r>
            <a:r>
              <a:rPr lang="ja-JP" altLang="en-US" sz="1200" dirty="0" smtClean="0"/>
              <a:t>棒</a:t>
            </a:r>
            <a:r>
              <a:rPr lang="en-US" altLang="ja-JP" sz="1200" dirty="0" smtClean="0"/>
              <a:t>C”, </a:t>
            </a:r>
            <a:r>
              <a:rPr lang="en-US" altLang="ja-JP" sz="1200" dirty="0" smtClean="0">
                <a:solidFill>
                  <a:srgbClr val="FF0000"/>
                </a:solidFill>
              </a:rPr>
              <a:t>“</a:t>
            </a:r>
            <a:r>
              <a:rPr lang="ja-JP" altLang="en-US" sz="1200" dirty="0" smtClean="0">
                <a:solidFill>
                  <a:srgbClr val="FF0000"/>
                </a:solidFill>
              </a:rPr>
              <a:t>棒</a:t>
            </a:r>
            <a:r>
              <a:rPr lang="en-US" altLang="ja-JP" sz="1200" dirty="0" smtClean="0">
                <a:solidFill>
                  <a:srgbClr val="FF0000"/>
                </a:solidFill>
              </a:rPr>
              <a:t>A”</a:t>
            </a:r>
            <a:r>
              <a:rPr lang="en-US" altLang="ja-JP" sz="1200" dirty="0" smtClean="0"/>
              <a:t>,</a:t>
            </a:r>
            <a:r>
              <a:rPr lang="en-US" altLang="ja-JP" sz="1200" dirty="0" smtClean="0">
                <a:solidFill>
                  <a:srgbClr val="FF0000"/>
                </a:solidFill>
              </a:rPr>
              <a:t> </a:t>
            </a:r>
            <a:r>
              <a:rPr lang="en-US" altLang="ja-JP" sz="1200" dirty="0" smtClean="0"/>
              <a:t>“</a:t>
            </a:r>
            <a:r>
              <a:rPr lang="ja-JP" altLang="en-US" sz="1200" dirty="0" smtClean="0"/>
              <a:t>棒</a:t>
            </a:r>
            <a:r>
              <a:rPr lang="en-US" altLang="ja-JP" sz="1200" dirty="0" smtClean="0"/>
              <a:t>B”) </a:t>
            </a:r>
          </a:p>
          <a:p>
            <a:r>
              <a:rPr lang="ja-JP" altLang="en-US" sz="1200" dirty="0" smtClean="0"/>
              <a:t>ゴールのイメージ</a:t>
            </a:r>
            <a:endParaRPr lang="en-US" altLang="ja-JP" sz="1200" dirty="0" smtClean="0"/>
          </a:p>
        </p:txBody>
      </p:sp>
      <p:grpSp>
        <p:nvGrpSpPr>
          <p:cNvPr id="69" name="グループ化 55"/>
          <p:cNvGrpSpPr/>
          <p:nvPr/>
        </p:nvGrpSpPr>
        <p:grpSpPr>
          <a:xfrm>
            <a:off x="5072066" y="4143356"/>
            <a:ext cx="3929090" cy="2714644"/>
            <a:chOff x="3890168" y="4143356"/>
            <a:chExt cx="3929090" cy="2714644"/>
          </a:xfrm>
        </p:grpSpPr>
        <p:sp>
          <p:nvSpPr>
            <p:cNvPr id="70" name="正方形/長方形 69"/>
            <p:cNvSpPr/>
            <p:nvPr/>
          </p:nvSpPr>
          <p:spPr>
            <a:xfrm>
              <a:off x="3890168" y="4143356"/>
              <a:ext cx="2658035" cy="338554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>
              <a:spAutoFit/>
            </a:bodyPr>
            <a:lstStyle/>
            <a:p>
              <a:r>
                <a:rPr lang="en-US" altLang="ja-JP" sz="1600" dirty="0" err="1" smtClean="0"/>
                <a:t>hanoi</a:t>
              </a:r>
              <a:r>
                <a:rPr lang="en-US" altLang="ja-JP" sz="1600" dirty="0" smtClean="0"/>
                <a:t>(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1</a:t>
              </a:r>
              <a:r>
                <a:rPr lang="en-US" altLang="ja-JP" sz="1600" dirty="0" smtClean="0"/>
                <a:t>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C”, 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“</a:t>
              </a:r>
              <a:r>
                <a:rPr lang="ja-JP" altLang="en-US" sz="1600" dirty="0" smtClean="0">
                  <a:solidFill>
                    <a:srgbClr val="FF0000"/>
                  </a:solidFill>
                </a:rPr>
                <a:t>棒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A”</a:t>
              </a:r>
              <a:r>
                <a:rPr lang="en-US" altLang="ja-JP" sz="1600" dirty="0" smtClean="0"/>
                <a:t>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B”) </a:t>
              </a:r>
            </a:p>
          </p:txBody>
        </p:sp>
        <p:sp>
          <p:nvSpPr>
            <p:cNvPr id="71" name="正方形/長方形 70"/>
            <p:cNvSpPr/>
            <p:nvPr/>
          </p:nvSpPr>
          <p:spPr>
            <a:xfrm>
              <a:off x="3890168" y="4429108"/>
              <a:ext cx="3929090" cy="71440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2" name="正方形/長方形 71"/>
            <p:cNvSpPr/>
            <p:nvPr/>
          </p:nvSpPr>
          <p:spPr>
            <a:xfrm>
              <a:off x="3890168" y="5143488"/>
              <a:ext cx="3929090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2000" dirty="0" smtClean="0"/>
                <a:t>if(</a:t>
              </a:r>
              <a:r>
                <a:rPr lang="en-US" altLang="ja-JP" sz="2000" dirty="0" err="1" smtClean="0"/>
                <a:t>ndisk</a:t>
              </a:r>
              <a:r>
                <a:rPr lang="en-US" altLang="ja-JP" sz="2000" dirty="0" smtClean="0"/>
                <a:t>&gt;=1){</a:t>
              </a:r>
            </a:p>
            <a:p>
              <a:pPr algn="just"/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move(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>
                  <a:solidFill>
                    <a:srgbClr val="FF0000"/>
                  </a:solidFill>
                </a:rPr>
                <a:t>dst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}</a:t>
              </a:r>
            </a:p>
          </p:txBody>
        </p:sp>
        <p:sp>
          <p:nvSpPr>
            <p:cNvPr id="73" name="テキスト ボックス 72"/>
            <p:cNvSpPr txBox="1"/>
            <p:nvPr/>
          </p:nvSpPr>
          <p:spPr>
            <a:xfrm>
              <a:off x="3929058" y="4500570"/>
              <a:ext cx="511679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err="1" smtClean="0">
                  <a:solidFill>
                    <a:srgbClr val="0070C0"/>
                  </a:solidFill>
                </a:rPr>
                <a:t>ndisk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74" name="テキスト ボックス 73"/>
            <p:cNvSpPr txBox="1"/>
            <p:nvPr/>
          </p:nvSpPr>
          <p:spPr>
            <a:xfrm>
              <a:off x="4714876" y="4786322"/>
              <a:ext cx="461986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/>
                <a:t>から</a:t>
              </a:r>
              <a:endParaRPr kumimoji="1" lang="ja-JP" altLang="en-US" sz="1200" dirty="0"/>
            </a:p>
          </p:txBody>
        </p:sp>
        <p:sp>
          <p:nvSpPr>
            <p:cNvPr id="75" name="テキスト ボックス 74"/>
            <p:cNvSpPr txBox="1"/>
            <p:nvPr/>
          </p:nvSpPr>
          <p:spPr>
            <a:xfrm>
              <a:off x="4714876" y="4500570"/>
              <a:ext cx="931665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ja-JP" altLang="en-US" sz="1200" dirty="0" smtClean="0"/>
                <a:t>枚の円盤を</a:t>
              </a:r>
              <a:endParaRPr kumimoji="1" lang="ja-JP" altLang="en-US" sz="1200" dirty="0"/>
            </a:p>
          </p:txBody>
        </p:sp>
        <p:sp>
          <p:nvSpPr>
            <p:cNvPr id="76" name="テキスト ボックス 75"/>
            <p:cNvSpPr txBox="1"/>
            <p:nvPr/>
          </p:nvSpPr>
          <p:spPr>
            <a:xfrm>
              <a:off x="5929322" y="4786322"/>
              <a:ext cx="338554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>
                  <a:solidFill>
                    <a:srgbClr val="0070C0"/>
                  </a:solidFill>
                </a:rPr>
                <a:t>へ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grpSp>
          <p:nvGrpSpPr>
            <p:cNvPr id="77" name="グループ化 50"/>
            <p:cNvGrpSpPr/>
            <p:nvPr/>
          </p:nvGrpSpPr>
          <p:grpSpPr>
            <a:xfrm>
              <a:off x="5143504" y="4786322"/>
              <a:ext cx="799148" cy="285752"/>
              <a:chOff x="4201480" y="4786322"/>
              <a:chExt cx="799148" cy="285752"/>
            </a:xfrm>
          </p:grpSpPr>
          <p:sp>
            <p:nvSpPr>
              <p:cNvPr id="90" name="テキスト ボックス 89"/>
              <p:cNvSpPr txBox="1"/>
              <p:nvPr/>
            </p:nvSpPr>
            <p:spPr>
              <a:xfrm>
                <a:off x="4201480" y="4786322"/>
                <a:ext cx="375296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kumimoji="1" lang="en-US" altLang="ja-JP" sz="1200" dirty="0" err="1" smtClean="0">
                    <a:solidFill>
                      <a:srgbClr val="0070C0"/>
                    </a:solidFill>
                  </a:rPr>
                  <a:t>dst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91" name="正方形/長方形 90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A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80" name="テキスト ボックス 79"/>
            <p:cNvSpPr txBox="1"/>
            <p:nvPr/>
          </p:nvSpPr>
          <p:spPr>
            <a:xfrm>
              <a:off x="7072330" y="4643446"/>
              <a:ext cx="732893" cy="46166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ja-JP" altLang="en-US" sz="1200" dirty="0" smtClean="0"/>
                <a:t>を使って</a:t>
              </a:r>
              <a:endParaRPr lang="en-US" altLang="ja-JP" sz="1200" dirty="0" smtClean="0"/>
            </a:p>
            <a:p>
              <a:r>
                <a:rPr lang="ja-JP" altLang="en-US" sz="1200" dirty="0" smtClean="0"/>
                <a:t>移動</a:t>
              </a:r>
              <a:endParaRPr kumimoji="1" lang="ja-JP" altLang="en-US" sz="1200" dirty="0"/>
            </a:p>
          </p:txBody>
        </p:sp>
        <p:sp>
          <p:nvSpPr>
            <p:cNvPr id="81" name="正方形/長方形 80"/>
            <p:cNvSpPr/>
            <p:nvPr/>
          </p:nvSpPr>
          <p:spPr>
            <a:xfrm>
              <a:off x="4500562" y="4500570"/>
              <a:ext cx="214314" cy="21433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altLang="ja-JP" sz="1200" dirty="0" smtClean="0">
                  <a:solidFill>
                    <a:srgbClr val="FF0000"/>
                  </a:solidFill>
                </a:rPr>
                <a:t>1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grpSp>
          <p:nvGrpSpPr>
            <p:cNvPr id="82" name="グループ化 43"/>
            <p:cNvGrpSpPr/>
            <p:nvPr/>
          </p:nvGrpSpPr>
          <p:grpSpPr>
            <a:xfrm>
              <a:off x="3929058" y="4786322"/>
              <a:ext cx="785818" cy="285752"/>
              <a:chOff x="4214810" y="4786322"/>
              <a:chExt cx="785818" cy="285752"/>
            </a:xfrm>
          </p:grpSpPr>
          <p:sp>
            <p:nvSpPr>
              <p:cNvPr id="88" name="テキスト ボックス 87"/>
              <p:cNvSpPr txBox="1"/>
              <p:nvPr/>
            </p:nvSpPr>
            <p:spPr>
              <a:xfrm>
                <a:off x="4214810" y="4786322"/>
                <a:ext cx="361959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err="1" smtClean="0">
                    <a:solidFill>
                      <a:srgbClr val="0070C0"/>
                    </a:solidFill>
                  </a:rPr>
                  <a:t>src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89" name="正方形/長方形 88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C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83" name="グループ化 46"/>
            <p:cNvGrpSpPr/>
            <p:nvPr/>
          </p:nvGrpSpPr>
          <p:grpSpPr>
            <a:xfrm>
              <a:off x="6215074" y="4786322"/>
              <a:ext cx="922896" cy="285752"/>
              <a:chOff x="4077732" y="4786322"/>
              <a:chExt cx="922896" cy="285752"/>
            </a:xfrm>
          </p:grpSpPr>
          <p:sp>
            <p:nvSpPr>
              <p:cNvPr id="85" name="テキスト ボックス 84"/>
              <p:cNvSpPr txBox="1"/>
              <p:nvPr/>
            </p:nvSpPr>
            <p:spPr>
              <a:xfrm>
                <a:off x="4077732" y="4786322"/>
                <a:ext cx="499047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smtClean="0">
                    <a:solidFill>
                      <a:srgbClr val="0070C0"/>
                    </a:solidFill>
                  </a:rPr>
                  <a:t>work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87" name="正方形/長方形 86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B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92" name="正方形/長方形 91"/>
          <p:cNvSpPr/>
          <p:nvPr/>
        </p:nvSpPr>
        <p:spPr>
          <a:xfrm>
            <a:off x="2714612" y="5572140"/>
            <a:ext cx="642942" cy="21431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93" name="正方形/長方形 92"/>
          <p:cNvSpPr/>
          <p:nvPr/>
        </p:nvSpPr>
        <p:spPr>
          <a:xfrm>
            <a:off x="2857488" y="5286388"/>
            <a:ext cx="357190" cy="21431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94" name="正方形/長方形 93"/>
          <p:cNvSpPr/>
          <p:nvPr/>
        </p:nvSpPr>
        <p:spPr>
          <a:xfrm>
            <a:off x="571472" y="5572140"/>
            <a:ext cx="357190" cy="214314"/>
          </a:xfrm>
          <a:prstGeom prst="rect">
            <a:avLst/>
          </a:prstGeom>
          <a:solidFill>
            <a:schemeClr val="accent3">
              <a:lumMod val="20000"/>
              <a:lumOff val="80000"/>
              <a:alpha val="50000"/>
            </a:schemeClr>
          </a:solidFill>
          <a:ln>
            <a:solidFill>
              <a:schemeClr val="accent1">
                <a:shade val="50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ja-JP" altLang="en-US" dirty="0" smtClean="0"/>
              <a:t>ハノイの塔：実際にやってみよう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（準備）</a:t>
            </a:r>
            <a:endParaRPr kumimoji="1" lang="ja-JP" altLang="en-US" dirty="0"/>
          </a:p>
        </p:txBody>
      </p:sp>
      <p:sp>
        <p:nvSpPr>
          <p:cNvPr id="23" name="正方形/長方形 22"/>
          <p:cNvSpPr/>
          <p:nvPr/>
        </p:nvSpPr>
        <p:spPr>
          <a:xfrm>
            <a:off x="7500958" y="6357958"/>
            <a:ext cx="428628" cy="2857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5072066" y="6286520"/>
            <a:ext cx="22990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これは使いません。→</a:t>
            </a:r>
            <a:endParaRPr kumimoji="1" lang="ja-JP" altLang="en-US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1428728" y="4786322"/>
            <a:ext cx="584967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番号をかいて、</a:t>
            </a:r>
            <a:endParaRPr kumimoji="1" lang="en-US" altLang="ja-JP" dirty="0" smtClean="0"/>
          </a:p>
          <a:p>
            <a:r>
              <a:rPr lang="ja-JP" altLang="en-US" dirty="0" smtClean="0"/>
              <a:t>四隅にしるしをつけよう。</a:t>
            </a:r>
            <a:endParaRPr lang="en-US" altLang="ja-JP" dirty="0" smtClean="0"/>
          </a:p>
          <a:p>
            <a:r>
              <a:rPr kumimoji="1" lang="ja-JP" altLang="en-US" dirty="0" smtClean="0"/>
              <a:t>（奇数のカードの四隅には●、偶数のカードの四隅には</a:t>
            </a:r>
            <a:r>
              <a:rPr kumimoji="1" lang="en-US" altLang="ja-JP" dirty="0" smtClean="0"/>
              <a:t>×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grpSp>
        <p:nvGrpSpPr>
          <p:cNvPr id="44" name="グループ化 43"/>
          <p:cNvGrpSpPr/>
          <p:nvPr/>
        </p:nvGrpSpPr>
        <p:grpSpPr>
          <a:xfrm>
            <a:off x="2071670" y="2000240"/>
            <a:ext cx="1152532" cy="1736537"/>
            <a:chOff x="2071670" y="2000240"/>
            <a:chExt cx="1152532" cy="1736537"/>
          </a:xfrm>
        </p:grpSpPr>
        <p:sp>
          <p:nvSpPr>
            <p:cNvPr id="5" name="正方形/長方形 4"/>
            <p:cNvSpPr/>
            <p:nvPr/>
          </p:nvSpPr>
          <p:spPr>
            <a:xfrm rot="5400000">
              <a:off x="1790680" y="2281230"/>
              <a:ext cx="1714512" cy="11525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" name="テキスト ボックス 8"/>
            <p:cNvSpPr txBox="1"/>
            <p:nvPr/>
          </p:nvSpPr>
          <p:spPr>
            <a:xfrm>
              <a:off x="2362184" y="2352668"/>
              <a:ext cx="574196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6000" dirty="0" smtClean="0"/>
                <a:t>5</a:t>
              </a:r>
              <a:endParaRPr kumimoji="1" lang="ja-JP" altLang="en-US" sz="6000" dirty="0"/>
            </a:p>
          </p:txBody>
        </p:sp>
        <p:sp>
          <p:nvSpPr>
            <p:cNvPr id="20" name="テキスト ボックス 19"/>
            <p:cNvSpPr txBox="1"/>
            <p:nvPr/>
          </p:nvSpPr>
          <p:spPr>
            <a:xfrm>
              <a:off x="2071670" y="2000240"/>
              <a:ext cx="36420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400" dirty="0" smtClean="0"/>
                <a:t>●</a:t>
              </a:r>
              <a:endParaRPr kumimoji="1" lang="ja-JP" altLang="en-US" sz="1400" dirty="0"/>
            </a:p>
          </p:txBody>
        </p:sp>
        <p:sp>
          <p:nvSpPr>
            <p:cNvPr id="21" name="テキスト ボックス 20"/>
            <p:cNvSpPr txBox="1"/>
            <p:nvPr/>
          </p:nvSpPr>
          <p:spPr>
            <a:xfrm>
              <a:off x="2857488" y="2000240"/>
              <a:ext cx="36420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1400" dirty="0" smtClean="0"/>
                <a:t>●</a:t>
              </a:r>
              <a:endParaRPr kumimoji="1" lang="ja-JP" altLang="en-US" sz="1400" dirty="0"/>
            </a:p>
          </p:txBody>
        </p:sp>
        <p:sp>
          <p:nvSpPr>
            <p:cNvPr id="24" name="テキスト ボックス 23"/>
            <p:cNvSpPr txBox="1"/>
            <p:nvPr/>
          </p:nvSpPr>
          <p:spPr>
            <a:xfrm>
              <a:off x="2071670" y="3429000"/>
              <a:ext cx="36420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400" dirty="0" smtClean="0"/>
                <a:t>●</a:t>
              </a:r>
              <a:endParaRPr kumimoji="1" lang="ja-JP" altLang="en-US" sz="1400" dirty="0"/>
            </a:p>
          </p:txBody>
        </p:sp>
        <p:sp>
          <p:nvSpPr>
            <p:cNvPr id="25" name="テキスト ボックス 24"/>
            <p:cNvSpPr txBox="1"/>
            <p:nvPr/>
          </p:nvSpPr>
          <p:spPr>
            <a:xfrm>
              <a:off x="2857488" y="3429000"/>
              <a:ext cx="36420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400" dirty="0" smtClean="0"/>
                <a:t>●</a:t>
              </a:r>
              <a:endParaRPr kumimoji="1" lang="ja-JP" altLang="en-US" sz="1400" dirty="0"/>
            </a:p>
          </p:txBody>
        </p:sp>
      </p:grpSp>
      <p:grpSp>
        <p:nvGrpSpPr>
          <p:cNvPr id="46" name="グループ化 45"/>
          <p:cNvGrpSpPr/>
          <p:nvPr/>
        </p:nvGrpSpPr>
        <p:grpSpPr>
          <a:xfrm>
            <a:off x="5143504" y="2566982"/>
            <a:ext cx="585790" cy="863148"/>
            <a:chOff x="5143504" y="2566982"/>
            <a:chExt cx="585790" cy="863148"/>
          </a:xfrm>
        </p:grpSpPr>
        <p:sp>
          <p:nvSpPr>
            <p:cNvPr id="16" name="正方形/長方形 15"/>
            <p:cNvSpPr/>
            <p:nvPr/>
          </p:nvSpPr>
          <p:spPr>
            <a:xfrm rot="16200000">
              <a:off x="5010152" y="2705096"/>
              <a:ext cx="857256" cy="58102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" name="テキスト ボックス 12"/>
            <p:cNvSpPr txBox="1"/>
            <p:nvPr/>
          </p:nvSpPr>
          <p:spPr>
            <a:xfrm>
              <a:off x="5219704" y="2709858"/>
              <a:ext cx="35719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3200" dirty="0" smtClean="0"/>
                <a:t>3</a:t>
              </a:r>
              <a:endParaRPr kumimoji="1" lang="ja-JP" altLang="en-US" sz="3200" dirty="0"/>
            </a:p>
          </p:txBody>
        </p:sp>
        <p:sp>
          <p:nvSpPr>
            <p:cNvPr id="26" name="テキスト ボックス 25"/>
            <p:cNvSpPr txBox="1"/>
            <p:nvPr/>
          </p:nvSpPr>
          <p:spPr>
            <a:xfrm>
              <a:off x="5143504" y="2571744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●</a:t>
              </a:r>
              <a:endParaRPr kumimoji="1" lang="ja-JP" altLang="en-US" sz="800" dirty="0"/>
            </a:p>
          </p:txBody>
        </p:sp>
        <p:sp>
          <p:nvSpPr>
            <p:cNvPr id="27" name="テキスト ボックス 26"/>
            <p:cNvSpPr txBox="1"/>
            <p:nvPr/>
          </p:nvSpPr>
          <p:spPr>
            <a:xfrm>
              <a:off x="5429256" y="2571744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●</a:t>
              </a:r>
              <a:endParaRPr kumimoji="1" lang="ja-JP" altLang="en-US" sz="800" dirty="0"/>
            </a:p>
          </p:txBody>
        </p:sp>
        <p:sp>
          <p:nvSpPr>
            <p:cNvPr id="28" name="テキスト ボックス 27"/>
            <p:cNvSpPr txBox="1"/>
            <p:nvPr/>
          </p:nvSpPr>
          <p:spPr>
            <a:xfrm>
              <a:off x="5143504" y="3214686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●</a:t>
              </a:r>
              <a:endParaRPr kumimoji="1" lang="ja-JP" altLang="en-US" sz="800" dirty="0"/>
            </a:p>
          </p:txBody>
        </p:sp>
        <p:sp>
          <p:nvSpPr>
            <p:cNvPr id="29" name="テキスト ボックス 28"/>
            <p:cNvSpPr txBox="1"/>
            <p:nvPr/>
          </p:nvSpPr>
          <p:spPr>
            <a:xfrm>
              <a:off x="5429256" y="3214686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●</a:t>
              </a:r>
              <a:endParaRPr kumimoji="1" lang="ja-JP" altLang="en-US" sz="800" dirty="0"/>
            </a:p>
          </p:txBody>
        </p:sp>
      </p:grpSp>
      <p:grpSp>
        <p:nvGrpSpPr>
          <p:cNvPr id="48" name="グループ化 47"/>
          <p:cNvGrpSpPr/>
          <p:nvPr/>
        </p:nvGrpSpPr>
        <p:grpSpPr>
          <a:xfrm>
            <a:off x="6858016" y="2714620"/>
            <a:ext cx="450276" cy="572634"/>
            <a:chOff x="6858016" y="2714620"/>
            <a:chExt cx="450276" cy="572634"/>
          </a:xfrm>
        </p:grpSpPr>
        <p:sp>
          <p:nvSpPr>
            <p:cNvPr id="22" name="正方形/長方形 21"/>
            <p:cNvSpPr/>
            <p:nvPr/>
          </p:nvSpPr>
          <p:spPr>
            <a:xfrm rot="5400000">
              <a:off x="6862778" y="2852734"/>
              <a:ext cx="428628" cy="28575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テキスト ボックス 14"/>
            <p:cNvSpPr txBox="1"/>
            <p:nvPr/>
          </p:nvSpPr>
          <p:spPr>
            <a:xfrm>
              <a:off x="6934216" y="2852734"/>
              <a:ext cx="35719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400" dirty="0" smtClean="0"/>
                <a:t>1</a:t>
              </a:r>
              <a:endParaRPr kumimoji="1" lang="ja-JP" altLang="en-US" sz="1400" dirty="0"/>
            </a:p>
          </p:txBody>
        </p:sp>
        <p:sp>
          <p:nvSpPr>
            <p:cNvPr id="32" name="テキスト ボックス 31"/>
            <p:cNvSpPr txBox="1"/>
            <p:nvPr/>
          </p:nvSpPr>
          <p:spPr>
            <a:xfrm>
              <a:off x="6858016" y="2714620"/>
              <a:ext cx="235962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・</a:t>
              </a:r>
              <a:endParaRPr kumimoji="1" lang="ja-JP" altLang="en-US" sz="800" dirty="0"/>
            </a:p>
          </p:txBody>
        </p:sp>
        <p:sp>
          <p:nvSpPr>
            <p:cNvPr id="33" name="テキスト ボックス 32"/>
            <p:cNvSpPr txBox="1"/>
            <p:nvPr/>
          </p:nvSpPr>
          <p:spPr>
            <a:xfrm>
              <a:off x="7072330" y="2714620"/>
              <a:ext cx="235962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・</a:t>
              </a:r>
              <a:endParaRPr kumimoji="1" lang="ja-JP" altLang="en-US" sz="800" dirty="0"/>
            </a:p>
          </p:txBody>
        </p:sp>
        <p:sp>
          <p:nvSpPr>
            <p:cNvPr id="34" name="テキスト ボックス 33"/>
            <p:cNvSpPr txBox="1"/>
            <p:nvPr/>
          </p:nvSpPr>
          <p:spPr>
            <a:xfrm>
              <a:off x="6858016" y="3071810"/>
              <a:ext cx="235962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・</a:t>
              </a:r>
              <a:endParaRPr kumimoji="1" lang="ja-JP" altLang="en-US" sz="800" dirty="0"/>
            </a:p>
          </p:txBody>
        </p:sp>
        <p:sp>
          <p:nvSpPr>
            <p:cNvPr id="35" name="テキスト ボックス 34"/>
            <p:cNvSpPr txBox="1"/>
            <p:nvPr/>
          </p:nvSpPr>
          <p:spPr>
            <a:xfrm>
              <a:off x="7072330" y="3071810"/>
              <a:ext cx="235962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・</a:t>
              </a:r>
              <a:endParaRPr kumimoji="1" lang="ja-JP" altLang="en-US" sz="800" dirty="0"/>
            </a:p>
          </p:txBody>
        </p:sp>
      </p:grpSp>
      <p:grpSp>
        <p:nvGrpSpPr>
          <p:cNvPr id="45" name="グループ化 44"/>
          <p:cNvGrpSpPr/>
          <p:nvPr/>
        </p:nvGrpSpPr>
        <p:grpSpPr>
          <a:xfrm>
            <a:off x="3714744" y="2285992"/>
            <a:ext cx="1007144" cy="1307909"/>
            <a:chOff x="3714744" y="2285992"/>
            <a:chExt cx="1007144" cy="1307909"/>
          </a:xfrm>
        </p:grpSpPr>
        <p:sp>
          <p:nvSpPr>
            <p:cNvPr id="12" name="正方形/長方形 11"/>
            <p:cNvSpPr/>
            <p:nvPr/>
          </p:nvSpPr>
          <p:spPr>
            <a:xfrm>
              <a:off x="3790944" y="2352668"/>
              <a:ext cx="857256" cy="11525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" name="テキスト ボックス 9"/>
            <p:cNvSpPr txBox="1"/>
            <p:nvPr/>
          </p:nvSpPr>
          <p:spPr>
            <a:xfrm>
              <a:off x="4005258" y="2566982"/>
              <a:ext cx="444352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4000" dirty="0" smtClean="0"/>
                <a:t>4</a:t>
              </a:r>
              <a:endParaRPr kumimoji="1" lang="ja-JP" altLang="en-US" sz="4000" dirty="0"/>
            </a:p>
          </p:txBody>
        </p:sp>
        <p:sp>
          <p:nvSpPr>
            <p:cNvPr id="36" name="テキスト ボックス 35"/>
            <p:cNvSpPr txBox="1"/>
            <p:nvPr/>
          </p:nvSpPr>
          <p:spPr>
            <a:xfrm>
              <a:off x="3714744" y="3286124"/>
              <a:ext cx="36420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400" dirty="0" smtClean="0"/>
                <a:t>×</a:t>
              </a:r>
              <a:endParaRPr kumimoji="1" lang="ja-JP" altLang="en-US" sz="1400" dirty="0"/>
            </a:p>
          </p:txBody>
        </p:sp>
        <p:sp>
          <p:nvSpPr>
            <p:cNvPr id="37" name="テキスト ボックス 36"/>
            <p:cNvSpPr txBox="1"/>
            <p:nvPr/>
          </p:nvSpPr>
          <p:spPr>
            <a:xfrm>
              <a:off x="4357686" y="3286124"/>
              <a:ext cx="36420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400" dirty="0" smtClean="0"/>
                <a:t>×</a:t>
              </a:r>
              <a:endParaRPr kumimoji="1" lang="ja-JP" altLang="en-US" sz="1400" dirty="0"/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4357686" y="2285992"/>
              <a:ext cx="36420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400" dirty="0" smtClean="0"/>
                <a:t>×</a:t>
              </a:r>
              <a:endParaRPr kumimoji="1" lang="ja-JP" altLang="en-US" sz="1400" dirty="0"/>
            </a:p>
          </p:txBody>
        </p:sp>
        <p:sp>
          <p:nvSpPr>
            <p:cNvPr id="39" name="テキスト ボックス 38"/>
            <p:cNvSpPr txBox="1"/>
            <p:nvPr/>
          </p:nvSpPr>
          <p:spPr>
            <a:xfrm>
              <a:off x="3714744" y="2285992"/>
              <a:ext cx="36420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400" dirty="0" smtClean="0"/>
                <a:t>×</a:t>
              </a:r>
              <a:endParaRPr kumimoji="1" lang="ja-JP" altLang="en-US" sz="1400" dirty="0"/>
            </a:p>
          </p:txBody>
        </p:sp>
      </p:grpSp>
      <p:grpSp>
        <p:nvGrpSpPr>
          <p:cNvPr id="47" name="グループ化 46"/>
          <p:cNvGrpSpPr/>
          <p:nvPr/>
        </p:nvGrpSpPr>
        <p:grpSpPr>
          <a:xfrm>
            <a:off x="6072198" y="2643182"/>
            <a:ext cx="573010" cy="715510"/>
            <a:chOff x="6072198" y="2643182"/>
            <a:chExt cx="573010" cy="715510"/>
          </a:xfrm>
        </p:grpSpPr>
        <p:sp>
          <p:nvSpPr>
            <p:cNvPr id="18" name="正方形/長方形 17"/>
            <p:cNvSpPr/>
            <p:nvPr/>
          </p:nvSpPr>
          <p:spPr>
            <a:xfrm>
              <a:off x="6148398" y="2709858"/>
              <a:ext cx="428628" cy="58102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テキスト ボックス 13"/>
            <p:cNvSpPr txBox="1"/>
            <p:nvPr/>
          </p:nvSpPr>
          <p:spPr>
            <a:xfrm>
              <a:off x="6219836" y="2781296"/>
              <a:ext cx="35719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000" dirty="0" smtClean="0"/>
                <a:t>2</a:t>
              </a:r>
              <a:endParaRPr kumimoji="1" lang="ja-JP" altLang="en-US" sz="2000" dirty="0"/>
            </a:p>
          </p:txBody>
        </p:sp>
        <p:sp>
          <p:nvSpPr>
            <p:cNvPr id="40" name="テキスト ボックス 39"/>
            <p:cNvSpPr txBox="1"/>
            <p:nvPr/>
          </p:nvSpPr>
          <p:spPr>
            <a:xfrm>
              <a:off x="6072198" y="2643182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800" dirty="0" smtClean="0"/>
                <a:t>×</a:t>
              </a:r>
              <a:endParaRPr kumimoji="1" lang="ja-JP" altLang="en-US" sz="800" dirty="0"/>
            </a:p>
          </p:txBody>
        </p:sp>
        <p:sp>
          <p:nvSpPr>
            <p:cNvPr id="41" name="テキスト ボックス 40"/>
            <p:cNvSpPr txBox="1"/>
            <p:nvPr/>
          </p:nvSpPr>
          <p:spPr>
            <a:xfrm>
              <a:off x="6357950" y="2643182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800" dirty="0" smtClean="0"/>
                <a:t>×</a:t>
              </a:r>
              <a:endParaRPr kumimoji="1" lang="ja-JP" altLang="en-US" sz="800" dirty="0"/>
            </a:p>
          </p:txBody>
        </p:sp>
        <p:sp>
          <p:nvSpPr>
            <p:cNvPr id="42" name="テキスト ボックス 41"/>
            <p:cNvSpPr txBox="1"/>
            <p:nvPr/>
          </p:nvSpPr>
          <p:spPr>
            <a:xfrm>
              <a:off x="6357950" y="3143248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800" dirty="0" smtClean="0"/>
                <a:t>×</a:t>
              </a:r>
              <a:endParaRPr kumimoji="1" lang="ja-JP" altLang="en-US" sz="800" dirty="0"/>
            </a:p>
          </p:txBody>
        </p:sp>
        <p:sp>
          <p:nvSpPr>
            <p:cNvPr id="43" name="テキスト ボックス 42"/>
            <p:cNvSpPr txBox="1"/>
            <p:nvPr/>
          </p:nvSpPr>
          <p:spPr>
            <a:xfrm>
              <a:off x="6072198" y="3143248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800" dirty="0" smtClean="0"/>
                <a:t>×</a:t>
              </a:r>
              <a:endParaRPr kumimoji="1" lang="ja-JP" altLang="en-US" sz="8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ハノイの塔：実行の様子</a:t>
            </a:r>
            <a:endParaRPr kumimoji="1" lang="ja-JP" altLang="en-US" dirty="0"/>
          </a:p>
        </p:txBody>
      </p:sp>
      <p:grpSp>
        <p:nvGrpSpPr>
          <p:cNvPr id="2" name="グループ化 55"/>
          <p:cNvGrpSpPr/>
          <p:nvPr/>
        </p:nvGrpSpPr>
        <p:grpSpPr>
          <a:xfrm>
            <a:off x="0" y="1285860"/>
            <a:ext cx="3929090" cy="2714644"/>
            <a:chOff x="3890168" y="4143356"/>
            <a:chExt cx="3929090" cy="2714644"/>
          </a:xfrm>
        </p:grpSpPr>
        <p:sp>
          <p:nvSpPr>
            <p:cNvPr id="18" name="正方形/長方形 17"/>
            <p:cNvSpPr/>
            <p:nvPr/>
          </p:nvSpPr>
          <p:spPr>
            <a:xfrm>
              <a:off x="3890168" y="4143356"/>
              <a:ext cx="265803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err="1" smtClean="0"/>
                <a:t>hanoi</a:t>
              </a:r>
              <a:r>
                <a:rPr lang="en-US" altLang="ja-JP" sz="1600" dirty="0" smtClean="0"/>
                <a:t>(3,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A”,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B”,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C”) </a:t>
              </a: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890168" y="4429108"/>
              <a:ext cx="3929090" cy="71440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" name="正方形/長方形 22"/>
            <p:cNvSpPr/>
            <p:nvPr/>
          </p:nvSpPr>
          <p:spPr>
            <a:xfrm>
              <a:off x="3890168" y="5143488"/>
              <a:ext cx="3929090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2000" dirty="0" smtClean="0"/>
                <a:t>if(</a:t>
              </a:r>
              <a:r>
                <a:rPr lang="en-US" altLang="ja-JP" sz="2000" dirty="0" err="1" smtClean="0"/>
                <a:t>ndisk</a:t>
              </a:r>
              <a:r>
                <a:rPr lang="en-US" altLang="ja-JP" sz="2000" dirty="0" smtClean="0"/>
                <a:t>&gt;=1){</a:t>
              </a:r>
            </a:p>
            <a:p>
              <a:pPr algn="just"/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move(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>
                  <a:solidFill>
                    <a:srgbClr val="FF0000"/>
                  </a:solidFill>
                </a:rPr>
                <a:t>dst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}</a:t>
              </a:r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3929058" y="4500570"/>
              <a:ext cx="511679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err="1" smtClean="0">
                  <a:solidFill>
                    <a:srgbClr val="0070C0"/>
                  </a:solidFill>
                </a:rPr>
                <a:t>ndisk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45" name="テキスト ボックス 44"/>
            <p:cNvSpPr txBox="1"/>
            <p:nvPr/>
          </p:nvSpPr>
          <p:spPr>
            <a:xfrm>
              <a:off x="4714876" y="4786322"/>
              <a:ext cx="461986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/>
                <a:t>から</a:t>
              </a:r>
              <a:endParaRPr kumimoji="1" lang="ja-JP" altLang="en-US" sz="1200" dirty="0"/>
            </a:p>
          </p:txBody>
        </p:sp>
        <p:sp>
          <p:nvSpPr>
            <p:cNvPr id="46" name="テキスト ボックス 45"/>
            <p:cNvSpPr txBox="1"/>
            <p:nvPr/>
          </p:nvSpPr>
          <p:spPr>
            <a:xfrm>
              <a:off x="4714876" y="4500570"/>
              <a:ext cx="931665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ja-JP" altLang="en-US" sz="1200" dirty="0" smtClean="0"/>
                <a:t>枚の円盤を</a:t>
              </a:r>
              <a:endParaRPr kumimoji="1" lang="ja-JP" altLang="en-US" sz="1200" dirty="0"/>
            </a:p>
          </p:txBody>
        </p:sp>
        <p:sp>
          <p:nvSpPr>
            <p:cNvPr id="50" name="テキスト ボックス 49"/>
            <p:cNvSpPr txBox="1"/>
            <p:nvPr/>
          </p:nvSpPr>
          <p:spPr>
            <a:xfrm>
              <a:off x="5929322" y="4786322"/>
              <a:ext cx="338554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>
                  <a:solidFill>
                    <a:srgbClr val="0070C0"/>
                  </a:solidFill>
                </a:rPr>
                <a:t>へ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grpSp>
          <p:nvGrpSpPr>
            <p:cNvPr id="3" name="グループ化 50"/>
            <p:cNvGrpSpPr/>
            <p:nvPr/>
          </p:nvGrpSpPr>
          <p:grpSpPr>
            <a:xfrm>
              <a:off x="5143504" y="4786322"/>
              <a:ext cx="799148" cy="285752"/>
              <a:chOff x="4201480" y="4786322"/>
              <a:chExt cx="799148" cy="285752"/>
            </a:xfrm>
          </p:grpSpPr>
          <p:sp>
            <p:nvSpPr>
              <p:cNvPr id="52" name="テキスト ボックス 51"/>
              <p:cNvSpPr txBox="1"/>
              <p:nvPr/>
            </p:nvSpPr>
            <p:spPr>
              <a:xfrm>
                <a:off x="4201480" y="4786322"/>
                <a:ext cx="375296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kumimoji="1" lang="en-US" altLang="ja-JP" sz="1200" dirty="0" err="1" smtClean="0">
                    <a:solidFill>
                      <a:srgbClr val="0070C0"/>
                    </a:solidFill>
                  </a:rPr>
                  <a:t>dst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53" name="正方形/長方形 52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B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54" name="テキスト ボックス 53"/>
            <p:cNvSpPr txBox="1"/>
            <p:nvPr/>
          </p:nvSpPr>
          <p:spPr>
            <a:xfrm>
              <a:off x="7072330" y="4643446"/>
              <a:ext cx="732893" cy="46166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ja-JP" altLang="en-US" sz="1200" dirty="0" smtClean="0"/>
                <a:t>を使って</a:t>
              </a:r>
              <a:endParaRPr lang="en-US" altLang="ja-JP" sz="1200" dirty="0" smtClean="0"/>
            </a:p>
            <a:p>
              <a:r>
                <a:rPr lang="ja-JP" altLang="en-US" sz="1200" dirty="0" smtClean="0"/>
                <a:t>移動</a:t>
              </a:r>
              <a:endParaRPr kumimoji="1" lang="ja-JP" altLang="en-US" sz="1200" dirty="0"/>
            </a:p>
          </p:txBody>
        </p:sp>
        <p:sp>
          <p:nvSpPr>
            <p:cNvPr id="39" name="正方形/長方形 38"/>
            <p:cNvSpPr/>
            <p:nvPr/>
          </p:nvSpPr>
          <p:spPr>
            <a:xfrm>
              <a:off x="4500562" y="4500570"/>
              <a:ext cx="214314" cy="21433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kumimoji="1" lang="en-US" altLang="ja-JP" sz="1200" dirty="0" smtClean="0">
                  <a:solidFill>
                    <a:srgbClr val="FF0000"/>
                  </a:solidFill>
                </a:rPr>
                <a:t>3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grpSp>
          <p:nvGrpSpPr>
            <p:cNvPr id="4" name="グループ化 43"/>
            <p:cNvGrpSpPr/>
            <p:nvPr/>
          </p:nvGrpSpPr>
          <p:grpSpPr>
            <a:xfrm>
              <a:off x="3929058" y="4786322"/>
              <a:ext cx="785818" cy="285752"/>
              <a:chOff x="4214810" y="4786322"/>
              <a:chExt cx="785818" cy="285752"/>
            </a:xfrm>
          </p:grpSpPr>
          <p:sp>
            <p:nvSpPr>
              <p:cNvPr id="43" name="テキスト ボックス 42"/>
              <p:cNvSpPr txBox="1"/>
              <p:nvPr/>
            </p:nvSpPr>
            <p:spPr>
              <a:xfrm>
                <a:off x="4214810" y="4786322"/>
                <a:ext cx="361959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err="1" smtClean="0">
                    <a:solidFill>
                      <a:srgbClr val="0070C0"/>
                    </a:solidFill>
                  </a:rPr>
                  <a:t>src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1" name="正方形/長方形 40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A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5" name="グループ化 46"/>
            <p:cNvGrpSpPr/>
            <p:nvPr/>
          </p:nvGrpSpPr>
          <p:grpSpPr>
            <a:xfrm>
              <a:off x="6215074" y="4786322"/>
              <a:ext cx="922896" cy="285752"/>
              <a:chOff x="4077732" y="4786322"/>
              <a:chExt cx="922896" cy="285752"/>
            </a:xfrm>
          </p:grpSpPr>
          <p:sp>
            <p:nvSpPr>
              <p:cNvPr id="48" name="テキスト ボックス 47"/>
              <p:cNvSpPr txBox="1"/>
              <p:nvPr/>
            </p:nvSpPr>
            <p:spPr>
              <a:xfrm>
                <a:off x="4077732" y="4786322"/>
                <a:ext cx="499047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smtClean="0">
                    <a:solidFill>
                      <a:srgbClr val="0070C0"/>
                    </a:solidFill>
                  </a:rPr>
                  <a:t>work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9" name="正方形/長方形 48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C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22" name="右矢印 21"/>
          <p:cNvSpPr/>
          <p:nvPr/>
        </p:nvSpPr>
        <p:spPr>
          <a:xfrm>
            <a:off x="142844" y="3357562"/>
            <a:ext cx="28575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8" name="テキスト ボックス 77"/>
          <p:cNvSpPr txBox="1"/>
          <p:nvPr/>
        </p:nvSpPr>
        <p:spPr>
          <a:xfrm>
            <a:off x="428596" y="5929330"/>
            <a:ext cx="5485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A</a:t>
            </a:r>
            <a:endParaRPr kumimoji="1" lang="ja-JP" altLang="en-US" dirty="0"/>
          </a:p>
        </p:txBody>
      </p:sp>
      <p:sp>
        <p:nvSpPr>
          <p:cNvPr id="79" name="テキスト ボックス 78"/>
          <p:cNvSpPr txBox="1"/>
          <p:nvPr/>
        </p:nvSpPr>
        <p:spPr>
          <a:xfrm>
            <a:off x="1643042" y="5929330"/>
            <a:ext cx="540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B</a:t>
            </a:r>
            <a:endParaRPr kumimoji="1" lang="ja-JP" altLang="en-US" dirty="0"/>
          </a:p>
        </p:txBody>
      </p:sp>
      <p:sp>
        <p:nvSpPr>
          <p:cNvPr id="86" name="テキスト ボックス 85"/>
          <p:cNvSpPr txBox="1"/>
          <p:nvPr/>
        </p:nvSpPr>
        <p:spPr>
          <a:xfrm>
            <a:off x="2857488" y="5929330"/>
            <a:ext cx="538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C</a:t>
            </a:r>
            <a:endParaRPr kumimoji="1" lang="ja-JP" altLang="en-US" dirty="0"/>
          </a:p>
        </p:txBody>
      </p:sp>
      <p:sp>
        <p:nvSpPr>
          <p:cNvPr id="31" name="正方形/長方形 30"/>
          <p:cNvSpPr/>
          <p:nvPr/>
        </p:nvSpPr>
        <p:spPr>
          <a:xfrm>
            <a:off x="1500166" y="5572140"/>
            <a:ext cx="928662" cy="21431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29" name="右矢印 28"/>
          <p:cNvSpPr/>
          <p:nvPr/>
        </p:nvSpPr>
        <p:spPr>
          <a:xfrm rot="20135183">
            <a:off x="3471621" y="2312228"/>
            <a:ext cx="2071702" cy="10001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50" dirty="0" err="1" smtClean="0"/>
              <a:t>hanoi</a:t>
            </a:r>
            <a:r>
              <a:rPr kumimoji="1" lang="en-US" altLang="ja-JP" sz="1050" dirty="0" smtClean="0"/>
              <a:t>(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2</a:t>
            </a:r>
            <a:r>
              <a:rPr kumimoji="1" lang="en-US" altLang="ja-JP" sz="1050" dirty="0" smtClean="0"/>
              <a:t>, 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“</a:t>
            </a:r>
            <a:r>
              <a:rPr kumimoji="1" lang="ja-JP" altLang="en-US" sz="1050" dirty="0" smtClean="0">
                <a:solidFill>
                  <a:srgbClr val="FF0000"/>
                </a:solidFill>
              </a:rPr>
              <a:t>棒</a:t>
            </a:r>
            <a:r>
              <a:rPr lang="en-US" altLang="ja-JP" sz="1050" dirty="0" smtClean="0">
                <a:solidFill>
                  <a:srgbClr val="FF0000"/>
                </a:solidFill>
              </a:rPr>
              <a:t>C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”</a:t>
            </a:r>
            <a:r>
              <a:rPr kumimoji="1" lang="en-US" altLang="ja-JP" sz="1050" dirty="0" smtClean="0"/>
              <a:t>, 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“</a:t>
            </a:r>
            <a:r>
              <a:rPr kumimoji="1" lang="ja-JP" altLang="en-US" sz="1050" dirty="0" smtClean="0">
                <a:solidFill>
                  <a:srgbClr val="FF0000"/>
                </a:solidFill>
              </a:rPr>
              <a:t>棒</a:t>
            </a:r>
            <a:r>
              <a:rPr lang="en-US" altLang="ja-JP" sz="1050" dirty="0" smtClean="0">
                <a:solidFill>
                  <a:srgbClr val="FF0000"/>
                </a:solidFill>
              </a:rPr>
              <a:t>B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”</a:t>
            </a:r>
            <a:r>
              <a:rPr kumimoji="1" lang="en-US" altLang="ja-JP" sz="1050" dirty="0" smtClean="0"/>
              <a:t>, “</a:t>
            </a:r>
            <a:r>
              <a:rPr kumimoji="1" lang="ja-JP" altLang="en-US" sz="1050" dirty="0" smtClean="0"/>
              <a:t>棒</a:t>
            </a:r>
            <a:r>
              <a:rPr lang="en-US" altLang="ja-JP" sz="1050" dirty="0" smtClean="0"/>
              <a:t>A</a:t>
            </a:r>
            <a:r>
              <a:rPr kumimoji="1" lang="en-US" altLang="ja-JP" sz="1050" dirty="0" smtClean="0"/>
              <a:t>”)</a:t>
            </a:r>
            <a:endParaRPr kumimoji="1" lang="ja-JP" altLang="en-US" sz="1050" dirty="0"/>
          </a:p>
        </p:txBody>
      </p:sp>
      <p:grpSp>
        <p:nvGrpSpPr>
          <p:cNvPr id="6" name="グループ化 55"/>
          <p:cNvGrpSpPr/>
          <p:nvPr/>
        </p:nvGrpSpPr>
        <p:grpSpPr>
          <a:xfrm>
            <a:off x="5072066" y="1285860"/>
            <a:ext cx="3929090" cy="2714644"/>
            <a:chOff x="3890168" y="4143356"/>
            <a:chExt cx="3929090" cy="2714644"/>
          </a:xfrm>
        </p:grpSpPr>
        <p:sp>
          <p:nvSpPr>
            <p:cNvPr id="36" name="正方形/長方形 35"/>
            <p:cNvSpPr/>
            <p:nvPr/>
          </p:nvSpPr>
          <p:spPr>
            <a:xfrm>
              <a:off x="3890168" y="4143356"/>
              <a:ext cx="265803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err="1" smtClean="0"/>
                <a:t>hanoi</a:t>
              </a:r>
              <a:r>
                <a:rPr lang="en-US" altLang="ja-JP" sz="1600" dirty="0" smtClean="0"/>
                <a:t>(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2</a:t>
              </a:r>
              <a:r>
                <a:rPr lang="en-US" altLang="ja-JP" sz="1600" dirty="0" smtClean="0"/>
                <a:t>, 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“</a:t>
              </a:r>
              <a:r>
                <a:rPr lang="ja-JP" altLang="en-US" sz="1600" dirty="0" smtClean="0">
                  <a:solidFill>
                    <a:srgbClr val="FF0000"/>
                  </a:solidFill>
                </a:rPr>
                <a:t>棒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C”</a:t>
              </a:r>
              <a:r>
                <a:rPr lang="en-US" altLang="ja-JP" sz="1600" dirty="0" smtClean="0"/>
                <a:t>, 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“</a:t>
              </a:r>
              <a:r>
                <a:rPr lang="ja-JP" altLang="en-US" sz="1600" dirty="0" smtClean="0">
                  <a:solidFill>
                    <a:srgbClr val="FF0000"/>
                  </a:solidFill>
                </a:rPr>
                <a:t>棒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B”</a:t>
              </a:r>
              <a:r>
                <a:rPr lang="en-US" altLang="ja-JP" sz="1600" dirty="0" smtClean="0"/>
                <a:t>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A”) </a:t>
              </a:r>
            </a:p>
          </p:txBody>
        </p:sp>
        <p:sp>
          <p:nvSpPr>
            <p:cNvPr id="37" name="正方形/長方形 36"/>
            <p:cNvSpPr/>
            <p:nvPr/>
          </p:nvSpPr>
          <p:spPr>
            <a:xfrm>
              <a:off x="3890168" y="4429108"/>
              <a:ext cx="3929090" cy="71440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0" name="正方形/長方形 39"/>
            <p:cNvSpPr/>
            <p:nvPr/>
          </p:nvSpPr>
          <p:spPr>
            <a:xfrm>
              <a:off x="3890168" y="5143488"/>
              <a:ext cx="3929090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2000" dirty="0" smtClean="0"/>
                <a:t>if(</a:t>
              </a:r>
              <a:r>
                <a:rPr lang="en-US" altLang="ja-JP" sz="2000" dirty="0" err="1" smtClean="0"/>
                <a:t>ndisk</a:t>
              </a:r>
              <a:r>
                <a:rPr lang="en-US" altLang="ja-JP" sz="2000" dirty="0" smtClean="0"/>
                <a:t>&gt;=1){</a:t>
              </a:r>
            </a:p>
            <a:p>
              <a:pPr algn="just"/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move(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>
                  <a:solidFill>
                    <a:srgbClr val="FF0000"/>
                  </a:solidFill>
                </a:rPr>
                <a:t>dst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}</a:t>
              </a:r>
            </a:p>
          </p:txBody>
        </p:sp>
        <p:sp>
          <p:nvSpPr>
            <p:cNvPr id="42" name="テキスト ボックス 41"/>
            <p:cNvSpPr txBox="1"/>
            <p:nvPr/>
          </p:nvSpPr>
          <p:spPr>
            <a:xfrm>
              <a:off x="3929058" y="4500570"/>
              <a:ext cx="511679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err="1" smtClean="0">
                  <a:solidFill>
                    <a:srgbClr val="0070C0"/>
                  </a:solidFill>
                </a:rPr>
                <a:t>ndisk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44" name="テキスト ボックス 43"/>
            <p:cNvSpPr txBox="1"/>
            <p:nvPr/>
          </p:nvSpPr>
          <p:spPr>
            <a:xfrm>
              <a:off x="4714876" y="4786322"/>
              <a:ext cx="461986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/>
                <a:t>から</a:t>
              </a:r>
              <a:endParaRPr kumimoji="1" lang="ja-JP" altLang="en-US" sz="1200" dirty="0"/>
            </a:p>
          </p:txBody>
        </p:sp>
        <p:sp>
          <p:nvSpPr>
            <p:cNvPr id="47" name="テキスト ボックス 46"/>
            <p:cNvSpPr txBox="1"/>
            <p:nvPr/>
          </p:nvSpPr>
          <p:spPr>
            <a:xfrm>
              <a:off x="4714876" y="4500570"/>
              <a:ext cx="931665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ja-JP" altLang="en-US" sz="1200" dirty="0" smtClean="0"/>
                <a:t>枚の円盤を</a:t>
              </a:r>
              <a:endParaRPr kumimoji="1" lang="ja-JP" altLang="en-US" sz="1200" dirty="0"/>
            </a:p>
          </p:txBody>
        </p:sp>
        <p:sp>
          <p:nvSpPr>
            <p:cNvPr id="51" name="テキスト ボックス 50"/>
            <p:cNvSpPr txBox="1"/>
            <p:nvPr/>
          </p:nvSpPr>
          <p:spPr>
            <a:xfrm>
              <a:off x="5929322" y="4786322"/>
              <a:ext cx="338554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>
                  <a:solidFill>
                    <a:srgbClr val="0070C0"/>
                  </a:solidFill>
                </a:rPr>
                <a:t>へ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grpSp>
          <p:nvGrpSpPr>
            <p:cNvPr id="7" name="グループ化 50"/>
            <p:cNvGrpSpPr/>
            <p:nvPr/>
          </p:nvGrpSpPr>
          <p:grpSpPr>
            <a:xfrm>
              <a:off x="5143504" y="4786322"/>
              <a:ext cx="799148" cy="285752"/>
              <a:chOff x="4201480" y="4786322"/>
              <a:chExt cx="799148" cy="285752"/>
            </a:xfrm>
          </p:grpSpPr>
          <p:sp>
            <p:nvSpPr>
              <p:cNvPr id="65" name="テキスト ボックス 64"/>
              <p:cNvSpPr txBox="1"/>
              <p:nvPr/>
            </p:nvSpPr>
            <p:spPr>
              <a:xfrm>
                <a:off x="4201480" y="4786322"/>
                <a:ext cx="375296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kumimoji="1" lang="en-US" altLang="ja-JP" sz="1200" dirty="0" err="1" smtClean="0">
                    <a:solidFill>
                      <a:srgbClr val="0070C0"/>
                    </a:solidFill>
                  </a:rPr>
                  <a:t>dst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66" name="正方形/長方形 65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B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56" name="テキスト ボックス 55"/>
            <p:cNvSpPr txBox="1"/>
            <p:nvPr/>
          </p:nvSpPr>
          <p:spPr>
            <a:xfrm>
              <a:off x="7072330" y="4643446"/>
              <a:ext cx="732893" cy="46166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ja-JP" altLang="en-US" sz="1200" dirty="0" smtClean="0"/>
                <a:t>を使って</a:t>
              </a:r>
              <a:endParaRPr lang="en-US" altLang="ja-JP" sz="1200" dirty="0" smtClean="0"/>
            </a:p>
            <a:p>
              <a:r>
                <a:rPr lang="ja-JP" altLang="en-US" sz="1200" dirty="0" smtClean="0"/>
                <a:t>移動</a:t>
              </a:r>
              <a:endParaRPr kumimoji="1" lang="ja-JP" altLang="en-US" sz="1200" dirty="0"/>
            </a:p>
          </p:txBody>
        </p:sp>
        <p:sp>
          <p:nvSpPr>
            <p:cNvPr id="57" name="正方形/長方形 56"/>
            <p:cNvSpPr/>
            <p:nvPr/>
          </p:nvSpPr>
          <p:spPr>
            <a:xfrm>
              <a:off x="4500562" y="4500570"/>
              <a:ext cx="214314" cy="21433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altLang="ja-JP" sz="1200" dirty="0" smtClean="0">
                  <a:solidFill>
                    <a:srgbClr val="FF0000"/>
                  </a:solidFill>
                </a:rPr>
                <a:t>2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grpSp>
          <p:nvGrpSpPr>
            <p:cNvPr id="8" name="グループ化 43"/>
            <p:cNvGrpSpPr/>
            <p:nvPr/>
          </p:nvGrpSpPr>
          <p:grpSpPr>
            <a:xfrm>
              <a:off x="3929058" y="4786322"/>
              <a:ext cx="785818" cy="285752"/>
              <a:chOff x="4214810" y="4786322"/>
              <a:chExt cx="785818" cy="285752"/>
            </a:xfrm>
          </p:grpSpPr>
          <p:sp>
            <p:nvSpPr>
              <p:cNvPr id="63" name="テキスト ボックス 62"/>
              <p:cNvSpPr txBox="1"/>
              <p:nvPr/>
            </p:nvSpPr>
            <p:spPr>
              <a:xfrm>
                <a:off x="4214810" y="4786322"/>
                <a:ext cx="361959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err="1" smtClean="0">
                    <a:solidFill>
                      <a:srgbClr val="0070C0"/>
                    </a:solidFill>
                  </a:rPr>
                  <a:t>src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64" name="正方形/長方形 63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C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9" name="グループ化 46"/>
            <p:cNvGrpSpPr/>
            <p:nvPr/>
          </p:nvGrpSpPr>
          <p:grpSpPr>
            <a:xfrm>
              <a:off x="6215074" y="4786322"/>
              <a:ext cx="922896" cy="285752"/>
              <a:chOff x="4077732" y="4786322"/>
              <a:chExt cx="922896" cy="285752"/>
            </a:xfrm>
          </p:grpSpPr>
          <p:sp>
            <p:nvSpPr>
              <p:cNvPr id="61" name="テキスト ボックス 60"/>
              <p:cNvSpPr txBox="1"/>
              <p:nvPr/>
            </p:nvSpPr>
            <p:spPr>
              <a:xfrm>
                <a:off x="4077732" y="4786322"/>
                <a:ext cx="499047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smtClean="0">
                    <a:solidFill>
                      <a:srgbClr val="0070C0"/>
                    </a:solidFill>
                  </a:rPr>
                  <a:t>work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62" name="正方形/長方形 61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A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55" name="右矢印 54"/>
          <p:cNvSpPr/>
          <p:nvPr/>
        </p:nvSpPr>
        <p:spPr>
          <a:xfrm>
            <a:off x="5286380" y="2714620"/>
            <a:ext cx="28575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右矢印 57"/>
          <p:cNvSpPr/>
          <p:nvPr/>
        </p:nvSpPr>
        <p:spPr>
          <a:xfrm rot="5400000">
            <a:off x="5464975" y="3536157"/>
            <a:ext cx="2071702" cy="10001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50" dirty="0" err="1" smtClean="0"/>
              <a:t>hanoi</a:t>
            </a:r>
            <a:r>
              <a:rPr kumimoji="1" lang="en-US" altLang="ja-JP" sz="1050" dirty="0" smtClean="0"/>
              <a:t>(</a:t>
            </a:r>
            <a:r>
              <a:rPr lang="en-US" altLang="ja-JP" sz="1050" dirty="0" smtClean="0">
                <a:solidFill>
                  <a:srgbClr val="FF0000"/>
                </a:solidFill>
              </a:rPr>
              <a:t>1</a:t>
            </a:r>
            <a:r>
              <a:rPr kumimoji="1" lang="en-US" altLang="ja-JP" sz="1050" dirty="0" smtClean="0"/>
              <a:t>, “</a:t>
            </a:r>
            <a:r>
              <a:rPr kumimoji="1" lang="ja-JP" altLang="en-US" sz="1050" dirty="0" smtClean="0"/>
              <a:t>棒</a:t>
            </a:r>
            <a:r>
              <a:rPr lang="en-US" altLang="ja-JP" sz="1050" dirty="0" smtClean="0"/>
              <a:t>C</a:t>
            </a:r>
            <a:r>
              <a:rPr kumimoji="1" lang="en-US" altLang="ja-JP" sz="1050" dirty="0" smtClean="0"/>
              <a:t>”, 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“</a:t>
            </a:r>
            <a:r>
              <a:rPr kumimoji="1" lang="ja-JP" altLang="en-US" sz="1050" dirty="0" smtClean="0">
                <a:solidFill>
                  <a:srgbClr val="FF0000"/>
                </a:solidFill>
              </a:rPr>
              <a:t>棒</a:t>
            </a:r>
            <a:r>
              <a:rPr lang="en-US" altLang="ja-JP" sz="1050" dirty="0" smtClean="0">
                <a:solidFill>
                  <a:srgbClr val="FF0000"/>
                </a:solidFill>
              </a:rPr>
              <a:t>A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”</a:t>
            </a:r>
            <a:r>
              <a:rPr kumimoji="1" lang="en-US" altLang="ja-JP" sz="1050" dirty="0" smtClean="0"/>
              <a:t>, “</a:t>
            </a:r>
            <a:r>
              <a:rPr kumimoji="1" lang="ja-JP" altLang="en-US" sz="1050" dirty="0" smtClean="0"/>
              <a:t>棒</a:t>
            </a:r>
            <a:r>
              <a:rPr lang="en-US" altLang="ja-JP" sz="1050" dirty="0" smtClean="0"/>
              <a:t>B</a:t>
            </a:r>
            <a:r>
              <a:rPr kumimoji="1" lang="en-US" altLang="ja-JP" sz="1050" dirty="0" smtClean="0"/>
              <a:t>”)</a:t>
            </a:r>
            <a:endParaRPr kumimoji="1" lang="ja-JP" altLang="en-US" sz="1050" dirty="0"/>
          </a:p>
        </p:txBody>
      </p:sp>
      <p:grpSp>
        <p:nvGrpSpPr>
          <p:cNvPr id="10" name="グループ化 55"/>
          <p:cNvGrpSpPr/>
          <p:nvPr/>
        </p:nvGrpSpPr>
        <p:grpSpPr>
          <a:xfrm>
            <a:off x="5072066" y="4143356"/>
            <a:ext cx="3929090" cy="2714644"/>
            <a:chOff x="3890168" y="4143356"/>
            <a:chExt cx="3929090" cy="2714644"/>
          </a:xfrm>
        </p:grpSpPr>
        <p:sp>
          <p:nvSpPr>
            <p:cNvPr id="70" name="正方形/長方形 69"/>
            <p:cNvSpPr/>
            <p:nvPr/>
          </p:nvSpPr>
          <p:spPr>
            <a:xfrm>
              <a:off x="3890168" y="4143356"/>
              <a:ext cx="2658035" cy="338554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>
              <a:spAutoFit/>
            </a:bodyPr>
            <a:lstStyle/>
            <a:p>
              <a:r>
                <a:rPr lang="en-US" altLang="ja-JP" sz="1600" dirty="0" err="1" smtClean="0"/>
                <a:t>hanoi</a:t>
              </a:r>
              <a:r>
                <a:rPr lang="en-US" altLang="ja-JP" sz="1600" dirty="0" smtClean="0"/>
                <a:t>(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1</a:t>
              </a:r>
              <a:r>
                <a:rPr lang="en-US" altLang="ja-JP" sz="1600" dirty="0" smtClean="0"/>
                <a:t>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C”, 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“</a:t>
              </a:r>
              <a:r>
                <a:rPr lang="ja-JP" altLang="en-US" sz="1600" dirty="0" smtClean="0">
                  <a:solidFill>
                    <a:srgbClr val="FF0000"/>
                  </a:solidFill>
                </a:rPr>
                <a:t>棒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A”</a:t>
              </a:r>
              <a:r>
                <a:rPr lang="en-US" altLang="ja-JP" sz="1600" dirty="0" smtClean="0"/>
                <a:t>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B”) </a:t>
              </a:r>
            </a:p>
          </p:txBody>
        </p:sp>
        <p:sp>
          <p:nvSpPr>
            <p:cNvPr id="71" name="正方形/長方形 70"/>
            <p:cNvSpPr/>
            <p:nvPr/>
          </p:nvSpPr>
          <p:spPr>
            <a:xfrm>
              <a:off x="3890168" y="4429108"/>
              <a:ext cx="3929090" cy="71440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2" name="正方形/長方形 71"/>
            <p:cNvSpPr/>
            <p:nvPr/>
          </p:nvSpPr>
          <p:spPr>
            <a:xfrm>
              <a:off x="3890168" y="5143488"/>
              <a:ext cx="3929090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2000" dirty="0" smtClean="0"/>
                <a:t>if(</a:t>
              </a:r>
              <a:r>
                <a:rPr lang="en-US" altLang="ja-JP" sz="2000" dirty="0" err="1" smtClean="0"/>
                <a:t>ndisk</a:t>
              </a:r>
              <a:r>
                <a:rPr lang="en-US" altLang="ja-JP" sz="2000" dirty="0" smtClean="0"/>
                <a:t>&gt;=1){</a:t>
              </a:r>
            </a:p>
            <a:p>
              <a:pPr algn="just"/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move(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>
                  <a:solidFill>
                    <a:srgbClr val="FF0000"/>
                  </a:solidFill>
                </a:rPr>
                <a:t>dst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}</a:t>
              </a:r>
            </a:p>
          </p:txBody>
        </p:sp>
        <p:sp>
          <p:nvSpPr>
            <p:cNvPr id="73" name="テキスト ボックス 72"/>
            <p:cNvSpPr txBox="1"/>
            <p:nvPr/>
          </p:nvSpPr>
          <p:spPr>
            <a:xfrm>
              <a:off x="3929058" y="4500570"/>
              <a:ext cx="511679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err="1" smtClean="0">
                  <a:solidFill>
                    <a:srgbClr val="0070C0"/>
                  </a:solidFill>
                </a:rPr>
                <a:t>ndisk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74" name="テキスト ボックス 73"/>
            <p:cNvSpPr txBox="1"/>
            <p:nvPr/>
          </p:nvSpPr>
          <p:spPr>
            <a:xfrm>
              <a:off x="4714876" y="4786322"/>
              <a:ext cx="461986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/>
                <a:t>から</a:t>
              </a:r>
              <a:endParaRPr kumimoji="1" lang="ja-JP" altLang="en-US" sz="1200" dirty="0"/>
            </a:p>
          </p:txBody>
        </p:sp>
        <p:sp>
          <p:nvSpPr>
            <p:cNvPr id="75" name="テキスト ボックス 74"/>
            <p:cNvSpPr txBox="1"/>
            <p:nvPr/>
          </p:nvSpPr>
          <p:spPr>
            <a:xfrm>
              <a:off x="4714876" y="4500570"/>
              <a:ext cx="931665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ja-JP" altLang="en-US" sz="1200" dirty="0" smtClean="0"/>
                <a:t>枚の円盤を</a:t>
              </a:r>
              <a:endParaRPr kumimoji="1" lang="ja-JP" altLang="en-US" sz="1200" dirty="0"/>
            </a:p>
          </p:txBody>
        </p:sp>
        <p:sp>
          <p:nvSpPr>
            <p:cNvPr id="76" name="テキスト ボックス 75"/>
            <p:cNvSpPr txBox="1"/>
            <p:nvPr/>
          </p:nvSpPr>
          <p:spPr>
            <a:xfrm>
              <a:off x="5929322" y="4786322"/>
              <a:ext cx="338554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>
                  <a:solidFill>
                    <a:srgbClr val="0070C0"/>
                  </a:solidFill>
                </a:rPr>
                <a:t>へ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grpSp>
          <p:nvGrpSpPr>
            <p:cNvPr id="12" name="グループ化 50"/>
            <p:cNvGrpSpPr/>
            <p:nvPr/>
          </p:nvGrpSpPr>
          <p:grpSpPr>
            <a:xfrm>
              <a:off x="5143504" y="4786322"/>
              <a:ext cx="799148" cy="285752"/>
              <a:chOff x="4201480" y="4786322"/>
              <a:chExt cx="799148" cy="285752"/>
            </a:xfrm>
          </p:grpSpPr>
          <p:sp>
            <p:nvSpPr>
              <p:cNvPr id="90" name="テキスト ボックス 89"/>
              <p:cNvSpPr txBox="1"/>
              <p:nvPr/>
            </p:nvSpPr>
            <p:spPr>
              <a:xfrm>
                <a:off x="4201480" y="4786322"/>
                <a:ext cx="375296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kumimoji="1" lang="en-US" altLang="ja-JP" sz="1200" dirty="0" err="1" smtClean="0">
                    <a:solidFill>
                      <a:srgbClr val="0070C0"/>
                    </a:solidFill>
                  </a:rPr>
                  <a:t>dst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91" name="正方形/長方形 90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A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80" name="テキスト ボックス 79"/>
            <p:cNvSpPr txBox="1"/>
            <p:nvPr/>
          </p:nvSpPr>
          <p:spPr>
            <a:xfrm>
              <a:off x="7072330" y="4643446"/>
              <a:ext cx="732893" cy="46166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ja-JP" altLang="en-US" sz="1200" dirty="0" smtClean="0"/>
                <a:t>を使って</a:t>
              </a:r>
              <a:endParaRPr lang="en-US" altLang="ja-JP" sz="1200" dirty="0" smtClean="0"/>
            </a:p>
            <a:p>
              <a:r>
                <a:rPr lang="ja-JP" altLang="en-US" sz="1200" dirty="0" smtClean="0"/>
                <a:t>移動</a:t>
              </a:r>
              <a:endParaRPr kumimoji="1" lang="ja-JP" altLang="en-US" sz="1200" dirty="0"/>
            </a:p>
          </p:txBody>
        </p:sp>
        <p:sp>
          <p:nvSpPr>
            <p:cNvPr id="81" name="正方形/長方形 80"/>
            <p:cNvSpPr/>
            <p:nvPr/>
          </p:nvSpPr>
          <p:spPr>
            <a:xfrm>
              <a:off x="4500562" y="4500570"/>
              <a:ext cx="214314" cy="21433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altLang="ja-JP" sz="1200" dirty="0" smtClean="0">
                  <a:solidFill>
                    <a:srgbClr val="FF0000"/>
                  </a:solidFill>
                </a:rPr>
                <a:t>1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grpSp>
          <p:nvGrpSpPr>
            <p:cNvPr id="13" name="グループ化 43"/>
            <p:cNvGrpSpPr/>
            <p:nvPr/>
          </p:nvGrpSpPr>
          <p:grpSpPr>
            <a:xfrm>
              <a:off x="3929058" y="4786322"/>
              <a:ext cx="785818" cy="285752"/>
              <a:chOff x="4214810" y="4786322"/>
              <a:chExt cx="785818" cy="285752"/>
            </a:xfrm>
          </p:grpSpPr>
          <p:sp>
            <p:nvSpPr>
              <p:cNvPr id="88" name="テキスト ボックス 87"/>
              <p:cNvSpPr txBox="1"/>
              <p:nvPr/>
            </p:nvSpPr>
            <p:spPr>
              <a:xfrm>
                <a:off x="4214810" y="4786322"/>
                <a:ext cx="361959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err="1" smtClean="0">
                    <a:solidFill>
                      <a:srgbClr val="0070C0"/>
                    </a:solidFill>
                  </a:rPr>
                  <a:t>src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89" name="正方形/長方形 88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C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14" name="グループ化 46"/>
            <p:cNvGrpSpPr/>
            <p:nvPr/>
          </p:nvGrpSpPr>
          <p:grpSpPr>
            <a:xfrm>
              <a:off x="6215074" y="4786322"/>
              <a:ext cx="922896" cy="285752"/>
              <a:chOff x="4077732" y="4786322"/>
              <a:chExt cx="922896" cy="285752"/>
            </a:xfrm>
          </p:grpSpPr>
          <p:sp>
            <p:nvSpPr>
              <p:cNvPr id="85" name="テキスト ボックス 84"/>
              <p:cNvSpPr txBox="1"/>
              <p:nvPr/>
            </p:nvSpPr>
            <p:spPr>
              <a:xfrm>
                <a:off x="4077732" y="4786322"/>
                <a:ext cx="499047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smtClean="0">
                    <a:solidFill>
                      <a:srgbClr val="0070C0"/>
                    </a:solidFill>
                  </a:rPr>
                  <a:t>work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87" name="正方形/長方形 86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B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77" name="右矢印 76"/>
          <p:cNvSpPr/>
          <p:nvPr/>
        </p:nvSpPr>
        <p:spPr>
          <a:xfrm>
            <a:off x="5286380" y="5572140"/>
            <a:ext cx="28575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2" name="正方形/長方形 81"/>
          <p:cNvSpPr/>
          <p:nvPr/>
        </p:nvSpPr>
        <p:spPr>
          <a:xfrm>
            <a:off x="3214678" y="5357826"/>
            <a:ext cx="203607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200" dirty="0" err="1" smtClean="0"/>
              <a:t>hanoi</a:t>
            </a:r>
            <a:r>
              <a:rPr lang="en-US" altLang="ja-JP" sz="1200" dirty="0" smtClean="0"/>
              <a:t>(</a:t>
            </a:r>
            <a:r>
              <a:rPr lang="en-US" altLang="ja-JP" sz="1200" dirty="0" smtClean="0">
                <a:solidFill>
                  <a:srgbClr val="FF0000"/>
                </a:solidFill>
              </a:rPr>
              <a:t>0</a:t>
            </a:r>
            <a:r>
              <a:rPr lang="en-US" altLang="ja-JP" sz="1200" dirty="0" smtClean="0"/>
              <a:t>, “</a:t>
            </a:r>
            <a:r>
              <a:rPr lang="ja-JP" altLang="en-US" sz="1200" dirty="0" smtClean="0"/>
              <a:t>棒</a:t>
            </a:r>
            <a:r>
              <a:rPr lang="en-US" altLang="ja-JP" sz="1200" dirty="0" smtClean="0"/>
              <a:t>C”, “</a:t>
            </a:r>
            <a:r>
              <a:rPr lang="ja-JP" altLang="en-US" sz="1200" dirty="0" smtClean="0"/>
              <a:t>棒</a:t>
            </a:r>
            <a:r>
              <a:rPr lang="en-US" altLang="ja-JP" sz="1200" dirty="0" smtClean="0"/>
              <a:t>B”, “</a:t>
            </a:r>
            <a:r>
              <a:rPr lang="ja-JP" altLang="en-US" sz="1200" dirty="0" smtClean="0"/>
              <a:t>棒</a:t>
            </a:r>
            <a:r>
              <a:rPr lang="en-US" altLang="ja-JP" sz="1200" dirty="0" smtClean="0"/>
              <a:t>A”) </a:t>
            </a:r>
          </a:p>
          <a:p>
            <a:r>
              <a:rPr lang="ja-JP" altLang="en-US" sz="1200" dirty="0" smtClean="0"/>
              <a:t>円盤数が</a:t>
            </a:r>
            <a:r>
              <a:rPr lang="en-US" altLang="ja-JP" sz="1200" dirty="0" smtClean="0"/>
              <a:t>0</a:t>
            </a:r>
            <a:r>
              <a:rPr lang="ja-JP" altLang="en-US" sz="1200" dirty="0" smtClean="0"/>
              <a:t>なので、</a:t>
            </a:r>
            <a:endParaRPr lang="en-US" altLang="ja-JP" sz="1200" dirty="0" smtClean="0"/>
          </a:p>
          <a:p>
            <a:r>
              <a:rPr lang="ja-JP" altLang="en-US" sz="1200" dirty="0" smtClean="0"/>
              <a:t>何もしないで戻る</a:t>
            </a:r>
            <a:endParaRPr lang="en-US" altLang="ja-JP" sz="1200" dirty="0" smtClean="0"/>
          </a:p>
        </p:txBody>
      </p:sp>
      <p:sp>
        <p:nvSpPr>
          <p:cNvPr id="83" name="正方形/長方形 82"/>
          <p:cNvSpPr/>
          <p:nvPr/>
        </p:nvSpPr>
        <p:spPr>
          <a:xfrm>
            <a:off x="2714612" y="5572140"/>
            <a:ext cx="642942" cy="21431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92" name="正方形/長方形 91"/>
          <p:cNvSpPr/>
          <p:nvPr/>
        </p:nvSpPr>
        <p:spPr>
          <a:xfrm>
            <a:off x="2857488" y="5286388"/>
            <a:ext cx="357190" cy="21431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ハノイの塔：実行の様子</a:t>
            </a:r>
            <a:endParaRPr kumimoji="1" lang="ja-JP" altLang="en-US" dirty="0"/>
          </a:p>
        </p:txBody>
      </p:sp>
      <p:grpSp>
        <p:nvGrpSpPr>
          <p:cNvPr id="2" name="グループ化 55"/>
          <p:cNvGrpSpPr/>
          <p:nvPr/>
        </p:nvGrpSpPr>
        <p:grpSpPr>
          <a:xfrm>
            <a:off x="0" y="1285860"/>
            <a:ext cx="3929090" cy="2714644"/>
            <a:chOff x="3890168" y="4143356"/>
            <a:chExt cx="3929090" cy="2714644"/>
          </a:xfrm>
        </p:grpSpPr>
        <p:sp>
          <p:nvSpPr>
            <p:cNvPr id="18" name="正方形/長方形 17"/>
            <p:cNvSpPr/>
            <p:nvPr/>
          </p:nvSpPr>
          <p:spPr>
            <a:xfrm>
              <a:off x="3890168" y="4143356"/>
              <a:ext cx="265803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err="1" smtClean="0"/>
                <a:t>hanoi</a:t>
              </a:r>
              <a:r>
                <a:rPr lang="en-US" altLang="ja-JP" sz="1600" dirty="0" smtClean="0"/>
                <a:t>(3,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A”,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B”,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C”) </a:t>
              </a: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890168" y="4429108"/>
              <a:ext cx="3929090" cy="71440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" name="正方形/長方形 22"/>
            <p:cNvSpPr/>
            <p:nvPr/>
          </p:nvSpPr>
          <p:spPr>
            <a:xfrm>
              <a:off x="3890168" y="5143488"/>
              <a:ext cx="3929090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2000" dirty="0" smtClean="0"/>
                <a:t>if(</a:t>
              </a:r>
              <a:r>
                <a:rPr lang="en-US" altLang="ja-JP" sz="2000" dirty="0" err="1" smtClean="0"/>
                <a:t>ndisk</a:t>
              </a:r>
              <a:r>
                <a:rPr lang="en-US" altLang="ja-JP" sz="2000" dirty="0" smtClean="0"/>
                <a:t>&gt;=1){</a:t>
              </a:r>
            </a:p>
            <a:p>
              <a:pPr algn="just"/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move(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>
                  <a:solidFill>
                    <a:srgbClr val="FF0000"/>
                  </a:solidFill>
                </a:rPr>
                <a:t>dst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}</a:t>
              </a:r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3929058" y="4500570"/>
              <a:ext cx="511679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err="1" smtClean="0">
                  <a:solidFill>
                    <a:srgbClr val="0070C0"/>
                  </a:solidFill>
                </a:rPr>
                <a:t>ndisk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45" name="テキスト ボックス 44"/>
            <p:cNvSpPr txBox="1"/>
            <p:nvPr/>
          </p:nvSpPr>
          <p:spPr>
            <a:xfrm>
              <a:off x="4714876" y="4786322"/>
              <a:ext cx="461986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/>
                <a:t>から</a:t>
              </a:r>
              <a:endParaRPr kumimoji="1" lang="ja-JP" altLang="en-US" sz="1200" dirty="0"/>
            </a:p>
          </p:txBody>
        </p:sp>
        <p:sp>
          <p:nvSpPr>
            <p:cNvPr id="46" name="テキスト ボックス 45"/>
            <p:cNvSpPr txBox="1"/>
            <p:nvPr/>
          </p:nvSpPr>
          <p:spPr>
            <a:xfrm>
              <a:off x="4714876" y="4500570"/>
              <a:ext cx="931665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ja-JP" altLang="en-US" sz="1200" dirty="0" smtClean="0"/>
                <a:t>枚の円盤を</a:t>
              </a:r>
              <a:endParaRPr kumimoji="1" lang="ja-JP" altLang="en-US" sz="1200" dirty="0"/>
            </a:p>
          </p:txBody>
        </p:sp>
        <p:sp>
          <p:nvSpPr>
            <p:cNvPr id="50" name="テキスト ボックス 49"/>
            <p:cNvSpPr txBox="1"/>
            <p:nvPr/>
          </p:nvSpPr>
          <p:spPr>
            <a:xfrm>
              <a:off x="5929322" y="4786322"/>
              <a:ext cx="338554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>
                  <a:solidFill>
                    <a:srgbClr val="0070C0"/>
                  </a:solidFill>
                </a:rPr>
                <a:t>へ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grpSp>
          <p:nvGrpSpPr>
            <p:cNvPr id="3" name="グループ化 50"/>
            <p:cNvGrpSpPr/>
            <p:nvPr/>
          </p:nvGrpSpPr>
          <p:grpSpPr>
            <a:xfrm>
              <a:off x="5143504" y="4786322"/>
              <a:ext cx="799148" cy="285752"/>
              <a:chOff x="4201480" y="4786322"/>
              <a:chExt cx="799148" cy="285752"/>
            </a:xfrm>
          </p:grpSpPr>
          <p:sp>
            <p:nvSpPr>
              <p:cNvPr id="52" name="テキスト ボックス 51"/>
              <p:cNvSpPr txBox="1"/>
              <p:nvPr/>
            </p:nvSpPr>
            <p:spPr>
              <a:xfrm>
                <a:off x="4201480" y="4786322"/>
                <a:ext cx="375296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kumimoji="1" lang="en-US" altLang="ja-JP" sz="1200" dirty="0" err="1" smtClean="0">
                    <a:solidFill>
                      <a:srgbClr val="0070C0"/>
                    </a:solidFill>
                  </a:rPr>
                  <a:t>dst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53" name="正方形/長方形 52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B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54" name="テキスト ボックス 53"/>
            <p:cNvSpPr txBox="1"/>
            <p:nvPr/>
          </p:nvSpPr>
          <p:spPr>
            <a:xfrm>
              <a:off x="7072330" y="4643446"/>
              <a:ext cx="732893" cy="46166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ja-JP" altLang="en-US" sz="1200" dirty="0" smtClean="0"/>
                <a:t>を使って</a:t>
              </a:r>
              <a:endParaRPr lang="en-US" altLang="ja-JP" sz="1200" dirty="0" smtClean="0"/>
            </a:p>
            <a:p>
              <a:r>
                <a:rPr lang="ja-JP" altLang="en-US" sz="1200" dirty="0" smtClean="0"/>
                <a:t>移動</a:t>
              </a:r>
              <a:endParaRPr kumimoji="1" lang="ja-JP" altLang="en-US" sz="1200" dirty="0"/>
            </a:p>
          </p:txBody>
        </p:sp>
        <p:sp>
          <p:nvSpPr>
            <p:cNvPr id="39" name="正方形/長方形 38"/>
            <p:cNvSpPr/>
            <p:nvPr/>
          </p:nvSpPr>
          <p:spPr>
            <a:xfrm>
              <a:off x="4500562" y="4500570"/>
              <a:ext cx="214314" cy="21433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kumimoji="1" lang="en-US" altLang="ja-JP" sz="1200" dirty="0" smtClean="0">
                  <a:solidFill>
                    <a:srgbClr val="FF0000"/>
                  </a:solidFill>
                </a:rPr>
                <a:t>3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grpSp>
          <p:nvGrpSpPr>
            <p:cNvPr id="4" name="グループ化 43"/>
            <p:cNvGrpSpPr/>
            <p:nvPr/>
          </p:nvGrpSpPr>
          <p:grpSpPr>
            <a:xfrm>
              <a:off x="3929058" y="4786322"/>
              <a:ext cx="785818" cy="285752"/>
              <a:chOff x="4214810" y="4786322"/>
              <a:chExt cx="785818" cy="285752"/>
            </a:xfrm>
          </p:grpSpPr>
          <p:sp>
            <p:nvSpPr>
              <p:cNvPr id="43" name="テキスト ボックス 42"/>
              <p:cNvSpPr txBox="1"/>
              <p:nvPr/>
            </p:nvSpPr>
            <p:spPr>
              <a:xfrm>
                <a:off x="4214810" y="4786322"/>
                <a:ext cx="361959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err="1" smtClean="0">
                    <a:solidFill>
                      <a:srgbClr val="0070C0"/>
                    </a:solidFill>
                  </a:rPr>
                  <a:t>src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1" name="正方形/長方形 40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A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5" name="グループ化 46"/>
            <p:cNvGrpSpPr/>
            <p:nvPr/>
          </p:nvGrpSpPr>
          <p:grpSpPr>
            <a:xfrm>
              <a:off x="6215074" y="4786322"/>
              <a:ext cx="922896" cy="285752"/>
              <a:chOff x="4077732" y="4786322"/>
              <a:chExt cx="922896" cy="285752"/>
            </a:xfrm>
          </p:grpSpPr>
          <p:sp>
            <p:nvSpPr>
              <p:cNvPr id="48" name="テキスト ボックス 47"/>
              <p:cNvSpPr txBox="1"/>
              <p:nvPr/>
            </p:nvSpPr>
            <p:spPr>
              <a:xfrm>
                <a:off x="4077732" y="4786322"/>
                <a:ext cx="499047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smtClean="0">
                    <a:solidFill>
                      <a:srgbClr val="0070C0"/>
                    </a:solidFill>
                  </a:rPr>
                  <a:t>work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9" name="正方形/長方形 48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C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22" name="右矢印 21"/>
          <p:cNvSpPr/>
          <p:nvPr/>
        </p:nvSpPr>
        <p:spPr>
          <a:xfrm>
            <a:off x="142844" y="3357562"/>
            <a:ext cx="28575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8" name="テキスト ボックス 77"/>
          <p:cNvSpPr txBox="1"/>
          <p:nvPr/>
        </p:nvSpPr>
        <p:spPr>
          <a:xfrm>
            <a:off x="428596" y="5929330"/>
            <a:ext cx="5485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A</a:t>
            </a:r>
            <a:endParaRPr kumimoji="1" lang="ja-JP" altLang="en-US" dirty="0"/>
          </a:p>
        </p:txBody>
      </p:sp>
      <p:sp>
        <p:nvSpPr>
          <p:cNvPr id="79" name="テキスト ボックス 78"/>
          <p:cNvSpPr txBox="1"/>
          <p:nvPr/>
        </p:nvSpPr>
        <p:spPr>
          <a:xfrm>
            <a:off x="1643042" y="5929330"/>
            <a:ext cx="540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B</a:t>
            </a:r>
            <a:endParaRPr kumimoji="1" lang="ja-JP" altLang="en-US" dirty="0"/>
          </a:p>
        </p:txBody>
      </p:sp>
      <p:sp>
        <p:nvSpPr>
          <p:cNvPr id="86" name="テキスト ボックス 85"/>
          <p:cNvSpPr txBox="1"/>
          <p:nvPr/>
        </p:nvSpPr>
        <p:spPr>
          <a:xfrm>
            <a:off x="2857488" y="5929330"/>
            <a:ext cx="538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C</a:t>
            </a:r>
            <a:endParaRPr kumimoji="1" lang="ja-JP" altLang="en-US" dirty="0"/>
          </a:p>
        </p:txBody>
      </p:sp>
      <p:sp>
        <p:nvSpPr>
          <p:cNvPr id="59" name="正方形/長方形 58"/>
          <p:cNvSpPr/>
          <p:nvPr/>
        </p:nvSpPr>
        <p:spPr>
          <a:xfrm>
            <a:off x="2714612" y="5572140"/>
            <a:ext cx="642942" cy="21431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1500166" y="5572140"/>
            <a:ext cx="928662" cy="21431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29" name="右矢印 28"/>
          <p:cNvSpPr/>
          <p:nvPr/>
        </p:nvSpPr>
        <p:spPr>
          <a:xfrm rot="20135183">
            <a:off x="3471621" y="2312228"/>
            <a:ext cx="2071702" cy="10001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50" dirty="0" err="1" smtClean="0"/>
              <a:t>hanoi</a:t>
            </a:r>
            <a:r>
              <a:rPr kumimoji="1" lang="en-US" altLang="ja-JP" sz="1050" dirty="0" smtClean="0"/>
              <a:t>(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2</a:t>
            </a:r>
            <a:r>
              <a:rPr kumimoji="1" lang="en-US" altLang="ja-JP" sz="1050" dirty="0" smtClean="0"/>
              <a:t>, 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“</a:t>
            </a:r>
            <a:r>
              <a:rPr kumimoji="1" lang="ja-JP" altLang="en-US" sz="1050" dirty="0" smtClean="0">
                <a:solidFill>
                  <a:srgbClr val="FF0000"/>
                </a:solidFill>
              </a:rPr>
              <a:t>棒</a:t>
            </a:r>
            <a:r>
              <a:rPr lang="en-US" altLang="ja-JP" sz="1050" dirty="0" smtClean="0">
                <a:solidFill>
                  <a:srgbClr val="FF0000"/>
                </a:solidFill>
              </a:rPr>
              <a:t>C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”</a:t>
            </a:r>
            <a:r>
              <a:rPr kumimoji="1" lang="en-US" altLang="ja-JP" sz="1050" dirty="0" smtClean="0"/>
              <a:t>, 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“</a:t>
            </a:r>
            <a:r>
              <a:rPr kumimoji="1" lang="ja-JP" altLang="en-US" sz="1050" dirty="0" smtClean="0">
                <a:solidFill>
                  <a:srgbClr val="FF0000"/>
                </a:solidFill>
              </a:rPr>
              <a:t>棒</a:t>
            </a:r>
            <a:r>
              <a:rPr lang="en-US" altLang="ja-JP" sz="1050" dirty="0" smtClean="0">
                <a:solidFill>
                  <a:srgbClr val="FF0000"/>
                </a:solidFill>
              </a:rPr>
              <a:t>B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”</a:t>
            </a:r>
            <a:r>
              <a:rPr kumimoji="1" lang="en-US" altLang="ja-JP" sz="1050" dirty="0" smtClean="0"/>
              <a:t>, “</a:t>
            </a:r>
            <a:r>
              <a:rPr kumimoji="1" lang="ja-JP" altLang="en-US" sz="1050" dirty="0" smtClean="0"/>
              <a:t>棒</a:t>
            </a:r>
            <a:r>
              <a:rPr lang="en-US" altLang="ja-JP" sz="1050" dirty="0" smtClean="0"/>
              <a:t>A</a:t>
            </a:r>
            <a:r>
              <a:rPr kumimoji="1" lang="en-US" altLang="ja-JP" sz="1050" dirty="0" smtClean="0"/>
              <a:t>”)</a:t>
            </a:r>
            <a:endParaRPr kumimoji="1" lang="ja-JP" altLang="en-US" sz="1050" dirty="0"/>
          </a:p>
        </p:txBody>
      </p:sp>
      <p:grpSp>
        <p:nvGrpSpPr>
          <p:cNvPr id="6" name="グループ化 55"/>
          <p:cNvGrpSpPr/>
          <p:nvPr/>
        </p:nvGrpSpPr>
        <p:grpSpPr>
          <a:xfrm>
            <a:off x="5072066" y="1285860"/>
            <a:ext cx="3929090" cy="2714644"/>
            <a:chOff x="3890168" y="4143356"/>
            <a:chExt cx="3929090" cy="2714644"/>
          </a:xfrm>
        </p:grpSpPr>
        <p:sp>
          <p:nvSpPr>
            <p:cNvPr id="36" name="正方形/長方形 35"/>
            <p:cNvSpPr/>
            <p:nvPr/>
          </p:nvSpPr>
          <p:spPr>
            <a:xfrm>
              <a:off x="3890168" y="4143356"/>
              <a:ext cx="265803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err="1" smtClean="0"/>
                <a:t>hanoi</a:t>
              </a:r>
              <a:r>
                <a:rPr lang="en-US" altLang="ja-JP" sz="1600" dirty="0" smtClean="0"/>
                <a:t>(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2</a:t>
              </a:r>
              <a:r>
                <a:rPr lang="en-US" altLang="ja-JP" sz="1600" dirty="0" smtClean="0"/>
                <a:t>, 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“</a:t>
              </a:r>
              <a:r>
                <a:rPr lang="ja-JP" altLang="en-US" sz="1600" dirty="0" smtClean="0">
                  <a:solidFill>
                    <a:srgbClr val="FF0000"/>
                  </a:solidFill>
                </a:rPr>
                <a:t>棒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C”</a:t>
              </a:r>
              <a:r>
                <a:rPr lang="en-US" altLang="ja-JP" sz="1600" dirty="0" smtClean="0"/>
                <a:t>, 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“</a:t>
              </a:r>
              <a:r>
                <a:rPr lang="ja-JP" altLang="en-US" sz="1600" dirty="0" smtClean="0">
                  <a:solidFill>
                    <a:srgbClr val="FF0000"/>
                  </a:solidFill>
                </a:rPr>
                <a:t>棒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B”</a:t>
              </a:r>
              <a:r>
                <a:rPr lang="en-US" altLang="ja-JP" sz="1600" dirty="0" smtClean="0"/>
                <a:t>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A”) </a:t>
              </a:r>
            </a:p>
          </p:txBody>
        </p:sp>
        <p:sp>
          <p:nvSpPr>
            <p:cNvPr id="37" name="正方形/長方形 36"/>
            <p:cNvSpPr/>
            <p:nvPr/>
          </p:nvSpPr>
          <p:spPr>
            <a:xfrm>
              <a:off x="3890168" y="4429108"/>
              <a:ext cx="3929090" cy="71440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0" name="正方形/長方形 39"/>
            <p:cNvSpPr/>
            <p:nvPr/>
          </p:nvSpPr>
          <p:spPr>
            <a:xfrm>
              <a:off x="3890168" y="5143488"/>
              <a:ext cx="3929090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2000" dirty="0" smtClean="0"/>
                <a:t>if(</a:t>
              </a:r>
              <a:r>
                <a:rPr lang="en-US" altLang="ja-JP" sz="2000" dirty="0" err="1" smtClean="0"/>
                <a:t>ndisk</a:t>
              </a:r>
              <a:r>
                <a:rPr lang="en-US" altLang="ja-JP" sz="2000" dirty="0" smtClean="0"/>
                <a:t>&gt;=1){</a:t>
              </a:r>
            </a:p>
            <a:p>
              <a:pPr algn="just"/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move(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>
                  <a:solidFill>
                    <a:srgbClr val="FF0000"/>
                  </a:solidFill>
                </a:rPr>
                <a:t>dst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}</a:t>
              </a:r>
            </a:p>
          </p:txBody>
        </p:sp>
        <p:sp>
          <p:nvSpPr>
            <p:cNvPr id="42" name="テキスト ボックス 41"/>
            <p:cNvSpPr txBox="1"/>
            <p:nvPr/>
          </p:nvSpPr>
          <p:spPr>
            <a:xfrm>
              <a:off x="3929058" y="4500570"/>
              <a:ext cx="511679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err="1" smtClean="0">
                  <a:solidFill>
                    <a:srgbClr val="0070C0"/>
                  </a:solidFill>
                </a:rPr>
                <a:t>ndisk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44" name="テキスト ボックス 43"/>
            <p:cNvSpPr txBox="1"/>
            <p:nvPr/>
          </p:nvSpPr>
          <p:spPr>
            <a:xfrm>
              <a:off x="4714876" y="4786322"/>
              <a:ext cx="461986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/>
                <a:t>から</a:t>
              </a:r>
              <a:endParaRPr kumimoji="1" lang="ja-JP" altLang="en-US" sz="1200" dirty="0"/>
            </a:p>
          </p:txBody>
        </p:sp>
        <p:sp>
          <p:nvSpPr>
            <p:cNvPr id="47" name="テキスト ボックス 46"/>
            <p:cNvSpPr txBox="1"/>
            <p:nvPr/>
          </p:nvSpPr>
          <p:spPr>
            <a:xfrm>
              <a:off x="4714876" y="4500570"/>
              <a:ext cx="931665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ja-JP" altLang="en-US" sz="1200" dirty="0" smtClean="0"/>
                <a:t>枚の円盤を</a:t>
              </a:r>
              <a:endParaRPr kumimoji="1" lang="ja-JP" altLang="en-US" sz="1200" dirty="0"/>
            </a:p>
          </p:txBody>
        </p:sp>
        <p:sp>
          <p:nvSpPr>
            <p:cNvPr id="51" name="テキスト ボックス 50"/>
            <p:cNvSpPr txBox="1"/>
            <p:nvPr/>
          </p:nvSpPr>
          <p:spPr>
            <a:xfrm>
              <a:off x="5929322" y="4786322"/>
              <a:ext cx="338554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>
                  <a:solidFill>
                    <a:srgbClr val="0070C0"/>
                  </a:solidFill>
                </a:rPr>
                <a:t>へ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grpSp>
          <p:nvGrpSpPr>
            <p:cNvPr id="7" name="グループ化 50"/>
            <p:cNvGrpSpPr/>
            <p:nvPr/>
          </p:nvGrpSpPr>
          <p:grpSpPr>
            <a:xfrm>
              <a:off x="5143504" y="4786322"/>
              <a:ext cx="799148" cy="285752"/>
              <a:chOff x="4201480" y="4786322"/>
              <a:chExt cx="799148" cy="285752"/>
            </a:xfrm>
          </p:grpSpPr>
          <p:sp>
            <p:nvSpPr>
              <p:cNvPr id="65" name="テキスト ボックス 64"/>
              <p:cNvSpPr txBox="1"/>
              <p:nvPr/>
            </p:nvSpPr>
            <p:spPr>
              <a:xfrm>
                <a:off x="4201480" y="4786322"/>
                <a:ext cx="375296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kumimoji="1" lang="en-US" altLang="ja-JP" sz="1200" dirty="0" err="1" smtClean="0">
                    <a:solidFill>
                      <a:srgbClr val="0070C0"/>
                    </a:solidFill>
                  </a:rPr>
                  <a:t>dst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66" name="正方形/長方形 65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B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56" name="テキスト ボックス 55"/>
            <p:cNvSpPr txBox="1"/>
            <p:nvPr/>
          </p:nvSpPr>
          <p:spPr>
            <a:xfrm>
              <a:off x="7072330" y="4643446"/>
              <a:ext cx="732893" cy="46166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ja-JP" altLang="en-US" sz="1200" dirty="0" smtClean="0"/>
                <a:t>を使って</a:t>
              </a:r>
              <a:endParaRPr lang="en-US" altLang="ja-JP" sz="1200" dirty="0" smtClean="0"/>
            </a:p>
            <a:p>
              <a:r>
                <a:rPr lang="ja-JP" altLang="en-US" sz="1200" dirty="0" smtClean="0"/>
                <a:t>移動</a:t>
              </a:r>
              <a:endParaRPr kumimoji="1" lang="ja-JP" altLang="en-US" sz="1200" dirty="0"/>
            </a:p>
          </p:txBody>
        </p:sp>
        <p:sp>
          <p:nvSpPr>
            <p:cNvPr id="57" name="正方形/長方形 56"/>
            <p:cNvSpPr/>
            <p:nvPr/>
          </p:nvSpPr>
          <p:spPr>
            <a:xfrm>
              <a:off x="4500562" y="4500570"/>
              <a:ext cx="214314" cy="21433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altLang="ja-JP" sz="1200" dirty="0" smtClean="0">
                  <a:solidFill>
                    <a:srgbClr val="FF0000"/>
                  </a:solidFill>
                </a:rPr>
                <a:t>2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grpSp>
          <p:nvGrpSpPr>
            <p:cNvPr id="8" name="グループ化 43"/>
            <p:cNvGrpSpPr/>
            <p:nvPr/>
          </p:nvGrpSpPr>
          <p:grpSpPr>
            <a:xfrm>
              <a:off x="3929058" y="4786322"/>
              <a:ext cx="785818" cy="285752"/>
              <a:chOff x="4214810" y="4786322"/>
              <a:chExt cx="785818" cy="285752"/>
            </a:xfrm>
          </p:grpSpPr>
          <p:sp>
            <p:nvSpPr>
              <p:cNvPr id="63" name="テキスト ボックス 62"/>
              <p:cNvSpPr txBox="1"/>
              <p:nvPr/>
            </p:nvSpPr>
            <p:spPr>
              <a:xfrm>
                <a:off x="4214810" y="4786322"/>
                <a:ext cx="361959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err="1" smtClean="0">
                    <a:solidFill>
                      <a:srgbClr val="0070C0"/>
                    </a:solidFill>
                  </a:rPr>
                  <a:t>src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64" name="正方形/長方形 63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C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9" name="グループ化 46"/>
            <p:cNvGrpSpPr/>
            <p:nvPr/>
          </p:nvGrpSpPr>
          <p:grpSpPr>
            <a:xfrm>
              <a:off x="6215074" y="4786322"/>
              <a:ext cx="922896" cy="285752"/>
              <a:chOff x="4077732" y="4786322"/>
              <a:chExt cx="922896" cy="285752"/>
            </a:xfrm>
          </p:grpSpPr>
          <p:sp>
            <p:nvSpPr>
              <p:cNvPr id="61" name="テキスト ボックス 60"/>
              <p:cNvSpPr txBox="1"/>
              <p:nvPr/>
            </p:nvSpPr>
            <p:spPr>
              <a:xfrm>
                <a:off x="4077732" y="4786322"/>
                <a:ext cx="499047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smtClean="0">
                    <a:solidFill>
                      <a:srgbClr val="0070C0"/>
                    </a:solidFill>
                  </a:rPr>
                  <a:t>work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62" name="正方形/長方形 61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A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55" name="右矢印 54"/>
          <p:cNvSpPr/>
          <p:nvPr/>
        </p:nvSpPr>
        <p:spPr>
          <a:xfrm>
            <a:off x="5286380" y="2714620"/>
            <a:ext cx="28575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右矢印 57"/>
          <p:cNvSpPr/>
          <p:nvPr/>
        </p:nvSpPr>
        <p:spPr>
          <a:xfrm rot="5400000">
            <a:off x="5464975" y="3536157"/>
            <a:ext cx="2071702" cy="10001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50" dirty="0" err="1" smtClean="0"/>
              <a:t>hanoi</a:t>
            </a:r>
            <a:r>
              <a:rPr kumimoji="1" lang="en-US" altLang="ja-JP" sz="1050" dirty="0" smtClean="0"/>
              <a:t>(</a:t>
            </a:r>
            <a:r>
              <a:rPr lang="en-US" altLang="ja-JP" sz="1050" dirty="0" smtClean="0">
                <a:solidFill>
                  <a:srgbClr val="FF0000"/>
                </a:solidFill>
              </a:rPr>
              <a:t>1</a:t>
            </a:r>
            <a:r>
              <a:rPr kumimoji="1" lang="en-US" altLang="ja-JP" sz="1050" dirty="0" smtClean="0"/>
              <a:t>, “</a:t>
            </a:r>
            <a:r>
              <a:rPr kumimoji="1" lang="ja-JP" altLang="en-US" sz="1050" dirty="0" smtClean="0"/>
              <a:t>棒</a:t>
            </a:r>
            <a:r>
              <a:rPr lang="en-US" altLang="ja-JP" sz="1050" dirty="0" smtClean="0"/>
              <a:t>C</a:t>
            </a:r>
            <a:r>
              <a:rPr kumimoji="1" lang="en-US" altLang="ja-JP" sz="1050" dirty="0" smtClean="0"/>
              <a:t>”, 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“</a:t>
            </a:r>
            <a:r>
              <a:rPr kumimoji="1" lang="ja-JP" altLang="en-US" sz="1050" dirty="0" smtClean="0">
                <a:solidFill>
                  <a:srgbClr val="FF0000"/>
                </a:solidFill>
              </a:rPr>
              <a:t>棒</a:t>
            </a:r>
            <a:r>
              <a:rPr lang="en-US" altLang="ja-JP" sz="1050" dirty="0" smtClean="0">
                <a:solidFill>
                  <a:srgbClr val="FF0000"/>
                </a:solidFill>
              </a:rPr>
              <a:t>A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”</a:t>
            </a:r>
            <a:r>
              <a:rPr kumimoji="1" lang="en-US" altLang="ja-JP" sz="1050" dirty="0" smtClean="0"/>
              <a:t>, “</a:t>
            </a:r>
            <a:r>
              <a:rPr kumimoji="1" lang="ja-JP" altLang="en-US" sz="1050" dirty="0" smtClean="0"/>
              <a:t>棒</a:t>
            </a:r>
            <a:r>
              <a:rPr lang="en-US" altLang="ja-JP" sz="1050" dirty="0" smtClean="0"/>
              <a:t>B</a:t>
            </a:r>
            <a:r>
              <a:rPr kumimoji="1" lang="en-US" altLang="ja-JP" sz="1050" dirty="0" smtClean="0"/>
              <a:t>”)</a:t>
            </a:r>
            <a:endParaRPr kumimoji="1" lang="ja-JP" altLang="en-US" sz="1050" dirty="0"/>
          </a:p>
        </p:txBody>
      </p:sp>
      <p:grpSp>
        <p:nvGrpSpPr>
          <p:cNvPr id="10" name="グループ化 55"/>
          <p:cNvGrpSpPr/>
          <p:nvPr/>
        </p:nvGrpSpPr>
        <p:grpSpPr>
          <a:xfrm>
            <a:off x="5072066" y="4143356"/>
            <a:ext cx="3929090" cy="2714644"/>
            <a:chOff x="3890168" y="4143356"/>
            <a:chExt cx="3929090" cy="2714644"/>
          </a:xfrm>
        </p:grpSpPr>
        <p:sp>
          <p:nvSpPr>
            <p:cNvPr id="70" name="正方形/長方形 69"/>
            <p:cNvSpPr/>
            <p:nvPr/>
          </p:nvSpPr>
          <p:spPr>
            <a:xfrm>
              <a:off x="3890168" y="4143356"/>
              <a:ext cx="2658035" cy="338554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>
              <a:spAutoFit/>
            </a:bodyPr>
            <a:lstStyle/>
            <a:p>
              <a:r>
                <a:rPr lang="en-US" altLang="ja-JP" sz="1600" dirty="0" err="1" smtClean="0"/>
                <a:t>hanoi</a:t>
              </a:r>
              <a:r>
                <a:rPr lang="en-US" altLang="ja-JP" sz="1600" dirty="0" smtClean="0"/>
                <a:t>(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1</a:t>
              </a:r>
              <a:r>
                <a:rPr lang="en-US" altLang="ja-JP" sz="1600" dirty="0" smtClean="0"/>
                <a:t>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C”, 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“</a:t>
              </a:r>
              <a:r>
                <a:rPr lang="ja-JP" altLang="en-US" sz="1600" dirty="0" smtClean="0">
                  <a:solidFill>
                    <a:srgbClr val="FF0000"/>
                  </a:solidFill>
                </a:rPr>
                <a:t>棒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A”</a:t>
              </a:r>
              <a:r>
                <a:rPr lang="en-US" altLang="ja-JP" sz="1600" dirty="0" smtClean="0"/>
                <a:t>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B”) </a:t>
              </a:r>
            </a:p>
          </p:txBody>
        </p:sp>
        <p:sp>
          <p:nvSpPr>
            <p:cNvPr id="71" name="正方形/長方形 70"/>
            <p:cNvSpPr/>
            <p:nvPr/>
          </p:nvSpPr>
          <p:spPr>
            <a:xfrm>
              <a:off x="3890168" y="4429108"/>
              <a:ext cx="3929090" cy="71440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2" name="正方形/長方形 71"/>
            <p:cNvSpPr/>
            <p:nvPr/>
          </p:nvSpPr>
          <p:spPr>
            <a:xfrm>
              <a:off x="3890168" y="5143488"/>
              <a:ext cx="3929090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2000" dirty="0" smtClean="0"/>
                <a:t>if(</a:t>
              </a:r>
              <a:r>
                <a:rPr lang="en-US" altLang="ja-JP" sz="2000" dirty="0" err="1" smtClean="0"/>
                <a:t>ndisk</a:t>
              </a:r>
              <a:r>
                <a:rPr lang="en-US" altLang="ja-JP" sz="2000" dirty="0" smtClean="0"/>
                <a:t>&gt;=1){</a:t>
              </a:r>
            </a:p>
            <a:p>
              <a:pPr algn="just"/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move(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>
                  <a:solidFill>
                    <a:srgbClr val="FF0000"/>
                  </a:solidFill>
                </a:rPr>
                <a:t>dst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}</a:t>
              </a:r>
            </a:p>
          </p:txBody>
        </p:sp>
        <p:sp>
          <p:nvSpPr>
            <p:cNvPr id="73" name="テキスト ボックス 72"/>
            <p:cNvSpPr txBox="1"/>
            <p:nvPr/>
          </p:nvSpPr>
          <p:spPr>
            <a:xfrm>
              <a:off x="3929058" y="4500570"/>
              <a:ext cx="511679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err="1" smtClean="0">
                  <a:solidFill>
                    <a:srgbClr val="0070C0"/>
                  </a:solidFill>
                </a:rPr>
                <a:t>ndisk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74" name="テキスト ボックス 73"/>
            <p:cNvSpPr txBox="1"/>
            <p:nvPr/>
          </p:nvSpPr>
          <p:spPr>
            <a:xfrm>
              <a:off x="4714876" y="4786322"/>
              <a:ext cx="461986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/>
                <a:t>から</a:t>
              </a:r>
              <a:endParaRPr kumimoji="1" lang="ja-JP" altLang="en-US" sz="1200" dirty="0"/>
            </a:p>
          </p:txBody>
        </p:sp>
        <p:sp>
          <p:nvSpPr>
            <p:cNvPr id="75" name="テキスト ボックス 74"/>
            <p:cNvSpPr txBox="1"/>
            <p:nvPr/>
          </p:nvSpPr>
          <p:spPr>
            <a:xfrm>
              <a:off x="4714876" y="4500570"/>
              <a:ext cx="931665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ja-JP" altLang="en-US" sz="1200" dirty="0" smtClean="0"/>
                <a:t>枚の円盤を</a:t>
              </a:r>
              <a:endParaRPr kumimoji="1" lang="ja-JP" altLang="en-US" sz="1200" dirty="0"/>
            </a:p>
          </p:txBody>
        </p:sp>
        <p:sp>
          <p:nvSpPr>
            <p:cNvPr id="76" name="テキスト ボックス 75"/>
            <p:cNvSpPr txBox="1"/>
            <p:nvPr/>
          </p:nvSpPr>
          <p:spPr>
            <a:xfrm>
              <a:off x="5929322" y="4786322"/>
              <a:ext cx="338554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>
                  <a:solidFill>
                    <a:srgbClr val="0070C0"/>
                  </a:solidFill>
                </a:rPr>
                <a:t>へ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grpSp>
          <p:nvGrpSpPr>
            <p:cNvPr id="12" name="グループ化 50"/>
            <p:cNvGrpSpPr/>
            <p:nvPr/>
          </p:nvGrpSpPr>
          <p:grpSpPr>
            <a:xfrm>
              <a:off x="5143504" y="4786322"/>
              <a:ext cx="799148" cy="285752"/>
              <a:chOff x="4201480" y="4786322"/>
              <a:chExt cx="799148" cy="285752"/>
            </a:xfrm>
          </p:grpSpPr>
          <p:sp>
            <p:nvSpPr>
              <p:cNvPr id="90" name="テキスト ボックス 89"/>
              <p:cNvSpPr txBox="1"/>
              <p:nvPr/>
            </p:nvSpPr>
            <p:spPr>
              <a:xfrm>
                <a:off x="4201480" y="4786322"/>
                <a:ext cx="375296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kumimoji="1" lang="en-US" altLang="ja-JP" sz="1200" dirty="0" err="1" smtClean="0">
                    <a:solidFill>
                      <a:srgbClr val="0070C0"/>
                    </a:solidFill>
                  </a:rPr>
                  <a:t>dst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91" name="正方形/長方形 90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A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80" name="テキスト ボックス 79"/>
            <p:cNvSpPr txBox="1"/>
            <p:nvPr/>
          </p:nvSpPr>
          <p:spPr>
            <a:xfrm>
              <a:off x="7072330" y="4643446"/>
              <a:ext cx="732893" cy="46166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ja-JP" altLang="en-US" sz="1200" dirty="0" smtClean="0"/>
                <a:t>を使って</a:t>
              </a:r>
              <a:endParaRPr lang="en-US" altLang="ja-JP" sz="1200" dirty="0" smtClean="0"/>
            </a:p>
            <a:p>
              <a:r>
                <a:rPr lang="ja-JP" altLang="en-US" sz="1200" dirty="0" smtClean="0"/>
                <a:t>移動</a:t>
              </a:r>
              <a:endParaRPr kumimoji="1" lang="ja-JP" altLang="en-US" sz="1200" dirty="0"/>
            </a:p>
          </p:txBody>
        </p:sp>
        <p:sp>
          <p:nvSpPr>
            <p:cNvPr id="81" name="正方形/長方形 80"/>
            <p:cNvSpPr/>
            <p:nvPr/>
          </p:nvSpPr>
          <p:spPr>
            <a:xfrm>
              <a:off x="4500562" y="4500570"/>
              <a:ext cx="214314" cy="21433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altLang="ja-JP" sz="1200" dirty="0" smtClean="0">
                  <a:solidFill>
                    <a:srgbClr val="FF0000"/>
                  </a:solidFill>
                </a:rPr>
                <a:t>1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grpSp>
          <p:nvGrpSpPr>
            <p:cNvPr id="13" name="グループ化 43"/>
            <p:cNvGrpSpPr/>
            <p:nvPr/>
          </p:nvGrpSpPr>
          <p:grpSpPr>
            <a:xfrm>
              <a:off x="3929058" y="4786322"/>
              <a:ext cx="785818" cy="285752"/>
              <a:chOff x="4214810" y="4786322"/>
              <a:chExt cx="785818" cy="285752"/>
            </a:xfrm>
          </p:grpSpPr>
          <p:sp>
            <p:nvSpPr>
              <p:cNvPr id="88" name="テキスト ボックス 87"/>
              <p:cNvSpPr txBox="1"/>
              <p:nvPr/>
            </p:nvSpPr>
            <p:spPr>
              <a:xfrm>
                <a:off x="4214810" y="4786322"/>
                <a:ext cx="361959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err="1" smtClean="0">
                    <a:solidFill>
                      <a:srgbClr val="0070C0"/>
                    </a:solidFill>
                  </a:rPr>
                  <a:t>src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89" name="正方形/長方形 88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C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14" name="グループ化 46"/>
            <p:cNvGrpSpPr/>
            <p:nvPr/>
          </p:nvGrpSpPr>
          <p:grpSpPr>
            <a:xfrm>
              <a:off x="6215074" y="4786322"/>
              <a:ext cx="922896" cy="285752"/>
              <a:chOff x="4077732" y="4786322"/>
              <a:chExt cx="922896" cy="285752"/>
            </a:xfrm>
          </p:grpSpPr>
          <p:sp>
            <p:nvSpPr>
              <p:cNvPr id="85" name="テキスト ボックス 84"/>
              <p:cNvSpPr txBox="1"/>
              <p:nvPr/>
            </p:nvSpPr>
            <p:spPr>
              <a:xfrm>
                <a:off x="4077732" y="4786322"/>
                <a:ext cx="499047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smtClean="0">
                    <a:solidFill>
                      <a:srgbClr val="0070C0"/>
                    </a:solidFill>
                  </a:rPr>
                  <a:t>work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87" name="正方形/長方形 86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B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77" name="右矢印 76"/>
          <p:cNvSpPr/>
          <p:nvPr/>
        </p:nvSpPr>
        <p:spPr>
          <a:xfrm>
            <a:off x="5286380" y="5929330"/>
            <a:ext cx="28575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83" name="曲線コネクタ 82"/>
          <p:cNvCxnSpPr/>
          <p:nvPr/>
        </p:nvCxnSpPr>
        <p:spPr>
          <a:xfrm rot="16200000" flipH="1" flipV="1">
            <a:off x="1785918" y="4214818"/>
            <a:ext cx="285752" cy="2286016"/>
          </a:xfrm>
          <a:prstGeom prst="curvedConnector3">
            <a:avLst>
              <a:gd name="adj1" fmla="val -79999"/>
            </a:avLst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正方形/長方形 91"/>
          <p:cNvSpPr/>
          <p:nvPr/>
        </p:nvSpPr>
        <p:spPr>
          <a:xfrm>
            <a:off x="357158" y="4071942"/>
            <a:ext cx="20136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200" dirty="0" smtClean="0"/>
              <a:t>move(“</a:t>
            </a:r>
            <a:r>
              <a:rPr lang="ja-JP" altLang="en-US" sz="1200" dirty="0" smtClean="0"/>
              <a:t>棒</a:t>
            </a:r>
            <a:r>
              <a:rPr lang="en-US" altLang="ja-JP" sz="1200" dirty="0" smtClean="0"/>
              <a:t>C”, “</a:t>
            </a:r>
            <a:r>
              <a:rPr lang="ja-JP" altLang="en-US" sz="1200" dirty="0" smtClean="0"/>
              <a:t>棒</a:t>
            </a:r>
            <a:r>
              <a:rPr lang="en-US" altLang="ja-JP" sz="1200" dirty="0" smtClean="0"/>
              <a:t>A”) </a:t>
            </a:r>
          </a:p>
          <a:p>
            <a:r>
              <a:rPr lang="ja-JP" altLang="en-US" sz="1600" dirty="0" smtClean="0">
                <a:solidFill>
                  <a:srgbClr val="00B0F0"/>
                </a:solidFill>
              </a:rPr>
              <a:t>「棒</a:t>
            </a:r>
            <a:r>
              <a:rPr lang="en-US" altLang="ja-JP" sz="1600" dirty="0" smtClean="0">
                <a:solidFill>
                  <a:srgbClr val="00B0F0"/>
                </a:solidFill>
              </a:rPr>
              <a:t>C</a:t>
            </a:r>
            <a:r>
              <a:rPr lang="ja-JP" altLang="en-US" sz="1600" dirty="0" smtClean="0">
                <a:solidFill>
                  <a:srgbClr val="00B0F0"/>
                </a:solidFill>
              </a:rPr>
              <a:t>から棒</a:t>
            </a:r>
            <a:r>
              <a:rPr lang="en-US" altLang="ja-JP" sz="1600" dirty="0" smtClean="0">
                <a:solidFill>
                  <a:srgbClr val="00B0F0"/>
                </a:solidFill>
              </a:rPr>
              <a:t>A</a:t>
            </a:r>
            <a:r>
              <a:rPr lang="ja-JP" altLang="en-US" sz="1600" dirty="0" smtClean="0">
                <a:solidFill>
                  <a:srgbClr val="00B0F0"/>
                </a:solidFill>
              </a:rPr>
              <a:t>へ移動」</a:t>
            </a:r>
            <a:endParaRPr lang="en-US" altLang="ja-JP" sz="1600" dirty="0" smtClean="0">
              <a:solidFill>
                <a:srgbClr val="00B0F0"/>
              </a:solidFill>
            </a:endParaRPr>
          </a:p>
        </p:txBody>
      </p:sp>
      <p:sp>
        <p:nvSpPr>
          <p:cNvPr id="93" name="正方形/長方形 92"/>
          <p:cNvSpPr/>
          <p:nvPr/>
        </p:nvSpPr>
        <p:spPr>
          <a:xfrm>
            <a:off x="571472" y="5572140"/>
            <a:ext cx="357190" cy="21431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ハノイの塔：実行の様子</a:t>
            </a:r>
            <a:endParaRPr kumimoji="1" lang="ja-JP" altLang="en-US" dirty="0"/>
          </a:p>
        </p:txBody>
      </p:sp>
      <p:grpSp>
        <p:nvGrpSpPr>
          <p:cNvPr id="2" name="グループ化 55"/>
          <p:cNvGrpSpPr/>
          <p:nvPr/>
        </p:nvGrpSpPr>
        <p:grpSpPr>
          <a:xfrm>
            <a:off x="0" y="1285860"/>
            <a:ext cx="3929090" cy="2714644"/>
            <a:chOff x="3890168" y="4143356"/>
            <a:chExt cx="3929090" cy="2714644"/>
          </a:xfrm>
        </p:grpSpPr>
        <p:sp>
          <p:nvSpPr>
            <p:cNvPr id="18" name="正方形/長方形 17"/>
            <p:cNvSpPr/>
            <p:nvPr/>
          </p:nvSpPr>
          <p:spPr>
            <a:xfrm>
              <a:off x="3890168" y="4143356"/>
              <a:ext cx="265803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err="1" smtClean="0"/>
                <a:t>hanoi</a:t>
              </a:r>
              <a:r>
                <a:rPr lang="en-US" altLang="ja-JP" sz="1600" dirty="0" smtClean="0"/>
                <a:t>(3,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A”,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B”,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C”) </a:t>
              </a: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890168" y="4429108"/>
              <a:ext cx="3929090" cy="71440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" name="正方形/長方形 22"/>
            <p:cNvSpPr/>
            <p:nvPr/>
          </p:nvSpPr>
          <p:spPr>
            <a:xfrm>
              <a:off x="3890168" y="5143488"/>
              <a:ext cx="3929090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2000" dirty="0" smtClean="0"/>
                <a:t>if(</a:t>
              </a:r>
              <a:r>
                <a:rPr lang="en-US" altLang="ja-JP" sz="2000" dirty="0" err="1" smtClean="0"/>
                <a:t>ndisk</a:t>
              </a:r>
              <a:r>
                <a:rPr lang="en-US" altLang="ja-JP" sz="2000" dirty="0" smtClean="0"/>
                <a:t>&gt;=1){</a:t>
              </a:r>
            </a:p>
            <a:p>
              <a:pPr algn="just"/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move(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>
                  <a:solidFill>
                    <a:srgbClr val="FF0000"/>
                  </a:solidFill>
                </a:rPr>
                <a:t>dst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}</a:t>
              </a:r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3929058" y="4500570"/>
              <a:ext cx="511679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err="1" smtClean="0">
                  <a:solidFill>
                    <a:srgbClr val="0070C0"/>
                  </a:solidFill>
                </a:rPr>
                <a:t>ndisk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45" name="テキスト ボックス 44"/>
            <p:cNvSpPr txBox="1"/>
            <p:nvPr/>
          </p:nvSpPr>
          <p:spPr>
            <a:xfrm>
              <a:off x="4714876" y="4786322"/>
              <a:ext cx="461986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/>
                <a:t>から</a:t>
              </a:r>
              <a:endParaRPr kumimoji="1" lang="ja-JP" altLang="en-US" sz="1200" dirty="0"/>
            </a:p>
          </p:txBody>
        </p:sp>
        <p:sp>
          <p:nvSpPr>
            <p:cNvPr id="46" name="テキスト ボックス 45"/>
            <p:cNvSpPr txBox="1"/>
            <p:nvPr/>
          </p:nvSpPr>
          <p:spPr>
            <a:xfrm>
              <a:off x="4714876" y="4500570"/>
              <a:ext cx="931665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ja-JP" altLang="en-US" sz="1200" dirty="0" smtClean="0"/>
                <a:t>枚の円盤を</a:t>
              </a:r>
              <a:endParaRPr kumimoji="1" lang="ja-JP" altLang="en-US" sz="1200" dirty="0"/>
            </a:p>
          </p:txBody>
        </p:sp>
        <p:sp>
          <p:nvSpPr>
            <p:cNvPr id="50" name="テキスト ボックス 49"/>
            <p:cNvSpPr txBox="1"/>
            <p:nvPr/>
          </p:nvSpPr>
          <p:spPr>
            <a:xfrm>
              <a:off x="5929322" y="4786322"/>
              <a:ext cx="338554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>
                  <a:solidFill>
                    <a:srgbClr val="0070C0"/>
                  </a:solidFill>
                </a:rPr>
                <a:t>へ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grpSp>
          <p:nvGrpSpPr>
            <p:cNvPr id="3" name="グループ化 50"/>
            <p:cNvGrpSpPr/>
            <p:nvPr/>
          </p:nvGrpSpPr>
          <p:grpSpPr>
            <a:xfrm>
              <a:off x="5143504" y="4786322"/>
              <a:ext cx="799148" cy="285752"/>
              <a:chOff x="4201480" y="4786322"/>
              <a:chExt cx="799148" cy="285752"/>
            </a:xfrm>
          </p:grpSpPr>
          <p:sp>
            <p:nvSpPr>
              <p:cNvPr id="52" name="テキスト ボックス 51"/>
              <p:cNvSpPr txBox="1"/>
              <p:nvPr/>
            </p:nvSpPr>
            <p:spPr>
              <a:xfrm>
                <a:off x="4201480" y="4786322"/>
                <a:ext cx="375296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kumimoji="1" lang="en-US" altLang="ja-JP" sz="1200" dirty="0" err="1" smtClean="0">
                    <a:solidFill>
                      <a:srgbClr val="0070C0"/>
                    </a:solidFill>
                  </a:rPr>
                  <a:t>dst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53" name="正方形/長方形 52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B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54" name="テキスト ボックス 53"/>
            <p:cNvSpPr txBox="1"/>
            <p:nvPr/>
          </p:nvSpPr>
          <p:spPr>
            <a:xfrm>
              <a:off x="7072330" y="4643446"/>
              <a:ext cx="732893" cy="46166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ja-JP" altLang="en-US" sz="1200" dirty="0" smtClean="0"/>
                <a:t>を使って</a:t>
              </a:r>
              <a:endParaRPr lang="en-US" altLang="ja-JP" sz="1200" dirty="0" smtClean="0"/>
            </a:p>
            <a:p>
              <a:r>
                <a:rPr lang="ja-JP" altLang="en-US" sz="1200" dirty="0" smtClean="0"/>
                <a:t>移動</a:t>
              </a:r>
              <a:endParaRPr kumimoji="1" lang="ja-JP" altLang="en-US" sz="1200" dirty="0"/>
            </a:p>
          </p:txBody>
        </p:sp>
        <p:sp>
          <p:nvSpPr>
            <p:cNvPr id="39" name="正方形/長方形 38"/>
            <p:cNvSpPr/>
            <p:nvPr/>
          </p:nvSpPr>
          <p:spPr>
            <a:xfrm>
              <a:off x="4500562" y="4500570"/>
              <a:ext cx="214314" cy="21433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kumimoji="1" lang="en-US" altLang="ja-JP" sz="1200" dirty="0" smtClean="0">
                  <a:solidFill>
                    <a:srgbClr val="FF0000"/>
                  </a:solidFill>
                </a:rPr>
                <a:t>3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grpSp>
          <p:nvGrpSpPr>
            <p:cNvPr id="4" name="グループ化 43"/>
            <p:cNvGrpSpPr/>
            <p:nvPr/>
          </p:nvGrpSpPr>
          <p:grpSpPr>
            <a:xfrm>
              <a:off x="3929058" y="4786322"/>
              <a:ext cx="785818" cy="285752"/>
              <a:chOff x="4214810" y="4786322"/>
              <a:chExt cx="785818" cy="285752"/>
            </a:xfrm>
          </p:grpSpPr>
          <p:sp>
            <p:nvSpPr>
              <p:cNvPr id="43" name="テキスト ボックス 42"/>
              <p:cNvSpPr txBox="1"/>
              <p:nvPr/>
            </p:nvSpPr>
            <p:spPr>
              <a:xfrm>
                <a:off x="4214810" y="4786322"/>
                <a:ext cx="361959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err="1" smtClean="0">
                    <a:solidFill>
                      <a:srgbClr val="0070C0"/>
                    </a:solidFill>
                  </a:rPr>
                  <a:t>src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1" name="正方形/長方形 40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A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5" name="グループ化 46"/>
            <p:cNvGrpSpPr/>
            <p:nvPr/>
          </p:nvGrpSpPr>
          <p:grpSpPr>
            <a:xfrm>
              <a:off x="6215074" y="4786322"/>
              <a:ext cx="922896" cy="285752"/>
              <a:chOff x="4077732" y="4786322"/>
              <a:chExt cx="922896" cy="285752"/>
            </a:xfrm>
          </p:grpSpPr>
          <p:sp>
            <p:nvSpPr>
              <p:cNvPr id="48" name="テキスト ボックス 47"/>
              <p:cNvSpPr txBox="1"/>
              <p:nvPr/>
            </p:nvSpPr>
            <p:spPr>
              <a:xfrm>
                <a:off x="4077732" y="4786322"/>
                <a:ext cx="499047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smtClean="0">
                    <a:solidFill>
                      <a:srgbClr val="0070C0"/>
                    </a:solidFill>
                  </a:rPr>
                  <a:t>work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9" name="正方形/長方形 48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C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22" name="右矢印 21"/>
          <p:cNvSpPr/>
          <p:nvPr/>
        </p:nvSpPr>
        <p:spPr>
          <a:xfrm>
            <a:off x="142844" y="3357562"/>
            <a:ext cx="28575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8" name="テキスト ボックス 77"/>
          <p:cNvSpPr txBox="1"/>
          <p:nvPr/>
        </p:nvSpPr>
        <p:spPr>
          <a:xfrm>
            <a:off x="428596" y="5929330"/>
            <a:ext cx="5485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A</a:t>
            </a:r>
            <a:endParaRPr kumimoji="1" lang="ja-JP" altLang="en-US" dirty="0"/>
          </a:p>
        </p:txBody>
      </p:sp>
      <p:sp>
        <p:nvSpPr>
          <p:cNvPr id="79" name="テキスト ボックス 78"/>
          <p:cNvSpPr txBox="1"/>
          <p:nvPr/>
        </p:nvSpPr>
        <p:spPr>
          <a:xfrm>
            <a:off x="1643042" y="5929330"/>
            <a:ext cx="540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B</a:t>
            </a:r>
            <a:endParaRPr kumimoji="1" lang="ja-JP" altLang="en-US" dirty="0"/>
          </a:p>
        </p:txBody>
      </p:sp>
      <p:sp>
        <p:nvSpPr>
          <p:cNvPr id="86" name="テキスト ボックス 85"/>
          <p:cNvSpPr txBox="1"/>
          <p:nvPr/>
        </p:nvSpPr>
        <p:spPr>
          <a:xfrm>
            <a:off x="2857488" y="5929330"/>
            <a:ext cx="538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C</a:t>
            </a:r>
            <a:endParaRPr kumimoji="1" lang="ja-JP" altLang="en-US" dirty="0"/>
          </a:p>
        </p:txBody>
      </p:sp>
      <p:sp>
        <p:nvSpPr>
          <p:cNvPr id="59" name="正方形/長方形 58"/>
          <p:cNvSpPr/>
          <p:nvPr/>
        </p:nvSpPr>
        <p:spPr>
          <a:xfrm>
            <a:off x="2714612" y="5572140"/>
            <a:ext cx="642942" cy="21431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1500166" y="5572140"/>
            <a:ext cx="928662" cy="21431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29" name="右矢印 28"/>
          <p:cNvSpPr/>
          <p:nvPr/>
        </p:nvSpPr>
        <p:spPr>
          <a:xfrm rot="20135183">
            <a:off x="3471621" y="2312228"/>
            <a:ext cx="2071702" cy="10001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50" dirty="0" err="1" smtClean="0"/>
              <a:t>hanoi</a:t>
            </a:r>
            <a:r>
              <a:rPr kumimoji="1" lang="en-US" altLang="ja-JP" sz="1050" dirty="0" smtClean="0"/>
              <a:t>(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2</a:t>
            </a:r>
            <a:r>
              <a:rPr kumimoji="1" lang="en-US" altLang="ja-JP" sz="1050" dirty="0" smtClean="0"/>
              <a:t>, 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“</a:t>
            </a:r>
            <a:r>
              <a:rPr kumimoji="1" lang="ja-JP" altLang="en-US" sz="1050" dirty="0" smtClean="0">
                <a:solidFill>
                  <a:srgbClr val="FF0000"/>
                </a:solidFill>
              </a:rPr>
              <a:t>棒</a:t>
            </a:r>
            <a:r>
              <a:rPr lang="en-US" altLang="ja-JP" sz="1050" dirty="0" smtClean="0">
                <a:solidFill>
                  <a:srgbClr val="FF0000"/>
                </a:solidFill>
              </a:rPr>
              <a:t>C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”</a:t>
            </a:r>
            <a:r>
              <a:rPr kumimoji="1" lang="en-US" altLang="ja-JP" sz="1050" dirty="0" smtClean="0"/>
              <a:t>, 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“</a:t>
            </a:r>
            <a:r>
              <a:rPr kumimoji="1" lang="ja-JP" altLang="en-US" sz="1050" dirty="0" smtClean="0">
                <a:solidFill>
                  <a:srgbClr val="FF0000"/>
                </a:solidFill>
              </a:rPr>
              <a:t>棒</a:t>
            </a:r>
            <a:r>
              <a:rPr lang="en-US" altLang="ja-JP" sz="1050" dirty="0" smtClean="0">
                <a:solidFill>
                  <a:srgbClr val="FF0000"/>
                </a:solidFill>
              </a:rPr>
              <a:t>B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”</a:t>
            </a:r>
            <a:r>
              <a:rPr kumimoji="1" lang="en-US" altLang="ja-JP" sz="1050" dirty="0" smtClean="0"/>
              <a:t>, “</a:t>
            </a:r>
            <a:r>
              <a:rPr kumimoji="1" lang="ja-JP" altLang="en-US" sz="1050" dirty="0" smtClean="0"/>
              <a:t>棒</a:t>
            </a:r>
            <a:r>
              <a:rPr lang="en-US" altLang="ja-JP" sz="1050" dirty="0" smtClean="0"/>
              <a:t>A</a:t>
            </a:r>
            <a:r>
              <a:rPr kumimoji="1" lang="en-US" altLang="ja-JP" sz="1050" dirty="0" smtClean="0"/>
              <a:t>”)</a:t>
            </a:r>
            <a:endParaRPr kumimoji="1" lang="ja-JP" altLang="en-US" sz="1050" dirty="0"/>
          </a:p>
        </p:txBody>
      </p:sp>
      <p:grpSp>
        <p:nvGrpSpPr>
          <p:cNvPr id="6" name="グループ化 55"/>
          <p:cNvGrpSpPr/>
          <p:nvPr/>
        </p:nvGrpSpPr>
        <p:grpSpPr>
          <a:xfrm>
            <a:off x="5072066" y="1285860"/>
            <a:ext cx="3929090" cy="2714644"/>
            <a:chOff x="3890168" y="4143356"/>
            <a:chExt cx="3929090" cy="2714644"/>
          </a:xfrm>
        </p:grpSpPr>
        <p:sp>
          <p:nvSpPr>
            <p:cNvPr id="36" name="正方形/長方形 35"/>
            <p:cNvSpPr/>
            <p:nvPr/>
          </p:nvSpPr>
          <p:spPr>
            <a:xfrm>
              <a:off x="3890168" y="4143356"/>
              <a:ext cx="265803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err="1" smtClean="0"/>
                <a:t>hanoi</a:t>
              </a:r>
              <a:r>
                <a:rPr lang="en-US" altLang="ja-JP" sz="1600" dirty="0" smtClean="0"/>
                <a:t>(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2</a:t>
              </a:r>
              <a:r>
                <a:rPr lang="en-US" altLang="ja-JP" sz="1600" dirty="0" smtClean="0"/>
                <a:t>, 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“</a:t>
              </a:r>
              <a:r>
                <a:rPr lang="ja-JP" altLang="en-US" sz="1600" dirty="0" smtClean="0">
                  <a:solidFill>
                    <a:srgbClr val="FF0000"/>
                  </a:solidFill>
                </a:rPr>
                <a:t>棒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C”</a:t>
              </a:r>
              <a:r>
                <a:rPr lang="en-US" altLang="ja-JP" sz="1600" dirty="0" smtClean="0"/>
                <a:t>, 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“</a:t>
              </a:r>
              <a:r>
                <a:rPr lang="ja-JP" altLang="en-US" sz="1600" dirty="0" smtClean="0">
                  <a:solidFill>
                    <a:srgbClr val="FF0000"/>
                  </a:solidFill>
                </a:rPr>
                <a:t>棒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B”</a:t>
              </a:r>
              <a:r>
                <a:rPr lang="en-US" altLang="ja-JP" sz="1600" dirty="0" smtClean="0"/>
                <a:t>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A”) </a:t>
              </a:r>
            </a:p>
          </p:txBody>
        </p:sp>
        <p:sp>
          <p:nvSpPr>
            <p:cNvPr id="37" name="正方形/長方形 36"/>
            <p:cNvSpPr/>
            <p:nvPr/>
          </p:nvSpPr>
          <p:spPr>
            <a:xfrm>
              <a:off x="3890168" y="4429108"/>
              <a:ext cx="3929090" cy="71440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0" name="正方形/長方形 39"/>
            <p:cNvSpPr/>
            <p:nvPr/>
          </p:nvSpPr>
          <p:spPr>
            <a:xfrm>
              <a:off x="3890168" y="5143488"/>
              <a:ext cx="3929090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2000" dirty="0" smtClean="0"/>
                <a:t>if(</a:t>
              </a:r>
              <a:r>
                <a:rPr lang="en-US" altLang="ja-JP" sz="2000" dirty="0" err="1" smtClean="0"/>
                <a:t>ndisk</a:t>
              </a:r>
              <a:r>
                <a:rPr lang="en-US" altLang="ja-JP" sz="2000" dirty="0" smtClean="0"/>
                <a:t>&gt;=1){</a:t>
              </a:r>
            </a:p>
            <a:p>
              <a:pPr algn="just"/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move(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>
                  <a:solidFill>
                    <a:srgbClr val="FF0000"/>
                  </a:solidFill>
                </a:rPr>
                <a:t>dst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}</a:t>
              </a:r>
            </a:p>
          </p:txBody>
        </p:sp>
        <p:sp>
          <p:nvSpPr>
            <p:cNvPr id="42" name="テキスト ボックス 41"/>
            <p:cNvSpPr txBox="1"/>
            <p:nvPr/>
          </p:nvSpPr>
          <p:spPr>
            <a:xfrm>
              <a:off x="3929058" y="4500570"/>
              <a:ext cx="511679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err="1" smtClean="0">
                  <a:solidFill>
                    <a:srgbClr val="0070C0"/>
                  </a:solidFill>
                </a:rPr>
                <a:t>ndisk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44" name="テキスト ボックス 43"/>
            <p:cNvSpPr txBox="1"/>
            <p:nvPr/>
          </p:nvSpPr>
          <p:spPr>
            <a:xfrm>
              <a:off x="4714876" y="4786322"/>
              <a:ext cx="461986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/>
                <a:t>から</a:t>
              </a:r>
              <a:endParaRPr kumimoji="1" lang="ja-JP" altLang="en-US" sz="1200" dirty="0"/>
            </a:p>
          </p:txBody>
        </p:sp>
        <p:sp>
          <p:nvSpPr>
            <p:cNvPr id="47" name="テキスト ボックス 46"/>
            <p:cNvSpPr txBox="1"/>
            <p:nvPr/>
          </p:nvSpPr>
          <p:spPr>
            <a:xfrm>
              <a:off x="4714876" y="4500570"/>
              <a:ext cx="931665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ja-JP" altLang="en-US" sz="1200" dirty="0" smtClean="0"/>
                <a:t>枚の円盤を</a:t>
              </a:r>
              <a:endParaRPr kumimoji="1" lang="ja-JP" altLang="en-US" sz="1200" dirty="0"/>
            </a:p>
          </p:txBody>
        </p:sp>
        <p:sp>
          <p:nvSpPr>
            <p:cNvPr id="51" name="テキスト ボックス 50"/>
            <p:cNvSpPr txBox="1"/>
            <p:nvPr/>
          </p:nvSpPr>
          <p:spPr>
            <a:xfrm>
              <a:off x="5929322" y="4786322"/>
              <a:ext cx="338554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>
                  <a:solidFill>
                    <a:srgbClr val="0070C0"/>
                  </a:solidFill>
                </a:rPr>
                <a:t>へ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grpSp>
          <p:nvGrpSpPr>
            <p:cNvPr id="7" name="グループ化 50"/>
            <p:cNvGrpSpPr/>
            <p:nvPr/>
          </p:nvGrpSpPr>
          <p:grpSpPr>
            <a:xfrm>
              <a:off x="5143504" y="4786322"/>
              <a:ext cx="799148" cy="285752"/>
              <a:chOff x="4201480" y="4786322"/>
              <a:chExt cx="799148" cy="285752"/>
            </a:xfrm>
          </p:grpSpPr>
          <p:sp>
            <p:nvSpPr>
              <p:cNvPr id="65" name="テキスト ボックス 64"/>
              <p:cNvSpPr txBox="1"/>
              <p:nvPr/>
            </p:nvSpPr>
            <p:spPr>
              <a:xfrm>
                <a:off x="4201480" y="4786322"/>
                <a:ext cx="375296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kumimoji="1" lang="en-US" altLang="ja-JP" sz="1200" dirty="0" err="1" smtClean="0">
                    <a:solidFill>
                      <a:srgbClr val="0070C0"/>
                    </a:solidFill>
                  </a:rPr>
                  <a:t>dst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66" name="正方形/長方形 65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B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56" name="テキスト ボックス 55"/>
            <p:cNvSpPr txBox="1"/>
            <p:nvPr/>
          </p:nvSpPr>
          <p:spPr>
            <a:xfrm>
              <a:off x="7072330" y="4643446"/>
              <a:ext cx="732893" cy="46166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ja-JP" altLang="en-US" sz="1200" dirty="0" smtClean="0"/>
                <a:t>を使って</a:t>
              </a:r>
              <a:endParaRPr lang="en-US" altLang="ja-JP" sz="1200" dirty="0" smtClean="0"/>
            </a:p>
            <a:p>
              <a:r>
                <a:rPr lang="ja-JP" altLang="en-US" sz="1200" dirty="0" smtClean="0"/>
                <a:t>移動</a:t>
              </a:r>
              <a:endParaRPr kumimoji="1" lang="ja-JP" altLang="en-US" sz="1200" dirty="0"/>
            </a:p>
          </p:txBody>
        </p:sp>
        <p:sp>
          <p:nvSpPr>
            <p:cNvPr id="57" name="正方形/長方形 56"/>
            <p:cNvSpPr/>
            <p:nvPr/>
          </p:nvSpPr>
          <p:spPr>
            <a:xfrm>
              <a:off x="4500562" y="4500570"/>
              <a:ext cx="214314" cy="21433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altLang="ja-JP" sz="1200" dirty="0" smtClean="0">
                  <a:solidFill>
                    <a:srgbClr val="FF0000"/>
                  </a:solidFill>
                </a:rPr>
                <a:t>2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grpSp>
          <p:nvGrpSpPr>
            <p:cNvPr id="8" name="グループ化 43"/>
            <p:cNvGrpSpPr/>
            <p:nvPr/>
          </p:nvGrpSpPr>
          <p:grpSpPr>
            <a:xfrm>
              <a:off x="3929058" y="4786322"/>
              <a:ext cx="785818" cy="285752"/>
              <a:chOff x="4214810" y="4786322"/>
              <a:chExt cx="785818" cy="285752"/>
            </a:xfrm>
          </p:grpSpPr>
          <p:sp>
            <p:nvSpPr>
              <p:cNvPr id="63" name="テキスト ボックス 62"/>
              <p:cNvSpPr txBox="1"/>
              <p:nvPr/>
            </p:nvSpPr>
            <p:spPr>
              <a:xfrm>
                <a:off x="4214810" y="4786322"/>
                <a:ext cx="361959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err="1" smtClean="0">
                    <a:solidFill>
                      <a:srgbClr val="0070C0"/>
                    </a:solidFill>
                  </a:rPr>
                  <a:t>src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64" name="正方形/長方形 63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C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9" name="グループ化 46"/>
            <p:cNvGrpSpPr/>
            <p:nvPr/>
          </p:nvGrpSpPr>
          <p:grpSpPr>
            <a:xfrm>
              <a:off x="6215074" y="4786322"/>
              <a:ext cx="922896" cy="285752"/>
              <a:chOff x="4077732" y="4786322"/>
              <a:chExt cx="922896" cy="285752"/>
            </a:xfrm>
          </p:grpSpPr>
          <p:sp>
            <p:nvSpPr>
              <p:cNvPr id="61" name="テキスト ボックス 60"/>
              <p:cNvSpPr txBox="1"/>
              <p:nvPr/>
            </p:nvSpPr>
            <p:spPr>
              <a:xfrm>
                <a:off x="4077732" y="4786322"/>
                <a:ext cx="499047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smtClean="0">
                    <a:solidFill>
                      <a:srgbClr val="0070C0"/>
                    </a:solidFill>
                  </a:rPr>
                  <a:t>work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62" name="正方形/長方形 61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A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55" name="右矢印 54"/>
          <p:cNvSpPr/>
          <p:nvPr/>
        </p:nvSpPr>
        <p:spPr>
          <a:xfrm>
            <a:off x="5286380" y="2714620"/>
            <a:ext cx="28575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右矢印 57"/>
          <p:cNvSpPr/>
          <p:nvPr/>
        </p:nvSpPr>
        <p:spPr>
          <a:xfrm rot="5400000">
            <a:off x="5464975" y="3536157"/>
            <a:ext cx="2071702" cy="10001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50" dirty="0" err="1" smtClean="0"/>
              <a:t>hanoi</a:t>
            </a:r>
            <a:r>
              <a:rPr kumimoji="1" lang="en-US" altLang="ja-JP" sz="1050" dirty="0" smtClean="0"/>
              <a:t>(</a:t>
            </a:r>
            <a:r>
              <a:rPr lang="en-US" altLang="ja-JP" sz="1050" dirty="0" smtClean="0">
                <a:solidFill>
                  <a:srgbClr val="FF0000"/>
                </a:solidFill>
              </a:rPr>
              <a:t>1</a:t>
            </a:r>
            <a:r>
              <a:rPr kumimoji="1" lang="en-US" altLang="ja-JP" sz="1050" dirty="0" smtClean="0"/>
              <a:t>, “</a:t>
            </a:r>
            <a:r>
              <a:rPr kumimoji="1" lang="ja-JP" altLang="en-US" sz="1050" dirty="0" smtClean="0"/>
              <a:t>棒</a:t>
            </a:r>
            <a:r>
              <a:rPr lang="en-US" altLang="ja-JP" sz="1050" dirty="0" smtClean="0"/>
              <a:t>C</a:t>
            </a:r>
            <a:r>
              <a:rPr kumimoji="1" lang="en-US" altLang="ja-JP" sz="1050" dirty="0" smtClean="0"/>
              <a:t>”, 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“</a:t>
            </a:r>
            <a:r>
              <a:rPr kumimoji="1" lang="ja-JP" altLang="en-US" sz="1050" dirty="0" smtClean="0">
                <a:solidFill>
                  <a:srgbClr val="FF0000"/>
                </a:solidFill>
              </a:rPr>
              <a:t>棒</a:t>
            </a:r>
            <a:r>
              <a:rPr lang="en-US" altLang="ja-JP" sz="1050" dirty="0" smtClean="0">
                <a:solidFill>
                  <a:srgbClr val="FF0000"/>
                </a:solidFill>
              </a:rPr>
              <a:t>A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”</a:t>
            </a:r>
            <a:r>
              <a:rPr kumimoji="1" lang="en-US" altLang="ja-JP" sz="1050" dirty="0" smtClean="0"/>
              <a:t>, “</a:t>
            </a:r>
            <a:r>
              <a:rPr kumimoji="1" lang="ja-JP" altLang="en-US" sz="1050" dirty="0" smtClean="0"/>
              <a:t>棒</a:t>
            </a:r>
            <a:r>
              <a:rPr lang="en-US" altLang="ja-JP" sz="1050" dirty="0" smtClean="0"/>
              <a:t>B</a:t>
            </a:r>
            <a:r>
              <a:rPr kumimoji="1" lang="en-US" altLang="ja-JP" sz="1050" dirty="0" smtClean="0"/>
              <a:t>”)</a:t>
            </a:r>
            <a:endParaRPr kumimoji="1" lang="ja-JP" altLang="en-US" sz="1050" dirty="0"/>
          </a:p>
        </p:txBody>
      </p:sp>
      <p:grpSp>
        <p:nvGrpSpPr>
          <p:cNvPr id="10" name="グループ化 55"/>
          <p:cNvGrpSpPr/>
          <p:nvPr/>
        </p:nvGrpSpPr>
        <p:grpSpPr>
          <a:xfrm>
            <a:off x="5072066" y="4143356"/>
            <a:ext cx="3929090" cy="2714644"/>
            <a:chOff x="3890168" y="4143356"/>
            <a:chExt cx="3929090" cy="2714644"/>
          </a:xfrm>
        </p:grpSpPr>
        <p:sp>
          <p:nvSpPr>
            <p:cNvPr id="70" name="正方形/長方形 69"/>
            <p:cNvSpPr/>
            <p:nvPr/>
          </p:nvSpPr>
          <p:spPr>
            <a:xfrm>
              <a:off x="3890168" y="4143356"/>
              <a:ext cx="2658035" cy="338554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>
              <a:spAutoFit/>
            </a:bodyPr>
            <a:lstStyle/>
            <a:p>
              <a:r>
                <a:rPr lang="en-US" altLang="ja-JP" sz="1600" dirty="0" err="1" smtClean="0"/>
                <a:t>hanoi</a:t>
              </a:r>
              <a:r>
                <a:rPr lang="en-US" altLang="ja-JP" sz="1600" dirty="0" smtClean="0"/>
                <a:t>(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1</a:t>
              </a:r>
              <a:r>
                <a:rPr lang="en-US" altLang="ja-JP" sz="1600" dirty="0" smtClean="0"/>
                <a:t>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C”, 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“</a:t>
              </a:r>
              <a:r>
                <a:rPr lang="ja-JP" altLang="en-US" sz="1600" dirty="0" smtClean="0">
                  <a:solidFill>
                    <a:srgbClr val="FF0000"/>
                  </a:solidFill>
                </a:rPr>
                <a:t>棒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A”</a:t>
              </a:r>
              <a:r>
                <a:rPr lang="en-US" altLang="ja-JP" sz="1600" dirty="0" smtClean="0"/>
                <a:t>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B”) </a:t>
              </a:r>
            </a:p>
          </p:txBody>
        </p:sp>
        <p:sp>
          <p:nvSpPr>
            <p:cNvPr id="71" name="正方形/長方形 70"/>
            <p:cNvSpPr/>
            <p:nvPr/>
          </p:nvSpPr>
          <p:spPr>
            <a:xfrm>
              <a:off x="3890168" y="4429108"/>
              <a:ext cx="3929090" cy="71440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2" name="正方形/長方形 71"/>
            <p:cNvSpPr/>
            <p:nvPr/>
          </p:nvSpPr>
          <p:spPr>
            <a:xfrm>
              <a:off x="3890168" y="5143488"/>
              <a:ext cx="3929090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2000" dirty="0" smtClean="0"/>
                <a:t>if(</a:t>
              </a:r>
              <a:r>
                <a:rPr lang="en-US" altLang="ja-JP" sz="2000" dirty="0" err="1" smtClean="0"/>
                <a:t>ndisk</a:t>
              </a:r>
              <a:r>
                <a:rPr lang="en-US" altLang="ja-JP" sz="2000" dirty="0" smtClean="0"/>
                <a:t>&gt;=1){</a:t>
              </a:r>
            </a:p>
            <a:p>
              <a:pPr algn="just"/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move(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>
                  <a:solidFill>
                    <a:srgbClr val="FF0000"/>
                  </a:solidFill>
                </a:rPr>
                <a:t>dst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}</a:t>
              </a:r>
            </a:p>
          </p:txBody>
        </p:sp>
        <p:sp>
          <p:nvSpPr>
            <p:cNvPr id="73" name="テキスト ボックス 72"/>
            <p:cNvSpPr txBox="1"/>
            <p:nvPr/>
          </p:nvSpPr>
          <p:spPr>
            <a:xfrm>
              <a:off x="3929058" y="4500570"/>
              <a:ext cx="511679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err="1" smtClean="0">
                  <a:solidFill>
                    <a:srgbClr val="0070C0"/>
                  </a:solidFill>
                </a:rPr>
                <a:t>ndisk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74" name="テキスト ボックス 73"/>
            <p:cNvSpPr txBox="1"/>
            <p:nvPr/>
          </p:nvSpPr>
          <p:spPr>
            <a:xfrm>
              <a:off x="4714876" y="4786322"/>
              <a:ext cx="461986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/>
                <a:t>から</a:t>
              </a:r>
              <a:endParaRPr kumimoji="1" lang="ja-JP" altLang="en-US" sz="1200" dirty="0"/>
            </a:p>
          </p:txBody>
        </p:sp>
        <p:sp>
          <p:nvSpPr>
            <p:cNvPr id="75" name="テキスト ボックス 74"/>
            <p:cNvSpPr txBox="1"/>
            <p:nvPr/>
          </p:nvSpPr>
          <p:spPr>
            <a:xfrm>
              <a:off x="4714876" y="4500570"/>
              <a:ext cx="931665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ja-JP" altLang="en-US" sz="1200" dirty="0" smtClean="0"/>
                <a:t>枚の円盤を</a:t>
              </a:r>
              <a:endParaRPr kumimoji="1" lang="ja-JP" altLang="en-US" sz="1200" dirty="0"/>
            </a:p>
          </p:txBody>
        </p:sp>
        <p:sp>
          <p:nvSpPr>
            <p:cNvPr id="76" name="テキスト ボックス 75"/>
            <p:cNvSpPr txBox="1"/>
            <p:nvPr/>
          </p:nvSpPr>
          <p:spPr>
            <a:xfrm>
              <a:off x="5929322" y="4786322"/>
              <a:ext cx="338554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>
                  <a:solidFill>
                    <a:srgbClr val="0070C0"/>
                  </a:solidFill>
                </a:rPr>
                <a:t>へ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grpSp>
          <p:nvGrpSpPr>
            <p:cNvPr id="12" name="グループ化 50"/>
            <p:cNvGrpSpPr/>
            <p:nvPr/>
          </p:nvGrpSpPr>
          <p:grpSpPr>
            <a:xfrm>
              <a:off x="5143504" y="4786322"/>
              <a:ext cx="799148" cy="285752"/>
              <a:chOff x="4201480" y="4786322"/>
              <a:chExt cx="799148" cy="285752"/>
            </a:xfrm>
          </p:grpSpPr>
          <p:sp>
            <p:nvSpPr>
              <p:cNvPr id="90" name="テキスト ボックス 89"/>
              <p:cNvSpPr txBox="1"/>
              <p:nvPr/>
            </p:nvSpPr>
            <p:spPr>
              <a:xfrm>
                <a:off x="4201480" y="4786322"/>
                <a:ext cx="375296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kumimoji="1" lang="en-US" altLang="ja-JP" sz="1200" dirty="0" err="1" smtClean="0">
                    <a:solidFill>
                      <a:srgbClr val="0070C0"/>
                    </a:solidFill>
                  </a:rPr>
                  <a:t>dst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91" name="正方形/長方形 90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A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80" name="テキスト ボックス 79"/>
            <p:cNvSpPr txBox="1"/>
            <p:nvPr/>
          </p:nvSpPr>
          <p:spPr>
            <a:xfrm>
              <a:off x="7072330" y="4643446"/>
              <a:ext cx="732893" cy="46166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ja-JP" altLang="en-US" sz="1200" dirty="0" smtClean="0"/>
                <a:t>を使って</a:t>
              </a:r>
              <a:endParaRPr lang="en-US" altLang="ja-JP" sz="1200" dirty="0" smtClean="0"/>
            </a:p>
            <a:p>
              <a:r>
                <a:rPr lang="ja-JP" altLang="en-US" sz="1200" dirty="0" smtClean="0"/>
                <a:t>移動</a:t>
              </a:r>
              <a:endParaRPr kumimoji="1" lang="ja-JP" altLang="en-US" sz="1200" dirty="0"/>
            </a:p>
          </p:txBody>
        </p:sp>
        <p:sp>
          <p:nvSpPr>
            <p:cNvPr id="81" name="正方形/長方形 80"/>
            <p:cNvSpPr/>
            <p:nvPr/>
          </p:nvSpPr>
          <p:spPr>
            <a:xfrm>
              <a:off x="4500562" y="4500570"/>
              <a:ext cx="214314" cy="21433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altLang="ja-JP" sz="1200" dirty="0" smtClean="0">
                  <a:solidFill>
                    <a:srgbClr val="FF0000"/>
                  </a:solidFill>
                </a:rPr>
                <a:t>1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grpSp>
          <p:nvGrpSpPr>
            <p:cNvPr id="13" name="グループ化 43"/>
            <p:cNvGrpSpPr/>
            <p:nvPr/>
          </p:nvGrpSpPr>
          <p:grpSpPr>
            <a:xfrm>
              <a:off x="3929058" y="4786322"/>
              <a:ext cx="785818" cy="285752"/>
              <a:chOff x="4214810" y="4786322"/>
              <a:chExt cx="785818" cy="285752"/>
            </a:xfrm>
          </p:grpSpPr>
          <p:sp>
            <p:nvSpPr>
              <p:cNvPr id="88" name="テキスト ボックス 87"/>
              <p:cNvSpPr txBox="1"/>
              <p:nvPr/>
            </p:nvSpPr>
            <p:spPr>
              <a:xfrm>
                <a:off x="4214810" y="4786322"/>
                <a:ext cx="361959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err="1" smtClean="0">
                    <a:solidFill>
                      <a:srgbClr val="0070C0"/>
                    </a:solidFill>
                  </a:rPr>
                  <a:t>src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89" name="正方形/長方形 88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C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14" name="グループ化 46"/>
            <p:cNvGrpSpPr/>
            <p:nvPr/>
          </p:nvGrpSpPr>
          <p:grpSpPr>
            <a:xfrm>
              <a:off x="6215074" y="4786322"/>
              <a:ext cx="922896" cy="285752"/>
              <a:chOff x="4077732" y="4786322"/>
              <a:chExt cx="922896" cy="285752"/>
            </a:xfrm>
          </p:grpSpPr>
          <p:sp>
            <p:nvSpPr>
              <p:cNvPr id="85" name="テキスト ボックス 84"/>
              <p:cNvSpPr txBox="1"/>
              <p:nvPr/>
            </p:nvSpPr>
            <p:spPr>
              <a:xfrm>
                <a:off x="4077732" y="4786322"/>
                <a:ext cx="499047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smtClean="0">
                    <a:solidFill>
                      <a:srgbClr val="0070C0"/>
                    </a:solidFill>
                  </a:rPr>
                  <a:t>work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87" name="正方形/長方形 86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B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77" name="右矢印 76"/>
          <p:cNvSpPr/>
          <p:nvPr/>
        </p:nvSpPr>
        <p:spPr>
          <a:xfrm>
            <a:off x="5286380" y="6215082"/>
            <a:ext cx="28575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3" name="正方形/長方形 92"/>
          <p:cNvSpPr/>
          <p:nvPr/>
        </p:nvSpPr>
        <p:spPr>
          <a:xfrm>
            <a:off x="571472" y="5572140"/>
            <a:ext cx="357190" cy="21431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82" name="正方形/長方形 81"/>
          <p:cNvSpPr/>
          <p:nvPr/>
        </p:nvSpPr>
        <p:spPr>
          <a:xfrm>
            <a:off x="3214678" y="6211669"/>
            <a:ext cx="203607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200" dirty="0" err="1" smtClean="0"/>
              <a:t>hanoi</a:t>
            </a:r>
            <a:r>
              <a:rPr lang="en-US" altLang="ja-JP" sz="1200" dirty="0" smtClean="0"/>
              <a:t>(</a:t>
            </a:r>
            <a:r>
              <a:rPr lang="en-US" altLang="ja-JP" sz="1200" dirty="0" smtClean="0">
                <a:solidFill>
                  <a:srgbClr val="FF0000"/>
                </a:solidFill>
              </a:rPr>
              <a:t>0</a:t>
            </a:r>
            <a:r>
              <a:rPr lang="en-US" altLang="ja-JP" sz="1200" dirty="0" smtClean="0"/>
              <a:t>, “</a:t>
            </a:r>
            <a:r>
              <a:rPr lang="ja-JP" altLang="en-US" sz="1200" dirty="0" smtClean="0"/>
              <a:t>棒</a:t>
            </a:r>
            <a:r>
              <a:rPr lang="en-US" altLang="ja-JP" sz="1200" dirty="0" smtClean="0"/>
              <a:t>B”, “</a:t>
            </a:r>
            <a:r>
              <a:rPr lang="ja-JP" altLang="en-US" sz="1200" dirty="0" smtClean="0"/>
              <a:t>棒</a:t>
            </a:r>
            <a:r>
              <a:rPr lang="en-US" altLang="ja-JP" sz="1200" dirty="0" smtClean="0"/>
              <a:t>A”, “</a:t>
            </a:r>
            <a:r>
              <a:rPr lang="ja-JP" altLang="en-US" sz="1200" dirty="0" smtClean="0"/>
              <a:t>棒</a:t>
            </a:r>
            <a:r>
              <a:rPr lang="en-US" altLang="ja-JP" sz="1200" dirty="0" smtClean="0"/>
              <a:t>C”) </a:t>
            </a:r>
          </a:p>
          <a:p>
            <a:r>
              <a:rPr lang="ja-JP" altLang="en-US" sz="1200" dirty="0" smtClean="0"/>
              <a:t>円盤数が</a:t>
            </a:r>
            <a:r>
              <a:rPr lang="en-US" altLang="ja-JP" sz="1200" dirty="0" smtClean="0"/>
              <a:t>0</a:t>
            </a:r>
            <a:r>
              <a:rPr lang="ja-JP" altLang="en-US" sz="1200" dirty="0" smtClean="0"/>
              <a:t>なので、</a:t>
            </a:r>
            <a:endParaRPr lang="en-US" altLang="ja-JP" sz="1200" dirty="0" smtClean="0"/>
          </a:p>
          <a:p>
            <a:r>
              <a:rPr lang="ja-JP" altLang="en-US" sz="1200" dirty="0" smtClean="0"/>
              <a:t>何もしないで戻る</a:t>
            </a:r>
            <a:endParaRPr lang="en-US" altLang="ja-JP" sz="1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ハノイの塔：実行の様子</a:t>
            </a:r>
            <a:endParaRPr kumimoji="1" lang="ja-JP" altLang="en-US" dirty="0"/>
          </a:p>
        </p:txBody>
      </p:sp>
      <p:grpSp>
        <p:nvGrpSpPr>
          <p:cNvPr id="2" name="グループ化 55"/>
          <p:cNvGrpSpPr/>
          <p:nvPr/>
        </p:nvGrpSpPr>
        <p:grpSpPr>
          <a:xfrm>
            <a:off x="0" y="1285860"/>
            <a:ext cx="3929090" cy="2714644"/>
            <a:chOff x="3890168" y="4143356"/>
            <a:chExt cx="3929090" cy="2714644"/>
          </a:xfrm>
        </p:grpSpPr>
        <p:sp>
          <p:nvSpPr>
            <p:cNvPr id="18" name="正方形/長方形 17"/>
            <p:cNvSpPr/>
            <p:nvPr/>
          </p:nvSpPr>
          <p:spPr>
            <a:xfrm>
              <a:off x="3890168" y="4143356"/>
              <a:ext cx="265803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err="1" smtClean="0"/>
                <a:t>hanoi</a:t>
              </a:r>
              <a:r>
                <a:rPr lang="en-US" altLang="ja-JP" sz="1600" dirty="0" smtClean="0"/>
                <a:t>(3,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A”,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B”,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C”) </a:t>
              </a: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890168" y="4429108"/>
              <a:ext cx="3929090" cy="71440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" name="正方形/長方形 22"/>
            <p:cNvSpPr/>
            <p:nvPr/>
          </p:nvSpPr>
          <p:spPr>
            <a:xfrm>
              <a:off x="3890168" y="5143488"/>
              <a:ext cx="3929090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2000" dirty="0" smtClean="0"/>
                <a:t>if(</a:t>
              </a:r>
              <a:r>
                <a:rPr lang="en-US" altLang="ja-JP" sz="2000" dirty="0" err="1" smtClean="0"/>
                <a:t>ndisk</a:t>
              </a:r>
              <a:r>
                <a:rPr lang="en-US" altLang="ja-JP" sz="2000" dirty="0" smtClean="0"/>
                <a:t>&gt;=1){</a:t>
              </a:r>
            </a:p>
            <a:p>
              <a:pPr algn="just"/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move(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>
                  <a:solidFill>
                    <a:srgbClr val="FF0000"/>
                  </a:solidFill>
                </a:rPr>
                <a:t>dst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}</a:t>
              </a:r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3929058" y="4500570"/>
              <a:ext cx="511679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err="1" smtClean="0">
                  <a:solidFill>
                    <a:srgbClr val="0070C0"/>
                  </a:solidFill>
                </a:rPr>
                <a:t>ndisk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45" name="テキスト ボックス 44"/>
            <p:cNvSpPr txBox="1"/>
            <p:nvPr/>
          </p:nvSpPr>
          <p:spPr>
            <a:xfrm>
              <a:off x="4714876" y="4786322"/>
              <a:ext cx="461986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/>
                <a:t>から</a:t>
              </a:r>
              <a:endParaRPr kumimoji="1" lang="ja-JP" altLang="en-US" sz="1200" dirty="0"/>
            </a:p>
          </p:txBody>
        </p:sp>
        <p:sp>
          <p:nvSpPr>
            <p:cNvPr id="46" name="テキスト ボックス 45"/>
            <p:cNvSpPr txBox="1"/>
            <p:nvPr/>
          </p:nvSpPr>
          <p:spPr>
            <a:xfrm>
              <a:off x="4714876" y="4500570"/>
              <a:ext cx="931665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ja-JP" altLang="en-US" sz="1200" dirty="0" smtClean="0"/>
                <a:t>枚の円盤を</a:t>
              </a:r>
              <a:endParaRPr kumimoji="1" lang="ja-JP" altLang="en-US" sz="1200" dirty="0"/>
            </a:p>
          </p:txBody>
        </p:sp>
        <p:sp>
          <p:nvSpPr>
            <p:cNvPr id="50" name="テキスト ボックス 49"/>
            <p:cNvSpPr txBox="1"/>
            <p:nvPr/>
          </p:nvSpPr>
          <p:spPr>
            <a:xfrm>
              <a:off x="5929322" y="4786322"/>
              <a:ext cx="338554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>
                  <a:solidFill>
                    <a:srgbClr val="0070C0"/>
                  </a:solidFill>
                </a:rPr>
                <a:t>へ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grpSp>
          <p:nvGrpSpPr>
            <p:cNvPr id="3" name="グループ化 50"/>
            <p:cNvGrpSpPr/>
            <p:nvPr/>
          </p:nvGrpSpPr>
          <p:grpSpPr>
            <a:xfrm>
              <a:off x="5143504" y="4786322"/>
              <a:ext cx="799148" cy="285752"/>
              <a:chOff x="4201480" y="4786322"/>
              <a:chExt cx="799148" cy="285752"/>
            </a:xfrm>
          </p:grpSpPr>
          <p:sp>
            <p:nvSpPr>
              <p:cNvPr id="52" name="テキスト ボックス 51"/>
              <p:cNvSpPr txBox="1"/>
              <p:nvPr/>
            </p:nvSpPr>
            <p:spPr>
              <a:xfrm>
                <a:off x="4201480" y="4786322"/>
                <a:ext cx="375296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kumimoji="1" lang="en-US" altLang="ja-JP" sz="1200" dirty="0" err="1" smtClean="0">
                    <a:solidFill>
                      <a:srgbClr val="0070C0"/>
                    </a:solidFill>
                  </a:rPr>
                  <a:t>dst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53" name="正方形/長方形 52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B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54" name="テキスト ボックス 53"/>
            <p:cNvSpPr txBox="1"/>
            <p:nvPr/>
          </p:nvSpPr>
          <p:spPr>
            <a:xfrm>
              <a:off x="7072330" y="4643446"/>
              <a:ext cx="732893" cy="46166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ja-JP" altLang="en-US" sz="1200" dirty="0" smtClean="0"/>
                <a:t>を使って</a:t>
              </a:r>
              <a:endParaRPr lang="en-US" altLang="ja-JP" sz="1200" dirty="0" smtClean="0"/>
            </a:p>
            <a:p>
              <a:r>
                <a:rPr lang="ja-JP" altLang="en-US" sz="1200" dirty="0" smtClean="0"/>
                <a:t>移動</a:t>
              </a:r>
              <a:endParaRPr kumimoji="1" lang="ja-JP" altLang="en-US" sz="1200" dirty="0"/>
            </a:p>
          </p:txBody>
        </p:sp>
        <p:sp>
          <p:nvSpPr>
            <p:cNvPr id="39" name="正方形/長方形 38"/>
            <p:cNvSpPr/>
            <p:nvPr/>
          </p:nvSpPr>
          <p:spPr>
            <a:xfrm>
              <a:off x="4500562" y="4500570"/>
              <a:ext cx="214314" cy="21433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kumimoji="1" lang="en-US" altLang="ja-JP" sz="1200" dirty="0" smtClean="0">
                  <a:solidFill>
                    <a:srgbClr val="FF0000"/>
                  </a:solidFill>
                </a:rPr>
                <a:t>3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grpSp>
          <p:nvGrpSpPr>
            <p:cNvPr id="4" name="グループ化 43"/>
            <p:cNvGrpSpPr/>
            <p:nvPr/>
          </p:nvGrpSpPr>
          <p:grpSpPr>
            <a:xfrm>
              <a:off x="3929058" y="4786322"/>
              <a:ext cx="785818" cy="285752"/>
              <a:chOff x="4214810" y="4786322"/>
              <a:chExt cx="785818" cy="285752"/>
            </a:xfrm>
          </p:grpSpPr>
          <p:sp>
            <p:nvSpPr>
              <p:cNvPr id="43" name="テキスト ボックス 42"/>
              <p:cNvSpPr txBox="1"/>
              <p:nvPr/>
            </p:nvSpPr>
            <p:spPr>
              <a:xfrm>
                <a:off x="4214810" y="4786322"/>
                <a:ext cx="361959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err="1" smtClean="0">
                    <a:solidFill>
                      <a:srgbClr val="0070C0"/>
                    </a:solidFill>
                  </a:rPr>
                  <a:t>src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1" name="正方形/長方形 40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A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5" name="グループ化 46"/>
            <p:cNvGrpSpPr/>
            <p:nvPr/>
          </p:nvGrpSpPr>
          <p:grpSpPr>
            <a:xfrm>
              <a:off x="6215074" y="4786322"/>
              <a:ext cx="922896" cy="285752"/>
              <a:chOff x="4077732" y="4786322"/>
              <a:chExt cx="922896" cy="285752"/>
            </a:xfrm>
          </p:grpSpPr>
          <p:sp>
            <p:nvSpPr>
              <p:cNvPr id="48" name="テキスト ボックス 47"/>
              <p:cNvSpPr txBox="1"/>
              <p:nvPr/>
            </p:nvSpPr>
            <p:spPr>
              <a:xfrm>
                <a:off x="4077732" y="4786322"/>
                <a:ext cx="499047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smtClean="0">
                    <a:solidFill>
                      <a:srgbClr val="0070C0"/>
                    </a:solidFill>
                  </a:rPr>
                  <a:t>work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9" name="正方形/長方形 48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C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22" name="右矢印 21"/>
          <p:cNvSpPr/>
          <p:nvPr/>
        </p:nvSpPr>
        <p:spPr>
          <a:xfrm>
            <a:off x="142844" y="3357562"/>
            <a:ext cx="28575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8" name="テキスト ボックス 77"/>
          <p:cNvSpPr txBox="1"/>
          <p:nvPr/>
        </p:nvSpPr>
        <p:spPr>
          <a:xfrm>
            <a:off x="428596" y="5929330"/>
            <a:ext cx="5485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A</a:t>
            </a:r>
            <a:endParaRPr kumimoji="1" lang="ja-JP" altLang="en-US" dirty="0"/>
          </a:p>
        </p:txBody>
      </p:sp>
      <p:sp>
        <p:nvSpPr>
          <p:cNvPr id="79" name="テキスト ボックス 78"/>
          <p:cNvSpPr txBox="1"/>
          <p:nvPr/>
        </p:nvSpPr>
        <p:spPr>
          <a:xfrm>
            <a:off x="1643042" y="5929330"/>
            <a:ext cx="540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B</a:t>
            </a:r>
            <a:endParaRPr kumimoji="1" lang="ja-JP" altLang="en-US" dirty="0"/>
          </a:p>
        </p:txBody>
      </p:sp>
      <p:sp>
        <p:nvSpPr>
          <p:cNvPr id="86" name="テキスト ボックス 85"/>
          <p:cNvSpPr txBox="1"/>
          <p:nvPr/>
        </p:nvSpPr>
        <p:spPr>
          <a:xfrm>
            <a:off x="2857488" y="5929330"/>
            <a:ext cx="538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C</a:t>
            </a:r>
            <a:endParaRPr kumimoji="1" lang="ja-JP" altLang="en-US" dirty="0"/>
          </a:p>
        </p:txBody>
      </p:sp>
      <p:sp>
        <p:nvSpPr>
          <p:cNvPr id="59" name="正方形/長方形 58"/>
          <p:cNvSpPr/>
          <p:nvPr/>
        </p:nvSpPr>
        <p:spPr>
          <a:xfrm>
            <a:off x="2714612" y="5572140"/>
            <a:ext cx="642942" cy="21431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1500166" y="5572140"/>
            <a:ext cx="928662" cy="21431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29" name="右矢印 28"/>
          <p:cNvSpPr/>
          <p:nvPr/>
        </p:nvSpPr>
        <p:spPr>
          <a:xfrm rot="20135183">
            <a:off x="3471621" y="2312228"/>
            <a:ext cx="2071702" cy="10001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50" dirty="0" err="1" smtClean="0"/>
              <a:t>hanoi</a:t>
            </a:r>
            <a:r>
              <a:rPr kumimoji="1" lang="en-US" altLang="ja-JP" sz="1050" dirty="0" smtClean="0"/>
              <a:t>(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2</a:t>
            </a:r>
            <a:r>
              <a:rPr kumimoji="1" lang="en-US" altLang="ja-JP" sz="1050" dirty="0" smtClean="0"/>
              <a:t>, 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“</a:t>
            </a:r>
            <a:r>
              <a:rPr kumimoji="1" lang="ja-JP" altLang="en-US" sz="1050" dirty="0" smtClean="0">
                <a:solidFill>
                  <a:srgbClr val="FF0000"/>
                </a:solidFill>
              </a:rPr>
              <a:t>棒</a:t>
            </a:r>
            <a:r>
              <a:rPr lang="en-US" altLang="ja-JP" sz="1050" dirty="0" smtClean="0">
                <a:solidFill>
                  <a:srgbClr val="FF0000"/>
                </a:solidFill>
              </a:rPr>
              <a:t>C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”</a:t>
            </a:r>
            <a:r>
              <a:rPr kumimoji="1" lang="en-US" altLang="ja-JP" sz="1050" dirty="0" smtClean="0"/>
              <a:t>, 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“</a:t>
            </a:r>
            <a:r>
              <a:rPr kumimoji="1" lang="ja-JP" altLang="en-US" sz="1050" dirty="0" smtClean="0">
                <a:solidFill>
                  <a:srgbClr val="FF0000"/>
                </a:solidFill>
              </a:rPr>
              <a:t>棒</a:t>
            </a:r>
            <a:r>
              <a:rPr lang="en-US" altLang="ja-JP" sz="1050" dirty="0" smtClean="0">
                <a:solidFill>
                  <a:srgbClr val="FF0000"/>
                </a:solidFill>
              </a:rPr>
              <a:t>B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”</a:t>
            </a:r>
            <a:r>
              <a:rPr kumimoji="1" lang="en-US" altLang="ja-JP" sz="1050" dirty="0" smtClean="0"/>
              <a:t>, “</a:t>
            </a:r>
            <a:r>
              <a:rPr kumimoji="1" lang="ja-JP" altLang="en-US" sz="1050" dirty="0" smtClean="0"/>
              <a:t>棒</a:t>
            </a:r>
            <a:r>
              <a:rPr lang="en-US" altLang="ja-JP" sz="1050" dirty="0" smtClean="0"/>
              <a:t>A</a:t>
            </a:r>
            <a:r>
              <a:rPr kumimoji="1" lang="en-US" altLang="ja-JP" sz="1050" dirty="0" smtClean="0"/>
              <a:t>”)</a:t>
            </a:r>
            <a:endParaRPr kumimoji="1" lang="ja-JP" altLang="en-US" sz="1050" dirty="0"/>
          </a:p>
        </p:txBody>
      </p:sp>
      <p:grpSp>
        <p:nvGrpSpPr>
          <p:cNvPr id="6" name="グループ化 55"/>
          <p:cNvGrpSpPr/>
          <p:nvPr/>
        </p:nvGrpSpPr>
        <p:grpSpPr>
          <a:xfrm>
            <a:off x="5072066" y="1285860"/>
            <a:ext cx="3929090" cy="2714644"/>
            <a:chOff x="3890168" y="4143356"/>
            <a:chExt cx="3929090" cy="2714644"/>
          </a:xfrm>
        </p:grpSpPr>
        <p:sp>
          <p:nvSpPr>
            <p:cNvPr id="36" name="正方形/長方形 35"/>
            <p:cNvSpPr/>
            <p:nvPr/>
          </p:nvSpPr>
          <p:spPr>
            <a:xfrm>
              <a:off x="3890168" y="4143356"/>
              <a:ext cx="265803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err="1" smtClean="0"/>
                <a:t>hanoi</a:t>
              </a:r>
              <a:r>
                <a:rPr lang="en-US" altLang="ja-JP" sz="1600" dirty="0" smtClean="0"/>
                <a:t>(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2</a:t>
              </a:r>
              <a:r>
                <a:rPr lang="en-US" altLang="ja-JP" sz="1600" dirty="0" smtClean="0"/>
                <a:t>, 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“</a:t>
              </a:r>
              <a:r>
                <a:rPr lang="ja-JP" altLang="en-US" sz="1600" dirty="0" smtClean="0">
                  <a:solidFill>
                    <a:srgbClr val="FF0000"/>
                  </a:solidFill>
                </a:rPr>
                <a:t>棒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C”</a:t>
              </a:r>
              <a:r>
                <a:rPr lang="en-US" altLang="ja-JP" sz="1600" dirty="0" smtClean="0"/>
                <a:t>, 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“</a:t>
              </a:r>
              <a:r>
                <a:rPr lang="ja-JP" altLang="en-US" sz="1600" dirty="0" smtClean="0">
                  <a:solidFill>
                    <a:srgbClr val="FF0000"/>
                  </a:solidFill>
                </a:rPr>
                <a:t>棒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B”</a:t>
              </a:r>
              <a:r>
                <a:rPr lang="en-US" altLang="ja-JP" sz="1600" dirty="0" smtClean="0"/>
                <a:t>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A”) </a:t>
              </a:r>
            </a:p>
          </p:txBody>
        </p:sp>
        <p:sp>
          <p:nvSpPr>
            <p:cNvPr id="37" name="正方形/長方形 36"/>
            <p:cNvSpPr/>
            <p:nvPr/>
          </p:nvSpPr>
          <p:spPr>
            <a:xfrm>
              <a:off x="3890168" y="4429108"/>
              <a:ext cx="3929090" cy="71440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0" name="正方形/長方形 39"/>
            <p:cNvSpPr/>
            <p:nvPr/>
          </p:nvSpPr>
          <p:spPr>
            <a:xfrm>
              <a:off x="3890168" y="5143488"/>
              <a:ext cx="3929090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2000" dirty="0" smtClean="0"/>
                <a:t>if(</a:t>
              </a:r>
              <a:r>
                <a:rPr lang="en-US" altLang="ja-JP" sz="2000" dirty="0" err="1" smtClean="0"/>
                <a:t>ndisk</a:t>
              </a:r>
              <a:r>
                <a:rPr lang="en-US" altLang="ja-JP" sz="2000" dirty="0" smtClean="0"/>
                <a:t>&gt;=1){</a:t>
              </a:r>
            </a:p>
            <a:p>
              <a:pPr algn="just"/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move(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>
                  <a:solidFill>
                    <a:srgbClr val="FF0000"/>
                  </a:solidFill>
                </a:rPr>
                <a:t>dst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}</a:t>
              </a:r>
            </a:p>
          </p:txBody>
        </p:sp>
        <p:sp>
          <p:nvSpPr>
            <p:cNvPr id="42" name="テキスト ボックス 41"/>
            <p:cNvSpPr txBox="1"/>
            <p:nvPr/>
          </p:nvSpPr>
          <p:spPr>
            <a:xfrm>
              <a:off x="3929058" y="4500570"/>
              <a:ext cx="511679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err="1" smtClean="0">
                  <a:solidFill>
                    <a:srgbClr val="0070C0"/>
                  </a:solidFill>
                </a:rPr>
                <a:t>ndisk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44" name="テキスト ボックス 43"/>
            <p:cNvSpPr txBox="1"/>
            <p:nvPr/>
          </p:nvSpPr>
          <p:spPr>
            <a:xfrm>
              <a:off x="4714876" y="4786322"/>
              <a:ext cx="461986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/>
                <a:t>から</a:t>
              </a:r>
              <a:endParaRPr kumimoji="1" lang="ja-JP" altLang="en-US" sz="1200" dirty="0"/>
            </a:p>
          </p:txBody>
        </p:sp>
        <p:sp>
          <p:nvSpPr>
            <p:cNvPr id="47" name="テキスト ボックス 46"/>
            <p:cNvSpPr txBox="1"/>
            <p:nvPr/>
          </p:nvSpPr>
          <p:spPr>
            <a:xfrm>
              <a:off x="4714876" y="4500570"/>
              <a:ext cx="931665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ja-JP" altLang="en-US" sz="1200" dirty="0" smtClean="0"/>
                <a:t>枚の円盤を</a:t>
              </a:r>
              <a:endParaRPr kumimoji="1" lang="ja-JP" altLang="en-US" sz="1200" dirty="0"/>
            </a:p>
          </p:txBody>
        </p:sp>
        <p:sp>
          <p:nvSpPr>
            <p:cNvPr id="51" name="テキスト ボックス 50"/>
            <p:cNvSpPr txBox="1"/>
            <p:nvPr/>
          </p:nvSpPr>
          <p:spPr>
            <a:xfrm>
              <a:off x="5929322" y="4786322"/>
              <a:ext cx="338554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>
                  <a:solidFill>
                    <a:srgbClr val="0070C0"/>
                  </a:solidFill>
                </a:rPr>
                <a:t>へ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grpSp>
          <p:nvGrpSpPr>
            <p:cNvPr id="7" name="グループ化 50"/>
            <p:cNvGrpSpPr/>
            <p:nvPr/>
          </p:nvGrpSpPr>
          <p:grpSpPr>
            <a:xfrm>
              <a:off x="5143504" y="4786322"/>
              <a:ext cx="799148" cy="285752"/>
              <a:chOff x="4201480" y="4786322"/>
              <a:chExt cx="799148" cy="285752"/>
            </a:xfrm>
          </p:grpSpPr>
          <p:sp>
            <p:nvSpPr>
              <p:cNvPr id="65" name="テキスト ボックス 64"/>
              <p:cNvSpPr txBox="1"/>
              <p:nvPr/>
            </p:nvSpPr>
            <p:spPr>
              <a:xfrm>
                <a:off x="4201480" y="4786322"/>
                <a:ext cx="375296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kumimoji="1" lang="en-US" altLang="ja-JP" sz="1200" dirty="0" err="1" smtClean="0">
                    <a:solidFill>
                      <a:srgbClr val="0070C0"/>
                    </a:solidFill>
                  </a:rPr>
                  <a:t>dst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66" name="正方形/長方形 65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B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56" name="テキスト ボックス 55"/>
            <p:cNvSpPr txBox="1"/>
            <p:nvPr/>
          </p:nvSpPr>
          <p:spPr>
            <a:xfrm>
              <a:off x="7072330" y="4643446"/>
              <a:ext cx="732893" cy="46166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ja-JP" altLang="en-US" sz="1200" dirty="0" smtClean="0"/>
                <a:t>を使って</a:t>
              </a:r>
              <a:endParaRPr lang="en-US" altLang="ja-JP" sz="1200" dirty="0" smtClean="0"/>
            </a:p>
            <a:p>
              <a:r>
                <a:rPr lang="ja-JP" altLang="en-US" sz="1200" dirty="0" smtClean="0"/>
                <a:t>移動</a:t>
              </a:r>
              <a:endParaRPr kumimoji="1" lang="ja-JP" altLang="en-US" sz="1200" dirty="0"/>
            </a:p>
          </p:txBody>
        </p:sp>
        <p:sp>
          <p:nvSpPr>
            <p:cNvPr id="57" name="正方形/長方形 56"/>
            <p:cNvSpPr/>
            <p:nvPr/>
          </p:nvSpPr>
          <p:spPr>
            <a:xfrm>
              <a:off x="4500562" y="4500570"/>
              <a:ext cx="214314" cy="21433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altLang="ja-JP" sz="1200" dirty="0" smtClean="0">
                  <a:solidFill>
                    <a:srgbClr val="FF0000"/>
                  </a:solidFill>
                </a:rPr>
                <a:t>2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grpSp>
          <p:nvGrpSpPr>
            <p:cNvPr id="8" name="グループ化 43"/>
            <p:cNvGrpSpPr/>
            <p:nvPr/>
          </p:nvGrpSpPr>
          <p:grpSpPr>
            <a:xfrm>
              <a:off x="3929058" y="4786322"/>
              <a:ext cx="785818" cy="285752"/>
              <a:chOff x="4214810" y="4786322"/>
              <a:chExt cx="785818" cy="285752"/>
            </a:xfrm>
          </p:grpSpPr>
          <p:sp>
            <p:nvSpPr>
              <p:cNvPr id="63" name="テキスト ボックス 62"/>
              <p:cNvSpPr txBox="1"/>
              <p:nvPr/>
            </p:nvSpPr>
            <p:spPr>
              <a:xfrm>
                <a:off x="4214810" y="4786322"/>
                <a:ext cx="361959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err="1" smtClean="0">
                    <a:solidFill>
                      <a:srgbClr val="0070C0"/>
                    </a:solidFill>
                  </a:rPr>
                  <a:t>src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64" name="正方形/長方形 63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C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9" name="グループ化 46"/>
            <p:cNvGrpSpPr/>
            <p:nvPr/>
          </p:nvGrpSpPr>
          <p:grpSpPr>
            <a:xfrm>
              <a:off x="6215074" y="4786322"/>
              <a:ext cx="922896" cy="285752"/>
              <a:chOff x="4077732" y="4786322"/>
              <a:chExt cx="922896" cy="285752"/>
            </a:xfrm>
          </p:grpSpPr>
          <p:sp>
            <p:nvSpPr>
              <p:cNvPr id="61" name="テキスト ボックス 60"/>
              <p:cNvSpPr txBox="1"/>
              <p:nvPr/>
            </p:nvSpPr>
            <p:spPr>
              <a:xfrm>
                <a:off x="4077732" y="4786322"/>
                <a:ext cx="499047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smtClean="0">
                    <a:solidFill>
                      <a:srgbClr val="0070C0"/>
                    </a:solidFill>
                  </a:rPr>
                  <a:t>work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62" name="正方形/長方形 61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A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55" name="右矢印 54"/>
          <p:cNvSpPr/>
          <p:nvPr/>
        </p:nvSpPr>
        <p:spPr>
          <a:xfrm>
            <a:off x="5286380" y="2714620"/>
            <a:ext cx="28575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0" name="グループ化 55"/>
          <p:cNvGrpSpPr/>
          <p:nvPr/>
        </p:nvGrpSpPr>
        <p:grpSpPr>
          <a:xfrm>
            <a:off x="5072066" y="4143356"/>
            <a:ext cx="3929090" cy="2714644"/>
            <a:chOff x="3890168" y="4143356"/>
            <a:chExt cx="3929090" cy="2714644"/>
          </a:xfrm>
        </p:grpSpPr>
        <p:sp>
          <p:nvSpPr>
            <p:cNvPr id="70" name="正方形/長方形 69"/>
            <p:cNvSpPr/>
            <p:nvPr/>
          </p:nvSpPr>
          <p:spPr>
            <a:xfrm>
              <a:off x="3890168" y="4143356"/>
              <a:ext cx="2658035" cy="338554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>
              <a:spAutoFit/>
            </a:bodyPr>
            <a:lstStyle/>
            <a:p>
              <a:r>
                <a:rPr lang="en-US" altLang="ja-JP" sz="1600" dirty="0" err="1" smtClean="0"/>
                <a:t>hanoi</a:t>
              </a:r>
              <a:r>
                <a:rPr lang="en-US" altLang="ja-JP" sz="1600" dirty="0" smtClean="0"/>
                <a:t>(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1</a:t>
              </a:r>
              <a:r>
                <a:rPr lang="en-US" altLang="ja-JP" sz="1600" dirty="0" smtClean="0"/>
                <a:t>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C”, 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“</a:t>
              </a:r>
              <a:r>
                <a:rPr lang="ja-JP" altLang="en-US" sz="1600" dirty="0" smtClean="0">
                  <a:solidFill>
                    <a:srgbClr val="FF0000"/>
                  </a:solidFill>
                </a:rPr>
                <a:t>棒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A”</a:t>
              </a:r>
              <a:r>
                <a:rPr lang="en-US" altLang="ja-JP" sz="1600" dirty="0" smtClean="0"/>
                <a:t>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B”) </a:t>
              </a:r>
            </a:p>
          </p:txBody>
        </p:sp>
        <p:sp>
          <p:nvSpPr>
            <p:cNvPr id="71" name="正方形/長方形 70"/>
            <p:cNvSpPr/>
            <p:nvPr/>
          </p:nvSpPr>
          <p:spPr>
            <a:xfrm>
              <a:off x="3890168" y="4429108"/>
              <a:ext cx="3929090" cy="71440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2" name="正方形/長方形 71"/>
            <p:cNvSpPr/>
            <p:nvPr/>
          </p:nvSpPr>
          <p:spPr>
            <a:xfrm>
              <a:off x="3890168" y="5143488"/>
              <a:ext cx="3929090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2000" dirty="0" smtClean="0"/>
                <a:t>if(</a:t>
              </a:r>
              <a:r>
                <a:rPr lang="en-US" altLang="ja-JP" sz="2000" dirty="0" err="1" smtClean="0"/>
                <a:t>ndisk</a:t>
              </a:r>
              <a:r>
                <a:rPr lang="en-US" altLang="ja-JP" sz="2000" dirty="0" smtClean="0"/>
                <a:t>&gt;=1){</a:t>
              </a:r>
            </a:p>
            <a:p>
              <a:pPr algn="just"/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move(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>
                  <a:solidFill>
                    <a:srgbClr val="FF0000"/>
                  </a:solidFill>
                </a:rPr>
                <a:t>dst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}</a:t>
              </a:r>
            </a:p>
          </p:txBody>
        </p:sp>
        <p:sp>
          <p:nvSpPr>
            <p:cNvPr id="73" name="テキスト ボックス 72"/>
            <p:cNvSpPr txBox="1"/>
            <p:nvPr/>
          </p:nvSpPr>
          <p:spPr>
            <a:xfrm>
              <a:off x="3929058" y="4500570"/>
              <a:ext cx="511679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err="1" smtClean="0">
                  <a:solidFill>
                    <a:srgbClr val="0070C0"/>
                  </a:solidFill>
                </a:rPr>
                <a:t>ndisk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74" name="テキスト ボックス 73"/>
            <p:cNvSpPr txBox="1"/>
            <p:nvPr/>
          </p:nvSpPr>
          <p:spPr>
            <a:xfrm>
              <a:off x="4714876" y="4786322"/>
              <a:ext cx="461986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/>
                <a:t>から</a:t>
              </a:r>
              <a:endParaRPr kumimoji="1" lang="ja-JP" altLang="en-US" sz="1200" dirty="0"/>
            </a:p>
          </p:txBody>
        </p:sp>
        <p:sp>
          <p:nvSpPr>
            <p:cNvPr id="75" name="テキスト ボックス 74"/>
            <p:cNvSpPr txBox="1"/>
            <p:nvPr/>
          </p:nvSpPr>
          <p:spPr>
            <a:xfrm>
              <a:off x="4714876" y="4500570"/>
              <a:ext cx="931665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ja-JP" altLang="en-US" sz="1200" dirty="0" smtClean="0"/>
                <a:t>枚の円盤を</a:t>
              </a:r>
              <a:endParaRPr kumimoji="1" lang="ja-JP" altLang="en-US" sz="1200" dirty="0"/>
            </a:p>
          </p:txBody>
        </p:sp>
        <p:sp>
          <p:nvSpPr>
            <p:cNvPr id="76" name="テキスト ボックス 75"/>
            <p:cNvSpPr txBox="1"/>
            <p:nvPr/>
          </p:nvSpPr>
          <p:spPr>
            <a:xfrm>
              <a:off x="5929322" y="4786322"/>
              <a:ext cx="338554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>
                  <a:solidFill>
                    <a:srgbClr val="0070C0"/>
                  </a:solidFill>
                </a:rPr>
                <a:t>へ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grpSp>
          <p:nvGrpSpPr>
            <p:cNvPr id="12" name="グループ化 50"/>
            <p:cNvGrpSpPr/>
            <p:nvPr/>
          </p:nvGrpSpPr>
          <p:grpSpPr>
            <a:xfrm>
              <a:off x="5143504" y="4786322"/>
              <a:ext cx="799148" cy="285752"/>
              <a:chOff x="4201480" y="4786322"/>
              <a:chExt cx="799148" cy="285752"/>
            </a:xfrm>
          </p:grpSpPr>
          <p:sp>
            <p:nvSpPr>
              <p:cNvPr id="90" name="テキスト ボックス 89"/>
              <p:cNvSpPr txBox="1"/>
              <p:nvPr/>
            </p:nvSpPr>
            <p:spPr>
              <a:xfrm>
                <a:off x="4201480" y="4786322"/>
                <a:ext cx="375296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kumimoji="1" lang="en-US" altLang="ja-JP" sz="1200" dirty="0" err="1" smtClean="0">
                    <a:solidFill>
                      <a:srgbClr val="0070C0"/>
                    </a:solidFill>
                  </a:rPr>
                  <a:t>dst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91" name="正方形/長方形 90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A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80" name="テキスト ボックス 79"/>
            <p:cNvSpPr txBox="1"/>
            <p:nvPr/>
          </p:nvSpPr>
          <p:spPr>
            <a:xfrm>
              <a:off x="7072330" y="4643446"/>
              <a:ext cx="732893" cy="46166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ja-JP" altLang="en-US" sz="1200" dirty="0" smtClean="0"/>
                <a:t>を使って</a:t>
              </a:r>
              <a:endParaRPr lang="en-US" altLang="ja-JP" sz="1200" dirty="0" smtClean="0"/>
            </a:p>
            <a:p>
              <a:r>
                <a:rPr lang="ja-JP" altLang="en-US" sz="1200" dirty="0" smtClean="0"/>
                <a:t>移動</a:t>
              </a:r>
              <a:endParaRPr kumimoji="1" lang="ja-JP" altLang="en-US" sz="1200" dirty="0"/>
            </a:p>
          </p:txBody>
        </p:sp>
        <p:sp>
          <p:nvSpPr>
            <p:cNvPr id="81" name="正方形/長方形 80"/>
            <p:cNvSpPr/>
            <p:nvPr/>
          </p:nvSpPr>
          <p:spPr>
            <a:xfrm>
              <a:off x="4500562" y="4500570"/>
              <a:ext cx="214314" cy="21433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altLang="ja-JP" sz="1200" dirty="0" smtClean="0">
                  <a:solidFill>
                    <a:srgbClr val="FF0000"/>
                  </a:solidFill>
                </a:rPr>
                <a:t>1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grpSp>
          <p:nvGrpSpPr>
            <p:cNvPr id="13" name="グループ化 43"/>
            <p:cNvGrpSpPr/>
            <p:nvPr/>
          </p:nvGrpSpPr>
          <p:grpSpPr>
            <a:xfrm>
              <a:off x="3929058" y="4786322"/>
              <a:ext cx="785818" cy="285752"/>
              <a:chOff x="4214810" y="4786322"/>
              <a:chExt cx="785818" cy="285752"/>
            </a:xfrm>
          </p:grpSpPr>
          <p:sp>
            <p:nvSpPr>
              <p:cNvPr id="88" name="テキスト ボックス 87"/>
              <p:cNvSpPr txBox="1"/>
              <p:nvPr/>
            </p:nvSpPr>
            <p:spPr>
              <a:xfrm>
                <a:off x="4214810" y="4786322"/>
                <a:ext cx="361959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err="1" smtClean="0">
                    <a:solidFill>
                      <a:srgbClr val="0070C0"/>
                    </a:solidFill>
                  </a:rPr>
                  <a:t>src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89" name="正方形/長方形 88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C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14" name="グループ化 46"/>
            <p:cNvGrpSpPr/>
            <p:nvPr/>
          </p:nvGrpSpPr>
          <p:grpSpPr>
            <a:xfrm>
              <a:off x="6215074" y="4786322"/>
              <a:ext cx="922896" cy="285752"/>
              <a:chOff x="4077732" y="4786322"/>
              <a:chExt cx="922896" cy="285752"/>
            </a:xfrm>
          </p:grpSpPr>
          <p:sp>
            <p:nvSpPr>
              <p:cNvPr id="85" name="テキスト ボックス 84"/>
              <p:cNvSpPr txBox="1"/>
              <p:nvPr/>
            </p:nvSpPr>
            <p:spPr>
              <a:xfrm>
                <a:off x="4077732" y="4786322"/>
                <a:ext cx="499047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smtClean="0">
                    <a:solidFill>
                      <a:srgbClr val="0070C0"/>
                    </a:solidFill>
                  </a:rPr>
                  <a:t>work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87" name="正方形/長方形 86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B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77" name="右矢印 76"/>
          <p:cNvSpPr/>
          <p:nvPr/>
        </p:nvSpPr>
        <p:spPr>
          <a:xfrm>
            <a:off x="4857752" y="6643686"/>
            <a:ext cx="28575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3" name="正方形/長方形 92"/>
          <p:cNvSpPr/>
          <p:nvPr/>
        </p:nvSpPr>
        <p:spPr>
          <a:xfrm>
            <a:off x="571472" y="5572140"/>
            <a:ext cx="357190" cy="21431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8" name="右矢印 57"/>
          <p:cNvSpPr/>
          <p:nvPr/>
        </p:nvSpPr>
        <p:spPr>
          <a:xfrm rot="16200000">
            <a:off x="5464975" y="3536157"/>
            <a:ext cx="2071702" cy="10001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50" dirty="0" err="1" smtClean="0"/>
              <a:t>hanoi</a:t>
            </a:r>
            <a:r>
              <a:rPr kumimoji="1" lang="en-US" altLang="ja-JP" sz="1050" dirty="0" smtClean="0"/>
              <a:t>(</a:t>
            </a:r>
            <a:r>
              <a:rPr lang="en-US" altLang="ja-JP" sz="1050" dirty="0" smtClean="0">
                <a:solidFill>
                  <a:srgbClr val="FF0000"/>
                </a:solidFill>
              </a:rPr>
              <a:t>1</a:t>
            </a:r>
            <a:r>
              <a:rPr kumimoji="1" lang="en-US" altLang="ja-JP" sz="1050" dirty="0" smtClean="0"/>
              <a:t>, “</a:t>
            </a:r>
            <a:r>
              <a:rPr kumimoji="1" lang="ja-JP" altLang="en-US" sz="1050" dirty="0" smtClean="0"/>
              <a:t>棒</a:t>
            </a:r>
            <a:r>
              <a:rPr lang="en-US" altLang="ja-JP" sz="1050" dirty="0" smtClean="0"/>
              <a:t>C</a:t>
            </a:r>
            <a:r>
              <a:rPr kumimoji="1" lang="en-US" altLang="ja-JP" sz="1050" dirty="0" smtClean="0"/>
              <a:t>”, 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“</a:t>
            </a:r>
            <a:r>
              <a:rPr kumimoji="1" lang="ja-JP" altLang="en-US" sz="1050" dirty="0" smtClean="0">
                <a:solidFill>
                  <a:srgbClr val="FF0000"/>
                </a:solidFill>
              </a:rPr>
              <a:t>棒</a:t>
            </a:r>
            <a:r>
              <a:rPr lang="en-US" altLang="ja-JP" sz="1050" dirty="0" smtClean="0">
                <a:solidFill>
                  <a:srgbClr val="FF0000"/>
                </a:solidFill>
              </a:rPr>
              <a:t>A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”</a:t>
            </a:r>
            <a:r>
              <a:rPr kumimoji="1" lang="en-US" altLang="ja-JP" sz="1050" dirty="0" smtClean="0"/>
              <a:t>, “</a:t>
            </a:r>
            <a:r>
              <a:rPr kumimoji="1" lang="ja-JP" altLang="en-US" sz="1050" dirty="0" smtClean="0"/>
              <a:t>棒</a:t>
            </a:r>
            <a:r>
              <a:rPr lang="en-US" altLang="ja-JP" sz="1050" dirty="0" smtClean="0"/>
              <a:t>B</a:t>
            </a:r>
            <a:r>
              <a:rPr kumimoji="1" lang="en-US" altLang="ja-JP" sz="1050" dirty="0" smtClean="0"/>
              <a:t>”)</a:t>
            </a:r>
            <a:endParaRPr kumimoji="1" lang="ja-JP" altLang="en-US" sz="105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ハノイの塔：実行の様子</a:t>
            </a:r>
            <a:endParaRPr kumimoji="1" lang="ja-JP" altLang="en-US" dirty="0"/>
          </a:p>
        </p:txBody>
      </p:sp>
      <p:grpSp>
        <p:nvGrpSpPr>
          <p:cNvPr id="2" name="グループ化 55"/>
          <p:cNvGrpSpPr/>
          <p:nvPr/>
        </p:nvGrpSpPr>
        <p:grpSpPr>
          <a:xfrm>
            <a:off x="0" y="1285860"/>
            <a:ext cx="3929090" cy="2714644"/>
            <a:chOff x="3890168" y="4143356"/>
            <a:chExt cx="3929090" cy="2714644"/>
          </a:xfrm>
        </p:grpSpPr>
        <p:sp>
          <p:nvSpPr>
            <p:cNvPr id="18" name="正方形/長方形 17"/>
            <p:cNvSpPr/>
            <p:nvPr/>
          </p:nvSpPr>
          <p:spPr>
            <a:xfrm>
              <a:off x="3890168" y="4143356"/>
              <a:ext cx="265803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err="1" smtClean="0"/>
                <a:t>hanoi</a:t>
              </a:r>
              <a:r>
                <a:rPr lang="en-US" altLang="ja-JP" sz="1600" dirty="0" smtClean="0"/>
                <a:t>(3,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A”,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B”,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C”) </a:t>
              </a: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890168" y="4429108"/>
              <a:ext cx="3929090" cy="71440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" name="正方形/長方形 22"/>
            <p:cNvSpPr/>
            <p:nvPr/>
          </p:nvSpPr>
          <p:spPr>
            <a:xfrm>
              <a:off x="3890168" y="5143488"/>
              <a:ext cx="3929090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2000" dirty="0" smtClean="0"/>
                <a:t>if(</a:t>
              </a:r>
              <a:r>
                <a:rPr lang="en-US" altLang="ja-JP" sz="2000" dirty="0" err="1" smtClean="0"/>
                <a:t>ndisk</a:t>
              </a:r>
              <a:r>
                <a:rPr lang="en-US" altLang="ja-JP" sz="2000" dirty="0" smtClean="0"/>
                <a:t>&gt;=1){</a:t>
              </a:r>
            </a:p>
            <a:p>
              <a:pPr algn="just"/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move(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>
                  <a:solidFill>
                    <a:srgbClr val="FF0000"/>
                  </a:solidFill>
                </a:rPr>
                <a:t>dst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}</a:t>
              </a:r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3929058" y="4500570"/>
              <a:ext cx="511679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err="1" smtClean="0">
                  <a:solidFill>
                    <a:srgbClr val="0070C0"/>
                  </a:solidFill>
                </a:rPr>
                <a:t>ndisk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45" name="テキスト ボックス 44"/>
            <p:cNvSpPr txBox="1"/>
            <p:nvPr/>
          </p:nvSpPr>
          <p:spPr>
            <a:xfrm>
              <a:off x="4714876" y="4786322"/>
              <a:ext cx="461986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/>
                <a:t>から</a:t>
              </a:r>
              <a:endParaRPr kumimoji="1" lang="ja-JP" altLang="en-US" sz="1200" dirty="0"/>
            </a:p>
          </p:txBody>
        </p:sp>
        <p:sp>
          <p:nvSpPr>
            <p:cNvPr id="46" name="テキスト ボックス 45"/>
            <p:cNvSpPr txBox="1"/>
            <p:nvPr/>
          </p:nvSpPr>
          <p:spPr>
            <a:xfrm>
              <a:off x="4714876" y="4500570"/>
              <a:ext cx="931665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ja-JP" altLang="en-US" sz="1200" dirty="0" smtClean="0"/>
                <a:t>枚の円盤を</a:t>
              </a:r>
              <a:endParaRPr kumimoji="1" lang="ja-JP" altLang="en-US" sz="1200" dirty="0"/>
            </a:p>
          </p:txBody>
        </p:sp>
        <p:sp>
          <p:nvSpPr>
            <p:cNvPr id="50" name="テキスト ボックス 49"/>
            <p:cNvSpPr txBox="1"/>
            <p:nvPr/>
          </p:nvSpPr>
          <p:spPr>
            <a:xfrm>
              <a:off x="5929322" y="4786322"/>
              <a:ext cx="338554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>
                  <a:solidFill>
                    <a:srgbClr val="0070C0"/>
                  </a:solidFill>
                </a:rPr>
                <a:t>へ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grpSp>
          <p:nvGrpSpPr>
            <p:cNvPr id="3" name="グループ化 50"/>
            <p:cNvGrpSpPr/>
            <p:nvPr/>
          </p:nvGrpSpPr>
          <p:grpSpPr>
            <a:xfrm>
              <a:off x="5143504" y="4786322"/>
              <a:ext cx="799148" cy="285752"/>
              <a:chOff x="4201480" y="4786322"/>
              <a:chExt cx="799148" cy="285752"/>
            </a:xfrm>
          </p:grpSpPr>
          <p:sp>
            <p:nvSpPr>
              <p:cNvPr id="52" name="テキスト ボックス 51"/>
              <p:cNvSpPr txBox="1"/>
              <p:nvPr/>
            </p:nvSpPr>
            <p:spPr>
              <a:xfrm>
                <a:off x="4201480" y="4786322"/>
                <a:ext cx="375296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kumimoji="1" lang="en-US" altLang="ja-JP" sz="1200" dirty="0" err="1" smtClean="0">
                    <a:solidFill>
                      <a:srgbClr val="0070C0"/>
                    </a:solidFill>
                  </a:rPr>
                  <a:t>dst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53" name="正方形/長方形 52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B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54" name="テキスト ボックス 53"/>
            <p:cNvSpPr txBox="1"/>
            <p:nvPr/>
          </p:nvSpPr>
          <p:spPr>
            <a:xfrm>
              <a:off x="7072330" y="4643446"/>
              <a:ext cx="732893" cy="46166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ja-JP" altLang="en-US" sz="1200" dirty="0" smtClean="0"/>
                <a:t>を使って</a:t>
              </a:r>
              <a:endParaRPr lang="en-US" altLang="ja-JP" sz="1200" dirty="0" smtClean="0"/>
            </a:p>
            <a:p>
              <a:r>
                <a:rPr lang="ja-JP" altLang="en-US" sz="1200" dirty="0" smtClean="0"/>
                <a:t>移動</a:t>
              </a:r>
              <a:endParaRPr kumimoji="1" lang="ja-JP" altLang="en-US" sz="1200" dirty="0"/>
            </a:p>
          </p:txBody>
        </p:sp>
        <p:sp>
          <p:nvSpPr>
            <p:cNvPr id="39" name="正方形/長方形 38"/>
            <p:cNvSpPr/>
            <p:nvPr/>
          </p:nvSpPr>
          <p:spPr>
            <a:xfrm>
              <a:off x="4500562" y="4500570"/>
              <a:ext cx="214314" cy="21433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kumimoji="1" lang="en-US" altLang="ja-JP" sz="1200" dirty="0" smtClean="0">
                  <a:solidFill>
                    <a:srgbClr val="FF0000"/>
                  </a:solidFill>
                </a:rPr>
                <a:t>3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grpSp>
          <p:nvGrpSpPr>
            <p:cNvPr id="4" name="グループ化 43"/>
            <p:cNvGrpSpPr/>
            <p:nvPr/>
          </p:nvGrpSpPr>
          <p:grpSpPr>
            <a:xfrm>
              <a:off x="3929058" y="4786322"/>
              <a:ext cx="785818" cy="285752"/>
              <a:chOff x="4214810" y="4786322"/>
              <a:chExt cx="785818" cy="285752"/>
            </a:xfrm>
          </p:grpSpPr>
          <p:sp>
            <p:nvSpPr>
              <p:cNvPr id="43" name="テキスト ボックス 42"/>
              <p:cNvSpPr txBox="1"/>
              <p:nvPr/>
            </p:nvSpPr>
            <p:spPr>
              <a:xfrm>
                <a:off x="4214810" y="4786322"/>
                <a:ext cx="361959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err="1" smtClean="0">
                    <a:solidFill>
                      <a:srgbClr val="0070C0"/>
                    </a:solidFill>
                  </a:rPr>
                  <a:t>src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1" name="正方形/長方形 40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A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5" name="グループ化 46"/>
            <p:cNvGrpSpPr/>
            <p:nvPr/>
          </p:nvGrpSpPr>
          <p:grpSpPr>
            <a:xfrm>
              <a:off x="6215074" y="4786322"/>
              <a:ext cx="922896" cy="285752"/>
              <a:chOff x="4077732" y="4786322"/>
              <a:chExt cx="922896" cy="285752"/>
            </a:xfrm>
          </p:grpSpPr>
          <p:sp>
            <p:nvSpPr>
              <p:cNvPr id="48" name="テキスト ボックス 47"/>
              <p:cNvSpPr txBox="1"/>
              <p:nvPr/>
            </p:nvSpPr>
            <p:spPr>
              <a:xfrm>
                <a:off x="4077732" y="4786322"/>
                <a:ext cx="499047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smtClean="0">
                    <a:solidFill>
                      <a:srgbClr val="0070C0"/>
                    </a:solidFill>
                  </a:rPr>
                  <a:t>work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9" name="正方形/長方形 48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C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22" name="右矢印 21"/>
          <p:cNvSpPr/>
          <p:nvPr/>
        </p:nvSpPr>
        <p:spPr>
          <a:xfrm>
            <a:off x="142844" y="3357562"/>
            <a:ext cx="28575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8" name="テキスト ボックス 77"/>
          <p:cNvSpPr txBox="1"/>
          <p:nvPr/>
        </p:nvSpPr>
        <p:spPr>
          <a:xfrm>
            <a:off x="428596" y="5929330"/>
            <a:ext cx="5485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A</a:t>
            </a:r>
            <a:endParaRPr kumimoji="1" lang="ja-JP" altLang="en-US" dirty="0"/>
          </a:p>
        </p:txBody>
      </p:sp>
      <p:sp>
        <p:nvSpPr>
          <p:cNvPr id="79" name="テキスト ボックス 78"/>
          <p:cNvSpPr txBox="1"/>
          <p:nvPr/>
        </p:nvSpPr>
        <p:spPr>
          <a:xfrm>
            <a:off x="1643042" y="5929330"/>
            <a:ext cx="540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B</a:t>
            </a:r>
            <a:endParaRPr kumimoji="1" lang="ja-JP" altLang="en-US" dirty="0"/>
          </a:p>
        </p:txBody>
      </p:sp>
      <p:sp>
        <p:nvSpPr>
          <p:cNvPr id="86" name="テキスト ボックス 85"/>
          <p:cNvSpPr txBox="1"/>
          <p:nvPr/>
        </p:nvSpPr>
        <p:spPr>
          <a:xfrm>
            <a:off x="2857488" y="5929330"/>
            <a:ext cx="538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C</a:t>
            </a:r>
            <a:endParaRPr kumimoji="1" lang="ja-JP" altLang="en-US" dirty="0"/>
          </a:p>
        </p:txBody>
      </p:sp>
      <p:sp>
        <p:nvSpPr>
          <p:cNvPr id="59" name="正方形/長方形 58"/>
          <p:cNvSpPr/>
          <p:nvPr/>
        </p:nvSpPr>
        <p:spPr>
          <a:xfrm>
            <a:off x="2714612" y="5572140"/>
            <a:ext cx="642942" cy="21431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1500166" y="5572140"/>
            <a:ext cx="928662" cy="21431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29" name="右矢印 28"/>
          <p:cNvSpPr/>
          <p:nvPr/>
        </p:nvSpPr>
        <p:spPr>
          <a:xfrm rot="20135183">
            <a:off x="3471621" y="2312228"/>
            <a:ext cx="2071702" cy="10001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50" dirty="0" err="1" smtClean="0"/>
              <a:t>hanoi</a:t>
            </a:r>
            <a:r>
              <a:rPr kumimoji="1" lang="en-US" altLang="ja-JP" sz="1050" dirty="0" smtClean="0"/>
              <a:t>(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2</a:t>
            </a:r>
            <a:r>
              <a:rPr kumimoji="1" lang="en-US" altLang="ja-JP" sz="1050" dirty="0" smtClean="0"/>
              <a:t>, 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“</a:t>
            </a:r>
            <a:r>
              <a:rPr kumimoji="1" lang="ja-JP" altLang="en-US" sz="1050" dirty="0" smtClean="0">
                <a:solidFill>
                  <a:srgbClr val="FF0000"/>
                </a:solidFill>
              </a:rPr>
              <a:t>棒</a:t>
            </a:r>
            <a:r>
              <a:rPr lang="en-US" altLang="ja-JP" sz="1050" dirty="0" smtClean="0">
                <a:solidFill>
                  <a:srgbClr val="FF0000"/>
                </a:solidFill>
              </a:rPr>
              <a:t>C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”</a:t>
            </a:r>
            <a:r>
              <a:rPr kumimoji="1" lang="en-US" altLang="ja-JP" sz="1050" dirty="0" smtClean="0"/>
              <a:t>, 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“</a:t>
            </a:r>
            <a:r>
              <a:rPr kumimoji="1" lang="ja-JP" altLang="en-US" sz="1050" dirty="0" smtClean="0">
                <a:solidFill>
                  <a:srgbClr val="FF0000"/>
                </a:solidFill>
              </a:rPr>
              <a:t>棒</a:t>
            </a:r>
            <a:r>
              <a:rPr lang="en-US" altLang="ja-JP" sz="1050" dirty="0" smtClean="0">
                <a:solidFill>
                  <a:srgbClr val="FF0000"/>
                </a:solidFill>
              </a:rPr>
              <a:t>B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”</a:t>
            </a:r>
            <a:r>
              <a:rPr kumimoji="1" lang="en-US" altLang="ja-JP" sz="1050" dirty="0" smtClean="0"/>
              <a:t>, “</a:t>
            </a:r>
            <a:r>
              <a:rPr kumimoji="1" lang="ja-JP" altLang="en-US" sz="1050" dirty="0" smtClean="0"/>
              <a:t>棒</a:t>
            </a:r>
            <a:r>
              <a:rPr lang="en-US" altLang="ja-JP" sz="1050" dirty="0" smtClean="0"/>
              <a:t>A</a:t>
            </a:r>
            <a:r>
              <a:rPr kumimoji="1" lang="en-US" altLang="ja-JP" sz="1050" dirty="0" smtClean="0"/>
              <a:t>”)</a:t>
            </a:r>
            <a:endParaRPr kumimoji="1" lang="ja-JP" altLang="en-US" sz="1050" dirty="0"/>
          </a:p>
        </p:txBody>
      </p:sp>
      <p:grpSp>
        <p:nvGrpSpPr>
          <p:cNvPr id="6" name="グループ化 55"/>
          <p:cNvGrpSpPr/>
          <p:nvPr/>
        </p:nvGrpSpPr>
        <p:grpSpPr>
          <a:xfrm>
            <a:off x="5072066" y="1285860"/>
            <a:ext cx="3929090" cy="2714644"/>
            <a:chOff x="3890168" y="4143356"/>
            <a:chExt cx="3929090" cy="2714644"/>
          </a:xfrm>
        </p:grpSpPr>
        <p:sp>
          <p:nvSpPr>
            <p:cNvPr id="36" name="正方形/長方形 35"/>
            <p:cNvSpPr/>
            <p:nvPr/>
          </p:nvSpPr>
          <p:spPr>
            <a:xfrm>
              <a:off x="3890168" y="4143356"/>
              <a:ext cx="265803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err="1" smtClean="0"/>
                <a:t>hanoi</a:t>
              </a:r>
              <a:r>
                <a:rPr lang="en-US" altLang="ja-JP" sz="1600" dirty="0" smtClean="0"/>
                <a:t>(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2</a:t>
              </a:r>
              <a:r>
                <a:rPr lang="en-US" altLang="ja-JP" sz="1600" dirty="0" smtClean="0"/>
                <a:t>, 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“</a:t>
              </a:r>
              <a:r>
                <a:rPr lang="ja-JP" altLang="en-US" sz="1600" dirty="0" smtClean="0">
                  <a:solidFill>
                    <a:srgbClr val="FF0000"/>
                  </a:solidFill>
                </a:rPr>
                <a:t>棒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C”</a:t>
              </a:r>
              <a:r>
                <a:rPr lang="en-US" altLang="ja-JP" sz="1600" dirty="0" smtClean="0"/>
                <a:t>, 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“</a:t>
              </a:r>
              <a:r>
                <a:rPr lang="ja-JP" altLang="en-US" sz="1600" dirty="0" smtClean="0">
                  <a:solidFill>
                    <a:srgbClr val="FF0000"/>
                  </a:solidFill>
                </a:rPr>
                <a:t>棒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B”</a:t>
              </a:r>
              <a:r>
                <a:rPr lang="en-US" altLang="ja-JP" sz="1600" dirty="0" smtClean="0"/>
                <a:t>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A”) </a:t>
              </a:r>
            </a:p>
          </p:txBody>
        </p:sp>
        <p:sp>
          <p:nvSpPr>
            <p:cNvPr id="37" name="正方形/長方形 36"/>
            <p:cNvSpPr/>
            <p:nvPr/>
          </p:nvSpPr>
          <p:spPr>
            <a:xfrm>
              <a:off x="3890168" y="4429108"/>
              <a:ext cx="3929090" cy="71440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0" name="正方形/長方形 39"/>
            <p:cNvSpPr/>
            <p:nvPr/>
          </p:nvSpPr>
          <p:spPr>
            <a:xfrm>
              <a:off x="3890168" y="5143488"/>
              <a:ext cx="3929090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2000" dirty="0" smtClean="0"/>
                <a:t>if(</a:t>
              </a:r>
              <a:r>
                <a:rPr lang="en-US" altLang="ja-JP" sz="2000" dirty="0" err="1" smtClean="0"/>
                <a:t>ndisk</a:t>
              </a:r>
              <a:r>
                <a:rPr lang="en-US" altLang="ja-JP" sz="2000" dirty="0" smtClean="0"/>
                <a:t>&gt;=1){</a:t>
              </a:r>
            </a:p>
            <a:p>
              <a:pPr algn="just"/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move(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>
                  <a:solidFill>
                    <a:srgbClr val="FF0000"/>
                  </a:solidFill>
                </a:rPr>
                <a:t>dst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}</a:t>
              </a:r>
            </a:p>
          </p:txBody>
        </p:sp>
        <p:sp>
          <p:nvSpPr>
            <p:cNvPr id="42" name="テキスト ボックス 41"/>
            <p:cNvSpPr txBox="1"/>
            <p:nvPr/>
          </p:nvSpPr>
          <p:spPr>
            <a:xfrm>
              <a:off x="3929058" y="4500570"/>
              <a:ext cx="511679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err="1" smtClean="0">
                  <a:solidFill>
                    <a:srgbClr val="0070C0"/>
                  </a:solidFill>
                </a:rPr>
                <a:t>ndisk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44" name="テキスト ボックス 43"/>
            <p:cNvSpPr txBox="1"/>
            <p:nvPr/>
          </p:nvSpPr>
          <p:spPr>
            <a:xfrm>
              <a:off x="4714876" y="4786322"/>
              <a:ext cx="461986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/>
                <a:t>から</a:t>
              </a:r>
              <a:endParaRPr kumimoji="1" lang="ja-JP" altLang="en-US" sz="1200" dirty="0"/>
            </a:p>
          </p:txBody>
        </p:sp>
        <p:sp>
          <p:nvSpPr>
            <p:cNvPr id="47" name="テキスト ボックス 46"/>
            <p:cNvSpPr txBox="1"/>
            <p:nvPr/>
          </p:nvSpPr>
          <p:spPr>
            <a:xfrm>
              <a:off x="4714876" y="4500570"/>
              <a:ext cx="931665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ja-JP" altLang="en-US" sz="1200" dirty="0" smtClean="0"/>
                <a:t>枚の円盤を</a:t>
              </a:r>
              <a:endParaRPr kumimoji="1" lang="ja-JP" altLang="en-US" sz="1200" dirty="0"/>
            </a:p>
          </p:txBody>
        </p:sp>
        <p:sp>
          <p:nvSpPr>
            <p:cNvPr id="51" name="テキスト ボックス 50"/>
            <p:cNvSpPr txBox="1"/>
            <p:nvPr/>
          </p:nvSpPr>
          <p:spPr>
            <a:xfrm>
              <a:off x="5929322" y="4786322"/>
              <a:ext cx="338554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>
                  <a:solidFill>
                    <a:srgbClr val="0070C0"/>
                  </a:solidFill>
                </a:rPr>
                <a:t>へ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grpSp>
          <p:nvGrpSpPr>
            <p:cNvPr id="7" name="グループ化 50"/>
            <p:cNvGrpSpPr/>
            <p:nvPr/>
          </p:nvGrpSpPr>
          <p:grpSpPr>
            <a:xfrm>
              <a:off x="5143504" y="4786322"/>
              <a:ext cx="799148" cy="285752"/>
              <a:chOff x="4201480" y="4786322"/>
              <a:chExt cx="799148" cy="285752"/>
            </a:xfrm>
          </p:grpSpPr>
          <p:sp>
            <p:nvSpPr>
              <p:cNvPr id="65" name="テキスト ボックス 64"/>
              <p:cNvSpPr txBox="1"/>
              <p:nvPr/>
            </p:nvSpPr>
            <p:spPr>
              <a:xfrm>
                <a:off x="4201480" y="4786322"/>
                <a:ext cx="375296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kumimoji="1" lang="en-US" altLang="ja-JP" sz="1200" dirty="0" err="1" smtClean="0">
                    <a:solidFill>
                      <a:srgbClr val="0070C0"/>
                    </a:solidFill>
                  </a:rPr>
                  <a:t>dst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66" name="正方形/長方形 65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B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56" name="テキスト ボックス 55"/>
            <p:cNvSpPr txBox="1"/>
            <p:nvPr/>
          </p:nvSpPr>
          <p:spPr>
            <a:xfrm>
              <a:off x="7072330" y="4643446"/>
              <a:ext cx="732893" cy="46166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ja-JP" altLang="en-US" sz="1200" dirty="0" smtClean="0"/>
                <a:t>を使って</a:t>
              </a:r>
              <a:endParaRPr lang="en-US" altLang="ja-JP" sz="1200" dirty="0" smtClean="0"/>
            </a:p>
            <a:p>
              <a:r>
                <a:rPr lang="ja-JP" altLang="en-US" sz="1200" dirty="0" smtClean="0"/>
                <a:t>移動</a:t>
              </a:r>
              <a:endParaRPr kumimoji="1" lang="ja-JP" altLang="en-US" sz="1200" dirty="0"/>
            </a:p>
          </p:txBody>
        </p:sp>
        <p:sp>
          <p:nvSpPr>
            <p:cNvPr id="57" name="正方形/長方形 56"/>
            <p:cNvSpPr/>
            <p:nvPr/>
          </p:nvSpPr>
          <p:spPr>
            <a:xfrm>
              <a:off x="4500562" y="4500570"/>
              <a:ext cx="214314" cy="21433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altLang="ja-JP" sz="1200" dirty="0" smtClean="0">
                  <a:solidFill>
                    <a:srgbClr val="FF0000"/>
                  </a:solidFill>
                </a:rPr>
                <a:t>2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grpSp>
          <p:nvGrpSpPr>
            <p:cNvPr id="8" name="グループ化 43"/>
            <p:cNvGrpSpPr/>
            <p:nvPr/>
          </p:nvGrpSpPr>
          <p:grpSpPr>
            <a:xfrm>
              <a:off x="3929058" y="4786322"/>
              <a:ext cx="785818" cy="285752"/>
              <a:chOff x="4214810" y="4786322"/>
              <a:chExt cx="785818" cy="285752"/>
            </a:xfrm>
          </p:grpSpPr>
          <p:sp>
            <p:nvSpPr>
              <p:cNvPr id="63" name="テキスト ボックス 62"/>
              <p:cNvSpPr txBox="1"/>
              <p:nvPr/>
            </p:nvSpPr>
            <p:spPr>
              <a:xfrm>
                <a:off x="4214810" y="4786322"/>
                <a:ext cx="361959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err="1" smtClean="0">
                    <a:solidFill>
                      <a:srgbClr val="0070C0"/>
                    </a:solidFill>
                  </a:rPr>
                  <a:t>src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64" name="正方形/長方形 63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C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9" name="グループ化 46"/>
            <p:cNvGrpSpPr/>
            <p:nvPr/>
          </p:nvGrpSpPr>
          <p:grpSpPr>
            <a:xfrm>
              <a:off x="6215074" y="4786322"/>
              <a:ext cx="922896" cy="285752"/>
              <a:chOff x="4077732" y="4786322"/>
              <a:chExt cx="922896" cy="285752"/>
            </a:xfrm>
          </p:grpSpPr>
          <p:sp>
            <p:nvSpPr>
              <p:cNvPr id="61" name="テキスト ボックス 60"/>
              <p:cNvSpPr txBox="1"/>
              <p:nvPr/>
            </p:nvSpPr>
            <p:spPr>
              <a:xfrm>
                <a:off x="4077732" y="4786322"/>
                <a:ext cx="499047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smtClean="0">
                    <a:solidFill>
                      <a:srgbClr val="0070C0"/>
                    </a:solidFill>
                  </a:rPr>
                  <a:t>work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62" name="正方形/長方形 61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A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55" name="右矢印 54"/>
          <p:cNvSpPr/>
          <p:nvPr/>
        </p:nvSpPr>
        <p:spPr>
          <a:xfrm>
            <a:off x="5286380" y="2714620"/>
            <a:ext cx="28575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3" name="正方形/長方形 92"/>
          <p:cNvSpPr/>
          <p:nvPr/>
        </p:nvSpPr>
        <p:spPr>
          <a:xfrm>
            <a:off x="571472" y="5572140"/>
            <a:ext cx="357190" cy="21431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ハノイの塔：実行の様子</a:t>
            </a:r>
            <a:endParaRPr kumimoji="1" lang="ja-JP" altLang="en-US" dirty="0"/>
          </a:p>
        </p:txBody>
      </p:sp>
      <p:grpSp>
        <p:nvGrpSpPr>
          <p:cNvPr id="2" name="グループ化 55"/>
          <p:cNvGrpSpPr/>
          <p:nvPr/>
        </p:nvGrpSpPr>
        <p:grpSpPr>
          <a:xfrm>
            <a:off x="0" y="1285860"/>
            <a:ext cx="3929090" cy="2714644"/>
            <a:chOff x="3890168" y="4143356"/>
            <a:chExt cx="3929090" cy="2714644"/>
          </a:xfrm>
        </p:grpSpPr>
        <p:sp>
          <p:nvSpPr>
            <p:cNvPr id="18" name="正方形/長方形 17"/>
            <p:cNvSpPr/>
            <p:nvPr/>
          </p:nvSpPr>
          <p:spPr>
            <a:xfrm>
              <a:off x="3890168" y="4143356"/>
              <a:ext cx="265803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err="1" smtClean="0"/>
                <a:t>hanoi</a:t>
              </a:r>
              <a:r>
                <a:rPr lang="en-US" altLang="ja-JP" sz="1600" dirty="0" smtClean="0"/>
                <a:t>(3,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A”,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B”,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C”) </a:t>
              </a: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890168" y="4429108"/>
              <a:ext cx="3929090" cy="71440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" name="正方形/長方形 22"/>
            <p:cNvSpPr/>
            <p:nvPr/>
          </p:nvSpPr>
          <p:spPr>
            <a:xfrm>
              <a:off x="3890168" y="5143488"/>
              <a:ext cx="3929090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2000" dirty="0" smtClean="0"/>
                <a:t>if(</a:t>
              </a:r>
              <a:r>
                <a:rPr lang="en-US" altLang="ja-JP" sz="2000" dirty="0" err="1" smtClean="0"/>
                <a:t>ndisk</a:t>
              </a:r>
              <a:r>
                <a:rPr lang="en-US" altLang="ja-JP" sz="2000" dirty="0" smtClean="0"/>
                <a:t>&gt;=1){</a:t>
              </a:r>
            </a:p>
            <a:p>
              <a:pPr algn="just"/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move(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>
                  <a:solidFill>
                    <a:srgbClr val="FF0000"/>
                  </a:solidFill>
                </a:rPr>
                <a:t>dst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}</a:t>
              </a:r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3929058" y="4500570"/>
              <a:ext cx="511679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err="1" smtClean="0">
                  <a:solidFill>
                    <a:srgbClr val="0070C0"/>
                  </a:solidFill>
                </a:rPr>
                <a:t>ndisk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45" name="テキスト ボックス 44"/>
            <p:cNvSpPr txBox="1"/>
            <p:nvPr/>
          </p:nvSpPr>
          <p:spPr>
            <a:xfrm>
              <a:off x="4714876" y="4786322"/>
              <a:ext cx="461986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/>
                <a:t>から</a:t>
              </a:r>
              <a:endParaRPr kumimoji="1" lang="ja-JP" altLang="en-US" sz="1200" dirty="0"/>
            </a:p>
          </p:txBody>
        </p:sp>
        <p:sp>
          <p:nvSpPr>
            <p:cNvPr id="46" name="テキスト ボックス 45"/>
            <p:cNvSpPr txBox="1"/>
            <p:nvPr/>
          </p:nvSpPr>
          <p:spPr>
            <a:xfrm>
              <a:off x="4714876" y="4500570"/>
              <a:ext cx="931665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ja-JP" altLang="en-US" sz="1200" dirty="0" smtClean="0"/>
                <a:t>枚の円盤を</a:t>
              </a:r>
              <a:endParaRPr kumimoji="1" lang="ja-JP" altLang="en-US" sz="1200" dirty="0"/>
            </a:p>
          </p:txBody>
        </p:sp>
        <p:sp>
          <p:nvSpPr>
            <p:cNvPr id="50" name="テキスト ボックス 49"/>
            <p:cNvSpPr txBox="1"/>
            <p:nvPr/>
          </p:nvSpPr>
          <p:spPr>
            <a:xfrm>
              <a:off x="5929322" y="4786322"/>
              <a:ext cx="338554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>
                  <a:solidFill>
                    <a:srgbClr val="0070C0"/>
                  </a:solidFill>
                </a:rPr>
                <a:t>へ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grpSp>
          <p:nvGrpSpPr>
            <p:cNvPr id="3" name="グループ化 50"/>
            <p:cNvGrpSpPr/>
            <p:nvPr/>
          </p:nvGrpSpPr>
          <p:grpSpPr>
            <a:xfrm>
              <a:off x="5143504" y="4786322"/>
              <a:ext cx="799148" cy="285752"/>
              <a:chOff x="4201480" y="4786322"/>
              <a:chExt cx="799148" cy="285752"/>
            </a:xfrm>
          </p:grpSpPr>
          <p:sp>
            <p:nvSpPr>
              <p:cNvPr id="52" name="テキスト ボックス 51"/>
              <p:cNvSpPr txBox="1"/>
              <p:nvPr/>
            </p:nvSpPr>
            <p:spPr>
              <a:xfrm>
                <a:off x="4201480" y="4786322"/>
                <a:ext cx="375296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kumimoji="1" lang="en-US" altLang="ja-JP" sz="1200" dirty="0" err="1" smtClean="0">
                    <a:solidFill>
                      <a:srgbClr val="0070C0"/>
                    </a:solidFill>
                  </a:rPr>
                  <a:t>dst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53" name="正方形/長方形 52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B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54" name="テキスト ボックス 53"/>
            <p:cNvSpPr txBox="1"/>
            <p:nvPr/>
          </p:nvSpPr>
          <p:spPr>
            <a:xfrm>
              <a:off x="7072330" y="4643446"/>
              <a:ext cx="732893" cy="46166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ja-JP" altLang="en-US" sz="1200" dirty="0" smtClean="0"/>
                <a:t>を使って</a:t>
              </a:r>
              <a:endParaRPr lang="en-US" altLang="ja-JP" sz="1200" dirty="0" smtClean="0"/>
            </a:p>
            <a:p>
              <a:r>
                <a:rPr lang="ja-JP" altLang="en-US" sz="1200" dirty="0" smtClean="0"/>
                <a:t>移動</a:t>
              </a:r>
              <a:endParaRPr kumimoji="1" lang="ja-JP" altLang="en-US" sz="1200" dirty="0"/>
            </a:p>
          </p:txBody>
        </p:sp>
        <p:sp>
          <p:nvSpPr>
            <p:cNvPr id="39" name="正方形/長方形 38"/>
            <p:cNvSpPr/>
            <p:nvPr/>
          </p:nvSpPr>
          <p:spPr>
            <a:xfrm>
              <a:off x="4500562" y="4500570"/>
              <a:ext cx="214314" cy="21433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kumimoji="1" lang="en-US" altLang="ja-JP" sz="1200" dirty="0" smtClean="0">
                  <a:solidFill>
                    <a:srgbClr val="FF0000"/>
                  </a:solidFill>
                </a:rPr>
                <a:t>3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grpSp>
          <p:nvGrpSpPr>
            <p:cNvPr id="4" name="グループ化 43"/>
            <p:cNvGrpSpPr/>
            <p:nvPr/>
          </p:nvGrpSpPr>
          <p:grpSpPr>
            <a:xfrm>
              <a:off x="3929058" y="4786322"/>
              <a:ext cx="785818" cy="285752"/>
              <a:chOff x="4214810" y="4786322"/>
              <a:chExt cx="785818" cy="285752"/>
            </a:xfrm>
          </p:grpSpPr>
          <p:sp>
            <p:nvSpPr>
              <p:cNvPr id="43" name="テキスト ボックス 42"/>
              <p:cNvSpPr txBox="1"/>
              <p:nvPr/>
            </p:nvSpPr>
            <p:spPr>
              <a:xfrm>
                <a:off x="4214810" y="4786322"/>
                <a:ext cx="361959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err="1" smtClean="0">
                    <a:solidFill>
                      <a:srgbClr val="0070C0"/>
                    </a:solidFill>
                  </a:rPr>
                  <a:t>src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1" name="正方形/長方形 40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A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5" name="グループ化 46"/>
            <p:cNvGrpSpPr/>
            <p:nvPr/>
          </p:nvGrpSpPr>
          <p:grpSpPr>
            <a:xfrm>
              <a:off x="6215074" y="4786322"/>
              <a:ext cx="922896" cy="285752"/>
              <a:chOff x="4077732" y="4786322"/>
              <a:chExt cx="922896" cy="285752"/>
            </a:xfrm>
          </p:grpSpPr>
          <p:sp>
            <p:nvSpPr>
              <p:cNvPr id="48" name="テキスト ボックス 47"/>
              <p:cNvSpPr txBox="1"/>
              <p:nvPr/>
            </p:nvSpPr>
            <p:spPr>
              <a:xfrm>
                <a:off x="4077732" y="4786322"/>
                <a:ext cx="499047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smtClean="0">
                    <a:solidFill>
                      <a:srgbClr val="0070C0"/>
                    </a:solidFill>
                  </a:rPr>
                  <a:t>work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9" name="正方形/長方形 48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C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22" name="右矢印 21"/>
          <p:cNvSpPr/>
          <p:nvPr/>
        </p:nvSpPr>
        <p:spPr>
          <a:xfrm>
            <a:off x="142844" y="3357562"/>
            <a:ext cx="28575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8" name="テキスト ボックス 77"/>
          <p:cNvSpPr txBox="1"/>
          <p:nvPr/>
        </p:nvSpPr>
        <p:spPr>
          <a:xfrm>
            <a:off x="428596" y="5929330"/>
            <a:ext cx="5485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A</a:t>
            </a:r>
            <a:endParaRPr kumimoji="1" lang="ja-JP" altLang="en-US" dirty="0"/>
          </a:p>
        </p:txBody>
      </p:sp>
      <p:sp>
        <p:nvSpPr>
          <p:cNvPr id="79" name="テキスト ボックス 78"/>
          <p:cNvSpPr txBox="1"/>
          <p:nvPr/>
        </p:nvSpPr>
        <p:spPr>
          <a:xfrm>
            <a:off x="1643042" y="5929330"/>
            <a:ext cx="540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B</a:t>
            </a:r>
            <a:endParaRPr kumimoji="1" lang="ja-JP" altLang="en-US" dirty="0"/>
          </a:p>
        </p:txBody>
      </p:sp>
      <p:sp>
        <p:nvSpPr>
          <p:cNvPr id="86" name="テキスト ボックス 85"/>
          <p:cNvSpPr txBox="1"/>
          <p:nvPr/>
        </p:nvSpPr>
        <p:spPr>
          <a:xfrm>
            <a:off x="2857488" y="5929330"/>
            <a:ext cx="538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C</a:t>
            </a:r>
            <a:endParaRPr kumimoji="1" lang="ja-JP" altLang="en-US" dirty="0"/>
          </a:p>
        </p:txBody>
      </p:sp>
      <p:sp>
        <p:nvSpPr>
          <p:cNvPr id="31" name="正方形/長方形 30"/>
          <p:cNvSpPr/>
          <p:nvPr/>
        </p:nvSpPr>
        <p:spPr>
          <a:xfrm>
            <a:off x="1500166" y="5572140"/>
            <a:ext cx="928662" cy="21431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29" name="右矢印 28"/>
          <p:cNvSpPr/>
          <p:nvPr/>
        </p:nvSpPr>
        <p:spPr>
          <a:xfrm rot="20135183">
            <a:off x="3471621" y="2312228"/>
            <a:ext cx="2071702" cy="10001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50" dirty="0" err="1" smtClean="0"/>
              <a:t>hanoi</a:t>
            </a:r>
            <a:r>
              <a:rPr kumimoji="1" lang="en-US" altLang="ja-JP" sz="1050" dirty="0" smtClean="0"/>
              <a:t>(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2</a:t>
            </a:r>
            <a:r>
              <a:rPr kumimoji="1" lang="en-US" altLang="ja-JP" sz="1050" dirty="0" smtClean="0"/>
              <a:t>, 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“</a:t>
            </a:r>
            <a:r>
              <a:rPr kumimoji="1" lang="ja-JP" altLang="en-US" sz="1050" dirty="0" smtClean="0">
                <a:solidFill>
                  <a:srgbClr val="FF0000"/>
                </a:solidFill>
              </a:rPr>
              <a:t>棒</a:t>
            </a:r>
            <a:r>
              <a:rPr lang="en-US" altLang="ja-JP" sz="1050" dirty="0" smtClean="0">
                <a:solidFill>
                  <a:srgbClr val="FF0000"/>
                </a:solidFill>
              </a:rPr>
              <a:t>C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”</a:t>
            </a:r>
            <a:r>
              <a:rPr kumimoji="1" lang="en-US" altLang="ja-JP" sz="1050" dirty="0" smtClean="0"/>
              <a:t>, 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“</a:t>
            </a:r>
            <a:r>
              <a:rPr kumimoji="1" lang="ja-JP" altLang="en-US" sz="1050" dirty="0" smtClean="0">
                <a:solidFill>
                  <a:srgbClr val="FF0000"/>
                </a:solidFill>
              </a:rPr>
              <a:t>棒</a:t>
            </a:r>
            <a:r>
              <a:rPr lang="en-US" altLang="ja-JP" sz="1050" dirty="0" smtClean="0">
                <a:solidFill>
                  <a:srgbClr val="FF0000"/>
                </a:solidFill>
              </a:rPr>
              <a:t>B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”</a:t>
            </a:r>
            <a:r>
              <a:rPr kumimoji="1" lang="en-US" altLang="ja-JP" sz="1050" dirty="0" smtClean="0"/>
              <a:t>, “</a:t>
            </a:r>
            <a:r>
              <a:rPr kumimoji="1" lang="ja-JP" altLang="en-US" sz="1050" dirty="0" smtClean="0"/>
              <a:t>棒</a:t>
            </a:r>
            <a:r>
              <a:rPr lang="en-US" altLang="ja-JP" sz="1050" dirty="0" smtClean="0"/>
              <a:t>A</a:t>
            </a:r>
            <a:r>
              <a:rPr kumimoji="1" lang="en-US" altLang="ja-JP" sz="1050" dirty="0" smtClean="0"/>
              <a:t>”)</a:t>
            </a:r>
            <a:endParaRPr kumimoji="1" lang="ja-JP" altLang="en-US" sz="1050" dirty="0"/>
          </a:p>
        </p:txBody>
      </p:sp>
      <p:grpSp>
        <p:nvGrpSpPr>
          <p:cNvPr id="6" name="グループ化 55"/>
          <p:cNvGrpSpPr/>
          <p:nvPr/>
        </p:nvGrpSpPr>
        <p:grpSpPr>
          <a:xfrm>
            <a:off x="5072066" y="1285860"/>
            <a:ext cx="3929090" cy="2714644"/>
            <a:chOff x="3890168" y="4143356"/>
            <a:chExt cx="3929090" cy="2714644"/>
          </a:xfrm>
        </p:grpSpPr>
        <p:sp>
          <p:nvSpPr>
            <p:cNvPr id="36" name="正方形/長方形 35"/>
            <p:cNvSpPr/>
            <p:nvPr/>
          </p:nvSpPr>
          <p:spPr>
            <a:xfrm>
              <a:off x="3890168" y="4143356"/>
              <a:ext cx="265803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err="1" smtClean="0"/>
                <a:t>hanoi</a:t>
              </a:r>
              <a:r>
                <a:rPr lang="en-US" altLang="ja-JP" sz="1600" dirty="0" smtClean="0"/>
                <a:t>(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2</a:t>
              </a:r>
              <a:r>
                <a:rPr lang="en-US" altLang="ja-JP" sz="1600" dirty="0" smtClean="0"/>
                <a:t>, 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“</a:t>
              </a:r>
              <a:r>
                <a:rPr lang="ja-JP" altLang="en-US" sz="1600" dirty="0" smtClean="0">
                  <a:solidFill>
                    <a:srgbClr val="FF0000"/>
                  </a:solidFill>
                </a:rPr>
                <a:t>棒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C”</a:t>
              </a:r>
              <a:r>
                <a:rPr lang="en-US" altLang="ja-JP" sz="1600" dirty="0" smtClean="0"/>
                <a:t>, 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“</a:t>
              </a:r>
              <a:r>
                <a:rPr lang="ja-JP" altLang="en-US" sz="1600" dirty="0" smtClean="0">
                  <a:solidFill>
                    <a:srgbClr val="FF0000"/>
                  </a:solidFill>
                </a:rPr>
                <a:t>棒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B”</a:t>
              </a:r>
              <a:r>
                <a:rPr lang="en-US" altLang="ja-JP" sz="1600" dirty="0" smtClean="0"/>
                <a:t>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A”) </a:t>
              </a:r>
            </a:p>
          </p:txBody>
        </p:sp>
        <p:sp>
          <p:nvSpPr>
            <p:cNvPr id="37" name="正方形/長方形 36"/>
            <p:cNvSpPr/>
            <p:nvPr/>
          </p:nvSpPr>
          <p:spPr>
            <a:xfrm>
              <a:off x="3890168" y="4429108"/>
              <a:ext cx="3929090" cy="71440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0" name="正方形/長方形 39"/>
            <p:cNvSpPr/>
            <p:nvPr/>
          </p:nvSpPr>
          <p:spPr>
            <a:xfrm>
              <a:off x="3890168" y="5143488"/>
              <a:ext cx="3929090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2000" dirty="0" smtClean="0"/>
                <a:t>if(</a:t>
              </a:r>
              <a:r>
                <a:rPr lang="en-US" altLang="ja-JP" sz="2000" dirty="0" err="1" smtClean="0"/>
                <a:t>ndisk</a:t>
              </a:r>
              <a:r>
                <a:rPr lang="en-US" altLang="ja-JP" sz="2000" dirty="0" smtClean="0"/>
                <a:t>&gt;=1){</a:t>
              </a:r>
            </a:p>
            <a:p>
              <a:pPr algn="just"/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move(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>
                  <a:solidFill>
                    <a:srgbClr val="FF0000"/>
                  </a:solidFill>
                </a:rPr>
                <a:t>dst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}</a:t>
              </a:r>
            </a:p>
          </p:txBody>
        </p:sp>
        <p:sp>
          <p:nvSpPr>
            <p:cNvPr id="42" name="テキスト ボックス 41"/>
            <p:cNvSpPr txBox="1"/>
            <p:nvPr/>
          </p:nvSpPr>
          <p:spPr>
            <a:xfrm>
              <a:off x="3929058" y="4500570"/>
              <a:ext cx="511679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err="1" smtClean="0">
                  <a:solidFill>
                    <a:srgbClr val="0070C0"/>
                  </a:solidFill>
                </a:rPr>
                <a:t>ndisk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44" name="テキスト ボックス 43"/>
            <p:cNvSpPr txBox="1"/>
            <p:nvPr/>
          </p:nvSpPr>
          <p:spPr>
            <a:xfrm>
              <a:off x="4714876" y="4786322"/>
              <a:ext cx="461986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/>
                <a:t>から</a:t>
              </a:r>
              <a:endParaRPr kumimoji="1" lang="ja-JP" altLang="en-US" sz="1200" dirty="0"/>
            </a:p>
          </p:txBody>
        </p:sp>
        <p:sp>
          <p:nvSpPr>
            <p:cNvPr id="47" name="テキスト ボックス 46"/>
            <p:cNvSpPr txBox="1"/>
            <p:nvPr/>
          </p:nvSpPr>
          <p:spPr>
            <a:xfrm>
              <a:off x="4714876" y="4500570"/>
              <a:ext cx="931665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ja-JP" altLang="en-US" sz="1200" dirty="0" smtClean="0"/>
                <a:t>枚の円盤を</a:t>
              </a:r>
              <a:endParaRPr kumimoji="1" lang="ja-JP" altLang="en-US" sz="1200" dirty="0"/>
            </a:p>
          </p:txBody>
        </p:sp>
        <p:sp>
          <p:nvSpPr>
            <p:cNvPr id="51" name="テキスト ボックス 50"/>
            <p:cNvSpPr txBox="1"/>
            <p:nvPr/>
          </p:nvSpPr>
          <p:spPr>
            <a:xfrm>
              <a:off x="5929322" y="4786322"/>
              <a:ext cx="338554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>
                  <a:solidFill>
                    <a:srgbClr val="0070C0"/>
                  </a:solidFill>
                </a:rPr>
                <a:t>へ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grpSp>
          <p:nvGrpSpPr>
            <p:cNvPr id="7" name="グループ化 50"/>
            <p:cNvGrpSpPr/>
            <p:nvPr/>
          </p:nvGrpSpPr>
          <p:grpSpPr>
            <a:xfrm>
              <a:off x="5143504" y="4786322"/>
              <a:ext cx="799148" cy="285752"/>
              <a:chOff x="4201480" y="4786322"/>
              <a:chExt cx="799148" cy="285752"/>
            </a:xfrm>
          </p:grpSpPr>
          <p:sp>
            <p:nvSpPr>
              <p:cNvPr id="65" name="テキスト ボックス 64"/>
              <p:cNvSpPr txBox="1"/>
              <p:nvPr/>
            </p:nvSpPr>
            <p:spPr>
              <a:xfrm>
                <a:off x="4201480" y="4786322"/>
                <a:ext cx="375296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kumimoji="1" lang="en-US" altLang="ja-JP" sz="1200" dirty="0" err="1" smtClean="0">
                    <a:solidFill>
                      <a:srgbClr val="0070C0"/>
                    </a:solidFill>
                  </a:rPr>
                  <a:t>dst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66" name="正方形/長方形 65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B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56" name="テキスト ボックス 55"/>
            <p:cNvSpPr txBox="1"/>
            <p:nvPr/>
          </p:nvSpPr>
          <p:spPr>
            <a:xfrm>
              <a:off x="7072330" y="4643446"/>
              <a:ext cx="732893" cy="46166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ja-JP" altLang="en-US" sz="1200" dirty="0" smtClean="0"/>
                <a:t>を使って</a:t>
              </a:r>
              <a:endParaRPr lang="en-US" altLang="ja-JP" sz="1200" dirty="0" smtClean="0"/>
            </a:p>
            <a:p>
              <a:r>
                <a:rPr lang="ja-JP" altLang="en-US" sz="1200" dirty="0" smtClean="0"/>
                <a:t>移動</a:t>
              </a:r>
              <a:endParaRPr kumimoji="1" lang="ja-JP" altLang="en-US" sz="1200" dirty="0"/>
            </a:p>
          </p:txBody>
        </p:sp>
        <p:sp>
          <p:nvSpPr>
            <p:cNvPr id="57" name="正方形/長方形 56"/>
            <p:cNvSpPr/>
            <p:nvPr/>
          </p:nvSpPr>
          <p:spPr>
            <a:xfrm>
              <a:off x="4500562" y="4500570"/>
              <a:ext cx="214314" cy="21433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altLang="ja-JP" sz="1200" dirty="0" smtClean="0">
                  <a:solidFill>
                    <a:srgbClr val="FF0000"/>
                  </a:solidFill>
                </a:rPr>
                <a:t>2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grpSp>
          <p:nvGrpSpPr>
            <p:cNvPr id="8" name="グループ化 43"/>
            <p:cNvGrpSpPr/>
            <p:nvPr/>
          </p:nvGrpSpPr>
          <p:grpSpPr>
            <a:xfrm>
              <a:off x="3929058" y="4786322"/>
              <a:ext cx="785818" cy="285752"/>
              <a:chOff x="4214810" y="4786322"/>
              <a:chExt cx="785818" cy="285752"/>
            </a:xfrm>
          </p:grpSpPr>
          <p:sp>
            <p:nvSpPr>
              <p:cNvPr id="63" name="テキスト ボックス 62"/>
              <p:cNvSpPr txBox="1"/>
              <p:nvPr/>
            </p:nvSpPr>
            <p:spPr>
              <a:xfrm>
                <a:off x="4214810" y="4786322"/>
                <a:ext cx="361959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err="1" smtClean="0">
                    <a:solidFill>
                      <a:srgbClr val="0070C0"/>
                    </a:solidFill>
                  </a:rPr>
                  <a:t>src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64" name="正方形/長方形 63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C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9" name="グループ化 46"/>
            <p:cNvGrpSpPr/>
            <p:nvPr/>
          </p:nvGrpSpPr>
          <p:grpSpPr>
            <a:xfrm>
              <a:off x="6215074" y="4786322"/>
              <a:ext cx="922896" cy="285752"/>
              <a:chOff x="4077732" y="4786322"/>
              <a:chExt cx="922896" cy="285752"/>
            </a:xfrm>
          </p:grpSpPr>
          <p:sp>
            <p:nvSpPr>
              <p:cNvPr id="61" name="テキスト ボックス 60"/>
              <p:cNvSpPr txBox="1"/>
              <p:nvPr/>
            </p:nvSpPr>
            <p:spPr>
              <a:xfrm>
                <a:off x="4077732" y="4786322"/>
                <a:ext cx="499047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smtClean="0">
                    <a:solidFill>
                      <a:srgbClr val="0070C0"/>
                    </a:solidFill>
                  </a:rPr>
                  <a:t>work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62" name="正方形/長方形 61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A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55" name="右矢印 54"/>
          <p:cNvSpPr/>
          <p:nvPr/>
        </p:nvSpPr>
        <p:spPr>
          <a:xfrm>
            <a:off x="5286380" y="3071810"/>
            <a:ext cx="28575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3" name="正方形/長方形 92"/>
          <p:cNvSpPr/>
          <p:nvPr/>
        </p:nvSpPr>
        <p:spPr>
          <a:xfrm>
            <a:off x="571472" y="5572140"/>
            <a:ext cx="357190" cy="21431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cxnSp>
        <p:nvCxnSpPr>
          <p:cNvPr id="58" name="曲線コネクタ 57"/>
          <p:cNvCxnSpPr/>
          <p:nvPr/>
        </p:nvCxnSpPr>
        <p:spPr>
          <a:xfrm rot="16200000" flipV="1">
            <a:off x="2321703" y="4822041"/>
            <a:ext cx="285752" cy="1071570"/>
          </a:xfrm>
          <a:prstGeom prst="curvedConnector3">
            <a:avLst>
              <a:gd name="adj1" fmla="val 179999"/>
            </a:avLst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正方形/長方形 59"/>
          <p:cNvSpPr/>
          <p:nvPr/>
        </p:nvSpPr>
        <p:spPr>
          <a:xfrm>
            <a:off x="357158" y="4071942"/>
            <a:ext cx="200728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200" dirty="0" smtClean="0"/>
              <a:t>move(“</a:t>
            </a:r>
            <a:r>
              <a:rPr lang="ja-JP" altLang="en-US" sz="1200" dirty="0" smtClean="0"/>
              <a:t>棒</a:t>
            </a:r>
            <a:r>
              <a:rPr lang="en-US" altLang="ja-JP" sz="1200" dirty="0" smtClean="0"/>
              <a:t>C”, “</a:t>
            </a:r>
            <a:r>
              <a:rPr lang="ja-JP" altLang="en-US" sz="1200" dirty="0" smtClean="0"/>
              <a:t>棒</a:t>
            </a:r>
            <a:r>
              <a:rPr lang="en-US" altLang="ja-JP" sz="1200" dirty="0" smtClean="0"/>
              <a:t>B”) </a:t>
            </a:r>
          </a:p>
          <a:p>
            <a:r>
              <a:rPr lang="ja-JP" altLang="en-US" sz="1600" dirty="0" smtClean="0">
                <a:solidFill>
                  <a:srgbClr val="00B0F0"/>
                </a:solidFill>
              </a:rPr>
              <a:t>「棒</a:t>
            </a:r>
            <a:r>
              <a:rPr lang="en-US" altLang="ja-JP" sz="1600" dirty="0" smtClean="0">
                <a:solidFill>
                  <a:srgbClr val="00B0F0"/>
                </a:solidFill>
              </a:rPr>
              <a:t>C</a:t>
            </a:r>
            <a:r>
              <a:rPr lang="ja-JP" altLang="en-US" sz="1600" dirty="0" smtClean="0">
                <a:solidFill>
                  <a:srgbClr val="00B0F0"/>
                </a:solidFill>
              </a:rPr>
              <a:t>から棒</a:t>
            </a:r>
            <a:r>
              <a:rPr lang="en-US" altLang="ja-JP" sz="1600" dirty="0" smtClean="0">
                <a:solidFill>
                  <a:srgbClr val="00B0F0"/>
                </a:solidFill>
              </a:rPr>
              <a:t>B</a:t>
            </a:r>
            <a:r>
              <a:rPr lang="ja-JP" altLang="en-US" sz="1600" dirty="0" smtClean="0">
                <a:solidFill>
                  <a:srgbClr val="00B0F0"/>
                </a:solidFill>
              </a:rPr>
              <a:t>へ移動」</a:t>
            </a:r>
            <a:endParaRPr lang="en-US" altLang="ja-JP" sz="1600" dirty="0" smtClean="0">
              <a:solidFill>
                <a:srgbClr val="00B0F0"/>
              </a:solidFill>
            </a:endParaRPr>
          </a:p>
        </p:txBody>
      </p:sp>
      <p:sp>
        <p:nvSpPr>
          <p:cNvPr id="67" name="正方形/長方形 66"/>
          <p:cNvSpPr/>
          <p:nvPr/>
        </p:nvSpPr>
        <p:spPr>
          <a:xfrm>
            <a:off x="1643042" y="5286388"/>
            <a:ext cx="642942" cy="21431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ハノイの塔：実行の様子</a:t>
            </a:r>
            <a:endParaRPr kumimoji="1" lang="ja-JP" altLang="en-US" dirty="0"/>
          </a:p>
        </p:txBody>
      </p:sp>
      <p:grpSp>
        <p:nvGrpSpPr>
          <p:cNvPr id="2" name="グループ化 55"/>
          <p:cNvGrpSpPr/>
          <p:nvPr/>
        </p:nvGrpSpPr>
        <p:grpSpPr>
          <a:xfrm>
            <a:off x="0" y="1285860"/>
            <a:ext cx="3929090" cy="2714644"/>
            <a:chOff x="3890168" y="4143356"/>
            <a:chExt cx="3929090" cy="2714644"/>
          </a:xfrm>
        </p:grpSpPr>
        <p:sp>
          <p:nvSpPr>
            <p:cNvPr id="18" name="正方形/長方形 17"/>
            <p:cNvSpPr/>
            <p:nvPr/>
          </p:nvSpPr>
          <p:spPr>
            <a:xfrm>
              <a:off x="3890168" y="4143356"/>
              <a:ext cx="265803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err="1" smtClean="0"/>
                <a:t>hanoi</a:t>
              </a:r>
              <a:r>
                <a:rPr lang="en-US" altLang="ja-JP" sz="1600" dirty="0" smtClean="0"/>
                <a:t>(3,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A”,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B”,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C”) </a:t>
              </a: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890168" y="4429108"/>
              <a:ext cx="3929090" cy="71440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" name="正方形/長方形 22"/>
            <p:cNvSpPr/>
            <p:nvPr/>
          </p:nvSpPr>
          <p:spPr>
            <a:xfrm>
              <a:off x="3890168" y="5143488"/>
              <a:ext cx="3929090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2000" dirty="0" smtClean="0"/>
                <a:t>if(</a:t>
              </a:r>
              <a:r>
                <a:rPr lang="en-US" altLang="ja-JP" sz="2000" dirty="0" err="1" smtClean="0"/>
                <a:t>ndisk</a:t>
              </a:r>
              <a:r>
                <a:rPr lang="en-US" altLang="ja-JP" sz="2000" dirty="0" smtClean="0"/>
                <a:t>&gt;=1){</a:t>
              </a:r>
            </a:p>
            <a:p>
              <a:pPr algn="just"/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move(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>
                  <a:solidFill>
                    <a:srgbClr val="FF0000"/>
                  </a:solidFill>
                </a:rPr>
                <a:t>dst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}</a:t>
              </a:r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3929058" y="4500570"/>
              <a:ext cx="511679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err="1" smtClean="0">
                  <a:solidFill>
                    <a:srgbClr val="0070C0"/>
                  </a:solidFill>
                </a:rPr>
                <a:t>ndisk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45" name="テキスト ボックス 44"/>
            <p:cNvSpPr txBox="1"/>
            <p:nvPr/>
          </p:nvSpPr>
          <p:spPr>
            <a:xfrm>
              <a:off x="4714876" y="4786322"/>
              <a:ext cx="461986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/>
                <a:t>から</a:t>
              </a:r>
              <a:endParaRPr kumimoji="1" lang="ja-JP" altLang="en-US" sz="1200" dirty="0"/>
            </a:p>
          </p:txBody>
        </p:sp>
        <p:sp>
          <p:nvSpPr>
            <p:cNvPr id="46" name="テキスト ボックス 45"/>
            <p:cNvSpPr txBox="1"/>
            <p:nvPr/>
          </p:nvSpPr>
          <p:spPr>
            <a:xfrm>
              <a:off x="4714876" y="4500570"/>
              <a:ext cx="931665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ja-JP" altLang="en-US" sz="1200" dirty="0" smtClean="0"/>
                <a:t>枚の円盤を</a:t>
              </a:r>
              <a:endParaRPr kumimoji="1" lang="ja-JP" altLang="en-US" sz="1200" dirty="0"/>
            </a:p>
          </p:txBody>
        </p:sp>
        <p:sp>
          <p:nvSpPr>
            <p:cNvPr id="50" name="テキスト ボックス 49"/>
            <p:cNvSpPr txBox="1"/>
            <p:nvPr/>
          </p:nvSpPr>
          <p:spPr>
            <a:xfrm>
              <a:off x="5929322" y="4786322"/>
              <a:ext cx="338554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>
                  <a:solidFill>
                    <a:srgbClr val="0070C0"/>
                  </a:solidFill>
                </a:rPr>
                <a:t>へ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grpSp>
          <p:nvGrpSpPr>
            <p:cNvPr id="3" name="グループ化 50"/>
            <p:cNvGrpSpPr/>
            <p:nvPr/>
          </p:nvGrpSpPr>
          <p:grpSpPr>
            <a:xfrm>
              <a:off x="5143504" y="4786322"/>
              <a:ext cx="799148" cy="285752"/>
              <a:chOff x="4201480" y="4786322"/>
              <a:chExt cx="799148" cy="285752"/>
            </a:xfrm>
          </p:grpSpPr>
          <p:sp>
            <p:nvSpPr>
              <p:cNvPr id="52" name="テキスト ボックス 51"/>
              <p:cNvSpPr txBox="1"/>
              <p:nvPr/>
            </p:nvSpPr>
            <p:spPr>
              <a:xfrm>
                <a:off x="4201480" y="4786322"/>
                <a:ext cx="375296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kumimoji="1" lang="en-US" altLang="ja-JP" sz="1200" dirty="0" err="1" smtClean="0">
                    <a:solidFill>
                      <a:srgbClr val="0070C0"/>
                    </a:solidFill>
                  </a:rPr>
                  <a:t>dst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53" name="正方形/長方形 52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B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54" name="テキスト ボックス 53"/>
            <p:cNvSpPr txBox="1"/>
            <p:nvPr/>
          </p:nvSpPr>
          <p:spPr>
            <a:xfrm>
              <a:off x="7072330" y="4643446"/>
              <a:ext cx="732893" cy="46166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ja-JP" altLang="en-US" sz="1200" dirty="0" smtClean="0"/>
                <a:t>を使って</a:t>
              </a:r>
              <a:endParaRPr lang="en-US" altLang="ja-JP" sz="1200" dirty="0" smtClean="0"/>
            </a:p>
            <a:p>
              <a:r>
                <a:rPr lang="ja-JP" altLang="en-US" sz="1200" dirty="0" smtClean="0"/>
                <a:t>移動</a:t>
              </a:r>
              <a:endParaRPr kumimoji="1" lang="ja-JP" altLang="en-US" sz="1200" dirty="0"/>
            </a:p>
          </p:txBody>
        </p:sp>
        <p:sp>
          <p:nvSpPr>
            <p:cNvPr id="39" name="正方形/長方形 38"/>
            <p:cNvSpPr/>
            <p:nvPr/>
          </p:nvSpPr>
          <p:spPr>
            <a:xfrm>
              <a:off x="4500562" y="4500570"/>
              <a:ext cx="214314" cy="21433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kumimoji="1" lang="en-US" altLang="ja-JP" sz="1200" dirty="0" smtClean="0">
                  <a:solidFill>
                    <a:srgbClr val="FF0000"/>
                  </a:solidFill>
                </a:rPr>
                <a:t>3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grpSp>
          <p:nvGrpSpPr>
            <p:cNvPr id="4" name="グループ化 43"/>
            <p:cNvGrpSpPr/>
            <p:nvPr/>
          </p:nvGrpSpPr>
          <p:grpSpPr>
            <a:xfrm>
              <a:off x="3929058" y="4786322"/>
              <a:ext cx="785818" cy="285752"/>
              <a:chOff x="4214810" y="4786322"/>
              <a:chExt cx="785818" cy="285752"/>
            </a:xfrm>
          </p:grpSpPr>
          <p:sp>
            <p:nvSpPr>
              <p:cNvPr id="43" name="テキスト ボックス 42"/>
              <p:cNvSpPr txBox="1"/>
              <p:nvPr/>
            </p:nvSpPr>
            <p:spPr>
              <a:xfrm>
                <a:off x="4214810" y="4786322"/>
                <a:ext cx="361959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err="1" smtClean="0">
                    <a:solidFill>
                      <a:srgbClr val="0070C0"/>
                    </a:solidFill>
                  </a:rPr>
                  <a:t>src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1" name="正方形/長方形 40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A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5" name="グループ化 46"/>
            <p:cNvGrpSpPr/>
            <p:nvPr/>
          </p:nvGrpSpPr>
          <p:grpSpPr>
            <a:xfrm>
              <a:off x="6215074" y="4786322"/>
              <a:ext cx="922896" cy="285752"/>
              <a:chOff x="4077732" y="4786322"/>
              <a:chExt cx="922896" cy="285752"/>
            </a:xfrm>
          </p:grpSpPr>
          <p:sp>
            <p:nvSpPr>
              <p:cNvPr id="48" name="テキスト ボックス 47"/>
              <p:cNvSpPr txBox="1"/>
              <p:nvPr/>
            </p:nvSpPr>
            <p:spPr>
              <a:xfrm>
                <a:off x="4077732" y="4786322"/>
                <a:ext cx="499047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smtClean="0">
                    <a:solidFill>
                      <a:srgbClr val="0070C0"/>
                    </a:solidFill>
                  </a:rPr>
                  <a:t>work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9" name="正方形/長方形 48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C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22" name="右矢印 21"/>
          <p:cNvSpPr/>
          <p:nvPr/>
        </p:nvSpPr>
        <p:spPr>
          <a:xfrm>
            <a:off x="142844" y="3357562"/>
            <a:ext cx="28575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8" name="テキスト ボックス 77"/>
          <p:cNvSpPr txBox="1"/>
          <p:nvPr/>
        </p:nvSpPr>
        <p:spPr>
          <a:xfrm>
            <a:off x="428596" y="5929330"/>
            <a:ext cx="5485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A</a:t>
            </a:r>
            <a:endParaRPr kumimoji="1" lang="ja-JP" altLang="en-US" dirty="0"/>
          </a:p>
        </p:txBody>
      </p:sp>
      <p:sp>
        <p:nvSpPr>
          <p:cNvPr id="79" name="テキスト ボックス 78"/>
          <p:cNvSpPr txBox="1"/>
          <p:nvPr/>
        </p:nvSpPr>
        <p:spPr>
          <a:xfrm>
            <a:off x="1643042" y="5929330"/>
            <a:ext cx="540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B</a:t>
            </a:r>
            <a:endParaRPr kumimoji="1" lang="ja-JP" altLang="en-US" dirty="0"/>
          </a:p>
        </p:txBody>
      </p:sp>
      <p:sp>
        <p:nvSpPr>
          <p:cNvPr id="86" name="テキスト ボックス 85"/>
          <p:cNvSpPr txBox="1"/>
          <p:nvPr/>
        </p:nvSpPr>
        <p:spPr>
          <a:xfrm>
            <a:off x="2857488" y="5929330"/>
            <a:ext cx="538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C</a:t>
            </a:r>
            <a:endParaRPr kumimoji="1" lang="ja-JP" altLang="en-US" dirty="0"/>
          </a:p>
        </p:txBody>
      </p:sp>
      <p:sp>
        <p:nvSpPr>
          <p:cNvPr id="31" name="正方形/長方形 30"/>
          <p:cNvSpPr/>
          <p:nvPr/>
        </p:nvSpPr>
        <p:spPr>
          <a:xfrm>
            <a:off x="1500166" y="5572140"/>
            <a:ext cx="928662" cy="21431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29" name="右矢印 28"/>
          <p:cNvSpPr/>
          <p:nvPr/>
        </p:nvSpPr>
        <p:spPr>
          <a:xfrm rot="20135183">
            <a:off x="3471621" y="2312228"/>
            <a:ext cx="2071702" cy="10001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50" dirty="0" err="1" smtClean="0"/>
              <a:t>hanoi</a:t>
            </a:r>
            <a:r>
              <a:rPr kumimoji="1" lang="en-US" altLang="ja-JP" sz="1050" dirty="0" smtClean="0"/>
              <a:t>(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2</a:t>
            </a:r>
            <a:r>
              <a:rPr kumimoji="1" lang="en-US" altLang="ja-JP" sz="1050" dirty="0" smtClean="0"/>
              <a:t>, 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“</a:t>
            </a:r>
            <a:r>
              <a:rPr kumimoji="1" lang="ja-JP" altLang="en-US" sz="1050" dirty="0" smtClean="0">
                <a:solidFill>
                  <a:srgbClr val="FF0000"/>
                </a:solidFill>
              </a:rPr>
              <a:t>棒</a:t>
            </a:r>
            <a:r>
              <a:rPr lang="en-US" altLang="ja-JP" sz="1050" dirty="0" smtClean="0">
                <a:solidFill>
                  <a:srgbClr val="FF0000"/>
                </a:solidFill>
              </a:rPr>
              <a:t>C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”</a:t>
            </a:r>
            <a:r>
              <a:rPr kumimoji="1" lang="en-US" altLang="ja-JP" sz="1050" dirty="0" smtClean="0"/>
              <a:t>, 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“</a:t>
            </a:r>
            <a:r>
              <a:rPr kumimoji="1" lang="ja-JP" altLang="en-US" sz="1050" dirty="0" smtClean="0">
                <a:solidFill>
                  <a:srgbClr val="FF0000"/>
                </a:solidFill>
              </a:rPr>
              <a:t>棒</a:t>
            </a:r>
            <a:r>
              <a:rPr lang="en-US" altLang="ja-JP" sz="1050" dirty="0" smtClean="0">
                <a:solidFill>
                  <a:srgbClr val="FF0000"/>
                </a:solidFill>
              </a:rPr>
              <a:t>B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”</a:t>
            </a:r>
            <a:r>
              <a:rPr kumimoji="1" lang="en-US" altLang="ja-JP" sz="1050" dirty="0" smtClean="0"/>
              <a:t>, “</a:t>
            </a:r>
            <a:r>
              <a:rPr kumimoji="1" lang="ja-JP" altLang="en-US" sz="1050" dirty="0" smtClean="0"/>
              <a:t>棒</a:t>
            </a:r>
            <a:r>
              <a:rPr lang="en-US" altLang="ja-JP" sz="1050" dirty="0" smtClean="0"/>
              <a:t>A</a:t>
            </a:r>
            <a:r>
              <a:rPr kumimoji="1" lang="en-US" altLang="ja-JP" sz="1050" dirty="0" smtClean="0"/>
              <a:t>”)</a:t>
            </a:r>
            <a:endParaRPr kumimoji="1" lang="ja-JP" altLang="en-US" sz="1050" dirty="0"/>
          </a:p>
        </p:txBody>
      </p:sp>
      <p:grpSp>
        <p:nvGrpSpPr>
          <p:cNvPr id="6" name="グループ化 55"/>
          <p:cNvGrpSpPr/>
          <p:nvPr/>
        </p:nvGrpSpPr>
        <p:grpSpPr>
          <a:xfrm>
            <a:off x="5072066" y="1285860"/>
            <a:ext cx="3929090" cy="2714644"/>
            <a:chOff x="3890168" y="4143356"/>
            <a:chExt cx="3929090" cy="2714644"/>
          </a:xfrm>
        </p:grpSpPr>
        <p:sp>
          <p:nvSpPr>
            <p:cNvPr id="36" name="正方形/長方形 35"/>
            <p:cNvSpPr/>
            <p:nvPr/>
          </p:nvSpPr>
          <p:spPr>
            <a:xfrm>
              <a:off x="3890168" y="4143356"/>
              <a:ext cx="265803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err="1" smtClean="0"/>
                <a:t>hanoi</a:t>
              </a:r>
              <a:r>
                <a:rPr lang="en-US" altLang="ja-JP" sz="1600" dirty="0" smtClean="0"/>
                <a:t>(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2</a:t>
              </a:r>
              <a:r>
                <a:rPr lang="en-US" altLang="ja-JP" sz="1600" dirty="0" smtClean="0"/>
                <a:t>, 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“</a:t>
              </a:r>
              <a:r>
                <a:rPr lang="ja-JP" altLang="en-US" sz="1600" dirty="0" smtClean="0">
                  <a:solidFill>
                    <a:srgbClr val="FF0000"/>
                  </a:solidFill>
                </a:rPr>
                <a:t>棒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C”</a:t>
              </a:r>
              <a:r>
                <a:rPr lang="en-US" altLang="ja-JP" sz="1600" dirty="0" smtClean="0"/>
                <a:t>, 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“</a:t>
              </a:r>
              <a:r>
                <a:rPr lang="ja-JP" altLang="en-US" sz="1600" dirty="0" smtClean="0">
                  <a:solidFill>
                    <a:srgbClr val="FF0000"/>
                  </a:solidFill>
                </a:rPr>
                <a:t>棒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B”</a:t>
              </a:r>
              <a:r>
                <a:rPr lang="en-US" altLang="ja-JP" sz="1600" dirty="0" smtClean="0"/>
                <a:t>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A”) </a:t>
              </a:r>
            </a:p>
          </p:txBody>
        </p:sp>
        <p:sp>
          <p:nvSpPr>
            <p:cNvPr id="37" name="正方形/長方形 36"/>
            <p:cNvSpPr/>
            <p:nvPr/>
          </p:nvSpPr>
          <p:spPr>
            <a:xfrm>
              <a:off x="3890168" y="4429108"/>
              <a:ext cx="3929090" cy="71440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0" name="正方形/長方形 39"/>
            <p:cNvSpPr/>
            <p:nvPr/>
          </p:nvSpPr>
          <p:spPr>
            <a:xfrm>
              <a:off x="3890168" y="5143488"/>
              <a:ext cx="3929090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2000" dirty="0" smtClean="0"/>
                <a:t>if(</a:t>
              </a:r>
              <a:r>
                <a:rPr lang="en-US" altLang="ja-JP" sz="2000" dirty="0" err="1" smtClean="0"/>
                <a:t>ndisk</a:t>
              </a:r>
              <a:r>
                <a:rPr lang="en-US" altLang="ja-JP" sz="2000" dirty="0" smtClean="0"/>
                <a:t>&gt;=1){</a:t>
              </a:r>
            </a:p>
            <a:p>
              <a:pPr algn="just"/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move(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>
                  <a:solidFill>
                    <a:srgbClr val="FF0000"/>
                  </a:solidFill>
                </a:rPr>
                <a:t>dst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}</a:t>
              </a:r>
            </a:p>
          </p:txBody>
        </p:sp>
        <p:sp>
          <p:nvSpPr>
            <p:cNvPr id="42" name="テキスト ボックス 41"/>
            <p:cNvSpPr txBox="1"/>
            <p:nvPr/>
          </p:nvSpPr>
          <p:spPr>
            <a:xfrm>
              <a:off x="3929058" y="4500570"/>
              <a:ext cx="511679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err="1" smtClean="0">
                  <a:solidFill>
                    <a:srgbClr val="0070C0"/>
                  </a:solidFill>
                </a:rPr>
                <a:t>ndisk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44" name="テキスト ボックス 43"/>
            <p:cNvSpPr txBox="1"/>
            <p:nvPr/>
          </p:nvSpPr>
          <p:spPr>
            <a:xfrm>
              <a:off x="4714876" y="4786322"/>
              <a:ext cx="461986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/>
                <a:t>から</a:t>
              </a:r>
              <a:endParaRPr kumimoji="1" lang="ja-JP" altLang="en-US" sz="1200" dirty="0"/>
            </a:p>
          </p:txBody>
        </p:sp>
        <p:sp>
          <p:nvSpPr>
            <p:cNvPr id="47" name="テキスト ボックス 46"/>
            <p:cNvSpPr txBox="1"/>
            <p:nvPr/>
          </p:nvSpPr>
          <p:spPr>
            <a:xfrm>
              <a:off x="4714876" y="4500570"/>
              <a:ext cx="931665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ja-JP" altLang="en-US" sz="1200" dirty="0" smtClean="0"/>
                <a:t>枚の円盤を</a:t>
              </a:r>
              <a:endParaRPr kumimoji="1" lang="ja-JP" altLang="en-US" sz="1200" dirty="0"/>
            </a:p>
          </p:txBody>
        </p:sp>
        <p:sp>
          <p:nvSpPr>
            <p:cNvPr id="51" name="テキスト ボックス 50"/>
            <p:cNvSpPr txBox="1"/>
            <p:nvPr/>
          </p:nvSpPr>
          <p:spPr>
            <a:xfrm>
              <a:off x="5929322" y="4786322"/>
              <a:ext cx="338554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>
                  <a:solidFill>
                    <a:srgbClr val="0070C0"/>
                  </a:solidFill>
                </a:rPr>
                <a:t>へ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grpSp>
          <p:nvGrpSpPr>
            <p:cNvPr id="7" name="グループ化 50"/>
            <p:cNvGrpSpPr/>
            <p:nvPr/>
          </p:nvGrpSpPr>
          <p:grpSpPr>
            <a:xfrm>
              <a:off x="5143504" y="4786322"/>
              <a:ext cx="799148" cy="285752"/>
              <a:chOff x="4201480" y="4786322"/>
              <a:chExt cx="799148" cy="285752"/>
            </a:xfrm>
          </p:grpSpPr>
          <p:sp>
            <p:nvSpPr>
              <p:cNvPr id="65" name="テキスト ボックス 64"/>
              <p:cNvSpPr txBox="1"/>
              <p:nvPr/>
            </p:nvSpPr>
            <p:spPr>
              <a:xfrm>
                <a:off x="4201480" y="4786322"/>
                <a:ext cx="375296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kumimoji="1" lang="en-US" altLang="ja-JP" sz="1200" dirty="0" err="1" smtClean="0">
                    <a:solidFill>
                      <a:srgbClr val="0070C0"/>
                    </a:solidFill>
                  </a:rPr>
                  <a:t>dst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66" name="正方形/長方形 65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B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56" name="テキスト ボックス 55"/>
            <p:cNvSpPr txBox="1"/>
            <p:nvPr/>
          </p:nvSpPr>
          <p:spPr>
            <a:xfrm>
              <a:off x="7072330" y="4643446"/>
              <a:ext cx="732893" cy="46166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ja-JP" altLang="en-US" sz="1200" dirty="0" smtClean="0"/>
                <a:t>を使って</a:t>
              </a:r>
              <a:endParaRPr lang="en-US" altLang="ja-JP" sz="1200" dirty="0" smtClean="0"/>
            </a:p>
            <a:p>
              <a:r>
                <a:rPr lang="ja-JP" altLang="en-US" sz="1200" dirty="0" smtClean="0"/>
                <a:t>移動</a:t>
              </a:r>
              <a:endParaRPr kumimoji="1" lang="ja-JP" altLang="en-US" sz="1200" dirty="0"/>
            </a:p>
          </p:txBody>
        </p:sp>
        <p:sp>
          <p:nvSpPr>
            <p:cNvPr id="57" name="正方形/長方形 56"/>
            <p:cNvSpPr/>
            <p:nvPr/>
          </p:nvSpPr>
          <p:spPr>
            <a:xfrm>
              <a:off x="4500562" y="4500570"/>
              <a:ext cx="214314" cy="21433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altLang="ja-JP" sz="1200" dirty="0" smtClean="0">
                  <a:solidFill>
                    <a:srgbClr val="FF0000"/>
                  </a:solidFill>
                </a:rPr>
                <a:t>2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grpSp>
          <p:nvGrpSpPr>
            <p:cNvPr id="8" name="グループ化 43"/>
            <p:cNvGrpSpPr/>
            <p:nvPr/>
          </p:nvGrpSpPr>
          <p:grpSpPr>
            <a:xfrm>
              <a:off x="3929058" y="4786322"/>
              <a:ext cx="785818" cy="285752"/>
              <a:chOff x="4214810" y="4786322"/>
              <a:chExt cx="785818" cy="285752"/>
            </a:xfrm>
          </p:grpSpPr>
          <p:sp>
            <p:nvSpPr>
              <p:cNvPr id="63" name="テキスト ボックス 62"/>
              <p:cNvSpPr txBox="1"/>
              <p:nvPr/>
            </p:nvSpPr>
            <p:spPr>
              <a:xfrm>
                <a:off x="4214810" y="4786322"/>
                <a:ext cx="361959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err="1" smtClean="0">
                    <a:solidFill>
                      <a:srgbClr val="0070C0"/>
                    </a:solidFill>
                  </a:rPr>
                  <a:t>src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64" name="正方形/長方形 63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C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9" name="グループ化 46"/>
            <p:cNvGrpSpPr/>
            <p:nvPr/>
          </p:nvGrpSpPr>
          <p:grpSpPr>
            <a:xfrm>
              <a:off x="6215074" y="4786322"/>
              <a:ext cx="922896" cy="285752"/>
              <a:chOff x="4077732" y="4786322"/>
              <a:chExt cx="922896" cy="285752"/>
            </a:xfrm>
          </p:grpSpPr>
          <p:sp>
            <p:nvSpPr>
              <p:cNvPr id="61" name="テキスト ボックス 60"/>
              <p:cNvSpPr txBox="1"/>
              <p:nvPr/>
            </p:nvSpPr>
            <p:spPr>
              <a:xfrm>
                <a:off x="4077732" y="4786322"/>
                <a:ext cx="499047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smtClean="0">
                    <a:solidFill>
                      <a:srgbClr val="0070C0"/>
                    </a:solidFill>
                  </a:rPr>
                  <a:t>work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62" name="正方形/長方形 61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A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55" name="右矢印 54"/>
          <p:cNvSpPr/>
          <p:nvPr/>
        </p:nvSpPr>
        <p:spPr>
          <a:xfrm>
            <a:off x="5286380" y="3357562"/>
            <a:ext cx="28575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3" name="正方形/長方形 92"/>
          <p:cNvSpPr/>
          <p:nvPr/>
        </p:nvSpPr>
        <p:spPr>
          <a:xfrm>
            <a:off x="571472" y="5572140"/>
            <a:ext cx="357190" cy="21431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67" name="正方形/長方形 66"/>
          <p:cNvSpPr/>
          <p:nvPr/>
        </p:nvSpPr>
        <p:spPr>
          <a:xfrm>
            <a:off x="1643042" y="5286388"/>
            <a:ext cx="642942" cy="21431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ハノイの塔：実行の様子</a:t>
            </a:r>
            <a:endParaRPr kumimoji="1" lang="ja-JP" altLang="en-US" dirty="0"/>
          </a:p>
        </p:txBody>
      </p:sp>
      <p:grpSp>
        <p:nvGrpSpPr>
          <p:cNvPr id="2" name="グループ化 55"/>
          <p:cNvGrpSpPr/>
          <p:nvPr/>
        </p:nvGrpSpPr>
        <p:grpSpPr>
          <a:xfrm>
            <a:off x="0" y="1285860"/>
            <a:ext cx="3929090" cy="2714644"/>
            <a:chOff x="3890168" y="4143356"/>
            <a:chExt cx="3929090" cy="2714644"/>
          </a:xfrm>
        </p:grpSpPr>
        <p:sp>
          <p:nvSpPr>
            <p:cNvPr id="18" name="正方形/長方形 17"/>
            <p:cNvSpPr/>
            <p:nvPr/>
          </p:nvSpPr>
          <p:spPr>
            <a:xfrm>
              <a:off x="3890168" y="4143356"/>
              <a:ext cx="265803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err="1" smtClean="0"/>
                <a:t>hanoi</a:t>
              </a:r>
              <a:r>
                <a:rPr lang="en-US" altLang="ja-JP" sz="1600" dirty="0" smtClean="0"/>
                <a:t>(3,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A”,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B”,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C”) </a:t>
              </a: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890168" y="4429108"/>
              <a:ext cx="3929090" cy="71440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" name="正方形/長方形 22"/>
            <p:cNvSpPr/>
            <p:nvPr/>
          </p:nvSpPr>
          <p:spPr>
            <a:xfrm>
              <a:off x="3890168" y="5143488"/>
              <a:ext cx="3929090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2000" dirty="0" smtClean="0"/>
                <a:t>if(</a:t>
              </a:r>
              <a:r>
                <a:rPr lang="en-US" altLang="ja-JP" sz="2000" dirty="0" err="1" smtClean="0"/>
                <a:t>ndisk</a:t>
              </a:r>
              <a:r>
                <a:rPr lang="en-US" altLang="ja-JP" sz="2000" dirty="0" smtClean="0"/>
                <a:t>&gt;=1){</a:t>
              </a:r>
            </a:p>
            <a:p>
              <a:pPr algn="just"/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move(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>
                  <a:solidFill>
                    <a:srgbClr val="FF0000"/>
                  </a:solidFill>
                </a:rPr>
                <a:t>dst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}</a:t>
              </a:r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3929058" y="4500570"/>
              <a:ext cx="511679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err="1" smtClean="0">
                  <a:solidFill>
                    <a:srgbClr val="0070C0"/>
                  </a:solidFill>
                </a:rPr>
                <a:t>ndisk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45" name="テキスト ボックス 44"/>
            <p:cNvSpPr txBox="1"/>
            <p:nvPr/>
          </p:nvSpPr>
          <p:spPr>
            <a:xfrm>
              <a:off x="4714876" y="4786322"/>
              <a:ext cx="461986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/>
                <a:t>から</a:t>
              </a:r>
              <a:endParaRPr kumimoji="1" lang="ja-JP" altLang="en-US" sz="1200" dirty="0"/>
            </a:p>
          </p:txBody>
        </p:sp>
        <p:sp>
          <p:nvSpPr>
            <p:cNvPr id="46" name="テキスト ボックス 45"/>
            <p:cNvSpPr txBox="1"/>
            <p:nvPr/>
          </p:nvSpPr>
          <p:spPr>
            <a:xfrm>
              <a:off x="4714876" y="4500570"/>
              <a:ext cx="931665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ja-JP" altLang="en-US" sz="1200" dirty="0" smtClean="0"/>
                <a:t>枚の円盤を</a:t>
              </a:r>
              <a:endParaRPr kumimoji="1" lang="ja-JP" altLang="en-US" sz="1200" dirty="0"/>
            </a:p>
          </p:txBody>
        </p:sp>
        <p:sp>
          <p:nvSpPr>
            <p:cNvPr id="50" name="テキスト ボックス 49"/>
            <p:cNvSpPr txBox="1"/>
            <p:nvPr/>
          </p:nvSpPr>
          <p:spPr>
            <a:xfrm>
              <a:off x="5929322" y="4786322"/>
              <a:ext cx="338554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>
                  <a:solidFill>
                    <a:srgbClr val="0070C0"/>
                  </a:solidFill>
                </a:rPr>
                <a:t>へ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grpSp>
          <p:nvGrpSpPr>
            <p:cNvPr id="3" name="グループ化 50"/>
            <p:cNvGrpSpPr/>
            <p:nvPr/>
          </p:nvGrpSpPr>
          <p:grpSpPr>
            <a:xfrm>
              <a:off x="5143504" y="4786322"/>
              <a:ext cx="799148" cy="285752"/>
              <a:chOff x="4201480" y="4786322"/>
              <a:chExt cx="799148" cy="285752"/>
            </a:xfrm>
          </p:grpSpPr>
          <p:sp>
            <p:nvSpPr>
              <p:cNvPr id="52" name="テキスト ボックス 51"/>
              <p:cNvSpPr txBox="1"/>
              <p:nvPr/>
            </p:nvSpPr>
            <p:spPr>
              <a:xfrm>
                <a:off x="4201480" y="4786322"/>
                <a:ext cx="375296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kumimoji="1" lang="en-US" altLang="ja-JP" sz="1200" dirty="0" err="1" smtClean="0">
                    <a:solidFill>
                      <a:srgbClr val="0070C0"/>
                    </a:solidFill>
                  </a:rPr>
                  <a:t>dst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53" name="正方形/長方形 52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B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54" name="テキスト ボックス 53"/>
            <p:cNvSpPr txBox="1"/>
            <p:nvPr/>
          </p:nvSpPr>
          <p:spPr>
            <a:xfrm>
              <a:off x="7072330" y="4643446"/>
              <a:ext cx="732893" cy="46166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ja-JP" altLang="en-US" sz="1200" dirty="0" smtClean="0"/>
                <a:t>を使って</a:t>
              </a:r>
              <a:endParaRPr lang="en-US" altLang="ja-JP" sz="1200" dirty="0" smtClean="0"/>
            </a:p>
            <a:p>
              <a:r>
                <a:rPr lang="ja-JP" altLang="en-US" sz="1200" dirty="0" smtClean="0"/>
                <a:t>移動</a:t>
              </a:r>
              <a:endParaRPr kumimoji="1" lang="ja-JP" altLang="en-US" sz="1200" dirty="0"/>
            </a:p>
          </p:txBody>
        </p:sp>
        <p:sp>
          <p:nvSpPr>
            <p:cNvPr id="39" name="正方形/長方形 38"/>
            <p:cNvSpPr/>
            <p:nvPr/>
          </p:nvSpPr>
          <p:spPr>
            <a:xfrm>
              <a:off x="4500562" y="4500570"/>
              <a:ext cx="214314" cy="21433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kumimoji="1" lang="en-US" altLang="ja-JP" sz="1200" dirty="0" smtClean="0">
                  <a:solidFill>
                    <a:srgbClr val="FF0000"/>
                  </a:solidFill>
                </a:rPr>
                <a:t>3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grpSp>
          <p:nvGrpSpPr>
            <p:cNvPr id="4" name="グループ化 43"/>
            <p:cNvGrpSpPr/>
            <p:nvPr/>
          </p:nvGrpSpPr>
          <p:grpSpPr>
            <a:xfrm>
              <a:off x="3929058" y="4786322"/>
              <a:ext cx="785818" cy="285752"/>
              <a:chOff x="4214810" y="4786322"/>
              <a:chExt cx="785818" cy="285752"/>
            </a:xfrm>
          </p:grpSpPr>
          <p:sp>
            <p:nvSpPr>
              <p:cNvPr id="43" name="テキスト ボックス 42"/>
              <p:cNvSpPr txBox="1"/>
              <p:nvPr/>
            </p:nvSpPr>
            <p:spPr>
              <a:xfrm>
                <a:off x="4214810" y="4786322"/>
                <a:ext cx="361959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err="1" smtClean="0">
                    <a:solidFill>
                      <a:srgbClr val="0070C0"/>
                    </a:solidFill>
                  </a:rPr>
                  <a:t>src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1" name="正方形/長方形 40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A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5" name="グループ化 46"/>
            <p:cNvGrpSpPr/>
            <p:nvPr/>
          </p:nvGrpSpPr>
          <p:grpSpPr>
            <a:xfrm>
              <a:off x="6215074" y="4786322"/>
              <a:ext cx="922896" cy="285752"/>
              <a:chOff x="4077732" y="4786322"/>
              <a:chExt cx="922896" cy="285752"/>
            </a:xfrm>
          </p:grpSpPr>
          <p:sp>
            <p:nvSpPr>
              <p:cNvPr id="48" name="テキスト ボックス 47"/>
              <p:cNvSpPr txBox="1"/>
              <p:nvPr/>
            </p:nvSpPr>
            <p:spPr>
              <a:xfrm>
                <a:off x="4077732" y="4786322"/>
                <a:ext cx="499047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smtClean="0">
                    <a:solidFill>
                      <a:srgbClr val="0070C0"/>
                    </a:solidFill>
                  </a:rPr>
                  <a:t>work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9" name="正方形/長方形 48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C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22" name="右矢印 21"/>
          <p:cNvSpPr/>
          <p:nvPr/>
        </p:nvSpPr>
        <p:spPr>
          <a:xfrm>
            <a:off x="142844" y="3357562"/>
            <a:ext cx="28575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8" name="テキスト ボックス 77"/>
          <p:cNvSpPr txBox="1"/>
          <p:nvPr/>
        </p:nvSpPr>
        <p:spPr>
          <a:xfrm>
            <a:off x="428596" y="5929330"/>
            <a:ext cx="5485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A</a:t>
            </a:r>
            <a:endParaRPr kumimoji="1" lang="ja-JP" altLang="en-US" dirty="0"/>
          </a:p>
        </p:txBody>
      </p:sp>
      <p:sp>
        <p:nvSpPr>
          <p:cNvPr id="79" name="テキスト ボックス 78"/>
          <p:cNvSpPr txBox="1"/>
          <p:nvPr/>
        </p:nvSpPr>
        <p:spPr>
          <a:xfrm>
            <a:off x="1643042" y="5929330"/>
            <a:ext cx="540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B</a:t>
            </a:r>
            <a:endParaRPr kumimoji="1" lang="ja-JP" altLang="en-US" dirty="0"/>
          </a:p>
        </p:txBody>
      </p:sp>
      <p:sp>
        <p:nvSpPr>
          <p:cNvPr id="86" name="テキスト ボックス 85"/>
          <p:cNvSpPr txBox="1"/>
          <p:nvPr/>
        </p:nvSpPr>
        <p:spPr>
          <a:xfrm>
            <a:off x="2857488" y="5929330"/>
            <a:ext cx="538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C</a:t>
            </a:r>
            <a:endParaRPr kumimoji="1" lang="ja-JP" altLang="en-US" dirty="0"/>
          </a:p>
        </p:txBody>
      </p:sp>
      <p:sp>
        <p:nvSpPr>
          <p:cNvPr id="31" name="正方形/長方形 30"/>
          <p:cNvSpPr/>
          <p:nvPr/>
        </p:nvSpPr>
        <p:spPr>
          <a:xfrm>
            <a:off x="1500166" y="5572140"/>
            <a:ext cx="928662" cy="21431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29" name="右矢印 28"/>
          <p:cNvSpPr/>
          <p:nvPr/>
        </p:nvSpPr>
        <p:spPr>
          <a:xfrm rot="20135183">
            <a:off x="3471621" y="2312228"/>
            <a:ext cx="2071702" cy="10001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50" dirty="0" err="1" smtClean="0"/>
              <a:t>hanoi</a:t>
            </a:r>
            <a:r>
              <a:rPr kumimoji="1" lang="en-US" altLang="ja-JP" sz="1050" dirty="0" smtClean="0"/>
              <a:t>(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2</a:t>
            </a:r>
            <a:r>
              <a:rPr kumimoji="1" lang="en-US" altLang="ja-JP" sz="1050" dirty="0" smtClean="0"/>
              <a:t>, 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“</a:t>
            </a:r>
            <a:r>
              <a:rPr kumimoji="1" lang="ja-JP" altLang="en-US" sz="1050" dirty="0" smtClean="0">
                <a:solidFill>
                  <a:srgbClr val="FF0000"/>
                </a:solidFill>
              </a:rPr>
              <a:t>棒</a:t>
            </a:r>
            <a:r>
              <a:rPr lang="en-US" altLang="ja-JP" sz="1050" dirty="0" smtClean="0">
                <a:solidFill>
                  <a:srgbClr val="FF0000"/>
                </a:solidFill>
              </a:rPr>
              <a:t>C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”</a:t>
            </a:r>
            <a:r>
              <a:rPr kumimoji="1" lang="en-US" altLang="ja-JP" sz="1050" dirty="0" smtClean="0"/>
              <a:t>, 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“</a:t>
            </a:r>
            <a:r>
              <a:rPr kumimoji="1" lang="ja-JP" altLang="en-US" sz="1050" dirty="0" smtClean="0">
                <a:solidFill>
                  <a:srgbClr val="FF0000"/>
                </a:solidFill>
              </a:rPr>
              <a:t>棒</a:t>
            </a:r>
            <a:r>
              <a:rPr lang="en-US" altLang="ja-JP" sz="1050" dirty="0" smtClean="0">
                <a:solidFill>
                  <a:srgbClr val="FF0000"/>
                </a:solidFill>
              </a:rPr>
              <a:t>B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”</a:t>
            </a:r>
            <a:r>
              <a:rPr kumimoji="1" lang="en-US" altLang="ja-JP" sz="1050" dirty="0" smtClean="0"/>
              <a:t>, “</a:t>
            </a:r>
            <a:r>
              <a:rPr kumimoji="1" lang="ja-JP" altLang="en-US" sz="1050" dirty="0" smtClean="0"/>
              <a:t>棒</a:t>
            </a:r>
            <a:r>
              <a:rPr lang="en-US" altLang="ja-JP" sz="1050" dirty="0" smtClean="0"/>
              <a:t>A</a:t>
            </a:r>
            <a:r>
              <a:rPr kumimoji="1" lang="en-US" altLang="ja-JP" sz="1050" dirty="0" smtClean="0"/>
              <a:t>”)</a:t>
            </a:r>
            <a:endParaRPr kumimoji="1" lang="ja-JP" altLang="en-US" sz="1050" dirty="0"/>
          </a:p>
        </p:txBody>
      </p:sp>
      <p:grpSp>
        <p:nvGrpSpPr>
          <p:cNvPr id="6" name="グループ化 55"/>
          <p:cNvGrpSpPr/>
          <p:nvPr/>
        </p:nvGrpSpPr>
        <p:grpSpPr>
          <a:xfrm>
            <a:off x="5072066" y="1285860"/>
            <a:ext cx="3929090" cy="2714644"/>
            <a:chOff x="3890168" y="4143356"/>
            <a:chExt cx="3929090" cy="2714644"/>
          </a:xfrm>
        </p:grpSpPr>
        <p:sp>
          <p:nvSpPr>
            <p:cNvPr id="36" name="正方形/長方形 35"/>
            <p:cNvSpPr/>
            <p:nvPr/>
          </p:nvSpPr>
          <p:spPr>
            <a:xfrm>
              <a:off x="3890168" y="4143356"/>
              <a:ext cx="265803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err="1" smtClean="0"/>
                <a:t>hanoi</a:t>
              </a:r>
              <a:r>
                <a:rPr lang="en-US" altLang="ja-JP" sz="1600" dirty="0" smtClean="0"/>
                <a:t>(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2</a:t>
              </a:r>
              <a:r>
                <a:rPr lang="en-US" altLang="ja-JP" sz="1600" dirty="0" smtClean="0"/>
                <a:t>, 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“</a:t>
              </a:r>
              <a:r>
                <a:rPr lang="ja-JP" altLang="en-US" sz="1600" dirty="0" smtClean="0">
                  <a:solidFill>
                    <a:srgbClr val="FF0000"/>
                  </a:solidFill>
                </a:rPr>
                <a:t>棒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C”</a:t>
              </a:r>
              <a:r>
                <a:rPr lang="en-US" altLang="ja-JP" sz="1600" dirty="0" smtClean="0"/>
                <a:t>, 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“</a:t>
              </a:r>
              <a:r>
                <a:rPr lang="ja-JP" altLang="en-US" sz="1600" dirty="0" smtClean="0">
                  <a:solidFill>
                    <a:srgbClr val="FF0000"/>
                  </a:solidFill>
                </a:rPr>
                <a:t>棒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B”</a:t>
              </a:r>
              <a:r>
                <a:rPr lang="en-US" altLang="ja-JP" sz="1600" dirty="0" smtClean="0"/>
                <a:t>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A”) </a:t>
              </a:r>
            </a:p>
          </p:txBody>
        </p:sp>
        <p:sp>
          <p:nvSpPr>
            <p:cNvPr id="37" name="正方形/長方形 36"/>
            <p:cNvSpPr/>
            <p:nvPr/>
          </p:nvSpPr>
          <p:spPr>
            <a:xfrm>
              <a:off x="3890168" y="4429108"/>
              <a:ext cx="3929090" cy="71440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0" name="正方形/長方形 39"/>
            <p:cNvSpPr/>
            <p:nvPr/>
          </p:nvSpPr>
          <p:spPr>
            <a:xfrm>
              <a:off x="3890168" y="5143488"/>
              <a:ext cx="3929090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2000" dirty="0" smtClean="0"/>
                <a:t>if(</a:t>
              </a:r>
              <a:r>
                <a:rPr lang="en-US" altLang="ja-JP" sz="2000" dirty="0" err="1" smtClean="0"/>
                <a:t>ndisk</a:t>
              </a:r>
              <a:r>
                <a:rPr lang="en-US" altLang="ja-JP" sz="2000" dirty="0" smtClean="0"/>
                <a:t>&gt;=1){</a:t>
              </a:r>
            </a:p>
            <a:p>
              <a:pPr algn="just"/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move(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>
                  <a:solidFill>
                    <a:srgbClr val="FF0000"/>
                  </a:solidFill>
                </a:rPr>
                <a:t>dst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}</a:t>
              </a:r>
            </a:p>
          </p:txBody>
        </p:sp>
        <p:sp>
          <p:nvSpPr>
            <p:cNvPr id="42" name="テキスト ボックス 41"/>
            <p:cNvSpPr txBox="1"/>
            <p:nvPr/>
          </p:nvSpPr>
          <p:spPr>
            <a:xfrm>
              <a:off x="3929058" y="4500570"/>
              <a:ext cx="511679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err="1" smtClean="0">
                  <a:solidFill>
                    <a:srgbClr val="0070C0"/>
                  </a:solidFill>
                </a:rPr>
                <a:t>ndisk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44" name="テキスト ボックス 43"/>
            <p:cNvSpPr txBox="1"/>
            <p:nvPr/>
          </p:nvSpPr>
          <p:spPr>
            <a:xfrm>
              <a:off x="4714876" y="4786322"/>
              <a:ext cx="461986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/>
                <a:t>から</a:t>
              </a:r>
              <a:endParaRPr kumimoji="1" lang="ja-JP" altLang="en-US" sz="1200" dirty="0"/>
            </a:p>
          </p:txBody>
        </p:sp>
        <p:sp>
          <p:nvSpPr>
            <p:cNvPr id="47" name="テキスト ボックス 46"/>
            <p:cNvSpPr txBox="1"/>
            <p:nvPr/>
          </p:nvSpPr>
          <p:spPr>
            <a:xfrm>
              <a:off x="4714876" y="4500570"/>
              <a:ext cx="931665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ja-JP" altLang="en-US" sz="1200" dirty="0" smtClean="0"/>
                <a:t>枚の円盤を</a:t>
              </a:r>
              <a:endParaRPr kumimoji="1" lang="ja-JP" altLang="en-US" sz="1200" dirty="0"/>
            </a:p>
          </p:txBody>
        </p:sp>
        <p:sp>
          <p:nvSpPr>
            <p:cNvPr id="51" name="テキスト ボックス 50"/>
            <p:cNvSpPr txBox="1"/>
            <p:nvPr/>
          </p:nvSpPr>
          <p:spPr>
            <a:xfrm>
              <a:off x="5929322" y="4786322"/>
              <a:ext cx="338554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>
                  <a:solidFill>
                    <a:srgbClr val="0070C0"/>
                  </a:solidFill>
                </a:rPr>
                <a:t>へ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grpSp>
          <p:nvGrpSpPr>
            <p:cNvPr id="7" name="グループ化 50"/>
            <p:cNvGrpSpPr/>
            <p:nvPr/>
          </p:nvGrpSpPr>
          <p:grpSpPr>
            <a:xfrm>
              <a:off x="5143504" y="4786322"/>
              <a:ext cx="799148" cy="285752"/>
              <a:chOff x="4201480" y="4786322"/>
              <a:chExt cx="799148" cy="285752"/>
            </a:xfrm>
          </p:grpSpPr>
          <p:sp>
            <p:nvSpPr>
              <p:cNvPr id="65" name="テキスト ボックス 64"/>
              <p:cNvSpPr txBox="1"/>
              <p:nvPr/>
            </p:nvSpPr>
            <p:spPr>
              <a:xfrm>
                <a:off x="4201480" y="4786322"/>
                <a:ext cx="375296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kumimoji="1" lang="en-US" altLang="ja-JP" sz="1200" dirty="0" err="1" smtClean="0">
                    <a:solidFill>
                      <a:srgbClr val="0070C0"/>
                    </a:solidFill>
                  </a:rPr>
                  <a:t>dst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66" name="正方形/長方形 65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B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56" name="テキスト ボックス 55"/>
            <p:cNvSpPr txBox="1"/>
            <p:nvPr/>
          </p:nvSpPr>
          <p:spPr>
            <a:xfrm>
              <a:off x="7072330" y="4643446"/>
              <a:ext cx="732893" cy="46166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ja-JP" altLang="en-US" sz="1200" dirty="0" smtClean="0"/>
                <a:t>を使って</a:t>
              </a:r>
              <a:endParaRPr lang="en-US" altLang="ja-JP" sz="1200" dirty="0" smtClean="0"/>
            </a:p>
            <a:p>
              <a:r>
                <a:rPr lang="ja-JP" altLang="en-US" sz="1200" dirty="0" smtClean="0"/>
                <a:t>移動</a:t>
              </a:r>
              <a:endParaRPr kumimoji="1" lang="ja-JP" altLang="en-US" sz="1200" dirty="0"/>
            </a:p>
          </p:txBody>
        </p:sp>
        <p:sp>
          <p:nvSpPr>
            <p:cNvPr id="57" name="正方形/長方形 56"/>
            <p:cNvSpPr/>
            <p:nvPr/>
          </p:nvSpPr>
          <p:spPr>
            <a:xfrm>
              <a:off x="4500562" y="4500570"/>
              <a:ext cx="214314" cy="21433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altLang="ja-JP" sz="1200" dirty="0" smtClean="0">
                  <a:solidFill>
                    <a:srgbClr val="FF0000"/>
                  </a:solidFill>
                </a:rPr>
                <a:t>2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grpSp>
          <p:nvGrpSpPr>
            <p:cNvPr id="8" name="グループ化 43"/>
            <p:cNvGrpSpPr/>
            <p:nvPr/>
          </p:nvGrpSpPr>
          <p:grpSpPr>
            <a:xfrm>
              <a:off x="3929058" y="4786322"/>
              <a:ext cx="785818" cy="285752"/>
              <a:chOff x="4214810" y="4786322"/>
              <a:chExt cx="785818" cy="285752"/>
            </a:xfrm>
          </p:grpSpPr>
          <p:sp>
            <p:nvSpPr>
              <p:cNvPr id="63" name="テキスト ボックス 62"/>
              <p:cNvSpPr txBox="1"/>
              <p:nvPr/>
            </p:nvSpPr>
            <p:spPr>
              <a:xfrm>
                <a:off x="4214810" y="4786322"/>
                <a:ext cx="361959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err="1" smtClean="0">
                    <a:solidFill>
                      <a:srgbClr val="0070C0"/>
                    </a:solidFill>
                  </a:rPr>
                  <a:t>src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64" name="正方形/長方形 63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C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9" name="グループ化 46"/>
            <p:cNvGrpSpPr/>
            <p:nvPr/>
          </p:nvGrpSpPr>
          <p:grpSpPr>
            <a:xfrm>
              <a:off x="6215074" y="4786322"/>
              <a:ext cx="922896" cy="285752"/>
              <a:chOff x="4077732" y="4786322"/>
              <a:chExt cx="922896" cy="285752"/>
            </a:xfrm>
          </p:grpSpPr>
          <p:sp>
            <p:nvSpPr>
              <p:cNvPr id="61" name="テキスト ボックス 60"/>
              <p:cNvSpPr txBox="1"/>
              <p:nvPr/>
            </p:nvSpPr>
            <p:spPr>
              <a:xfrm>
                <a:off x="4077732" y="4786322"/>
                <a:ext cx="499047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smtClean="0">
                    <a:solidFill>
                      <a:srgbClr val="0070C0"/>
                    </a:solidFill>
                  </a:rPr>
                  <a:t>work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62" name="正方形/長方形 61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A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55" name="右矢印 54"/>
          <p:cNvSpPr/>
          <p:nvPr/>
        </p:nvSpPr>
        <p:spPr>
          <a:xfrm>
            <a:off x="5286380" y="3357562"/>
            <a:ext cx="28575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3" name="正方形/長方形 92"/>
          <p:cNvSpPr/>
          <p:nvPr/>
        </p:nvSpPr>
        <p:spPr>
          <a:xfrm>
            <a:off x="571472" y="5572140"/>
            <a:ext cx="357190" cy="21431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67" name="正方形/長方形 66"/>
          <p:cNvSpPr/>
          <p:nvPr/>
        </p:nvSpPr>
        <p:spPr>
          <a:xfrm>
            <a:off x="1643042" y="5286388"/>
            <a:ext cx="642942" cy="21431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8" name="右矢印 57"/>
          <p:cNvSpPr/>
          <p:nvPr/>
        </p:nvSpPr>
        <p:spPr>
          <a:xfrm rot="5400000">
            <a:off x="5464975" y="4107661"/>
            <a:ext cx="2071702" cy="10001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50" dirty="0" err="1" smtClean="0"/>
              <a:t>hanoi</a:t>
            </a:r>
            <a:r>
              <a:rPr kumimoji="1" lang="en-US" altLang="ja-JP" sz="1050" dirty="0" smtClean="0"/>
              <a:t>(</a:t>
            </a:r>
            <a:r>
              <a:rPr lang="en-US" altLang="ja-JP" sz="1050" dirty="0" smtClean="0">
                <a:solidFill>
                  <a:srgbClr val="FF0000"/>
                </a:solidFill>
              </a:rPr>
              <a:t>1</a:t>
            </a:r>
            <a:r>
              <a:rPr kumimoji="1" lang="en-US" altLang="ja-JP" sz="1050" dirty="0" smtClean="0"/>
              <a:t>, 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“</a:t>
            </a:r>
            <a:r>
              <a:rPr kumimoji="1" lang="ja-JP" altLang="en-US" sz="1050" dirty="0" smtClean="0">
                <a:solidFill>
                  <a:srgbClr val="FF0000"/>
                </a:solidFill>
              </a:rPr>
              <a:t>棒</a:t>
            </a:r>
            <a:r>
              <a:rPr lang="en-US" altLang="ja-JP" sz="1050" dirty="0" smtClean="0">
                <a:solidFill>
                  <a:srgbClr val="FF0000"/>
                </a:solidFill>
              </a:rPr>
              <a:t>A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”</a:t>
            </a:r>
            <a:r>
              <a:rPr kumimoji="1" lang="en-US" altLang="ja-JP" sz="1050" dirty="0" smtClean="0"/>
              <a:t>, 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“</a:t>
            </a:r>
            <a:r>
              <a:rPr kumimoji="1" lang="ja-JP" altLang="en-US" sz="1050" dirty="0" smtClean="0">
                <a:solidFill>
                  <a:srgbClr val="FF0000"/>
                </a:solidFill>
              </a:rPr>
              <a:t>棒</a:t>
            </a:r>
            <a:r>
              <a:rPr lang="en-US" altLang="ja-JP" sz="1050" dirty="0" smtClean="0">
                <a:solidFill>
                  <a:srgbClr val="FF0000"/>
                </a:solidFill>
              </a:rPr>
              <a:t>B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”</a:t>
            </a:r>
            <a:r>
              <a:rPr kumimoji="1" lang="en-US" altLang="ja-JP" sz="1050" dirty="0" smtClean="0"/>
              <a:t>, “</a:t>
            </a:r>
            <a:r>
              <a:rPr kumimoji="1" lang="ja-JP" altLang="en-US" sz="1050" dirty="0" smtClean="0"/>
              <a:t>棒</a:t>
            </a:r>
            <a:r>
              <a:rPr lang="en-US" altLang="ja-JP" sz="1050" dirty="0" smtClean="0"/>
              <a:t>C</a:t>
            </a:r>
            <a:r>
              <a:rPr kumimoji="1" lang="en-US" altLang="ja-JP" sz="1050" dirty="0" smtClean="0"/>
              <a:t>”)</a:t>
            </a:r>
            <a:endParaRPr kumimoji="1" lang="ja-JP" altLang="en-US" sz="1050" dirty="0"/>
          </a:p>
        </p:txBody>
      </p:sp>
      <p:sp>
        <p:nvSpPr>
          <p:cNvPr id="59" name="正方形/長方形 58"/>
          <p:cNvSpPr/>
          <p:nvPr/>
        </p:nvSpPr>
        <p:spPr>
          <a:xfrm>
            <a:off x="1785918" y="5000636"/>
            <a:ext cx="357190" cy="214314"/>
          </a:xfrm>
          <a:prstGeom prst="rect">
            <a:avLst/>
          </a:prstGeom>
          <a:solidFill>
            <a:schemeClr val="accent3">
              <a:lumMod val="20000"/>
              <a:lumOff val="80000"/>
              <a:alpha val="50000"/>
            </a:schemeClr>
          </a:solidFill>
          <a:ln>
            <a:solidFill>
              <a:schemeClr val="accent1">
                <a:shade val="50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cxnSp>
        <p:nvCxnSpPr>
          <p:cNvPr id="60" name="曲線コネクタ 59"/>
          <p:cNvCxnSpPr/>
          <p:nvPr/>
        </p:nvCxnSpPr>
        <p:spPr>
          <a:xfrm rot="5400000" flipH="1" flipV="1">
            <a:off x="1035819" y="4607727"/>
            <a:ext cx="571504" cy="1214446"/>
          </a:xfrm>
          <a:prstGeom prst="curvedConnector3">
            <a:avLst>
              <a:gd name="adj1" fmla="val 14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正方形/長方形 67"/>
          <p:cNvSpPr/>
          <p:nvPr/>
        </p:nvSpPr>
        <p:spPr>
          <a:xfrm>
            <a:off x="357158" y="4071942"/>
            <a:ext cx="203607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 err="1" smtClean="0"/>
              <a:t>hanoi</a:t>
            </a:r>
            <a:r>
              <a:rPr lang="en-US" altLang="ja-JP" sz="1200" dirty="0" smtClean="0"/>
              <a:t>(</a:t>
            </a:r>
            <a:r>
              <a:rPr lang="en-US" altLang="ja-JP" sz="1200" dirty="0" smtClean="0">
                <a:solidFill>
                  <a:srgbClr val="FF0000"/>
                </a:solidFill>
              </a:rPr>
              <a:t>1</a:t>
            </a:r>
            <a:r>
              <a:rPr lang="en-US" altLang="ja-JP" sz="1200" dirty="0" smtClean="0"/>
              <a:t>,</a:t>
            </a:r>
            <a:r>
              <a:rPr lang="en-US" altLang="ja-JP" sz="1200" dirty="0" smtClean="0">
                <a:solidFill>
                  <a:srgbClr val="FF0000"/>
                </a:solidFill>
              </a:rPr>
              <a:t> “</a:t>
            </a:r>
            <a:r>
              <a:rPr lang="ja-JP" altLang="en-US" sz="1200" dirty="0" smtClean="0">
                <a:solidFill>
                  <a:srgbClr val="FF0000"/>
                </a:solidFill>
              </a:rPr>
              <a:t>棒</a:t>
            </a:r>
            <a:r>
              <a:rPr lang="en-US" altLang="ja-JP" sz="1200" dirty="0" smtClean="0">
                <a:solidFill>
                  <a:srgbClr val="FF0000"/>
                </a:solidFill>
              </a:rPr>
              <a:t>A”</a:t>
            </a:r>
            <a:r>
              <a:rPr lang="en-US" altLang="ja-JP" sz="1200" dirty="0" smtClean="0"/>
              <a:t>, </a:t>
            </a:r>
            <a:r>
              <a:rPr lang="en-US" altLang="ja-JP" sz="1200" dirty="0" smtClean="0">
                <a:solidFill>
                  <a:srgbClr val="FF0000"/>
                </a:solidFill>
              </a:rPr>
              <a:t>“</a:t>
            </a:r>
            <a:r>
              <a:rPr lang="ja-JP" altLang="en-US" sz="1200" dirty="0" smtClean="0">
                <a:solidFill>
                  <a:srgbClr val="FF0000"/>
                </a:solidFill>
              </a:rPr>
              <a:t>棒</a:t>
            </a:r>
            <a:r>
              <a:rPr lang="en-US" altLang="ja-JP" sz="1200" dirty="0" smtClean="0">
                <a:solidFill>
                  <a:srgbClr val="FF0000"/>
                </a:solidFill>
              </a:rPr>
              <a:t>B”</a:t>
            </a:r>
            <a:r>
              <a:rPr lang="en-US" altLang="ja-JP" sz="1200" dirty="0" smtClean="0"/>
              <a:t>,</a:t>
            </a:r>
            <a:r>
              <a:rPr lang="en-US" altLang="ja-JP" sz="1200" dirty="0" smtClean="0">
                <a:solidFill>
                  <a:srgbClr val="FF0000"/>
                </a:solidFill>
              </a:rPr>
              <a:t> </a:t>
            </a:r>
            <a:r>
              <a:rPr lang="en-US" altLang="ja-JP" sz="1200" dirty="0" smtClean="0"/>
              <a:t>“</a:t>
            </a:r>
            <a:r>
              <a:rPr lang="ja-JP" altLang="en-US" sz="1200" dirty="0" smtClean="0"/>
              <a:t>棒</a:t>
            </a:r>
            <a:r>
              <a:rPr lang="en-US" altLang="ja-JP" sz="1200" dirty="0" smtClean="0"/>
              <a:t>C”) </a:t>
            </a:r>
          </a:p>
          <a:p>
            <a:r>
              <a:rPr lang="ja-JP" altLang="en-US" sz="1200" dirty="0" smtClean="0"/>
              <a:t>ゴールのイメージ</a:t>
            </a:r>
            <a:endParaRPr lang="en-US" altLang="ja-JP" sz="1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ハノイの塔：実行の様子</a:t>
            </a:r>
            <a:endParaRPr kumimoji="1" lang="ja-JP" altLang="en-US" dirty="0"/>
          </a:p>
        </p:txBody>
      </p:sp>
      <p:grpSp>
        <p:nvGrpSpPr>
          <p:cNvPr id="2" name="グループ化 55"/>
          <p:cNvGrpSpPr/>
          <p:nvPr/>
        </p:nvGrpSpPr>
        <p:grpSpPr>
          <a:xfrm>
            <a:off x="0" y="1285860"/>
            <a:ext cx="3929090" cy="2714644"/>
            <a:chOff x="3890168" y="4143356"/>
            <a:chExt cx="3929090" cy="2714644"/>
          </a:xfrm>
        </p:grpSpPr>
        <p:sp>
          <p:nvSpPr>
            <p:cNvPr id="18" name="正方形/長方形 17"/>
            <p:cNvSpPr/>
            <p:nvPr/>
          </p:nvSpPr>
          <p:spPr>
            <a:xfrm>
              <a:off x="3890168" y="4143356"/>
              <a:ext cx="265803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err="1" smtClean="0"/>
                <a:t>hanoi</a:t>
              </a:r>
              <a:r>
                <a:rPr lang="en-US" altLang="ja-JP" sz="1600" dirty="0" smtClean="0"/>
                <a:t>(3,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A”,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B”,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C”) </a:t>
              </a: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890168" y="4429108"/>
              <a:ext cx="3929090" cy="71440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" name="正方形/長方形 22"/>
            <p:cNvSpPr/>
            <p:nvPr/>
          </p:nvSpPr>
          <p:spPr>
            <a:xfrm>
              <a:off x="3890168" y="5143488"/>
              <a:ext cx="3929090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2000" dirty="0" smtClean="0"/>
                <a:t>if(</a:t>
              </a:r>
              <a:r>
                <a:rPr lang="en-US" altLang="ja-JP" sz="2000" dirty="0" err="1" smtClean="0"/>
                <a:t>ndisk</a:t>
              </a:r>
              <a:r>
                <a:rPr lang="en-US" altLang="ja-JP" sz="2000" dirty="0" smtClean="0"/>
                <a:t>&gt;=1){</a:t>
              </a:r>
            </a:p>
            <a:p>
              <a:pPr algn="just"/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move(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>
                  <a:solidFill>
                    <a:srgbClr val="FF0000"/>
                  </a:solidFill>
                </a:rPr>
                <a:t>dst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}</a:t>
              </a:r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3929058" y="4500570"/>
              <a:ext cx="511679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err="1" smtClean="0">
                  <a:solidFill>
                    <a:srgbClr val="0070C0"/>
                  </a:solidFill>
                </a:rPr>
                <a:t>ndisk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45" name="テキスト ボックス 44"/>
            <p:cNvSpPr txBox="1"/>
            <p:nvPr/>
          </p:nvSpPr>
          <p:spPr>
            <a:xfrm>
              <a:off x="4714876" y="4786322"/>
              <a:ext cx="461986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/>
                <a:t>から</a:t>
              </a:r>
              <a:endParaRPr kumimoji="1" lang="ja-JP" altLang="en-US" sz="1200" dirty="0"/>
            </a:p>
          </p:txBody>
        </p:sp>
        <p:sp>
          <p:nvSpPr>
            <p:cNvPr id="46" name="テキスト ボックス 45"/>
            <p:cNvSpPr txBox="1"/>
            <p:nvPr/>
          </p:nvSpPr>
          <p:spPr>
            <a:xfrm>
              <a:off x="4714876" y="4500570"/>
              <a:ext cx="931665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ja-JP" altLang="en-US" sz="1200" dirty="0" smtClean="0"/>
                <a:t>枚の円盤を</a:t>
              </a:r>
              <a:endParaRPr kumimoji="1" lang="ja-JP" altLang="en-US" sz="1200" dirty="0"/>
            </a:p>
          </p:txBody>
        </p:sp>
        <p:sp>
          <p:nvSpPr>
            <p:cNvPr id="50" name="テキスト ボックス 49"/>
            <p:cNvSpPr txBox="1"/>
            <p:nvPr/>
          </p:nvSpPr>
          <p:spPr>
            <a:xfrm>
              <a:off x="5929322" y="4786322"/>
              <a:ext cx="338554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>
                  <a:solidFill>
                    <a:srgbClr val="0070C0"/>
                  </a:solidFill>
                </a:rPr>
                <a:t>へ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grpSp>
          <p:nvGrpSpPr>
            <p:cNvPr id="3" name="グループ化 50"/>
            <p:cNvGrpSpPr/>
            <p:nvPr/>
          </p:nvGrpSpPr>
          <p:grpSpPr>
            <a:xfrm>
              <a:off x="5143504" y="4786322"/>
              <a:ext cx="799148" cy="285752"/>
              <a:chOff x="4201480" y="4786322"/>
              <a:chExt cx="799148" cy="285752"/>
            </a:xfrm>
          </p:grpSpPr>
          <p:sp>
            <p:nvSpPr>
              <p:cNvPr id="52" name="テキスト ボックス 51"/>
              <p:cNvSpPr txBox="1"/>
              <p:nvPr/>
            </p:nvSpPr>
            <p:spPr>
              <a:xfrm>
                <a:off x="4201480" y="4786322"/>
                <a:ext cx="375296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kumimoji="1" lang="en-US" altLang="ja-JP" sz="1200" dirty="0" err="1" smtClean="0">
                    <a:solidFill>
                      <a:srgbClr val="0070C0"/>
                    </a:solidFill>
                  </a:rPr>
                  <a:t>dst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53" name="正方形/長方形 52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B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54" name="テキスト ボックス 53"/>
            <p:cNvSpPr txBox="1"/>
            <p:nvPr/>
          </p:nvSpPr>
          <p:spPr>
            <a:xfrm>
              <a:off x="7072330" y="4643446"/>
              <a:ext cx="732893" cy="46166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ja-JP" altLang="en-US" sz="1200" dirty="0" smtClean="0"/>
                <a:t>を使って</a:t>
              </a:r>
              <a:endParaRPr lang="en-US" altLang="ja-JP" sz="1200" dirty="0" smtClean="0"/>
            </a:p>
            <a:p>
              <a:r>
                <a:rPr lang="ja-JP" altLang="en-US" sz="1200" dirty="0" smtClean="0"/>
                <a:t>移動</a:t>
              </a:r>
              <a:endParaRPr kumimoji="1" lang="ja-JP" altLang="en-US" sz="1200" dirty="0"/>
            </a:p>
          </p:txBody>
        </p:sp>
        <p:sp>
          <p:nvSpPr>
            <p:cNvPr id="39" name="正方形/長方形 38"/>
            <p:cNvSpPr/>
            <p:nvPr/>
          </p:nvSpPr>
          <p:spPr>
            <a:xfrm>
              <a:off x="4500562" y="4500570"/>
              <a:ext cx="214314" cy="21433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kumimoji="1" lang="en-US" altLang="ja-JP" sz="1200" dirty="0" smtClean="0">
                  <a:solidFill>
                    <a:srgbClr val="FF0000"/>
                  </a:solidFill>
                </a:rPr>
                <a:t>3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grpSp>
          <p:nvGrpSpPr>
            <p:cNvPr id="4" name="グループ化 43"/>
            <p:cNvGrpSpPr/>
            <p:nvPr/>
          </p:nvGrpSpPr>
          <p:grpSpPr>
            <a:xfrm>
              <a:off x="3929058" y="4786322"/>
              <a:ext cx="785818" cy="285752"/>
              <a:chOff x="4214810" y="4786322"/>
              <a:chExt cx="785818" cy="285752"/>
            </a:xfrm>
          </p:grpSpPr>
          <p:sp>
            <p:nvSpPr>
              <p:cNvPr id="43" name="テキスト ボックス 42"/>
              <p:cNvSpPr txBox="1"/>
              <p:nvPr/>
            </p:nvSpPr>
            <p:spPr>
              <a:xfrm>
                <a:off x="4214810" y="4786322"/>
                <a:ext cx="361959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err="1" smtClean="0">
                    <a:solidFill>
                      <a:srgbClr val="0070C0"/>
                    </a:solidFill>
                  </a:rPr>
                  <a:t>src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1" name="正方形/長方形 40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A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5" name="グループ化 46"/>
            <p:cNvGrpSpPr/>
            <p:nvPr/>
          </p:nvGrpSpPr>
          <p:grpSpPr>
            <a:xfrm>
              <a:off x="6215074" y="4786322"/>
              <a:ext cx="922896" cy="285752"/>
              <a:chOff x="4077732" y="4786322"/>
              <a:chExt cx="922896" cy="285752"/>
            </a:xfrm>
          </p:grpSpPr>
          <p:sp>
            <p:nvSpPr>
              <p:cNvPr id="48" name="テキスト ボックス 47"/>
              <p:cNvSpPr txBox="1"/>
              <p:nvPr/>
            </p:nvSpPr>
            <p:spPr>
              <a:xfrm>
                <a:off x="4077732" y="4786322"/>
                <a:ext cx="499047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smtClean="0">
                    <a:solidFill>
                      <a:srgbClr val="0070C0"/>
                    </a:solidFill>
                  </a:rPr>
                  <a:t>work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9" name="正方形/長方形 48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C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22" name="右矢印 21"/>
          <p:cNvSpPr/>
          <p:nvPr/>
        </p:nvSpPr>
        <p:spPr>
          <a:xfrm>
            <a:off x="142844" y="3357562"/>
            <a:ext cx="28575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8" name="テキスト ボックス 77"/>
          <p:cNvSpPr txBox="1"/>
          <p:nvPr/>
        </p:nvSpPr>
        <p:spPr>
          <a:xfrm>
            <a:off x="428596" y="5929330"/>
            <a:ext cx="5485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A</a:t>
            </a:r>
            <a:endParaRPr kumimoji="1" lang="ja-JP" altLang="en-US" dirty="0"/>
          </a:p>
        </p:txBody>
      </p:sp>
      <p:sp>
        <p:nvSpPr>
          <p:cNvPr id="79" name="テキスト ボックス 78"/>
          <p:cNvSpPr txBox="1"/>
          <p:nvPr/>
        </p:nvSpPr>
        <p:spPr>
          <a:xfrm>
            <a:off x="1643042" y="5929330"/>
            <a:ext cx="540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B</a:t>
            </a:r>
            <a:endParaRPr kumimoji="1" lang="ja-JP" altLang="en-US" dirty="0"/>
          </a:p>
        </p:txBody>
      </p:sp>
      <p:sp>
        <p:nvSpPr>
          <p:cNvPr id="86" name="テキスト ボックス 85"/>
          <p:cNvSpPr txBox="1"/>
          <p:nvPr/>
        </p:nvSpPr>
        <p:spPr>
          <a:xfrm>
            <a:off x="2857488" y="5929330"/>
            <a:ext cx="538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C</a:t>
            </a:r>
            <a:endParaRPr kumimoji="1" lang="ja-JP" altLang="en-US" dirty="0"/>
          </a:p>
        </p:txBody>
      </p:sp>
      <p:sp>
        <p:nvSpPr>
          <p:cNvPr id="31" name="正方形/長方形 30"/>
          <p:cNvSpPr/>
          <p:nvPr/>
        </p:nvSpPr>
        <p:spPr>
          <a:xfrm>
            <a:off x="1500166" y="5572140"/>
            <a:ext cx="928662" cy="21431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29" name="右矢印 28"/>
          <p:cNvSpPr/>
          <p:nvPr/>
        </p:nvSpPr>
        <p:spPr>
          <a:xfrm rot="20135183">
            <a:off x="3471621" y="2312228"/>
            <a:ext cx="2071702" cy="10001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50" dirty="0" err="1" smtClean="0"/>
              <a:t>hanoi</a:t>
            </a:r>
            <a:r>
              <a:rPr kumimoji="1" lang="en-US" altLang="ja-JP" sz="1050" dirty="0" smtClean="0"/>
              <a:t>(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2</a:t>
            </a:r>
            <a:r>
              <a:rPr kumimoji="1" lang="en-US" altLang="ja-JP" sz="1050" dirty="0" smtClean="0"/>
              <a:t>, 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“</a:t>
            </a:r>
            <a:r>
              <a:rPr kumimoji="1" lang="ja-JP" altLang="en-US" sz="1050" dirty="0" smtClean="0">
                <a:solidFill>
                  <a:srgbClr val="FF0000"/>
                </a:solidFill>
              </a:rPr>
              <a:t>棒</a:t>
            </a:r>
            <a:r>
              <a:rPr lang="en-US" altLang="ja-JP" sz="1050" dirty="0" smtClean="0">
                <a:solidFill>
                  <a:srgbClr val="FF0000"/>
                </a:solidFill>
              </a:rPr>
              <a:t>C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”</a:t>
            </a:r>
            <a:r>
              <a:rPr kumimoji="1" lang="en-US" altLang="ja-JP" sz="1050" dirty="0" smtClean="0"/>
              <a:t>, 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“</a:t>
            </a:r>
            <a:r>
              <a:rPr kumimoji="1" lang="ja-JP" altLang="en-US" sz="1050" dirty="0" smtClean="0">
                <a:solidFill>
                  <a:srgbClr val="FF0000"/>
                </a:solidFill>
              </a:rPr>
              <a:t>棒</a:t>
            </a:r>
            <a:r>
              <a:rPr lang="en-US" altLang="ja-JP" sz="1050" dirty="0" smtClean="0">
                <a:solidFill>
                  <a:srgbClr val="FF0000"/>
                </a:solidFill>
              </a:rPr>
              <a:t>B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”</a:t>
            </a:r>
            <a:r>
              <a:rPr kumimoji="1" lang="en-US" altLang="ja-JP" sz="1050" dirty="0" smtClean="0"/>
              <a:t>, “</a:t>
            </a:r>
            <a:r>
              <a:rPr kumimoji="1" lang="ja-JP" altLang="en-US" sz="1050" dirty="0" smtClean="0"/>
              <a:t>棒</a:t>
            </a:r>
            <a:r>
              <a:rPr lang="en-US" altLang="ja-JP" sz="1050" dirty="0" smtClean="0"/>
              <a:t>A</a:t>
            </a:r>
            <a:r>
              <a:rPr kumimoji="1" lang="en-US" altLang="ja-JP" sz="1050" dirty="0" smtClean="0"/>
              <a:t>”)</a:t>
            </a:r>
            <a:endParaRPr kumimoji="1" lang="ja-JP" altLang="en-US" sz="1050" dirty="0"/>
          </a:p>
        </p:txBody>
      </p:sp>
      <p:grpSp>
        <p:nvGrpSpPr>
          <p:cNvPr id="6" name="グループ化 55"/>
          <p:cNvGrpSpPr/>
          <p:nvPr/>
        </p:nvGrpSpPr>
        <p:grpSpPr>
          <a:xfrm>
            <a:off x="5072066" y="1285860"/>
            <a:ext cx="3929090" cy="2714644"/>
            <a:chOff x="3890168" y="4143356"/>
            <a:chExt cx="3929090" cy="2714644"/>
          </a:xfrm>
        </p:grpSpPr>
        <p:sp>
          <p:nvSpPr>
            <p:cNvPr id="36" name="正方形/長方形 35"/>
            <p:cNvSpPr/>
            <p:nvPr/>
          </p:nvSpPr>
          <p:spPr>
            <a:xfrm>
              <a:off x="3890168" y="4143356"/>
              <a:ext cx="265803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err="1" smtClean="0"/>
                <a:t>hanoi</a:t>
              </a:r>
              <a:r>
                <a:rPr lang="en-US" altLang="ja-JP" sz="1600" dirty="0" smtClean="0"/>
                <a:t>(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2</a:t>
              </a:r>
              <a:r>
                <a:rPr lang="en-US" altLang="ja-JP" sz="1600" dirty="0" smtClean="0"/>
                <a:t>, 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“</a:t>
              </a:r>
              <a:r>
                <a:rPr lang="ja-JP" altLang="en-US" sz="1600" dirty="0" smtClean="0">
                  <a:solidFill>
                    <a:srgbClr val="FF0000"/>
                  </a:solidFill>
                </a:rPr>
                <a:t>棒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C”</a:t>
              </a:r>
              <a:r>
                <a:rPr lang="en-US" altLang="ja-JP" sz="1600" dirty="0" smtClean="0"/>
                <a:t>, 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“</a:t>
              </a:r>
              <a:r>
                <a:rPr lang="ja-JP" altLang="en-US" sz="1600" dirty="0" smtClean="0">
                  <a:solidFill>
                    <a:srgbClr val="FF0000"/>
                  </a:solidFill>
                </a:rPr>
                <a:t>棒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B”</a:t>
              </a:r>
              <a:r>
                <a:rPr lang="en-US" altLang="ja-JP" sz="1600" dirty="0" smtClean="0"/>
                <a:t>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A”) </a:t>
              </a:r>
            </a:p>
          </p:txBody>
        </p:sp>
        <p:sp>
          <p:nvSpPr>
            <p:cNvPr id="37" name="正方形/長方形 36"/>
            <p:cNvSpPr/>
            <p:nvPr/>
          </p:nvSpPr>
          <p:spPr>
            <a:xfrm>
              <a:off x="3890168" y="4429108"/>
              <a:ext cx="3929090" cy="71440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0" name="正方形/長方形 39"/>
            <p:cNvSpPr/>
            <p:nvPr/>
          </p:nvSpPr>
          <p:spPr>
            <a:xfrm>
              <a:off x="3890168" y="5143488"/>
              <a:ext cx="3929090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2000" dirty="0" smtClean="0"/>
                <a:t>if(</a:t>
              </a:r>
              <a:r>
                <a:rPr lang="en-US" altLang="ja-JP" sz="2000" dirty="0" err="1" smtClean="0"/>
                <a:t>ndisk</a:t>
              </a:r>
              <a:r>
                <a:rPr lang="en-US" altLang="ja-JP" sz="2000" dirty="0" smtClean="0"/>
                <a:t>&gt;=1){</a:t>
              </a:r>
            </a:p>
            <a:p>
              <a:pPr algn="just"/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move(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>
                  <a:solidFill>
                    <a:srgbClr val="FF0000"/>
                  </a:solidFill>
                </a:rPr>
                <a:t>dst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}</a:t>
              </a:r>
            </a:p>
          </p:txBody>
        </p:sp>
        <p:sp>
          <p:nvSpPr>
            <p:cNvPr id="42" name="テキスト ボックス 41"/>
            <p:cNvSpPr txBox="1"/>
            <p:nvPr/>
          </p:nvSpPr>
          <p:spPr>
            <a:xfrm>
              <a:off x="3929058" y="4500570"/>
              <a:ext cx="511679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err="1" smtClean="0">
                  <a:solidFill>
                    <a:srgbClr val="0070C0"/>
                  </a:solidFill>
                </a:rPr>
                <a:t>ndisk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44" name="テキスト ボックス 43"/>
            <p:cNvSpPr txBox="1"/>
            <p:nvPr/>
          </p:nvSpPr>
          <p:spPr>
            <a:xfrm>
              <a:off x="4714876" y="4786322"/>
              <a:ext cx="461986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/>
                <a:t>から</a:t>
              </a:r>
              <a:endParaRPr kumimoji="1" lang="ja-JP" altLang="en-US" sz="1200" dirty="0"/>
            </a:p>
          </p:txBody>
        </p:sp>
        <p:sp>
          <p:nvSpPr>
            <p:cNvPr id="47" name="テキスト ボックス 46"/>
            <p:cNvSpPr txBox="1"/>
            <p:nvPr/>
          </p:nvSpPr>
          <p:spPr>
            <a:xfrm>
              <a:off x="4714876" y="4500570"/>
              <a:ext cx="931665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ja-JP" altLang="en-US" sz="1200" dirty="0" smtClean="0"/>
                <a:t>枚の円盤を</a:t>
              </a:r>
              <a:endParaRPr kumimoji="1" lang="ja-JP" altLang="en-US" sz="1200" dirty="0"/>
            </a:p>
          </p:txBody>
        </p:sp>
        <p:sp>
          <p:nvSpPr>
            <p:cNvPr id="51" name="テキスト ボックス 50"/>
            <p:cNvSpPr txBox="1"/>
            <p:nvPr/>
          </p:nvSpPr>
          <p:spPr>
            <a:xfrm>
              <a:off x="5929322" y="4786322"/>
              <a:ext cx="338554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>
                  <a:solidFill>
                    <a:srgbClr val="0070C0"/>
                  </a:solidFill>
                </a:rPr>
                <a:t>へ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grpSp>
          <p:nvGrpSpPr>
            <p:cNvPr id="7" name="グループ化 50"/>
            <p:cNvGrpSpPr/>
            <p:nvPr/>
          </p:nvGrpSpPr>
          <p:grpSpPr>
            <a:xfrm>
              <a:off x="5143504" y="4786322"/>
              <a:ext cx="799148" cy="285752"/>
              <a:chOff x="4201480" y="4786322"/>
              <a:chExt cx="799148" cy="285752"/>
            </a:xfrm>
          </p:grpSpPr>
          <p:sp>
            <p:nvSpPr>
              <p:cNvPr id="65" name="テキスト ボックス 64"/>
              <p:cNvSpPr txBox="1"/>
              <p:nvPr/>
            </p:nvSpPr>
            <p:spPr>
              <a:xfrm>
                <a:off x="4201480" y="4786322"/>
                <a:ext cx="375296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kumimoji="1" lang="en-US" altLang="ja-JP" sz="1200" dirty="0" err="1" smtClean="0">
                    <a:solidFill>
                      <a:srgbClr val="0070C0"/>
                    </a:solidFill>
                  </a:rPr>
                  <a:t>dst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66" name="正方形/長方形 65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B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56" name="テキスト ボックス 55"/>
            <p:cNvSpPr txBox="1"/>
            <p:nvPr/>
          </p:nvSpPr>
          <p:spPr>
            <a:xfrm>
              <a:off x="7072330" y="4643446"/>
              <a:ext cx="732893" cy="46166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ja-JP" altLang="en-US" sz="1200" dirty="0" smtClean="0"/>
                <a:t>を使って</a:t>
              </a:r>
              <a:endParaRPr lang="en-US" altLang="ja-JP" sz="1200" dirty="0" smtClean="0"/>
            </a:p>
            <a:p>
              <a:r>
                <a:rPr lang="ja-JP" altLang="en-US" sz="1200" dirty="0" smtClean="0"/>
                <a:t>移動</a:t>
              </a:r>
              <a:endParaRPr kumimoji="1" lang="ja-JP" altLang="en-US" sz="1200" dirty="0"/>
            </a:p>
          </p:txBody>
        </p:sp>
        <p:sp>
          <p:nvSpPr>
            <p:cNvPr id="57" name="正方形/長方形 56"/>
            <p:cNvSpPr/>
            <p:nvPr/>
          </p:nvSpPr>
          <p:spPr>
            <a:xfrm>
              <a:off x="4500562" y="4500570"/>
              <a:ext cx="214314" cy="21433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altLang="ja-JP" sz="1200" dirty="0" smtClean="0">
                  <a:solidFill>
                    <a:srgbClr val="FF0000"/>
                  </a:solidFill>
                </a:rPr>
                <a:t>2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grpSp>
          <p:nvGrpSpPr>
            <p:cNvPr id="8" name="グループ化 43"/>
            <p:cNvGrpSpPr/>
            <p:nvPr/>
          </p:nvGrpSpPr>
          <p:grpSpPr>
            <a:xfrm>
              <a:off x="3929058" y="4786322"/>
              <a:ext cx="785818" cy="285752"/>
              <a:chOff x="4214810" y="4786322"/>
              <a:chExt cx="785818" cy="285752"/>
            </a:xfrm>
          </p:grpSpPr>
          <p:sp>
            <p:nvSpPr>
              <p:cNvPr id="63" name="テキスト ボックス 62"/>
              <p:cNvSpPr txBox="1"/>
              <p:nvPr/>
            </p:nvSpPr>
            <p:spPr>
              <a:xfrm>
                <a:off x="4214810" y="4786322"/>
                <a:ext cx="361959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err="1" smtClean="0">
                    <a:solidFill>
                      <a:srgbClr val="0070C0"/>
                    </a:solidFill>
                  </a:rPr>
                  <a:t>src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64" name="正方形/長方形 63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C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9" name="グループ化 46"/>
            <p:cNvGrpSpPr/>
            <p:nvPr/>
          </p:nvGrpSpPr>
          <p:grpSpPr>
            <a:xfrm>
              <a:off x="6215074" y="4786322"/>
              <a:ext cx="922896" cy="285752"/>
              <a:chOff x="4077732" y="4786322"/>
              <a:chExt cx="922896" cy="285752"/>
            </a:xfrm>
          </p:grpSpPr>
          <p:sp>
            <p:nvSpPr>
              <p:cNvPr id="61" name="テキスト ボックス 60"/>
              <p:cNvSpPr txBox="1"/>
              <p:nvPr/>
            </p:nvSpPr>
            <p:spPr>
              <a:xfrm>
                <a:off x="4077732" y="4786322"/>
                <a:ext cx="499047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smtClean="0">
                    <a:solidFill>
                      <a:srgbClr val="0070C0"/>
                    </a:solidFill>
                  </a:rPr>
                  <a:t>work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62" name="正方形/長方形 61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A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55" name="右矢印 54"/>
          <p:cNvSpPr/>
          <p:nvPr/>
        </p:nvSpPr>
        <p:spPr>
          <a:xfrm>
            <a:off x="5286380" y="3357562"/>
            <a:ext cx="28575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右矢印 57"/>
          <p:cNvSpPr/>
          <p:nvPr/>
        </p:nvSpPr>
        <p:spPr>
          <a:xfrm rot="5400000">
            <a:off x="5464975" y="4107661"/>
            <a:ext cx="2071702" cy="10001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50" dirty="0" err="1" smtClean="0"/>
              <a:t>hanoi</a:t>
            </a:r>
            <a:r>
              <a:rPr kumimoji="1" lang="en-US" altLang="ja-JP" sz="1050" dirty="0" smtClean="0"/>
              <a:t>(</a:t>
            </a:r>
            <a:r>
              <a:rPr lang="en-US" altLang="ja-JP" sz="1050" dirty="0" smtClean="0">
                <a:solidFill>
                  <a:srgbClr val="FF0000"/>
                </a:solidFill>
              </a:rPr>
              <a:t>1</a:t>
            </a:r>
            <a:r>
              <a:rPr kumimoji="1" lang="en-US" altLang="ja-JP" sz="1050" dirty="0" smtClean="0"/>
              <a:t>, 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“</a:t>
            </a:r>
            <a:r>
              <a:rPr kumimoji="1" lang="ja-JP" altLang="en-US" sz="1050" dirty="0" smtClean="0">
                <a:solidFill>
                  <a:srgbClr val="FF0000"/>
                </a:solidFill>
              </a:rPr>
              <a:t>棒</a:t>
            </a:r>
            <a:r>
              <a:rPr lang="en-US" altLang="ja-JP" sz="1050" dirty="0" smtClean="0">
                <a:solidFill>
                  <a:srgbClr val="FF0000"/>
                </a:solidFill>
              </a:rPr>
              <a:t>A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”</a:t>
            </a:r>
            <a:r>
              <a:rPr kumimoji="1" lang="en-US" altLang="ja-JP" sz="1050" dirty="0" smtClean="0"/>
              <a:t>, 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“</a:t>
            </a:r>
            <a:r>
              <a:rPr kumimoji="1" lang="ja-JP" altLang="en-US" sz="1050" dirty="0" smtClean="0">
                <a:solidFill>
                  <a:srgbClr val="FF0000"/>
                </a:solidFill>
              </a:rPr>
              <a:t>棒</a:t>
            </a:r>
            <a:r>
              <a:rPr lang="en-US" altLang="ja-JP" sz="1050" dirty="0" smtClean="0">
                <a:solidFill>
                  <a:srgbClr val="FF0000"/>
                </a:solidFill>
              </a:rPr>
              <a:t>B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”</a:t>
            </a:r>
            <a:r>
              <a:rPr kumimoji="1" lang="en-US" altLang="ja-JP" sz="1050" dirty="0" smtClean="0"/>
              <a:t>, “</a:t>
            </a:r>
            <a:r>
              <a:rPr kumimoji="1" lang="ja-JP" altLang="en-US" sz="1050" dirty="0" smtClean="0"/>
              <a:t>棒</a:t>
            </a:r>
            <a:r>
              <a:rPr lang="en-US" altLang="ja-JP" sz="1050" dirty="0" smtClean="0"/>
              <a:t>C</a:t>
            </a:r>
            <a:r>
              <a:rPr kumimoji="1" lang="en-US" altLang="ja-JP" sz="1050" dirty="0" smtClean="0"/>
              <a:t>”)</a:t>
            </a:r>
            <a:endParaRPr kumimoji="1" lang="ja-JP" altLang="en-US" sz="1050" dirty="0"/>
          </a:p>
        </p:txBody>
      </p:sp>
      <p:cxnSp>
        <p:nvCxnSpPr>
          <p:cNvPr id="60" name="曲線コネクタ 59"/>
          <p:cNvCxnSpPr/>
          <p:nvPr/>
        </p:nvCxnSpPr>
        <p:spPr>
          <a:xfrm rot="5400000" flipH="1" flipV="1">
            <a:off x="1035819" y="4607727"/>
            <a:ext cx="571504" cy="1214446"/>
          </a:xfrm>
          <a:prstGeom prst="curvedConnector3">
            <a:avLst>
              <a:gd name="adj1" fmla="val 14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正方形/長方形 67"/>
          <p:cNvSpPr/>
          <p:nvPr/>
        </p:nvSpPr>
        <p:spPr>
          <a:xfrm>
            <a:off x="357158" y="4071942"/>
            <a:ext cx="203607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 err="1" smtClean="0"/>
              <a:t>hanoi</a:t>
            </a:r>
            <a:r>
              <a:rPr lang="en-US" altLang="ja-JP" sz="1200" dirty="0" smtClean="0"/>
              <a:t>(</a:t>
            </a:r>
            <a:r>
              <a:rPr lang="en-US" altLang="ja-JP" sz="1200" dirty="0" smtClean="0">
                <a:solidFill>
                  <a:srgbClr val="FF0000"/>
                </a:solidFill>
              </a:rPr>
              <a:t>1</a:t>
            </a:r>
            <a:r>
              <a:rPr lang="en-US" altLang="ja-JP" sz="1200" dirty="0" smtClean="0"/>
              <a:t>,</a:t>
            </a:r>
            <a:r>
              <a:rPr lang="en-US" altLang="ja-JP" sz="1200" dirty="0" smtClean="0">
                <a:solidFill>
                  <a:srgbClr val="FF0000"/>
                </a:solidFill>
              </a:rPr>
              <a:t> “</a:t>
            </a:r>
            <a:r>
              <a:rPr lang="ja-JP" altLang="en-US" sz="1200" dirty="0" smtClean="0">
                <a:solidFill>
                  <a:srgbClr val="FF0000"/>
                </a:solidFill>
              </a:rPr>
              <a:t>棒</a:t>
            </a:r>
            <a:r>
              <a:rPr lang="en-US" altLang="ja-JP" sz="1200" dirty="0" smtClean="0">
                <a:solidFill>
                  <a:srgbClr val="FF0000"/>
                </a:solidFill>
              </a:rPr>
              <a:t>A”</a:t>
            </a:r>
            <a:r>
              <a:rPr lang="en-US" altLang="ja-JP" sz="1200" dirty="0" smtClean="0"/>
              <a:t>, </a:t>
            </a:r>
            <a:r>
              <a:rPr lang="en-US" altLang="ja-JP" sz="1200" dirty="0" smtClean="0">
                <a:solidFill>
                  <a:srgbClr val="FF0000"/>
                </a:solidFill>
              </a:rPr>
              <a:t>“</a:t>
            </a:r>
            <a:r>
              <a:rPr lang="ja-JP" altLang="en-US" sz="1200" dirty="0" smtClean="0">
                <a:solidFill>
                  <a:srgbClr val="FF0000"/>
                </a:solidFill>
              </a:rPr>
              <a:t>棒</a:t>
            </a:r>
            <a:r>
              <a:rPr lang="en-US" altLang="ja-JP" sz="1200" dirty="0" smtClean="0">
                <a:solidFill>
                  <a:srgbClr val="FF0000"/>
                </a:solidFill>
              </a:rPr>
              <a:t>B”</a:t>
            </a:r>
            <a:r>
              <a:rPr lang="en-US" altLang="ja-JP" sz="1200" dirty="0" smtClean="0"/>
              <a:t>,</a:t>
            </a:r>
            <a:r>
              <a:rPr lang="en-US" altLang="ja-JP" sz="1200" dirty="0" smtClean="0">
                <a:solidFill>
                  <a:srgbClr val="FF0000"/>
                </a:solidFill>
              </a:rPr>
              <a:t> </a:t>
            </a:r>
            <a:r>
              <a:rPr lang="en-US" altLang="ja-JP" sz="1200" dirty="0" smtClean="0"/>
              <a:t>“</a:t>
            </a:r>
            <a:r>
              <a:rPr lang="ja-JP" altLang="en-US" sz="1200" dirty="0" smtClean="0"/>
              <a:t>棒</a:t>
            </a:r>
            <a:r>
              <a:rPr lang="en-US" altLang="ja-JP" sz="1200" dirty="0" smtClean="0"/>
              <a:t>C”) </a:t>
            </a:r>
          </a:p>
          <a:p>
            <a:r>
              <a:rPr lang="ja-JP" altLang="en-US" sz="1200" dirty="0" smtClean="0"/>
              <a:t>ゴールのイメージ</a:t>
            </a:r>
            <a:endParaRPr lang="en-US" altLang="ja-JP" sz="1200" dirty="0" smtClean="0"/>
          </a:p>
        </p:txBody>
      </p:sp>
      <p:grpSp>
        <p:nvGrpSpPr>
          <p:cNvPr id="69" name="グループ化 55"/>
          <p:cNvGrpSpPr/>
          <p:nvPr/>
        </p:nvGrpSpPr>
        <p:grpSpPr>
          <a:xfrm>
            <a:off x="5072066" y="4143356"/>
            <a:ext cx="3929090" cy="2714644"/>
            <a:chOff x="3890168" y="4143356"/>
            <a:chExt cx="3929090" cy="2714644"/>
          </a:xfrm>
        </p:grpSpPr>
        <p:sp>
          <p:nvSpPr>
            <p:cNvPr id="70" name="正方形/長方形 69"/>
            <p:cNvSpPr/>
            <p:nvPr/>
          </p:nvSpPr>
          <p:spPr>
            <a:xfrm>
              <a:off x="3890168" y="4143356"/>
              <a:ext cx="2658035" cy="338554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>
              <a:spAutoFit/>
            </a:bodyPr>
            <a:lstStyle/>
            <a:p>
              <a:r>
                <a:rPr lang="en-US" altLang="ja-JP" sz="1600" dirty="0" err="1" smtClean="0"/>
                <a:t>hanoi</a:t>
              </a:r>
              <a:r>
                <a:rPr lang="en-US" altLang="ja-JP" sz="1600" dirty="0" smtClean="0"/>
                <a:t>(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1</a:t>
              </a:r>
              <a:r>
                <a:rPr lang="en-US" altLang="ja-JP" sz="1600" dirty="0" smtClean="0"/>
                <a:t>, 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“</a:t>
              </a:r>
              <a:r>
                <a:rPr lang="ja-JP" altLang="en-US" sz="1600" dirty="0" smtClean="0">
                  <a:solidFill>
                    <a:srgbClr val="FF0000"/>
                  </a:solidFill>
                </a:rPr>
                <a:t>棒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A”</a:t>
              </a:r>
              <a:r>
                <a:rPr lang="en-US" altLang="ja-JP" sz="1600" dirty="0" smtClean="0"/>
                <a:t>, 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“</a:t>
              </a:r>
              <a:r>
                <a:rPr lang="ja-JP" altLang="en-US" sz="1600" dirty="0" smtClean="0">
                  <a:solidFill>
                    <a:srgbClr val="FF0000"/>
                  </a:solidFill>
                </a:rPr>
                <a:t>棒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B”</a:t>
              </a:r>
              <a:r>
                <a:rPr lang="en-US" altLang="ja-JP" sz="1600" dirty="0" smtClean="0"/>
                <a:t>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C”) </a:t>
              </a:r>
            </a:p>
          </p:txBody>
        </p:sp>
        <p:sp>
          <p:nvSpPr>
            <p:cNvPr id="71" name="正方形/長方形 70"/>
            <p:cNvSpPr/>
            <p:nvPr/>
          </p:nvSpPr>
          <p:spPr>
            <a:xfrm>
              <a:off x="3890168" y="4429108"/>
              <a:ext cx="3929090" cy="71440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2" name="正方形/長方形 71"/>
            <p:cNvSpPr/>
            <p:nvPr/>
          </p:nvSpPr>
          <p:spPr>
            <a:xfrm>
              <a:off x="3890168" y="5143488"/>
              <a:ext cx="3929090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2000" dirty="0" smtClean="0"/>
                <a:t>if(</a:t>
              </a:r>
              <a:r>
                <a:rPr lang="en-US" altLang="ja-JP" sz="2000" dirty="0" err="1" smtClean="0"/>
                <a:t>ndisk</a:t>
              </a:r>
              <a:r>
                <a:rPr lang="en-US" altLang="ja-JP" sz="2000" dirty="0" smtClean="0"/>
                <a:t>&gt;=1){</a:t>
              </a:r>
            </a:p>
            <a:p>
              <a:pPr algn="just"/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move(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>
                  <a:solidFill>
                    <a:srgbClr val="FF0000"/>
                  </a:solidFill>
                </a:rPr>
                <a:t>dst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}</a:t>
              </a:r>
            </a:p>
          </p:txBody>
        </p:sp>
        <p:sp>
          <p:nvSpPr>
            <p:cNvPr id="73" name="テキスト ボックス 72"/>
            <p:cNvSpPr txBox="1"/>
            <p:nvPr/>
          </p:nvSpPr>
          <p:spPr>
            <a:xfrm>
              <a:off x="3929058" y="4500570"/>
              <a:ext cx="511679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err="1" smtClean="0">
                  <a:solidFill>
                    <a:srgbClr val="0070C0"/>
                  </a:solidFill>
                </a:rPr>
                <a:t>ndisk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74" name="テキスト ボックス 73"/>
            <p:cNvSpPr txBox="1"/>
            <p:nvPr/>
          </p:nvSpPr>
          <p:spPr>
            <a:xfrm>
              <a:off x="4714876" y="4786322"/>
              <a:ext cx="461986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/>
                <a:t>から</a:t>
              </a:r>
              <a:endParaRPr kumimoji="1" lang="ja-JP" altLang="en-US" sz="1200" dirty="0"/>
            </a:p>
          </p:txBody>
        </p:sp>
        <p:sp>
          <p:nvSpPr>
            <p:cNvPr id="75" name="テキスト ボックス 74"/>
            <p:cNvSpPr txBox="1"/>
            <p:nvPr/>
          </p:nvSpPr>
          <p:spPr>
            <a:xfrm>
              <a:off x="4714876" y="4500570"/>
              <a:ext cx="931665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ja-JP" altLang="en-US" sz="1200" dirty="0" smtClean="0"/>
                <a:t>枚の円盤を</a:t>
              </a:r>
              <a:endParaRPr kumimoji="1" lang="ja-JP" altLang="en-US" sz="1200" dirty="0"/>
            </a:p>
          </p:txBody>
        </p:sp>
        <p:sp>
          <p:nvSpPr>
            <p:cNvPr id="76" name="テキスト ボックス 75"/>
            <p:cNvSpPr txBox="1"/>
            <p:nvPr/>
          </p:nvSpPr>
          <p:spPr>
            <a:xfrm>
              <a:off x="5929322" y="4786322"/>
              <a:ext cx="338554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>
                  <a:solidFill>
                    <a:srgbClr val="0070C0"/>
                  </a:solidFill>
                </a:rPr>
                <a:t>へ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grpSp>
          <p:nvGrpSpPr>
            <p:cNvPr id="77" name="グループ化 50"/>
            <p:cNvGrpSpPr/>
            <p:nvPr/>
          </p:nvGrpSpPr>
          <p:grpSpPr>
            <a:xfrm>
              <a:off x="5143504" y="4786322"/>
              <a:ext cx="799148" cy="285752"/>
              <a:chOff x="4201480" y="4786322"/>
              <a:chExt cx="799148" cy="285752"/>
            </a:xfrm>
          </p:grpSpPr>
          <p:sp>
            <p:nvSpPr>
              <p:cNvPr id="89" name="テキスト ボックス 88"/>
              <p:cNvSpPr txBox="1"/>
              <p:nvPr/>
            </p:nvSpPr>
            <p:spPr>
              <a:xfrm>
                <a:off x="4201480" y="4786322"/>
                <a:ext cx="375296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kumimoji="1" lang="en-US" altLang="ja-JP" sz="1200" dirty="0" err="1" smtClean="0">
                    <a:solidFill>
                      <a:srgbClr val="0070C0"/>
                    </a:solidFill>
                  </a:rPr>
                  <a:t>dst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90" name="正方形/長方形 89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B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80" name="テキスト ボックス 79"/>
            <p:cNvSpPr txBox="1"/>
            <p:nvPr/>
          </p:nvSpPr>
          <p:spPr>
            <a:xfrm>
              <a:off x="7072330" y="4643446"/>
              <a:ext cx="732893" cy="46166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ja-JP" altLang="en-US" sz="1200" dirty="0" smtClean="0"/>
                <a:t>を使って</a:t>
              </a:r>
              <a:endParaRPr lang="en-US" altLang="ja-JP" sz="1200" dirty="0" smtClean="0"/>
            </a:p>
            <a:p>
              <a:r>
                <a:rPr lang="ja-JP" altLang="en-US" sz="1200" dirty="0" smtClean="0"/>
                <a:t>移動</a:t>
              </a:r>
              <a:endParaRPr kumimoji="1" lang="ja-JP" altLang="en-US" sz="1200" dirty="0"/>
            </a:p>
          </p:txBody>
        </p:sp>
        <p:sp>
          <p:nvSpPr>
            <p:cNvPr id="81" name="正方形/長方形 80"/>
            <p:cNvSpPr/>
            <p:nvPr/>
          </p:nvSpPr>
          <p:spPr>
            <a:xfrm>
              <a:off x="4500562" y="4500570"/>
              <a:ext cx="214314" cy="21433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altLang="ja-JP" sz="1200" dirty="0" smtClean="0">
                  <a:solidFill>
                    <a:srgbClr val="FF0000"/>
                  </a:solidFill>
                </a:rPr>
                <a:t>1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grpSp>
          <p:nvGrpSpPr>
            <p:cNvPr id="82" name="グループ化 43"/>
            <p:cNvGrpSpPr/>
            <p:nvPr/>
          </p:nvGrpSpPr>
          <p:grpSpPr>
            <a:xfrm>
              <a:off x="3929058" y="4786322"/>
              <a:ext cx="785818" cy="285752"/>
              <a:chOff x="4214810" y="4786322"/>
              <a:chExt cx="785818" cy="285752"/>
            </a:xfrm>
          </p:grpSpPr>
          <p:sp>
            <p:nvSpPr>
              <p:cNvPr id="87" name="テキスト ボックス 86"/>
              <p:cNvSpPr txBox="1"/>
              <p:nvPr/>
            </p:nvSpPr>
            <p:spPr>
              <a:xfrm>
                <a:off x="4214810" y="4786322"/>
                <a:ext cx="361959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err="1" smtClean="0">
                    <a:solidFill>
                      <a:srgbClr val="0070C0"/>
                    </a:solidFill>
                  </a:rPr>
                  <a:t>src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88" name="正方形/長方形 87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A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83" name="グループ化 46"/>
            <p:cNvGrpSpPr/>
            <p:nvPr/>
          </p:nvGrpSpPr>
          <p:grpSpPr>
            <a:xfrm>
              <a:off x="6215074" y="4786322"/>
              <a:ext cx="922896" cy="285752"/>
              <a:chOff x="4077732" y="4786322"/>
              <a:chExt cx="922896" cy="285752"/>
            </a:xfrm>
          </p:grpSpPr>
          <p:sp>
            <p:nvSpPr>
              <p:cNvPr id="84" name="テキスト ボックス 83"/>
              <p:cNvSpPr txBox="1"/>
              <p:nvPr/>
            </p:nvSpPr>
            <p:spPr>
              <a:xfrm>
                <a:off x="4077732" y="4786322"/>
                <a:ext cx="499047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smtClean="0">
                    <a:solidFill>
                      <a:srgbClr val="0070C0"/>
                    </a:solidFill>
                  </a:rPr>
                  <a:t>work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85" name="正方形/長方形 84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C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91" name="正方形/長方形 90"/>
          <p:cNvSpPr/>
          <p:nvPr/>
        </p:nvSpPr>
        <p:spPr>
          <a:xfrm>
            <a:off x="571472" y="5572140"/>
            <a:ext cx="357190" cy="21431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92" name="正方形/長方形 91"/>
          <p:cNvSpPr/>
          <p:nvPr/>
        </p:nvSpPr>
        <p:spPr>
          <a:xfrm>
            <a:off x="1643042" y="5286388"/>
            <a:ext cx="642942" cy="21431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94" name="正方形/長方形 93"/>
          <p:cNvSpPr/>
          <p:nvPr/>
        </p:nvSpPr>
        <p:spPr>
          <a:xfrm>
            <a:off x="1785918" y="5000636"/>
            <a:ext cx="357190" cy="214314"/>
          </a:xfrm>
          <a:prstGeom prst="rect">
            <a:avLst/>
          </a:prstGeom>
          <a:solidFill>
            <a:schemeClr val="accent3">
              <a:lumMod val="20000"/>
              <a:lumOff val="80000"/>
              <a:alpha val="50000"/>
            </a:schemeClr>
          </a:solidFill>
          <a:ln>
            <a:solidFill>
              <a:schemeClr val="accent1">
                <a:shade val="50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ハノイの塔：実行の様子</a:t>
            </a:r>
            <a:endParaRPr kumimoji="1" lang="ja-JP" altLang="en-US" dirty="0"/>
          </a:p>
        </p:txBody>
      </p:sp>
      <p:grpSp>
        <p:nvGrpSpPr>
          <p:cNvPr id="2" name="グループ化 55"/>
          <p:cNvGrpSpPr/>
          <p:nvPr/>
        </p:nvGrpSpPr>
        <p:grpSpPr>
          <a:xfrm>
            <a:off x="0" y="1285860"/>
            <a:ext cx="3929090" cy="2714644"/>
            <a:chOff x="3890168" y="4143356"/>
            <a:chExt cx="3929090" cy="2714644"/>
          </a:xfrm>
        </p:grpSpPr>
        <p:sp>
          <p:nvSpPr>
            <p:cNvPr id="18" name="正方形/長方形 17"/>
            <p:cNvSpPr/>
            <p:nvPr/>
          </p:nvSpPr>
          <p:spPr>
            <a:xfrm>
              <a:off x="3890168" y="4143356"/>
              <a:ext cx="265803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err="1" smtClean="0"/>
                <a:t>hanoi</a:t>
              </a:r>
              <a:r>
                <a:rPr lang="en-US" altLang="ja-JP" sz="1600" dirty="0" smtClean="0"/>
                <a:t>(3,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A”,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B”,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C”) </a:t>
              </a: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890168" y="4429108"/>
              <a:ext cx="3929090" cy="71440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" name="正方形/長方形 22"/>
            <p:cNvSpPr/>
            <p:nvPr/>
          </p:nvSpPr>
          <p:spPr>
            <a:xfrm>
              <a:off x="3890168" y="5143488"/>
              <a:ext cx="3929090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2000" dirty="0" smtClean="0"/>
                <a:t>if(</a:t>
              </a:r>
              <a:r>
                <a:rPr lang="en-US" altLang="ja-JP" sz="2000" dirty="0" err="1" smtClean="0"/>
                <a:t>ndisk</a:t>
              </a:r>
              <a:r>
                <a:rPr lang="en-US" altLang="ja-JP" sz="2000" dirty="0" smtClean="0"/>
                <a:t>&gt;=1){</a:t>
              </a:r>
            </a:p>
            <a:p>
              <a:pPr algn="just"/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move(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>
                  <a:solidFill>
                    <a:srgbClr val="FF0000"/>
                  </a:solidFill>
                </a:rPr>
                <a:t>dst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}</a:t>
              </a:r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3929058" y="4500570"/>
              <a:ext cx="511679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err="1" smtClean="0">
                  <a:solidFill>
                    <a:srgbClr val="0070C0"/>
                  </a:solidFill>
                </a:rPr>
                <a:t>ndisk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45" name="テキスト ボックス 44"/>
            <p:cNvSpPr txBox="1"/>
            <p:nvPr/>
          </p:nvSpPr>
          <p:spPr>
            <a:xfrm>
              <a:off x="4714876" y="4786322"/>
              <a:ext cx="461986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/>
                <a:t>から</a:t>
              </a:r>
              <a:endParaRPr kumimoji="1" lang="ja-JP" altLang="en-US" sz="1200" dirty="0"/>
            </a:p>
          </p:txBody>
        </p:sp>
        <p:sp>
          <p:nvSpPr>
            <p:cNvPr id="46" name="テキスト ボックス 45"/>
            <p:cNvSpPr txBox="1"/>
            <p:nvPr/>
          </p:nvSpPr>
          <p:spPr>
            <a:xfrm>
              <a:off x="4714876" y="4500570"/>
              <a:ext cx="931665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ja-JP" altLang="en-US" sz="1200" dirty="0" smtClean="0"/>
                <a:t>枚の円盤を</a:t>
              </a:r>
              <a:endParaRPr kumimoji="1" lang="ja-JP" altLang="en-US" sz="1200" dirty="0"/>
            </a:p>
          </p:txBody>
        </p:sp>
        <p:sp>
          <p:nvSpPr>
            <p:cNvPr id="50" name="テキスト ボックス 49"/>
            <p:cNvSpPr txBox="1"/>
            <p:nvPr/>
          </p:nvSpPr>
          <p:spPr>
            <a:xfrm>
              <a:off x="5929322" y="4786322"/>
              <a:ext cx="338554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>
                  <a:solidFill>
                    <a:srgbClr val="0070C0"/>
                  </a:solidFill>
                </a:rPr>
                <a:t>へ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grpSp>
          <p:nvGrpSpPr>
            <p:cNvPr id="3" name="グループ化 50"/>
            <p:cNvGrpSpPr/>
            <p:nvPr/>
          </p:nvGrpSpPr>
          <p:grpSpPr>
            <a:xfrm>
              <a:off x="5143504" y="4786322"/>
              <a:ext cx="799148" cy="285752"/>
              <a:chOff x="4201480" y="4786322"/>
              <a:chExt cx="799148" cy="285752"/>
            </a:xfrm>
          </p:grpSpPr>
          <p:sp>
            <p:nvSpPr>
              <p:cNvPr id="52" name="テキスト ボックス 51"/>
              <p:cNvSpPr txBox="1"/>
              <p:nvPr/>
            </p:nvSpPr>
            <p:spPr>
              <a:xfrm>
                <a:off x="4201480" y="4786322"/>
                <a:ext cx="375296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kumimoji="1" lang="en-US" altLang="ja-JP" sz="1200" dirty="0" err="1" smtClean="0">
                    <a:solidFill>
                      <a:srgbClr val="0070C0"/>
                    </a:solidFill>
                  </a:rPr>
                  <a:t>dst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53" name="正方形/長方形 52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B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54" name="テキスト ボックス 53"/>
            <p:cNvSpPr txBox="1"/>
            <p:nvPr/>
          </p:nvSpPr>
          <p:spPr>
            <a:xfrm>
              <a:off x="7072330" y="4643446"/>
              <a:ext cx="732893" cy="46166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ja-JP" altLang="en-US" sz="1200" dirty="0" smtClean="0"/>
                <a:t>を使って</a:t>
              </a:r>
              <a:endParaRPr lang="en-US" altLang="ja-JP" sz="1200" dirty="0" smtClean="0"/>
            </a:p>
            <a:p>
              <a:r>
                <a:rPr lang="ja-JP" altLang="en-US" sz="1200" dirty="0" smtClean="0"/>
                <a:t>移動</a:t>
              </a:r>
              <a:endParaRPr kumimoji="1" lang="ja-JP" altLang="en-US" sz="1200" dirty="0"/>
            </a:p>
          </p:txBody>
        </p:sp>
        <p:sp>
          <p:nvSpPr>
            <p:cNvPr id="39" name="正方形/長方形 38"/>
            <p:cNvSpPr/>
            <p:nvPr/>
          </p:nvSpPr>
          <p:spPr>
            <a:xfrm>
              <a:off x="4500562" y="4500570"/>
              <a:ext cx="214314" cy="21433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kumimoji="1" lang="en-US" altLang="ja-JP" sz="1200" dirty="0" smtClean="0">
                  <a:solidFill>
                    <a:srgbClr val="FF0000"/>
                  </a:solidFill>
                </a:rPr>
                <a:t>3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grpSp>
          <p:nvGrpSpPr>
            <p:cNvPr id="4" name="グループ化 43"/>
            <p:cNvGrpSpPr/>
            <p:nvPr/>
          </p:nvGrpSpPr>
          <p:grpSpPr>
            <a:xfrm>
              <a:off x="3929058" y="4786322"/>
              <a:ext cx="785818" cy="285752"/>
              <a:chOff x="4214810" y="4786322"/>
              <a:chExt cx="785818" cy="285752"/>
            </a:xfrm>
          </p:grpSpPr>
          <p:sp>
            <p:nvSpPr>
              <p:cNvPr id="43" name="テキスト ボックス 42"/>
              <p:cNvSpPr txBox="1"/>
              <p:nvPr/>
            </p:nvSpPr>
            <p:spPr>
              <a:xfrm>
                <a:off x="4214810" y="4786322"/>
                <a:ext cx="361959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err="1" smtClean="0">
                    <a:solidFill>
                      <a:srgbClr val="0070C0"/>
                    </a:solidFill>
                  </a:rPr>
                  <a:t>src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1" name="正方形/長方形 40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A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5" name="グループ化 46"/>
            <p:cNvGrpSpPr/>
            <p:nvPr/>
          </p:nvGrpSpPr>
          <p:grpSpPr>
            <a:xfrm>
              <a:off x="6215074" y="4786322"/>
              <a:ext cx="922896" cy="285752"/>
              <a:chOff x="4077732" y="4786322"/>
              <a:chExt cx="922896" cy="285752"/>
            </a:xfrm>
          </p:grpSpPr>
          <p:sp>
            <p:nvSpPr>
              <p:cNvPr id="48" name="テキスト ボックス 47"/>
              <p:cNvSpPr txBox="1"/>
              <p:nvPr/>
            </p:nvSpPr>
            <p:spPr>
              <a:xfrm>
                <a:off x="4077732" y="4786322"/>
                <a:ext cx="499047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smtClean="0">
                    <a:solidFill>
                      <a:srgbClr val="0070C0"/>
                    </a:solidFill>
                  </a:rPr>
                  <a:t>work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9" name="正方形/長方形 48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C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22" name="右矢印 21"/>
          <p:cNvSpPr/>
          <p:nvPr/>
        </p:nvSpPr>
        <p:spPr>
          <a:xfrm>
            <a:off x="142844" y="3357562"/>
            <a:ext cx="28575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8" name="テキスト ボックス 77"/>
          <p:cNvSpPr txBox="1"/>
          <p:nvPr/>
        </p:nvSpPr>
        <p:spPr>
          <a:xfrm>
            <a:off x="428596" y="5929330"/>
            <a:ext cx="5485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A</a:t>
            </a:r>
            <a:endParaRPr kumimoji="1" lang="ja-JP" altLang="en-US" dirty="0"/>
          </a:p>
        </p:txBody>
      </p:sp>
      <p:sp>
        <p:nvSpPr>
          <p:cNvPr id="79" name="テキスト ボックス 78"/>
          <p:cNvSpPr txBox="1"/>
          <p:nvPr/>
        </p:nvSpPr>
        <p:spPr>
          <a:xfrm>
            <a:off x="1643042" y="5929330"/>
            <a:ext cx="540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B</a:t>
            </a:r>
            <a:endParaRPr kumimoji="1" lang="ja-JP" altLang="en-US" dirty="0"/>
          </a:p>
        </p:txBody>
      </p:sp>
      <p:sp>
        <p:nvSpPr>
          <p:cNvPr id="86" name="テキスト ボックス 85"/>
          <p:cNvSpPr txBox="1"/>
          <p:nvPr/>
        </p:nvSpPr>
        <p:spPr>
          <a:xfrm>
            <a:off x="2857488" y="5929330"/>
            <a:ext cx="538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C</a:t>
            </a:r>
            <a:endParaRPr kumimoji="1" lang="ja-JP" altLang="en-US" dirty="0"/>
          </a:p>
        </p:txBody>
      </p:sp>
      <p:sp>
        <p:nvSpPr>
          <p:cNvPr id="31" name="正方形/長方形 30"/>
          <p:cNvSpPr/>
          <p:nvPr/>
        </p:nvSpPr>
        <p:spPr>
          <a:xfrm>
            <a:off x="1500166" y="5572140"/>
            <a:ext cx="928662" cy="21431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29" name="右矢印 28"/>
          <p:cNvSpPr/>
          <p:nvPr/>
        </p:nvSpPr>
        <p:spPr>
          <a:xfrm rot="20135183">
            <a:off x="3471621" y="2312228"/>
            <a:ext cx="2071702" cy="10001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50" dirty="0" err="1" smtClean="0"/>
              <a:t>hanoi</a:t>
            </a:r>
            <a:r>
              <a:rPr kumimoji="1" lang="en-US" altLang="ja-JP" sz="1050" dirty="0" smtClean="0"/>
              <a:t>(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2</a:t>
            </a:r>
            <a:r>
              <a:rPr kumimoji="1" lang="en-US" altLang="ja-JP" sz="1050" dirty="0" smtClean="0"/>
              <a:t>, 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“</a:t>
            </a:r>
            <a:r>
              <a:rPr kumimoji="1" lang="ja-JP" altLang="en-US" sz="1050" dirty="0" smtClean="0">
                <a:solidFill>
                  <a:srgbClr val="FF0000"/>
                </a:solidFill>
              </a:rPr>
              <a:t>棒</a:t>
            </a:r>
            <a:r>
              <a:rPr lang="en-US" altLang="ja-JP" sz="1050" dirty="0" smtClean="0">
                <a:solidFill>
                  <a:srgbClr val="FF0000"/>
                </a:solidFill>
              </a:rPr>
              <a:t>C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”</a:t>
            </a:r>
            <a:r>
              <a:rPr kumimoji="1" lang="en-US" altLang="ja-JP" sz="1050" dirty="0" smtClean="0"/>
              <a:t>, 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“</a:t>
            </a:r>
            <a:r>
              <a:rPr kumimoji="1" lang="ja-JP" altLang="en-US" sz="1050" dirty="0" smtClean="0">
                <a:solidFill>
                  <a:srgbClr val="FF0000"/>
                </a:solidFill>
              </a:rPr>
              <a:t>棒</a:t>
            </a:r>
            <a:r>
              <a:rPr lang="en-US" altLang="ja-JP" sz="1050" dirty="0" smtClean="0">
                <a:solidFill>
                  <a:srgbClr val="FF0000"/>
                </a:solidFill>
              </a:rPr>
              <a:t>B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”</a:t>
            </a:r>
            <a:r>
              <a:rPr kumimoji="1" lang="en-US" altLang="ja-JP" sz="1050" dirty="0" smtClean="0"/>
              <a:t>, “</a:t>
            </a:r>
            <a:r>
              <a:rPr kumimoji="1" lang="ja-JP" altLang="en-US" sz="1050" dirty="0" smtClean="0"/>
              <a:t>棒</a:t>
            </a:r>
            <a:r>
              <a:rPr lang="en-US" altLang="ja-JP" sz="1050" dirty="0" smtClean="0"/>
              <a:t>A</a:t>
            </a:r>
            <a:r>
              <a:rPr kumimoji="1" lang="en-US" altLang="ja-JP" sz="1050" dirty="0" smtClean="0"/>
              <a:t>”)</a:t>
            </a:r>
            <a:endParaRPr kumimoji="1" lang="ja-JP" altLang="en-US" sz="1050" dirty="0"/>
          </a:p>
        </p:txBody>
      </p:sp>
      <p:grpSp>
        <p:nvGrpSpPr>
          <p:cNvPr id="6" name="グループ化 55"/>
          <p:cNvGrpSpPr/>
          <p:nvPr/>
        </p:nvGrpSpPr>
        <p:grpSpPr>
          <a:xfrm>
            <a:off x="5072066" y="1285860"/>
            <a:ext cx="3929090" cy="2714644"/>
            <a:chOff x="3890168" y="4143356"/>
            <a:chExt cx="3929090" cy="2714644"/>
          </a:xfrm>
        </p:grpSpPr>
        <p:sp>
          <p:nvSpPr>
            <p:cNvPr id="36" name="正方形/長方形 35"/>
            <p:cNvSpPr/>
            <p:nvPr/>
          </p:nvSpPr>
          <p:spPr>
            <a:xfrm>
              <a:off x="3890168" y="4143356"/>
              <a:ext cx="265803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err="1" smtClean="0"/>
                <a:t>hanoi</a:t>
              </a:r>
              <a:r>
                <a:rPr lang="en-US" altLang="ja-JP" sz="1600" dirty="0" smtClean="0"/>
                <a:t>(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2</a:t>
              </a:r>
              <a:r>
                <a:rPr lang="en-US" altLang="ja-JP" sz="1600" dirty="0" smtClean="0"/>
                <a:t>, 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“</a:t>
              </a:r>
              <a:r>
                <a:rPr lang="ja-JP" altLang="en-US" sz="1600" dirty="0" smtClean="0">
                  <a:solidFill>
                    <a:srgbClr val="FF0000"/>
                  </a:solidFill>
                </a:rPr>
                <a:t>棒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C”</a:t>
              </a:r>
              <a:r>
                <a:rPr lang="en-US" altLang="ja-JP" sz="1600" dirty="0" smtClean="0"/>
                <a:t>, 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“</a:t>
              </a:r>
              <a:r>
                <a:rPr lang="ja-JP" altLang="en-US" sz="1600" dirty="0" smtClean="0">
                  <a:solidFill>
                    <a:srgbClr val="FF0000"/>
                  </a:solidFill>
                </a:rPr>
                <a:t>棒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B”</a:t>
              </a:r>
              <a:r>
                <a:rPr lang="en-US" altLang="ja-JP" sz="1600" dirty="0" smtClean="0"/>
                <a:t>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A”) </a:t>
              </a:r>
            </a:p>
          </p:txBody>
        </p:sp>
        <p:sp>
          <p:nvSpPr>
            <p:cNvPr id="37" name="正方形/長方形 36"/>
            <p:cNvSpPr/>
            <p:nvPr/>
          </p:nvSpPr>
          <p:spPr>
            <a:xfrm>
              <a:off x="3890168" y="4429108"/>
              <a:ext cx="3929090" cy="71440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0" name="正方形/長方形 39"/>
            <p:cNvSpPr/>
            <p:nvPr/>
          </p:nvSpPr>
          <p:spPr>
            <a:xfrm>
              <a:off x="3890168" y="5143488"/>
              <a:ext cx="3929090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2000" dirty="0" smtClean="0"/>
                <a:t>if(</a:t>
              </a:r>
              <a:r>
                <a:rPr lang="en-US" altLang="ja-JP" sz="2000" dirty="0" err="1" smtClean="0"/>
                <a:t>ndisk</a:t>
              </a:r>
              <a:r>
                <a:rPr lang="en-US" altLang="ja-JP" sz="2000" dirty="0" smtClean="0"/>
                <a:t>&gt;=1){</a:t>
              </a:r>
            </a:p>
            <a:p>
              <a:pPr algn="just"/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move(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>
                  <a:solidFill>
                    <a:srgbClr val="FF0000"/>
                  </a:solidFill>
                </a:rPr>
                <a:t>dst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}</a:t>
              </a:r>
            </a:p>
          </p:txBody>
        </p:sp>
        <p:sp>
          <p:nvSpPr>
            <p:cNvPr id="42" name="テキスト ボックス 41"/>
            <p:cNvSpPr txBox="1"/>
            <p:nvPr/>
          </p:nvSpPr>
          <p:spPr>
            <a:xfrm>
              <a:off x="3929058" y="4500570"/>
              <a:ext cx="511679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err="1" smtClean="0">
                  <a:solidFill>
                    <a:srgbClr val="0070C0"/>
                  </a:solidFill>
                </a:rPr>
                <a:t>ndisk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44" name="テキスト ボックス 43"/>
            <p:cNvSpPr txBox="1"/>
            <p:nvPr/>
          </p:nvSpPr>
          <p:spPr>
            <a:xfrm>
              <a:off x="4714876" y="4786322"/>
              <a:ext cx="461986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/>
                <a:t>から</a:t>
              </a:r>
              <a:endParaRPr kumimoji="1" lang="ja-JP" altLang="en-US" sz="1200" dirty="0"/>
            </a:p>
          </p:txBody>
        </p:sp>
        <p:sp>
          <p:nvSpPr>
            <p:cNvPr id="47" name="テキスト ボックス 46"/>
            <p:cNvSpPr txBox="1"/>
            <p:nvPr/>
          </p:nvSpPr>
          <p:spPr>
            <a:xfrm>
              <a:off x="4714876" y="4500570"/>
              <a:ext cx="931665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ja-JP" altLang="en-US" sz="1200" dirty="0" smtClean="0"/>
                <a:t>枚の円盤を</a:t>
              </a:r>
              <a:endParaRPr kumimoji="1" lang="ja-JP" altLang="en-US" sz="1200" dirty="0"/>
            </a:p>
          </p:txBody>
        </p:sp>
        <p:sp>
          <p:nvSpPr>
            <p:cNvPr id="51" name="テキスト ボックス 50"/>
            <p:cNvSpPr txBox="1"/>
            <p:nvPr/>
          </p:nvSpPr>
          <p:spPr>
            <a:xfrm>
              <a:off x="5929322" y="4786322"/>
              <a:ext cx="338554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>
                  <a:solidFill>
                    <a:srgbClr val="0070C0"/>
                  </a:solidFill>
                </a:rPr>
                <a:t>へ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grpSp>
          <p:nvGrpSpPr>
            <p:cNvPr id="7" name="グループ化 50"/>
            <p:cNvGrpSpPr/>
            <p:nvPr/>
          </p:nvGrpSpPr>
          <p:grpSpPr>
            <a:xfrm>
              <a:off x="5143504" y="4786322"/>
              <a:ext cx="799148" cy="285752"/>
              <a:chOff x="4201480" y="4786322"/>
              <a:chExt cx="799148" cy="285752"/>
            </a:xfrm>
          </p:grpSpPr>
          <p:sp>
            <p:nvSpPr>
              <p:cNvPr id="65" name="テキスト ボックス 64"/>
              <p:cNvSpPr txBox="1"/>
              <p:nvPr/>
            </p:nvSpPr>
            <p:spPr>
              <a:xfrm>
                <a:off x="4201480" y="4786322"/>
                <a:ext cx="375296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kumimoji="1" lang="en-US" altLang="ja-JP" sz="1200" dirty="0" err="1" smtClean="0">
                    <a:solidFill>
                      <a:srgbClr val="0070C0"/>
                    </a:solidFill>
                  </a:rPr>
                  <a:t>dst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66" name="正方形/長方形 65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B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56" name="テキスト ボックス 55"/>
            <p:cNvSpPr txBox="1"/>
            <p:nvPr/>
          </p:nvSpPr>
          <p:spPr>
            <a:xfrm>
              <a:off x="7072330" y="4643446"/>
              <a:ext cx="732893" cy="46166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ja-JP" altLang="en-US" sz="1200" dirty="0" smtClean="0"/>
                <a:t>を使って</a:t>
              </a:r>
              <a:endParaRPr lang="en-US" altLang="ja-JP" sz="1200" dirty="0" smtClean="0"/>
            </a:p>
            <a:p>
              <a:r>
                <a:rPr lang="ja-JP" altLang="en-US" sz="1200" dirty="0" smtClean="0"/>
                <a:t>移動</a:t>
              </a:r>
              <a:endParaRPr kumimoji="1" lang="ja-JP" altLang="en-US" sz="1200" dirty="0"/>
            </a:p>
          </p:txBody>
        </p:sp>
        <p:sp>
          <p:nvSpPr>
            <p:cNvPr id="57" name="正方形/長方形 56"/>
            <p:cNvSpPr/>
            <p:nvPr/>
          </p:nvSpPr>
          <p:spPr>
            <a:xfrm>
              <a:off x="4500562" y="4500570"/>
              <a:ext cx="214314" cy="21433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altLang="ja-JP" sz="1200" dirty="0" smtClean="0">
                  <a:solidFill>
                    <a:srgbClr val="FF0000"/>
                  </a:solidFill>
                </a:rPr>
                <a:t>2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grpSp>
          <p:nvGrpSpPr>
            <p:cNvPr id="8" name="グループ化 43"/>
            <p:cNvGrpSpPr/>
            <p:nvPr/>
          </p:nvGrpSpPr>
          <p:grpSpPr>
            <a:xfrm>
              <a:off x="3929058" y="4786322"/>
              <a:ext cx="785818" cy="285752"/>
              <a:chOff x="4214810" y="4786322"/>
              <a:chExt cx="785818" cy="285752"/>
            </a:xfrm>
          </p:grpSpPr>
          <p:sp>
            <p:nvSpPr>
              <p:cNvPr id="63" name="テキスト ボックス 62"/>
              <p:cNvSpPr txBox="1"/>
              <p:nvPr/>
            </p:nvSpPr>
            <p:spPr>
              <a:xfrm>
                <a:off x="4214810" y="4786322"/>
                <a:ext cx="361959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err="1" smtClean="0">
                    <a:solidFill>
                      <a:srgbClr val="0070C0"/>
                    </a:solidFill>
                  </a:rPr>
                  <a:t>src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64" name="正方形/長方形 63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C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9" name="グループ化 46"/>
            <p:cNvGrpSpPr/>
            <p:nvPr/>
          </p:nvGrpSpPr>
          <p:grpSpPr>
            <a:xfrm>
              <a:off x="6215074" y="4786322"/>
              <a:ext cx="922896" cy="285752"/>
              <a:chOff x="4077732" y="4786322"/>
              <a:chExt cx="922896" cy="285752"/>
            </a:xfrm>
          </p:grpSpPr>
          <p:sp>
            <p:nvSpPr>
              <p:cNvPr id="61" name="テキスト ボックス 60"/>
              <p:cNvSpPr txBox="1"/>
              <p:nvPr/>
            </p:nvSpPr>
            <p:spPr>
              <a:xfrm>
                <a:off x="4077732" y="4786322"/>
                <a:ext cx="499047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smtClean="0">
                    <a:solidFill>
                      <a:srgbClr val="0070C0"/>
                    </a:solidFill>
                  </a:rPr>
                  <a:t>work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62" name="正方形/長方形 61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A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55" name="右矢印 54"/>
          <p:cNvSpPr/>
          <p:nvPr/>
        </p:nvSpPr>
        <p:spPr>
          <a:xfrm>
            <a:off x="5286380" y="3357562"/>
            <a:ext cx="28575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右矢印 57"/>
          <p:cNvSpPr/>
          <p:nvPr/>
        </p:nvSpPr>
        <p:spPr>
          <a:xfrm rot="5400000">
            <a:off x="5464975" y="4107661"/>
            <a:ext cx="2071702" cy="10001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50" dirty="0" err="1" smtClean="0"/>
              <a:t>hanoi</a:t>
            </a:r>
            <a:r>
              <a:rPr kumimoji="1" lang="en-US" altLang="ja-JP" sz="1050" dirty="0" smtClean="0"/>
              <a:t>(</a:t>
            </a:r>
            <a:r>
              <a:rPr lang="en-US" altLang="ja-JP" sz="1050" dirty="0" smtClean="0">
                <a:solidFill>
                  <a:srgbClr val="FF0000"/>
                </a:solidFill>
              </a:rPr>
              <a:t>1</a:t>
            </a:r>
            <a:r>
              <a:rPr kumimoji="1" lang="en-US" altLang="ja-JP" sz="1050" dirty="0" smtClean="0"/>
              <a:t>, 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“</a:t>
            </a:r>
            <a:r>
              <a:rPr kumimoji="1" lang="ja-JP" altLang="en-US" sz="1050" dirty="0" smtClean="0">
                <a:solidFill>
                  <a:srgbClr val="FF0000"/>
                </a:solidFill>
              </a:rPr>
              <a:t>棒</a:t>
            </a:r>
            <a:r>
              <a:rPr lang="en-US" altLang="ja-JP" sz="1050" dirty="0" smtClean="0">
                <a:solidFill>
                  <a:srgbClr val="FF0000"/>
                </a:solidFill>
              </a:rPr>
              <a:t>A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”</a:t>
            </a:r>
            <a:r>
              <a:rPr kumimoji="1" lang="en-US" altLang="ja-JP" sz="1050" dirty="0" smtClean="0"/>
              <a:t>, 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“</a:t>
            </a:r>
            <a:r>
              <a:rPr kumimoji="1" lang="ja-JP" altLang="en-US" sz="1050" dirty="0" smtClean="0">
                <a:solidFill>
                  <a:srgbClr val="FF0000"/>
                </a:solidFill>
              </a:rPr>
              <a:t>棒</a:t>
            </a:r>
            <a:r>
              <a:rPr lang="en-US" altLang="ja-JP" sz="1050" dirty="0" smtClean="0">
                <a:solidFill>
                  <a:srgbClr val="FF0000"/>
                </a:solidFill>
              </a:rPr>
              <a:t>B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”</a:t>
            </a:r>
            <a:r>
              <a:rPr kumimoji="1" lang="en-US" altLang="ja-JP" sz="1050" dirty="0" smtClean="0"/>
              <a:t>, “</a:t>
            </a:r>
            <a:r>
              <a:rPr kumimoji="1" lang="ja-JP" altLang="en-US" sz="1050" dirty="0" smtClean="0"/>
              <a:t>棒</a:t>
            </a:r>
            <a:r>
              <a:rPr lang="en-US" altLang="ja-JP" sz="1050" dirty="0" smtClean="0"/>
              <a:t>C</a:t>
            </a:r>
            <a:r>
              <a:rPr kumimoji="1" lang="en-US" altLang="ja-JP" sz="1050" dirty="0" smtClean="0"/>
              <a:t>”)</a:t>
            </a:r>
            <a:endParaRPr kumimoji="1" lang="ja-JP" altLang="en-US" sz="1050" dirty="0"/>
          </a:p>
        </p:txBody>
      </p:sp>
      <p:grpSp>
        <p:nvGrpSpPr>
          <p:cNvPr id="10" name="グループ化 55"/>
          <p:cNvGrpSpPr/>
          <p:nvPr/>
        </p:nvGrpSpPr>
        <p:grpSpPr>
          <a:xfrm>
            <a:off x="5072066" y="4143356"/>
            <a:ext cx="3929090" cy="2714644"/>
            <a:chOff x="3890168" y="4143356"/>
            <a:chExt cx="3929090" cy="2714644"/>
          </a:xfrm>
        </p:grpSpPr>
        <p:sp>
          <p:nvSpPr>
            <p:cNvPr id="70" name="正方形/長方形 69"/>
            <p:cNvSpPr/>
            <p:nvPr/>
          </p:nvSpPr>
          <p:spPr>
            <a:xfrm>
              <a:off x="3890168" y="4143356"/>
              <a:ext cx="2658035" cy="338554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>
              <a:spAutoFit/>
            </a:bodyPr>
            <a:lstStyle/>
            <a:p>
              <a:r>
                <a:rPr lang="en-US" altLang="ja-JP" sz="1600" dirty="0" err="1" smtClean="0"/>
                <a:t>hanoi</a:t>
              </a:r>
              <a:r>
                <a:rPr lang="en-US" altLang="ja-JP" sz="1600" dirty="0" smtClean="0"/>
                <a:t>(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1</a:t>
              </a:r>
              <a:r>
                <a:rPr lang="en-US" altLang="ja-JP" sz="1600" dirty="0" smtClean="0"/>
                <a:t>, 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“</a:t>
              </a:r>
              <a:r>
                <a:rPr lang="ja-JP" altLang="en-US" sz="1600" dirty="0" smtClean="0">
                  <a:solidFill>
                    <a:srgbClr val="FF0000"/>
                  </a:solidFill>
                </a:rPr>
                <a:t>棒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A”</a:t>
              </a:r>
              <a:r>
                <a:rPr lang="en-US" altLang="ja-JP" sz="1600" dirty="0" smtClean="0"/>
                <a:t>, 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“</a:t>
              </a:r>
              <a:r>
                <a:rPr lang="ja-JP" altLang="en-US" sz="1600" dirty="0" smtClean="0">
                  <a:solidFill>
                    <a:srgbClr val="FF0000"/>
                  </a:solidFill>
                </a:rPr>
                <a:t>棒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B”</a:t>
              </a:r>
              <a:r>
                <a:rPr lang="en-US" altLang="ja-JP" sz="1600" dirty="0" smtClean="0"/>
                <a:t>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C”) </a:t>
              </a:r>
            </a:p>
          </p:txBody>
        </p:sp>
        <p:sp>
          <p:nvSpPr>
            <p:cNvPr id="71" name="正方形/長方形 70"/>
            <p:cNvSpPr/>
            <p:nvPr/>
          </p:nvSpPr>
          <p:spPr>
            <a:xfrm>
              <a:off x="3890168" y="4429108"/>
              <a:ext cx="3929090" cy="71440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2" name="正方形/長方形 71"/>
            <p:cNvSpPr/>
            <p:nvPr/>
          </p:nvSpPr>
          <p:spPr>
            <a:xfrm>
              <a:off x="3890168" y="5143488"/>
              <a:ext cx="3929090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2000" dirty="0" smtClean="0"/>
                <a:t>if(</a:t>
              </a:r>
              <a:r>
                <a:rPr lang="en-US" altLang="ja-JP" sz="2000" dirty="0" err="1" smtClean="0"/>
                <a:t>ndisk</a:t>
              </a:r>
              <a:r>
                <a:rPr lang="en-US" altLang="ja-JP" sz="2000" dirty="0" smtClean="0"/>
                <a:t>&gt;=1){</a:t>
              </a:r>
            </a:p>
            <a:p>
              <a:pPr algn="just"/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move(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>
                  <a:solidFill>
                    <a:srgbClr val="FF0000"/>
                  </a:solidFill>
                </a:rPr>
                <a:t>dst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}</a:t>
              </a:r>
            </a:p>
          </p:txBody>
        </p:sp>
        <p:sp>
          <p:nvSpPr>
            <p:cNvPr id="73" name="テキスト ボックス 72"/>
            <p:cNvSpPr txBox="1"/>
            <p:nvPr/>
          </p:nvSpPr>
          <p:spPr>
            <a:xfrm>
              <a:off x="3929058" y="4500570"/>
              <a:ext cx="511679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err="1" smtClean="0">
                  <a:solidFill>
                    <a:srgbClr val="0070C0"/>
                  </a:solidFill>
                </a:rPr>
                <a:t>ndisk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74" name="テキスト ボックス 73"/>
            <p:cNvSpPr txBox="1"/>
            <p:nvPr/>
          </p:nvSpPr>
          <p:spPr>
            <a:xfrm>
              <a:off x="4714876" y="4786322"/>
              <a:ext cx="461986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/>
                <a:t>から</a:t>
              </a:r>
              <a:endParaRPr kumimoji="1" lang="ja-JP" altLang="en-US" sz="1200" dirty="0"/>
            </a:p>
          </p:txBody>
        </p:sp>
        <p:sp>
          <p:nvSpPr>
            <p:cNvPr id="75" name="テキスト ボックス 74"/>
            <p:cNvSpPr txBox="1"/>
            <p:nvPr/>
          </p:nvSpPr>
          <p:spPr>
            <a:xfrm>
              <a:off x="4714876" y="4500570"/>
              <a:ext cx="931665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ja-JP" altLang="en-US" sz="1200" dirty="0" smtClean="0"/>
                <a:t>枚の円盤を</a:t>
              </a:r>
              <a:endParaRPr kumimoji="1" lang="ja-JP" altLang="en-US" sz="1200" dirty="0"/>
            </a:p>
          </p:txBody>
        </p:sp>
        <p:sp>
          <p:nvSpPr>
            <p:cNvPr id="76" name="テキスト ボックス 75"/>
            <p:cNvSpPr txBox="1"/>
            <p:nvPr/>
          </p:nvSpPr>
          <p:spPr>
            <a:xfrm>
              <a:off x="5929322" y="4786322"/>
              <a:ext cx="338554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>
                  <a:solidFill>
                    <a:srgbClr val="0070C0"/>
                  </a:solidFill>
                </a:rPr>
                <a:t>へ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grpSp>
          <p:nvGrpSpPr>
            <p:cNvPr id="12" name="グループ化 50"/>
            <p:cNvGrpSpPr/>
            <p:nvPr/>
          </p:nvGrpSpPr>
          <p:grpSpPr>
            <a:xfrm>
              <a:off x="5143504" y="4786322"/>
              <a:ext cx="799148" cy="285752"/>
              <a:chOff x="4201480" y="4786322"/>
              <a:chExt cx="799148" cy="285752"/>
            </a:xfrm>
          </p:grpSpPr>
          <p:sp>
            <p:nvSpPr>
              <p:cNvPr id="89" name="テキスト ボックス 88"/>
              <p:cNvSpPr txBox="1"/>
              <p:nvPr/>
            </p:nvSpPr>
            <p:spPr>
              <a:xfrm>
                <a:off x="4201480" y="4786322"/>
                <a:ext cx="375296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kumimoji="1" lang="en-US" altLang="ja-JP" sz="1200" dirty="0" err="1" smtClean="0">
                    <a:solidFill>
                      <a:srgbClr val="0070C0"/>
                    </a:solidFill>
                  </a:rPr>
                  <a:t>dst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90" name="正方形/長方形 89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B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80" name="テキスト ボックス 79"/>
            <p:cNvSpPr txBox="1"/>
            <p:nvPr/>
          </p:nvSpPr>
          <p:spPr>
            <a:xfrm>
              <a:off x="7072330" y="4643446"/>
              <a:ext cx="732893" cy="46166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ja-JP" altLang="en-US" sz="1200" dirty="0" smtClean="0"/>
                <a:t>を使って</a:t>
              </a:r>
              <a:endParaRPr lang="en-US" altLang="ja-JP" sz="1200" dirty="0" smtClean="0"/>
            </a:p>
            <a:p>
              <a:r>
                <a:rPr lang="ja-JP" altLang="en-US" sz="1200" dirty="0" smtClean="0"/>
                <a:t>移動</a:t>
              </a:r>
              <a:endParaRPr kumimoji="1" lang="ja-JP" altLang="en-US" sz="1200" dirty="0"/>
            </a:p>
          </p:txBody>
        </p:sp>
        <p:sp>
          <p:nvSpPr>
            <p:cNvPr id="81" name="正方形/長方形 80"/>
            <p:cNvSpPr/>
            <p:nvPr/>
          </p:nvSpPr>
          <p:spPr>
            <a:xfrm>
              <a:off x="4500562" y="4500570"/>
              <a:ext cx="214314" cy="21433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altLang="ja-JP" sz="1200" dirty="0" smtClean="0">
                  <a:solidFill>
                    <a:srgbClr val="FF0000"/>
                  </a:solidFill>
                </a:rPr>
                <a:t>1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grpSp>
          <p:nvGrpSpPr>
            <p:cNvPr id="13" name="グループ化 43"/>
            <p:cNvGrpSpPr/>
            <p:nvPr/>
          </p:nvGrpSpPr>
          <p:grpSpPr>
            <a:xfrm>
              <a:off x="3929058" y="4786322"/>
              <a:ext cx="785818" cy="285752"/>
              <a:chOff x="4214810" y="4786322"/>
              <a:chExt cx="785818" cy="285752"/>
            </a:xfrm>
          </p:grpSpPr>
          <p:sp>
            <p:nvSpPr>
              <p:cNvPr id="87" name="テキスト ボックス 86"/>
              <p:cNvSpPr txBox="1"/>
              <p:nvPr/>
            </p:nvSpPr>
            <p:spPr>
              <a:xfrm>
                <a:off x="4214810" y="4786322"/>
                <a:ext cx="361959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err="1" smtClean="0">
                    <a:solidFill>
                      <a:srgbClr val="0070C0"/>
                    </a:solidFill>
                  </a:rPr>
                  <a:t>src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88" name="正方形/長方形 87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A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14" name="グループ化 46"/>
            <p:cNvGrpSpPr/>
            <p:nvPr/>
          </p:nvGrpSpPr>
          <p:grpSpPr>
            <a:xfrm>
              <a:off x="6215074" y="4786322"/>
              <a:ext cx="922896" cy="285752"/>
              <a:chOff x="4077732" y="4786322"/>
              <a:chExt cx="922896" cy="285752"/>
            </a:xfrm>
          </p:grpSpPr>
          <p:sp>
            <p:nvSpPr>
              <p:cNvPr id="84" name="テキスト ボックス 83"/>
              <p:cNvSpPr txBox="1"/>
              <p:nvPr/>
            </p:nvSpPr>
            <p:spPr>
              <a:xfrm>
                <a:off x="4077732" y="4786322"/>
                <a:ext cx="499047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smtClean="0">
                    <a:solidFill>
                      <a:srgbClr val="0070C0"/>
                    </a:solidFill>
                  </a:rPr>
                  <a:t>work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85" name="正方形/長方形 84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C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77" name="右矢印 76"/>
          <p:cNvSpPr/>
          <p:nvPr/>
        </p:nvSpPr>
        <p:spPr>
          <a:xfrm>
            <a:off x="5286380" y="5572140"/>
            <a:ext cx="28575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2" name="正方形/長方形 81"/>
          <p:cNvSpPr/>
          <p:nvPr/>
        </p:nvSpPr>
        <p:spPr>
          <a:xfrm>
            <a:off x="3214678" y="5357826"/>
            <a:ext cx="203607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200" dirty="0" err="1" smtClean="0"/>
              <a:t>hanoi</a:t>
            </a:r>
            <a:r>
              <a:rPr lang="en-US" altLang="ja-JP" sz="1200" dirty="0" smtClean="0"/>
              <a:t>(</a:t>
            </a:r>
            <a:r>
              <a:rPr lang="en-US" altLang="ja-JP" sz="1200" dirty="0" smtClean="0">
                <a:solidFill>
                  <a:srgbClr val="FF0000"/>
                </a:solidFill>
              </a:rPr>
              <a:t>0</a:t>
            </a:r>
            <a:r>
              <a:rPr lang="en-US" altLang="ja-JP" sz="1200" dirty="0" smtClean="0"/>
              <a:t>, “</a:t>
            </a:r>
            <a:r>
              <a:rPr lang="ja-JP" altLang="en-US" sz="1200" dirty="0" smtClean="0"/>
              <a:t>棒</a:t>
            </a:r>
            <a:r>
              <a:rPr lang="en-US" altLang="ja-JP" sz="1200" dirty="0" smtClean="0"/>
              <a:t>A”, “</a:t>
            </a:r>
            <a:r>
              <a:rPr lang="ja-JP" altLang="en-US" sz="1200" dirty="0" smtClean="0"/>
              <a:t>棒</a:t>
            </a:r>
            <a:r>
              <a:rPr lang="en-US" altLang="ja-JP" sz="1200" dirty="0" smtClean="0"/>
              <a:t>C”, “</a:t>
            </a:r>
            <a:r>
              <a:rPr lang="ja-JP" altLang="en-US" sz="1200" dirty="0" smtClean="0"/>
              <a:t>棒</a:t>
            </a:r>
            <a:r>
              <a:rPr lang="en-US" altLang="ja-JP" sz="1200" dirty="0" smtClean="0"/>
              <a:t>B”) </a:t>
            </a:r>
          </a:p>
          <a:p>
            <a:r>
              <a:rPr lang="ja-JP" altLang="en-US" sz="1200" dirty="0" smtClean="0"/>
              <a:t>円盤数が</a:t>
            </a:r>
            <a:r>
              <a:rPr lang="en-US" altLang="ja-JP" sz="1200" dirty="0" smtClean="0"/>
              <a:t>0</a:t>
            </a:r>
            <a:r>
              <a:rPr lang="ja-JP" altLang="en-US" sz="1200" dirty="0" smtClean="0"/>
              <a:t>なので、</a:t>
            </a:r>
            <a:endParaRPr lang="en-US" altLang="ja-JP" sz="1200" dirty="0" smtClean="0"/>
          </a:p>
          <a:p>
            <a:r>
              <a:rPr lang="ja-JP" altLang="en-US" sz="1200" dirty="0" smtClean="0"/>
              <a:t>何もしないで戻る</a:t>
            </a:r>
            <a:endParaRPr lang="en-US" altLang="ja-JP" sz="1200" dirty="0" smtClean="0"/>
          </a:p>
        </p:txBody>
      </p:sp>
      <p:sp>
        <p:nvSpPr>
          <p:cNvPr id="83" name="正方形/長方形 82"/>
          <p:cNvSpPr/>
          <p:nvPr/>
        </p:nvSpPr>
        <p:spPr>
          <a:xfrm>
            <a:off x="571472" y="5572140"/>
            <a:ext cx="357190" cy="21431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91" name="正方形/長方形 90"/>
          <p:cNvSpPr/>
          <p:nvPr/>
        </p:nvSpPr>
        <p:spPr>
          <a:xfrm>
            <a:off x="1643042" y="5286388"/>
            <a:ext cx="642942" cy="21431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ja-JP" altLang="en-US" dirty="0" smtClean="0"/>
              <a:t>ハノイの塔：実際にやってみよう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（準備）</a:t>
            </a:r>
            <a:endParaRPr kumimoji="1" lang="ja-JP" altLang="en-US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3714744" y="5000636"/>
            <a:ext cx="283923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 smtClean="0"/>
              <a:t>順番に重ねる。</a:t>
            </a:r>
            <a:endParaRPr kumimoji="1" lang="ja-JP" altLang="en-US" sz="3200" dirty="0"/>
          </a:p>
        </p:txBody>
      </p:sp>
      <p:grpSp>
        <p:nvGrpSpPr>
          <p:cNvPr id="2" name="グループ化 43"/>
          <p:cNvGrpSpPr/>
          <p:nvPr/>
        </p:nvGrpSpPr>
        <p:grpSpPr>
          <a:xfrm>
            <a:off x="2071670" y="2000240"/>
            <a:ext cx="1152532" cy="1736537"/>
            <a:chOff x="2071670" y="2000240"/>
            <a:chExt cx="1152532" cy="1736537"/>
          </a:xfrm>
        </p:grpSpPr>
        <p:sp>
          <p:nvSpPr>
            <p:cNvPr id="5" name="正方形/長方形 4"/>
            <p:cNvSpPr/>
            <p:nvPr/>
          </p:nvSpPr>
          <p:spPr>
            <a:xfrm rot="5400000">
              <a:off x="1790680" y="2281230"/>
              <a:ext cx="1714512" cy="11525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" name="テキスト ボックス 8"/>
            <p:cNvSpPr txBox="1"/>
            <p:nvPr/>
          </p:nvSpPr>
          <p:spPr>
            <a:xfrm>
              <a:off x="2362184" y="2352668"/>
              <a:ext cx="574196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6000" dirty="0" smtClean="0"/>
                <a:t>5</a:t>
              </a:r>
              <a:endParaRPr kumimoji="1" lang="ja-JP" altLang="en-US" sz="6000" dirty="0"/>
            </a:p>
          </p:txBody>
        </p:sp>
        <p:sp>
          <p:nvSpPr>
            <p:cNvPr id="20" name="テキスト ボックス 19"/>
            <p:cNvSpPr txBox="1"/>
            <p:nvPr/>
          </p:nvSpPr>
          <p:spPr>
            <a:xfrm>
              <a:off x="2071670" y="2000240"/>
              <a:ext cx="36420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400" dirty="0" smtClean="0"/>
                <a:t>●</a:t>
              </a:r>
              <a:endParaRPr kumimoji="1" lang="ja-JP" altLang="en-US" sz="1400" dirty="0"/>
            </a:p>
          </p:txBody>
        </p:sp>
        <p:sp>
          <p:nvSpPr>
            <p:cNvPr id="21" name="テキスト ボックス 20"/>
            <p:cNvSpPr txBox="1"/>
            <p:nvPr/>
          </p:nvSpPr>
          <p:spPr>
            <a:xfrm>
              <a:off x="2857488" y="2000240"/>
              <a:ext cx="36420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1400" dirty="0" smtClean="0"/>
                <a:t>●</a:t>
              </a:r>
              <a:endParaRPr kumimoji="1" lang="ja-JP" altLang="en-US" sz="1400" dirty="0"/>
            </a:p>
          </p:txBody>
        </p:sp>
        <p:sp>
          <p:nvSpPr>
            <p:cNvPr id="24" name="テキスト ボックス 23"/>
            <p:cNvSpPr txBox="1"/>
            <p:nvPr/>
          </p:nvSpPr>
          <p:spPr>
            <a:xfrm>
              <a:off x="2071670" y="3429000"/>
              <a:ext cx="36420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400" dirty="0" smtClean="0"/>
                <a:t>●</a:t>
              </a:r>
              <a:endParaRPr kumimoji="1" lang="ja-JP" altLang="en-US" sz="1400" dirty="0"/>
            </a:p>
          </p:txBody>
        </p:sp>
        <p:sp>
          <p:nvSpPr>
            <p:cNvPr id="25" name="テキスト ボックス 24"/>
            <p:cNvSpPr txBox="1"/>
            <p:nvPr/>
          </p:nvSpPr>
          <p:spPr>
            <a:xfrm>
              <a:off x="2857488" y="3429000"/>
              <a:ext cx="36420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400" dirty="0" smtClean="0"/>
                <a:t>●</a:t>
              </a:r>
              <a:endParaRPr kumimoji="1" lang="ja-JP" altLang="en-US" sz="1400" dirty="0"/>
            </a:p>
          </p:txBody>
        </p:sp>
      </p:grpSp>
      <p:grpSp>
        <p:nvGrpSpPr>
          <p:cNvPr id="6" name="グループ化 44"/>
          <p:cNvGrpSpPr/>
          <p:nvPr/>
        </p:nvGrpSpPr>
        <p:grpSpPr>
          <a:xfrm>
            <a:off x="2500298" y="2786058"/>
            <a:ext cx="1007144" cy="1307909"/>
            <a:chOff x="3714744" y="2285992"/>
            <a:chExt cx="1007144" cy="1307909"/>
          </a:xfrm>
        </p:grpSpPr>
        <p:sp>
          <p:nvSpPr>
            <p:cNvPr id="12" name="正方形/長方形 11"/>
            <p:cNvSpPr/>
            <p:nvPr/>
          </p:nvSpPr>
          <p:spPr>
            <a:xfrm>
              <a:off x="3790944" y="2352668"/>
              <a:ext cx="857256" cy="11525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" name="テキスト ボックス 9"/>
            <p:cNvSpPr txBox="1"/>
            <p:nvPr/>
          </p:nvSpPr>
          <p:spPr>
            <a:xfrm>
              <a:off x="4005258" y="2566982"/>
              <a:ext cx="444352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4000" dirty="0" smtClean="0"/>
                <a:t>4</a:t>
              </a:r>
              <a:endParaRPr kumimoji="1" lang="ja-JP" altLang="en-US" sz="4000" dirty="0"/>
            </a:p>
          </p:txBody>
        </p:sp>
        <p:sp>
          <p:nvSpPr>
            <p:cNvPr id="36" name="テキスト ボックス 35"/>
            <p:cNvSpPr txBox="1"/>
            <p:nvPr/>
          </p:nvSpPr>
          <p:spPr>
            <a:xfrm>
              <a:off x="3714744" y="3286124"/>
              <a:ext cx="36420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400" dirty="0" smtClean="0"/>
                <a:t>×</a:t>
              </a:r>
              <a:endParaRPr kumimoji="1" lang="ja-JP" altLang="en-US" sz="1400" dirty="0"/>
            </a:p>
          </p:txBody>
        </p:sp>
        <p:sp>
          <p:nvSpPr>
            <p:cNvPr id="37" name="テキスト ボックス 36"/>
            <p:cNvSpPr txBox="1"/>
            <p:nvPr/>
          </p:nvSpPr>
          <p:spPr>
            <a:xfrm>
              <a:off x="4357686" y="3286124"/>
              <a:ext cx="36420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400" dirty="0" smtClean="0"/>
                <a:t>×</a:t>
              </a:r>
              <a:endParaRPr kumimoji="1" lang="ja-JP" altLang="en-US" sz="1400" dirty="0"/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4357686" y="2285992"/>
              <a:ext cx="36420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400" dirty="0" smtClean="0"/>
                <a:t>×</a:t>
              </a:r>
              <a:endParaRPr kumimoji="1" lang="ja-JP" altLang="en-US" sz="1400" dirty="0"/>
            </a:p>
          </p:txBody>
        </p:sp>
        <p:sp>
          <p:nvSpPr>
            <p:cNvPr id="39" name="テキスト ボックス 38"/>
            <p:cNvSpPr txBox="1"/>
            <p:nvPr/>
          </p:nvSpPr>
          <p:spPr>
            <a:xfrm>
              <a:off x="3714744" y="2285992"/>
              <a:ext cx="36420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400" dirty="0" smtClean="0"/>
                <a:t>×</a:t>
              </a:r>
              <a:endParaRPr kumimoji="1" lang="ja-JP" altLang="en-US" sz="1400" dirty="0"/>
            </a:p>
          </p:txBody>
        </p:sp>
      </p:grpSp>
      <p:grpSp>
        <p:nvGrpSpPr>
          <p:cNvPr id="3" name="グループ化 45"/>
          <p:cNvGrpSpPr/>
          <p:nvPr/>
        </p:nvGrpSpPr>
        <p:grpSpPr>
          <a:xfrm>
            <a:off x="3000364" y="3429000"/>
            <a:ext cx="585790" cy="863148"/>
            <a:chOff x="5143504" y="2566982"/>
            <a:chExt cx="585790" cy="863148"/>
          </a:xfrm>
        </p:grpSpPr>
        <p:sp>
          <p:nvSpPr>
            <p:cNvPr id="16" name="正方形/長方形 15"/>
            <p:cNvSpPr/>
            <p:nvPr/>
          </p:nvSpPr>
          <p:spPr>
            <a:xfrm rot="16200000">
              <a:off x="5010152" y="2705096"/>
              <a:ext cx="857256" cy="58102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" name="テキスト ボックス 12"/>
            <p:cNvSpPr txBox="1"/>
            <p:nvPr/>
          </p:nvSpPr>
          <p:spPr>
            <a:xfrm>
              <a:off x="5219704" y="2709858"/>
              <a:ext cx="35719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3200" dirty="0" smtClean="0"/>
                <a:t>3</a:t>
              </a:r>
              <a:endParaRPr kumimoji="1" lang="ja-JP" altLang="en-US" sz="3200" dirty="0"/>
            </a:p>
          </p:txBody>
        </p:sp>
        <p:sp>
          <p:nvSpPr>
            <p:cNvPr id="26" name="テキスト ボックス 25"/>
            <p:cNvSpPr txBox="1"/>
            <p:nvPr/>
          </p:nvSpPr>
          <p:spPr>
            <a:xfrm>
              <a:off x="5143504" y="2571744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●</a:t>
              </a:r>
              <a:endParaRPr kumimoji="1" lang="ja-JP" altLang="en-US" sz="800" dirty="0"/>
            </a:p>
          </p:txBody>
        </p:sp>
        <p:sp>
          <p:nvSpPr>
            <p:cNvPr id="27" name="テキスト ボックス 26"/>
            <p:cNvSpPr txBox="1"/>
            <p:nvPr/>
          </p:nvSpPr>
          <p:spPr>
            <a:xfrm>
              <a:off x="5429256" y="2571744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●</a:t>
              </a:r>
              <a:endParaRPr kumimoji="1" lang="ja-JP" altLang="en-US" sz="800" dirty="0"/>
            </a:p>
          </p:txBody>
        </p:sp>
        <p:sp>
          <p:nvSpPr>
            <p:cNvPr id="28" name="テキスト ボックス 27"/>
            <p:cNvSpPr txBox="1"/>
            <p:nvPr/>
          </p:nvSpPr>
          <p:spPr>
            <a:xfrm>
              <a:off x="5143504" y="3214686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●</a:t>
              </a:r>
              <a:endParaRPr kumimoji="1" lang="ja-JP" altLang="en-US" sz="800" dirty="0"/>
            </a:p>
          </p:txBody>
        </p:sp>
        <p:sp>
          <p:nvSpPr>
            <p:cNvPr id="29" name="テキスト ボックス 28"/>
            <p:cNvSpPr txBox="1"/>
            <p:nvPr/>
          </p:nvSpPr>
          <p:spPr>
            <a:xfrm>
              <a:off x="5429256" y="3214686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●</a:t>
              </a:r>
              <a:endParaRPr kumimoji="1" lang="ja-JP" altLang="en-US" sz="800" dirty="0"/>
            </a:p>
          </p:txBody>
        </p:sp>
      </p:grpSp>
      <p:grpSp>
        <p:nvGrpSpPr>
          <p:cNvPr id="7" name="グループ化 46"/>
          <p:cNvGrpSpPr/>
          <p:nvPr/>
        </p:nvGrpSpPr>
        <p:grpSpPr>
          <a:xfrm>
            <a:off x="3286116" y="3857628"/>
            <a:ext cx="573010" cy="715510"/>
            <a:chOff x="6072198" y="2643182"/>
            <a:chExt cx="573010" cy="715510"/>
          </a:xfrm>
        </p:grpSpPr>
        <p:sp>
          <p:nvSpPr>
            <p:cNvPr id="18" name="正方形/長方形 17"/>
            <p:cNvSpPr/>
            <p:nvPr/>
          </p:nvSpPr>
          <p:spPr>
            <a:xfrm>
              <a:off x="6148398" y="2709858"/>
              <a:ext cx="428628" cy="58102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テキスト ボックス 13"/>
            <p:cNvSpPr txBox="1"/>
            <p:nvPr/>
          </p:nvSpPr>
          <p:spPr>
            <a:xfrm>
              <a:off x="6219836" y="2781296"/>
              <a:ext cx="35719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000" dirty="0" smtClean="0"/>
                <a:t>2</a:t>
              </a:r>
              <a:endParaRPr kumimoji="1" lang="ja-JP" altLang="en-US" sz="2000" dirty="0"/>
            </a:p>
          </p:txBody>
        </p:sp>
        <p:sp>
          <p:nvSpPr>
            <p:cNvPr id="40" name="テキスト ボックス 39"/>
            <p:cNvSpPr txBox="1"/>
            <p:nvPr/>
          </p:nvSpPr>
          <p:spPr>
            <a:xfrm>
              <a:off x="6072198" y="2643182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800" dirty="0" smtClean="0"/>
                <a:t>×</a:t>
              </a:r>
              <a:endParaRPr kumimoji="1" lang="ja-JP" altLang="en-US" sz="800" dirty="0"/>
            </a:p>
          </p:txBody>
        </p:sp>
        <p:sp>
          <p:nvSpPr>
            <p:cNvPr id="41" name="テキスト ボックス 40"/>
            <p:cNvSpPr txBox="1"/>
            <p:nvPr/>
          </p:nvSpPr>
          <p:spPr>
            <a:xfrm>
              <a:off x="6357950" y="2643182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800" dirty="0" smtClean="0"/>
                <a:t>×</a:t>
              </a:r>
              <a:endParaRPr kumimoji="1" lang="ja-JP" altLang="en-US" sz="800" dirty="0"/>
            </a:p>
          </p:txBody>
        </p:sp>
        <p:sp>
          <p:nvSpPr>
            <p:cNvPr id="42" name="テキスト ボックス 41"/>
            <p:cNvSpPr txBox="1"/>
            <p:nvPr/>
          </p:nvSpPr>
          <p:spPr>
            <a:xfrm>
              <a:off x="6357950" y="3143248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800" dirty="0" smtClean="0"/>
                <a:t>×</a:t>
              </a:r>
              <a:endParaRPr kumimoji="1" lang="ja-JP" altLang="en-US" sz="800" dirty="0"/>
            </a:p>
          </p:txBody>
        </p:sp>
        <p:sp>
          <p:nvSpPr>
            <p:cNvPr id="43" name="テキスト ボックス 42"/>
            <p:cNvSpPr txBox="1"/>
            <p:nvPr/>
          </p:nvSpPr>
          <p:spPr>
            <a:xfrm>
              <a:off x="6072198" y="3143248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800" dirty="0" smtClean="0"/>
                <a:t>×</a:t>
              </a:r>
              <a:endParaRPr kumimoji="1" lang="ja-JP" altLang="en-US" sz="800" dirty="0"/>
            </a:p>
          </p:txBody>
        </p:sp>
      </p:grpSp>
      <p:grpSp>
        <p:nvGrpSpPr>
          <p:cNvPr id="4" name="グループ化 47"/>
          <p:cNvGrpSpPr/>
          <p:nvPr/>
        </p:nvGrpSpPr>
        <p:grpSpPr>
          <a:xfrm>
            <a:off x="3500430" y="4214818"/>
            <a:ext cx="450276" cy="572634"/>
            <a:chOff x="6858016" y="2714620"/>
            <a:chExt cx="450276" cy="572634"/>
          </a:xfrm>
        </p:grpSpPr>
        <p:sp>
          <p:nvSpPr>
            <p:cNvPr id="22" name="正方形/長方形 21"/>
            <p:cNvSpPr/>
            <p:nvPr/>
          </p:nvSpPr>
          <p:spPr>
            <a:xfrm rot="5400000">
              <a:off x="6862778" y="2852734"/>
              <a:ext cx="428628" cy="28575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テキスト ボックス 14"/>
            <p:cNvSpPr txBox="1"/>
            <p:nvPr/>
          </p:nvSpPr>
          <p:spPr>
            <a:xfrm>
              <a:off x="6934216" y="2852734"/>
              <a:ext cx="35719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400" dirty="0" smtClean="0"/>
                <a:t>1</a:t>
              </a:r>
              <a:endParaRPr kumimoji="1" lang="ja-JP" altLang="en-US" sz="1400" dirty="0"/>
            </a:p>
          </p:txBody>
        </p:sp>
        <p:sp>
          <p:nvSpPr>
            <p:cNvPr id="32" name="テキスト ボックス 31"/>
            <p:cNvSpPr txBox="1"/>
            <p:nvPr/>
          </p:nvSpPr>
          <p:spPr>
            <a:xfrm>
              <a:off x="6858016" y="2714620"/>
              <a:ext cx="235962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・</a:t>
              </a:r>
              <a:endParaRPr kumimoji="1" lang="ja-JP" altLang="en-US" sz="800" dirty="0"/>
            </a:p>
          </p:txBody>
        </p:sp>
        <p:sp>
          <p:nvSpPr>
            <p:cNvPr id="33" name="テキスト ボックス 32"/>
            <p:cNvSpPr txBox="1"/>
            <p:nvPr/>
          </p:nvSpPr>
          <p:spPr>
            <a:xfrm>
              <a:off x="7072330" y="2714620"/>
              <a:ext cx="235962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・</a:t>
              </a:r>
              <a:endParaRPr kumimoji="1" lang="ja-JP" altLang="en-US" sz="800" dirty="0"/>
            </a:p>
          </p:txBody>
        </p:sp>
        <p:sp>
          <p:nvSpPr>
            <p:cNvPr id="34" name="テキスト ボックス 33"/>
            <p:cNvSpPr txBox="1"/>
            <p:nvPr/>
          </p:nvSpPr>
          <p:spPr>
            <a:xfrm>
              <a:off x="6858016" y="3071810"/>
              <a:ext cx="235962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・</a:t>
              </a:r>
              <a:endParaRPr kumimoji="1" lang="ja-JP" altLang="en-US" sz="800" dirty="0"/>
            </a:p>
          </p:txBody>
        </p:sp>
        <p:sp>
          <p:nvSpPr>
            <p:cNvPr id="35" name="テキスト ボックス 34"/>
            <p:cNvSpPr txBox="1"/>
            <p:nvPr/>
          </p:nvSpPr>
          <p:spPr>
            <a:xfrm>
              <a:off x="7072330" y="3071810"/>
              <a:ext cx="235962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・</a:t>
              </a:r>
              <a:endParaRPr kumimoji="1" lang="ja-JP" altLang="en-US" sz="8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ハノイの塔：実行の様子</a:t>
            </a:r>
            <a:endParaRPr kumimoji="1" lang="ja-JP" altLang="en-US" dirty="0"/>
          </a:p>
        </p:txBody>
      </p:sp>
      <p:grpSp>
        <p:nvGrpSpPr>
          <p:cNvPr id="2" name="グループ化 55"/>
          <p:cNvGrpSpPr/>
          <p:nvPr/>
        </p:nvGrpSpPr>
        <p:grpSpPr>
          <a:xfrm>
            <a:off x="0" y="1285860"/>
            <a:ext cx="3929090" cy="2714644"/>
            <a:chOff x="3890168" y="4143356"/>
            <a:chExt cx="3929090" cy="2714644"/>
          </a:xfrm>
        </p:grpSpPr>
        <p:sp>
          <p:nvSpPr>
            <p:cNvPr id="18" name="正方形/長方形 17"/>
            <p:cNvSpPr/>
            <p:nvPr/>
          </p:nvSpPr>
          <p:spPr>
            <a:xfrm>
              <a:off x="3890168" y="4143356"/>
              <a:ext cx="265803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err="1" smtClean="0"/>
                <a:t>hanoi</a:t>
              </a:r>
              <a:r>
                <a:rPr lang="en-US" altLang="ja-JP" sz="1600" dirty="0" smtClean="0"/>
                <a:t>(3,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A”,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B”,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C”) </a:t>
              </a: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890168" y="4429108"/>
              <a:ext cx="3929090" cy="71440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" name="正方形/長方形 22"/>
            <p:cNvSpPr/>
            <p:nvPr/>
          </p:nvSpPr>
          <p:spPr>
            <a:xfrm>
              <a:off x="3890168" y="5143488"/>
              <a:ext cx="3929090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2000" dirty="0" smtClean="0"/>
                <a:t>if(</a:t>
              </a:r>
              <a:r>
                <a:rPr lang="en-US" altLang="ja-JP" sz="2000" dirty="0" err="1" smtClean="0"/>
                <a:t>ndisk</a:t>
              </a:r>
              <a:r>
                <a:rPr lang="en-US" altLang="ja-JP" sz="2000" dirty="0" smtClean="0"/>
                <a:t>&gt;=1){</a:t>
              </a:r>
            </a:p>
            <a:p>
              <a:pPr algn="just"/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move(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>
                  <a:solidFill>
                    <a:srgbClr val="FF0000"/>
                  </a:solidFill>
                </a:rPr>
                <a:t>dst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}</a:t>
              </a:r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3929058" y="4500570"/>
              <a:ext cx="511679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err="1" smtClean="0">
                  <a:solidFill>
                    <a:srgbClr val="0070C0"/>
                  </a:solidFill>
                </a:rPr>
                <a:t>ndisk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45" name="テキスト ボックス 44"/>
            <p:cNvSpPr txBox="1"/>
            <p:nvPr/>
          </p:nvSpPr>
          <p:spPr>
            <a:xfrm>
              <a:off x="4714876" y="4786322"/>
              <a:ext cx="461986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/>
                <a:t>から</a:t>
              </a:r>
              <a:endParaRPr kumimoji="1" lang="ja-JP" altLang="en-US" sz="1200" dirty="0"/>
            </a:p>
          </p:txBody>
        </p:sp>
        <p:sp>
          <p:nvSpPr>
            <p:cNvPr id="46" name="テキスト ボックス 45"/>
            <p:cNvSpPr txBox="1"/>
            <p:nvPr/>
          </p:nvSpPr>
          <p:spPr>
            <a:xfrm>
              <a:off x="4714876" y="4500570"/>
              <a:ext cx="931665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ja-JP" altLang="en-US" sz="1200" dirty="0" smtClean="0"/>
                <a:t>枚の円盤を</a:t>
              </a:r>
              <a:endParaRPr kumimoji="1" lang="ja-JP" altLang="en-US" sz="1200" dirty="0"/>
            </a:p>
          </p:txBody>
        </p:sp>
        <p:sp>
          <p:nvSpPr>
            <p:cNvPr id="50" name="テキスト ボックス 49"/>
            <p:cNvSpPr txBox="1"/>
            <p:nvPr/>
          </p:nvSpPr>
          <p:spPr>
            <a:xfrm>
              <a:off x="5929322" y="4786322"/>
              <a:ext cx="338554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>
                  <a:solidFill>
                    <a:srgbClr val="0070C0"/>
                  </a:solidFill>
                </a:rPr>
                <a:t>へ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grpSp>
          <p:nvGrpSpPr>
            <p:cNvPr id="3" name="グループ化 50"/>
            <p:cNvGrpSpPr/>
            <p:nvPr/>
          </p:nvGrpSpPr>
          <p:grpSpPr>
            <a:xfrm>
              <a:off x="5143504" y="4786322"/>
              <a:ext cx="799148" cy="285752"/>
              <a:chOff x="4201480" y="4786322"/>
              <a:chExt cx="799148" cy="285752"/>
            </a:xfrm>
          </p:grpSpPr>
          <p:sp>
            <p:nvSpPr>
              <p:cNvPr id="52" name="テキスト ボックス 51"/>
              <p:cNvSpPr txBox="1"/>
              <p:nvPr/>
            </p:nvSpPr>
            <p:spPr>
              <a:xfrm>
                <a:off x="4201480" y="4786322"/>
                <a:ext cx="375296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kumimoji="1" lang="en-US" altLang="ja-JP" sz="1200" dirty="0" err="1" smtClean="0">
                    <a:solidFill>
                      <a:srgbClr val="0070C0"/>
                    </a:solidFill>
                  </a:rPr>
                  <a:t>dst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53" name="正方形/長方形 52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B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54" name="テキスト ボックス 53"/>
            <p:cNvSpPr txBox="1"/>
            <p:nvPr/>
          </p:nvSpPr>
          <p:spPr>
            <a:xfrm>
              <a:off x="7072330" y="4643446"/>
              <a:ext cx="732893" cy="46166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ja-JP" altLang="en-US" sz="1200" dirty="0" smtClean="0"/>
                <a:t>を使って</a:t>
              </a:r>
              <a:endParaRPr lang="en-US" altLang="ja-JP" sz="1200" dirty="0" smtClean="0"/>
            </a:p>
            <a:p>
              <a:r>
                <a:rPr lang="ja-JP" altLang="en-US" sz="1200" dirty="0" smtClean="0"/>
                <a:t>移動</a:t>
              </a:r>
              <a:endParaRPr kumimoji="1" lang="ja-JP" altLang="en-US" sz="1200" dirty="0"/>
            </a:p>
          </p:txBody>
        </p:sp>
        <p:sp>
          <p:nvSpPr>
            <p:cNvPr id="39" name="正方形/長方形 38"/>
            <p:cNvSpPr/>
            <p:nvPr/>
          </p:nvSpPr>
          <p:spPr>
            <a:xfrm>
              <a:off x="4500562" y="4500570"/>
              <a:ext cx="214314" cy="21433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kumimoji="1" lang="en-US" altLang="ja-JP" sz="1200" dirty="0" smtClean="0">
                  <a:solidFill>
                    <a:srgbClr val="FF0000"/>
                  </a:solidFill>
                </a:rPr>
                <a:t>3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grpSp>
          <p:nvGrpSpPr>
            <p:cNvPr id="4" name="グループ化 43"/>
            <p:cNvGrpSpPr/>
            <p:nvPr/>
          </p:nvGrpSpPr>
          <p:grpSpPr>
            <a:xfrm>
              <a:off x="3929058" y="4786322"/>
              <a:ext cx="785818" cy="285752"/>
              <a:chOff x="4214810" y="4786322"/>
              <a:chExt cx="785818" cy="285752"/>
            </a:xfrm>
          </p:grpSpPr>
          <p:sp>
            <p:nvSpPr>
              <p:cNvPr id="43" name="テキスト ボックス 42"/>
              <p:cNvSpPr txBox="1"/>
              <p:nvPr/>
            </p:nvSpPr>
            <p:spPr>
              <a:xfrm>
                <a:off x="4214810" y="4786322"/>
                <a:ext cx="361959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err="1" smtClean="0">
                    <a:solidFill>
                      <a:srgbClr val="0070C0"/>
                    </a:solidFill>
                  </a:rPr>
                  <a:t>src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1" name="正方形/長方形 40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A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5" name="グループ化 46"/>
            <p:cNvGrpSpPr/>
            <p:nvPr/>
          </p:nvGrpSpPr>
          <p:grpSpPr>
            <a:xfrm>
              <a:off x="6215074" y="4786322"/>
              <a:ext cx="922896" cy="285752"/>
              <a:chOff x="4077732" y="4786322"/>
              <a:chExt cx="922896" cy="285752"/>
            </a:xfrm>
          </p:grpSpPr>
          <p:sp>
            <p:nvSpPr>
              <p:cNvPr id="48" name="テキスト ボックス 47"/>
              <p:cNvSpPr txBox="1"/>
              <p:nvPr/>
            </p:nvSpPr>
            <p:spPr>
              <a:xfrm>
                <a:off x="4077732" y="4786322"/>
                <a:ext cx="499047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smtClean="0">
                    <a:solidFill>
                      <a:srgbClr val="0070C0"/>
                    </a:solidFill>
                  </a:rPr>
                  <a:t>work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9" name="正方形/長方形 48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C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22" name="右矢印 21"/>
          <p:cNvSpPr/>
          <p:nvPr/>
        </p:nvSpPr>
        <p:spPr>
          <a:xfrm>
            <a:off x="142844" y="3357562"/>
            <a:ext cx="28575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8" name="テキスト ボックス 77"/>
          <p:cNvSpPr txBox="1"/>
          <p:nvPr/>
        </p:nvSpPr>
        <p:spPr>
          <a:xfrm>
            <a:off x="428596" y="5929330"/>
            <a:ext cx="5485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A</a:t>
            </a:r>
            <a:endParaRPr kumimoji="1" lang="ja-JP" altLang="en-US" dirty="0"/>
          </a:p>
        </p:txBody>
      </p:sp>
      <p:sp>
        <p:nvSpPr>
          <p:cNvPr id="79" name="テキスト ボックス 78"/>
          <p:cNvSpPr txBox="1"/>
          <p:nvPr/>
        </p:nvSpPr>
        <p:spPr>
          <a:xfrm>
            <a:off x="1643042" y="5929330"/>
            <a:ext cx="540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B</a:t>
            </a:r>
            <a:endParaRPr kumimoji="1" lang="ja-JP" altLang="en-US" dirty="0"/>
          </a:p>
        </p:txBody>
      </p:sp>
      <p:sp>
        <p:nvSpPr>
          <p:cNvPr id="86" name="テキスト ボックス 85"/>
          <p:cNvSpPr txBox="1"/>
          <p:nvPr/>
        </p:nvSpPr>
        <p:spPr>
          <a:xfrm>
            <a:off x="2857488" y="5929330"/>
            <a:ext cx="538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C</a:t>
            </a:r>
            <a:endParaRPr kumimoji="1" lang="ja-JP" altLang="en-US" dirty="0"/>
          </a:p>
        </p:txBody>
      </p:sp>
      <p:sp>
        <p:nvSpPr>
          <p:cNvPr id="31" name="正方形/長方形 30"/>
          <p:cNvSpPr/>
          <p:nvPr/>
        </p:nvSpPr>
        <p:spPr>
          <a:xfrm>
            <a:off x="1500166" y="5572140"/>
            <a:ext cx="928662" cy="21431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29" name="右矢印 28"/>
          <p:cNvSpPr/>
          <p:nvPr/>
        </p:nvSpPr>
        <p:spPr>
          <a:xfrm rot="20135183">
            <a:off x="3471621" y="2312228"/>
            <a:ext cx="2071702" cy="10001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50" dirty="0" err="1" smtClean="0"/>
              <a:t>hanoi</a:t>
            </a:r>
            <a:r>
              <a:rPr kumimoji="1" lang="en-US" altLang="ja-JP" sz="1050" dirty="0" smtClean="0"/>
              <a:t>(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2</a:t>
            </a:r>
            <a:r>
              <a:rPr kumimoji="1" lang="en-US" altLang="ja-JP" sz="1050" dirty="0" smtClean="0"/>
              <a:t>, 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“</a:t>
            </a:r>
            <a:r>
              <a:rPr kumimoji="1" lang="ja-JP" altLang="en-US" sz="1050" dirty="0" smtClean="0">
                <a:solidFill>
                  <a:srgbClr val="FF0000"/>
                </a:solidFill>
              </a:rPr>
              <a:t>棒</a:t>
            </a:r>
            <a:r>
              <a:rPr lang="en-US" altLang="ja-JP" sz="1050" dirty="0" smtClean="0">
                <a:solidFill>
                  <a:srgbClr val="FF0000"/>
                </a:solidFill>
              </a:rPr>
              <a:t>C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”</a:t>
            </a:r>
            <a:r>
              <a:rPr kumimoji="1" lang="en-US" altLang="ja-JP" sz="1050" dirty="0" smtClean="0"/>
              <a:t>, 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“</a:t>
            </a:r>
            <a:r>
              <a:rPr kumimoji="1" lang="ja-JP" altLang="en-US" sz="1050" dirty="0" smtClean="0">
                <a:solidFill>
                  <a:srgbClr val="FF0000"/>
                </a:solidFill>
              </a:rPr>
              <a:t>棒</a:t>
            </a:r>
            <a:r>
              <a:rPr lang="en-US" altLang="ja-JP" sz="1050" dirty="0" smtClean="0">
                <a:solidFill>
                  <a:srgbClr val="FF0000"/>
                </a:solidFill>
              </a:rPr>
              <a:t>B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”</a:t>
            </a:r>
            <a:r>
              <a:rPr kumimoji="1" lang="en-US" altLang="ja-JP" sz="1050" dirty="0" smtClean="0"/>
              <a:t>, “</a:t>
            </a:r>
            <a:r>
              <a:rPr kumimoji="1" lang="ja-JP" altLang="en-US" sz="1050" dirty="0" smtClean="0"/>
              <a:t>棒</a:t>
            </a:r>
            <a:r>
              <a:rPr lang="en-US" altLang="ja-JP" sz="1050" dirty="0" smtClean="0"/>
              <a:t>A</a:t>
            </a:r>
            <a:r>
              <a:rPr kumimoji="1" lang="en-US" altLang="ja-JP" sz="1050" dirty="0" smtClean="0"/>
              <a:t>”)</a:t>
            </a:r>
            <a:endParaRPr kumimoji="1" lang="ja-JP" altLang="en-US" sz="1050" dirty="0"/>
          </a:p>
        </p:txBody>
      </p:sp>
      <p:grpSp>
        <p:nvGrpSpPr>
          <p:cNvPr id="6" name="グループ化 55"/>
          <p:cNvGrpSpPr/>
          <p:nvPr/>
        </p:nvGrpSpPr>
        <p:grpSpPr>
          <a:xfrm>
            <a:off x="5072066" y="1285860"/>
            <a:ext cx="3929090" cy="2714644"/>
            <a:chOff x="3890168" y="4143356"/>
            <a:chExt cx="3929090" cy="2714644"/>
          </a:xfrm>
        </p:grpSpPr>
        <p:sp>
          <p:nvSpPr>
            <p:cNvPr id="36" name="正方形/長方形 35"/>
            <p:cNvSpPr/>
            <p:nvPr/>
          </p:nvSpPr>
          <p:spPr>
            <a:xfrm>
              <a:off x="3890168" y="4143356"/>
              <a:ext cx="265803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err="1" smtClean="0"/>
                <a:t>hanoi</a:t>
              </a:r>
              <a:r>
                <a:rPr lang="en-US" altLang="ja-JP" sz="1600" dirty="0" smtClean="0"/>
                <a:t>(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2</a:t>
              </a:r>
              <a:r>
                <a:rPr lang="en-US" altLang="ja-JP" sz="1600" dirty="0" smtClean="0"/>
                <a:t>, 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“</a:t>
              </a:r>
              <a:r>
                <a:rPr lang="ja-JP" altLang="en-US" sz="1600" dirty="0" smtClean="0">
                  <a:solidFill>
                    <a:srgbClr val="FF0000"/>
                  </a:solidFill>
                </a:rPr>
                <a:t>棒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C”</a:t>
              </a:r>
              <a:r>
                <a:rPr lang="en-US" altLang="ja-JP" sz="1600" dirty="0" smtClean="0"/>
                <a:t>, 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“</a:t>
              </a:r>
              <a:r>
                <a:rPr lang="ja-JP" altLang="en-US" sz="1600" dirty="0" smtClean="0">
                  <a:solidFill>
                    <a:srgbClr val="FF0000"/>
                  </a:solidFill>
                </a:rPr>
                <a:t>棒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B”</a:t>
              </a:r>
              <a:r>
                <a:rPr lang="en-US" altLang="ja-JP" sz="1600" dirty="0" smtClean="0"/>
                <a:t>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A”) </a:t>
              </a:r>
            </a:p>
          </p:txBody>
        </p:sp>
        <p:sp>
          <p:nvSpPr>
            <p:cNvPr id="37" name="正方形/長方形 36"/>
            <p:cNvSpPr/>
            <p:nvPr/>
          </p:nvSpPr>
          <p:spPr>
            <a:xfrm>
              <a:off x="3890168" y="4429108"/>
              <a:ext cx="3929090" cy="71440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0" name="正方形/長方形 39"/>
            <p:cNvSpPr/>
            <p:nvPr/>
          </p:nvSpPr>
          <p:spPr>
            <a:xfrm>
              <a:off x="3890168" y="5143488"/>
              <a:ext cx="3929090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2000" dirty="0" smtClean="0"/>
                <a:t>if(</a:t>
              </a:r>
              <a:r>
                <a:rPr lang="en-US" altLang="ja-JP" sz="2000" dirty="0" err="1" smtClean="0"/>
                <a:t>ndisk</a:t>
              </a:r>
              <a:r>
                <a:rPr lang="en-US" altLang="ja-JP" sz="2000" dirty="0" smtClean="0"/>
                <a:t>&gt;=1){</a:t>
              </a:r>
            </a:p>
            <a:p>
              <a:pPr algn="just"/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move(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>
                  <a:solidFill>
                    <a:srgbClr val="FF0000"/>
                  </a:solidFill>
                </a:rPr>
                <a:t>dst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}</a:t>
              </a:r>
            </a:p>
          </p:txBody>
        </p:sp>
        <p:sp>
          <p:nvSpPr>
            <p:cNvPr id="42" name="テキスト ボックス 41"/>
            <p:cNvSpPr txBox="1"/>
            <p:nvPr/>
          </p:nvSpPr>
          <p:spPr>
            <a:xfrm>
              <a:off x="3929058" y="4500570"/>
              <a:ext cx="511679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err="1" smtClean="0">
                  <a:solidFill>
                    <a:srgbClr val="0070C0"/>
                  </a:solidFill>
                </a:rPr>
                <a:t>ndisk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44" name="テキスト ボックス 43"/>
            <p:cNvSpPr txBox="1"/>
            <p:nvPr/>
          </p:nvSpPr>
          <p:spPr>
            <a:xfrm>
              <a:off x="4714876" y="4786322"/>
              <a:ext cx="461986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/>
                <a:t>から</a:t>
              </a:r>
              <a:endParaRPr kumimoji="1" lang="ja-JP" altLang="en-US" sz="1200" dirty="0"/>
            </a:p>
          </p:txBody>
        </p:sp>
        <p:sp>
          <p:nvSpPr>
            <p:cNvPr id="47" name="テキスト ボックス 46"/>
            <p:cNvSpPr txBox="1"/>
            <p:nvPr/>
          </p:nvSpPr>
          <p:spPr>
            <a:xfrm>
              <a:off x="4714876" y="4500570"/>
              <a:ext cx="931665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ja-JP" altLang="en-US" sz="1200" dirty="0" smtClean="0"/>
                <a:t>枚の円盤を</a:t>
              </a:r>
              <a:endParaRPr kumimoji="1" lang="ja-JP" altLang="en-US" sz="1200" dirty="0"/>
            </a:p>
          </p:txBody>
        </p:sp>
        <p:sp>
          <p:nvSpPr>
            <p:cNvPr id="51" name="テキスト ボックス 50"/>
            <p:cNvSpPr txBox="1"/>
            <p:nvPr/>
          </p:nvSpPr>
          <p:spPr>
            <a:xfrm>
              <a:off x="5929322" y="4786322"/>
              <a:ext cx="338554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>
                  <a:solidFill>
                    <a:srgbClr val="0070C0"/>
                  </a:solidFill>
                </a:rPr>
                <a:t>へ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grpSp>
          <p:nvGrpSpPr>
            <p:cNvPr id="7" name="グループ化 50"/>
            <p:cNvGrpSpPr/>
            <p:nvPr/>
          </p:nvGrpSpPr>
          <p:grpSpPr>
            <a:xfrm>
              <a:off x="5143504" y="4786322"/>
              <a:ext cx="799148" cy="285752"/>
              <a:chOff x="4201480" y="4786322"/>
              <a:chExt cx="799148" cy="285752"/>
            </a:xfrm>
          </p:grpSpPr>
          <p:sp>
            <p:nvSpPr>
              <p:cNvPr id="65" name="テキスト ボックス 64"/>
              <p:cNvSpPr txBox="1"/>
              <p:nvPr/>
            </p:nvSpPr>
            <p:spPr>
              <a:xfrm>
                <a:off x="4201480" y="4786322"/>
                <a:ext cx="375296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kumimoji="1" lang="en-US" altLang="ja-JP" sz="1200" dirty="0" err="1" smtClean="0">
                    <a:solidFill>
                      <a:srgbClr val="0070C0"/>
                    </a:solidFill>
                  </a:rPr>
                  <a:t>dst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66" name="正方形/長方形 65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B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56" name="テキスト ボックス 55"/>
            <p:cNvSpPr txBox="1"/>
            <p:nvPr/>
          </p:nvSpPr>
          <p:spPr>
            <a:xfrm>
              <a:off x="7072330" y="4643446"/>
              <a:ext cx="732893" cy="46166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ja-JP" altLang="en-US" sz="1200" dirty="0" smtClean="0"/>
                <a:t>を使って</a:t>
              </a:r>
              <a:endParaRPr lang="en-US" altLang="ja-JP" sz="1200" dirty="0" smtClean="0"/>
            </a:p>
            <a:p>
              <a:r>
                <a:rPr lang="ja-JP" altLang="en-US" sz="1200" dirty="0" smtClean="0"/>
                <a:t>移動</a:t>
              </a:r>
              <a:endParaRPr kumimoji="1" lang="ja-JP" altLang="en-US" sz="1200" dirty="0"/>
            </a:p>
          </p:txBody>
        </p:sp>
        <p:sp>
          <p:nvSpPr>
            <p:cNvPr id="57" name="正方形/長方形 56"/>
            <p:cNvSpPr/>
            <p:nvPr/>
          </p:nvSpPr>
          <p:spPr>
            <a:xfrm>
              <a:off x="4500562" y="4500570"/>
              <a:ext cx="214314" cy="21433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altLang="ja-JP" sz="1200" dirty="0" smtClean="0">
                  <a:solidFill>
                    <a:srgbClr val="FF0000"/>
                  </a:solidFill>
                </a:rPr>
                <a:t>2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grpSp>
          <p:nvGrpSpPr>
            <p:cNvPr id="8" name="グループ化 43"/>
            <p:cNvGrpSpPr/>
            <p:nvPr/>
          </p:nvGrpSpPr>
          <p:grpSpPr>
            <a:xfrm>
              <a:off x="3929058" y="4786322"/>
              <a:ext cx="785818" cy="285752"/>
              <a:chOff x="4214810" y="4786322"/>
              <a:chExt cx="785818" cy="285752"/>
            </a:xfrm>
          </p:grpSpPr>
          <p:sp>
            <p:nvSpPr>
              <p:cNvPr id="63" name="テキスト ボックス 62"/>
              <p:cNvSpPr txBox="1"/>
              <p:nvPr/>
            </p:nvSpPr>
            <p:spPr>
              <a:xfrm>
                <a:off x="4214810" y="4786322"/>
                <a:ext cx="361959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err="1" smtClean="0">
                    <a:solidFill>
                      <a:srgbClr val="0070C0"/>
                    </a:solidFill>
                  </a:rPr>
                  <a:t>src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64" name="正方形/長方形 63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C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9" name="グループ化 46"/>
            <p:cNvGrpSpPr/>
            <p:nvPr/>
          </p:nvGrpSpPr>
          <p:grpSpPr>
            <a:xfrm>
              <a:off x="6215074" y="4786322"/>
              <a:ext cx="922896" cy="285752"/>
              <a:chOff x="4077732" y="4786322"/>
              <a:chExt cx="922896" cy="285752"/>
            </a:xfrm>
          </p:grpSpPr>
          <p:sp>
            <p:nvSpPr>
              <p:cNvPr id="61" name="テキスト ボックス 60"/>
              <p:cNvSpPr txBox="1"/>
              <p:nvPr/>
            </p:nvSpPr>
            <p:spPr>
              <a:xfrm>
                <a:off x="4077732" y="4786322"/>
                <a:ext cx="499047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smtClean="0">
                    <a:solidFill>
                      <a:srgbClr val="0070C0"/>
                    </a:solidFill>
                  </a:rPr>
                  <a:t>work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62" name="正方形/長方形 61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A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55" name="右矢印 54"/>
          <p:cNvSpPr/>
          <p:nvPr/>
        </p:nvSpPr>
        <p:spPr>
          <a:xfrm>
            <a:off x="5286380" y="3357562"/>
            <a:ext cx="28575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7" name="正方形/長方形 66"/>
          <p:cNvSpPr/>
          <p:nvPr/>
        </p:nvSpPr>
        <p:spPr>
          <a:xfrm>
            <a:off x="1643042" y="5286388"/>
            <a:ext cx="642942" cy="21431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8" name="右矢印 57"/>
          <p:cNvSpPr/>
          <p:nvPr/>
        </p:nvSpPr>
        <p:spPr>
          <a:xfrm rot="5400000">
            <a:off x="5464975" y="4107661"/>
            <a:ext cx="2071702" cy="10001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50" dirty="0" err="1" smtClean="0"/>
              <a:t>hanoi</a:t>
            </a:r>
            <a:r>
              <a:rPr kumimoji="1" lang="en-US" altLang="ja-JP" sz="1050" dirty="0" smtClean="0"/>
              <a:t>(</a:t>
            </a:r>
            <a:r>
              <a:rPr lang="en-US" altLang="ja-JP" sz="1050" dirty="0" smtClean="0">
                <a:solidFill>
                  <a:srgbClr val="FF0000"/>
                </a:solidFill>
              </a:rPr>
              <a:t>1</a:t>
            </a:r>
            <a:r>
              <a:rPr kumimoji="1" lang="en-US" altLang="ja-JP" sz="1050" dirty="0" smtClean="0"/>
              <a:t>, 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“</a:t>
            </a:r>
            <a:r>
              <a:rPr kumimoji="1" lang="ja-JP" altLang="en-US" sz="1050" dirty="0" smtClean="0">
                <a:solidFill>
                  <a:srgbClr val="FF0000"/>
                </a:solidFill>
              </a:rPr>
              <a:t>棒</a:t>
            </a:r>
            <a:r>
              <a:rPr lang="en-US" altLang="ja-JP" sz="1050" dirty="0" smtClean="0">
                <a:solidFill>
                  <a:srgbClr val="FF0000"/>
                </a:solidFill>
              </a:rPr>
              <a:t>A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”</a:t>
            </a:r>
            <a:r>
              <a:rPr kumimoji="1" lang="en-US" altLang="ja-JP" sz="1050" dirty="0" smtClean="0"/>
              <a:t>, 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“</a:t>
            </a:r>
            <a:r>
              <a:rPr kumimoji="1" lang="ja-JP" altLang="en-US" sz="1050" dirty="0" smtClean="0">
                <a:solidFill>
                  <a:srgbClr val="FF0000"/>
                </a:solidFill>
              </a:rPr>
              <a:t>棒</a:t>
            </a:r>
            <a:r>
              <a:rPr lang="en-US" altLang="ja-JP" sz="1050" dirty="0" smtClean="0">
                <a:solidFill>
                  <a:srgbClr val="FF0000"/>
                </a:solidFill>
              </a:rPr>
              <a:t>B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”</a:t>
            </a:r>
            <a:r>
              <a:rPr kumimoji="1" lang="en-US" altLang="ja-JP" sz="1050" dirty="0" smtClean="0"/>
              <a:t>, “</a:t>
            </a:r>
            <a:r>
              <a:rPr kumimoji="1" lang="ja-JP" altLang="en-US" sz="1050" dirty="0" smtClean="0"/>
              <a:t>棒</a:t>
            </a:r>
            <a:r>
              <a:rPr lang="en-US" altLang="ja-JP" sz="1050" dirty="0" smtClean="0"/>
              <a:t>C</a:t>
            </a:r>
            <a:r>
              <a:rPr kumimoji="1" lang="en-US" altLang="ja-JP" sz="1050" dirty="0" smtClean="0"/>
              <a:t>”)</a:t>
            </a:r>
            <a:endParaRPr kumimoji="1" lang="ja-JP" altLang="en-US" sz="1050" dirty="0"/>
          </a:p>
        </p:txBody>
      </p:sp>
      <p:grpSp>
        <p:nvGrpSpPr>
          <p:cNvPr id="10" name="グループ化 55"/>
          <p:cNvGrpSpPr/>
          <p:nvPr/>
        </p:nvGrpSpPr>
        <p:grpSpPr>
          <a:xfrm>
            <a:off x="5072066" y="4143356"/>
            <a:ext cx="3929090" cy="2714644"/>
            <a:chOff x="3890168" y="4143356"/>
            <a:chExt cx="3929090" cy="2714644"/>
          </a:xfrm>
        </p:grpSpPr>
        <p:sp>
          <p:nvSpPr>
            <p:cNvPr id="70" name="正方形/長方形 69"/>
            <p:cNvSpPr/>
            <p:nvPr/>
          </p:nvSpPr>
          <p:spPr>
            <a:xfrm>
              <a:off x="3890168" y="4143356"/>
              <a:ext cx="2658035" cy="338554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>
              <a:spAutoFit/>
            </a:bodyPr>
            <a:lstStyle/>
            <a:p>
              <a:r>
                <a:rPr lang="en-US" altLang="ja-JP" sz="1600" dirty="0" err="1" smtClean="0"/>
                <a:t>hanoi</a:t>
              </a:r>
              <a:r>
                <a:rPr lang="en-US" altLang="ja-JP" sz="1600" dirty="0" smtClean="0"/>
                <a:t>(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1</a:t>
              </a:r>
              <a:r>
                <a:rPr lang="en-US" altLang="ja-JP" sz="1600" dirty="0" smtClean="0"/>
                <a:t>, 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“</a:t>
              </a:r>
              <a:r>
                <a:rPr lang="ja-JP" altLang="en-US" sz="1600" dirty="0" smtClean="0">
                  <a:solidFill>
                    <a:srgbClr val="FF0000"/>
                  </a:solidFill>
                </a:rPr>
                <a:t>棒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A”</a:t>
              </a:r>
              <a:r>
                <a:rPr lang="en-US" altLang="ja-JP" sz="1600" dirty="0" smtClean="0"/>
                <a:t>, 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“</a:t>
              </a:r>
              <a:r>
                <a:rPr lang="ja-JP" altLang="en-US" sz="1600" dirty="0" smtClean="0">
                  <a:solidFill>
                    <a:srgbClr val="FF0000"/>
                  </a:solidFill>
                </a:rPr>
                <a:t>棒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B”</a:t>
              </a:r>
              <a:r>
                <a:rPr lang="en-US" altLang="ja-JP" sz="1600" dirty="0" smtClean="0"/>
                <a:t>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C”) </a:t>
              </a:r>
            </a:p>
          </p:txBody>
        </p:sp>
        <p:sp>
          <p:nvSpPr>
            <p:cNvPr id="71" name="正方形/長方形 70"/>
            <p:cNvSpPr/>
            <p:nvPr/>
          </p:nvSpPr>
          <p:spPr>
            <a:xfrm>
              <a:off x="3890168" y="4429108"/>
              <a:ext cx="3929090" cy="71440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2" name="正方形/長方形 71"/>
            <p:cNvSpPr/>
            <p:nvPr/>
          </p:nvSpPr>
          <p:spPr>
            <a:xfrm>
              <a:off x="3890168" y="5143488"/>
              <a:ext cx="3929090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2000" dirty="0" smtClean="0"/>
                <a:t>if(</a:t>
              </a:r>
              <a:r>
                <a:rPr lang="en-US" altLang="ja-JP" sz="2000" dirty="0" err="1" smtClean="0"/>
                <a:t>ndisk</a:t>
              </a:r>
              <a:r>
                <a:rPr lang="en-US" altLang="ja-JP" sz="2000" dirty="0" smtClean="0"/>
                <a:t>&gt;=1){</a:t>
              </a:r>
            </a:p>
            <a:p>
              <a:pPr algn="just"/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move(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>
                  <a:solidFill>
                    <a:srgbClr val="FF0000"/>
                  </a:solidFill>
                </a:rPr>
                <a:t>dst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}</a:t>
              </a:r>
            </a:p>
          </p:txBody>
        </p:sp>
        <p:sp>
          <p:nvSpPr>
            <p:cNvPr id="73" name="テキスト ボックス 72"/>
            <p:cNvSpPr txBox="1"/>
            <p:nvPr/>
          </p:nvSpPr>
          <p:spPr>
            <a:xfrm>
              <a:off x="3929058" y="4500570"/>
              <a:ext cx="511679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err="1" smtClean="0">
                  <a:solidFill>
                    <a:srgbClr val="0070C0"/>
                  </a:solidFill>
                </a:rPr>
                <a:t>ndisk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74" name="テキスト ボックス 73"/>
            <p:cNvSpPr txBox="1"/>
            <p:nvPr/>
          </p:nvSpPr>
          <p:spPr>
            <a:xfrm>
              <a:off x="4714876" y="4786322"/>
              <a:ext cx="461986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/>
                <a:t>から</a:t>
              </a:r>
              <a:endParaRPr kumimoji="1" lang="ja-JP" altLang="en-US" sz="1200" dirty="0"/>
            </a:p>
          </p:txBody>
        </p:sp>
        <p:sp>
          <p:nvSpPr>
            <p:cNvPr id="75" name="テキスト ボックス 74"/>
            <p:cNvSpPr txBox="1"/>
            <p:nvPr/>
          </p:nvSpPr>
          <p:spPr>
            <a:xfrm>
              <a:off x="4714876" y="4500570"/>
              <a:ext cx="931665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ja-JP" altLang="en-US" sz="1200" dirty="0" smtClean="0"/>
                <a:t>枚の円盤を</a:t>
              </a:r>
              <a:endParaRPr kumimoji="1" lang="ja-JP" altLang="en-US" sz="1200" dirty="0"/>
            </a:p>
          </p:txBody>
        </p:sp>
        <p:sp>
          <p:nvSpPr>
            <p:cNvPr id="76" name="テキスト ボックス 75"/>
            <p:cNvSpPr txBox="1"/>
            <p:nvPr/>
          </p:nvSpPr>
          <p:spPr>
            <a:xfrm>
              <a:off x="5929322" y="4786322"/>
              <a:ext cx="338554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>
                  <a:solidFill>
                    <a:srgbClr val="0070C0"/>
                  </a:solidFill>
                </a:rPr>
                <a:t>へ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grpSp>
          <p:nvGrpSpPr>
            <p:cNvPr id="12" name="グループ化 50"/>
            <p:cNvGrpSpPr/>
            <p:nvPr/>
          </p:nvGrpSpPr>
          <p:grpSpPr>
            <a:xfrm>
              <a:off x="5143504" y="4786322"/>
              <a:ext cx="799148" cy="285752"/>
              <a:chOff x="4201480" y="4786322"/>
              <a:chExt cx="799148" cy="285752"/>
            </a:xfrm>
          </p:grpSpPr>
          <p:sp>
            <p:nvSpPr>
              <p:cNvPr id="89" name="テキスト ボックス 88"/>
              <p:cNvSpPr txBox="1"/>
              <p:nvPr/>
            </p:nvSpPr>
            <p:spPr>
              <a:xfrm>
                <a:off x="4201480" y="4786322"/>
                <a:ext cx="375296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kumimoji="1" lang="en-US" altLang="ja-JP" sz="1200" dirty="0" err="1" smtClean="0">
                    <a:solidFill>
                      <a:srgbClr val="0070C0"/>
                    </a:solidFill>
                  </a:rPr>
                  <a:t>dst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90" name="正方形/長方形 89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B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80" name="テキスト ボックス 79"/>
            <p:cNvSpPr txBox="1"/>
            <p:nvPr/>
          </p:nvSpPr>
          <p:spPr>
            <a:xfrm>
              <a:off x="7072330" y="4643446"/>
              <a:ext cx="732893" cy="46166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ja-JP" altLang="en-US" sz="1200" dirty="0" smtClean="0"/>
                <a:t>を使って</a:t>
              </a:r>
              <a:endParaRPr lang="en-US" altLang="ja-JP" sz="1200" dirty="0" smtClean="0"/>
            </a:p>
            <a:p>
              <a:r>
                <a:rPr lang="ja-JP" altLang="en-US" sz="1200" dirty="0" smtClean="0"/>
                <a:t>移動</a:t>
              </a:r>
              <a:endParaRPr kumimoji="1" lang="ja-JP" altLang="en-US" sz="1200" dirty="0"/>
            </a:p>
          </p:txBody>
        </p:sp>
        <p:sp>
          <p:nvSpPr>
            <p:cNvPr id="81" name="正方形/長方形 80"/>
            <p:cNvSpPr/>
            <p:nvPr/>
          </p:nvSpPr>
          <p:spPr>
            <a:xfrm>
              <a:off x="4500562" y="4500570"/>
              <a:ext cx="214314" cy="21433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altLang="ja-JP" sz="1200" dirty="0" smtClean="0">
                  <a:solidFill>
                    <a:srgbClr val="FF0000"/>
                  </a:solidFill>
                </a:rPr>
                <a:t>1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grpSp>
          <p:nvGrpSpPr>
            <p:cNvPr id="13" name="グループ化 43"/>
            <p:cNvGrpSpPr/>
            <p:nvPr/>
          </p:nvGrpSpPr>
          <p:grpSpPr>
            <a:xfrm>
              <a:off x="3929058" y="4786322"/>
              <a:ext cx="785818" cy="285752"/>
              <a:chOff x="4214810" y="4786322"/>
              <a:chExt cx="785818" cy="285752"/>
            </a:xfrm>
          </p:grpSpPr>
          <p:sp>
            <p:nvSpPr>
              <p:cNvPr id="87" name="テキスト ボックス 86"/>
              <p:cNvSpPr txBox="1"/>
              <p:nvPr/>
            </p:nvSpPr>
            <p:spPr>
              <a:xfrm>
                <a:off x="4214810" y="4786322"/>
                <a:ext cx="361959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err="1" smtClean="0">
                    <a:solidFill>
                      <a:srgbClr val="0070C0"/>
                    </a:solidFill>
                  </a:rPr>
                  <a:t>src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88" name="正方形/長方形 87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A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14" name="グループ化 46"/>
            <p:cNvGrpSpPr/>
            <p:nvPr/>
          </p:nvGrpSpPr>
          <p:grpSpPr>
            <a:xfrm>
              <a:off x="6215074" y="4786322"/>
              <a:ext cx="922896" cy="285752"/>
              <a:chOff x="4077732" y="4786322"/>
              <a:chExt cx="922896" cy="285752"/>
            </a:xfrm>
          </p:grpSpPr>
          <p:sp>
            <p:nvSpPr>
              <p:cNvPr id="84" name="テキスト ボックス 83"/>
              <p:cNvSpPr txBox="1"/>
              <p:nvPr/>
            </p:nvSpPr>
            <p:spPr>
              <a:xfrm>
                <a:off x="4077732" y="4786322"/>
                <a:ext cx="499047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smtClean="0">
                    <a:solidFill>
                      <a:srgbClr val="0070C0"/>
                    </a:solidFill>
                  </a:rPr>
                  <a:t>work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85" name="正方形/長方形 84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C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77" name="右矢印 76"/>
          <p:cNvSpPr/>
          <p:nvPr/>
        </p:nvSpPr>
        <p:spPr>
          <a:xfrm>
            <a:off x="5286380" y="5929330"/>
            <a:ext cx="28575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83" name="曲線コネクタ 82"/>
          <p:cNvCxnSpPr/>
          <p:nvPr/>
        </p:nvCxnSpPr>
        <p:spPr>
          <a:xfrm rot="5400000" flipH="1" flipV="1">
            <a:off x="1035819" y="4607727"/>
            <a:ext cx="571504" cy="1214446"/>
          </a:xfrm>
          <a:prstGeom prst="curvedConnector3">
            <a:avLst>
              <a:gd name="adj1" fmla="val 140000"/>
            </a:avLst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正方形/長方形 90"/>
          <p:cNvSpPr/>
          <p:nvPr/>
        </p:nvSpPr>
        <p:spPr>
          <a:xfrm>
            <a:off x="357158" y="4071942"/>
            <a:ext cx="201689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200" dirty="0" smtClean="0"/>
              <a:t>move(“</a:t>
            </a:r>
            <a:r>
              <a:rPr lang="ja-JP" altLang="en-US" sz="1200" dirty="0" smtClean="0"/>
              <a:t>棒</a:t>
            </a:r>
            <a:r>
              <a:rPr lang="en-US" altLang="ja-JP" sz="1200" dirty="0" smtClean="0"/>
              <a:t>A”, “</a:t>
            </a:r>
            <a:r>
              <a:rPr lang="ja-JP" altLang="en-US" sz="1200" dirty="0" smtClean="0"/>
              <a:t>棒</a:t>
            </a:r>
            <a:r>
              <a:rPr lang="en-US" altLang="ja-JP" sz="1200" dirty="0" smtClean="0"/>
              <a:t>B”) </a:t>
            </a:r>
          </a:p>
          <a:p>
            <a:r>
              <a:rPr lang="ja-JP" altLang="en-US" sz="1600" dirty="0" smtClean="0">
                <a:solidFill>
                  <a:srgbClr val="00B0F0"/>
                </a:solidFill>
              </a:rPr>
              <a:t>「棒</a:t>
            </a:r>
            <a:r>
              <a:rPr lang="en-US" altLang="ja-JP" sz="1600" dirty="0" smtClean="0">
                <a:solidFill>
                  <a:srgbClr val="00B0F0"/>
                </a:solidFill>
              </a:rPr>
              <a:t>A</a:t>
            </a:r>
            <a:r>
              <a:rPr lang="ja-JP" altLang="en-US" sz="1600" dirty="0" smtClean="0">
                <a:solidFill>
                  <a:srgbClr val="00B0F0"/>
                </a:solidFill>
              </a:rPr>
              <a:t>から棒</a:t>
            </a:r>
            <a:r>
              <a:rPr lang="en-US" altLang="ja-JP" sz="1600" dirty="0" smtClean="0">
                <a:solidFill>
                  <a:srgbClr val="00B0F0"/>
                </a:solidFill>
              </a:rPr>
              <a:t>B</a:t>
            </a:r>
            <a:r>
              <a:rPr lang="ja-JP" altLang="en-US" sz="1600" dirty="0" smtClean="0">
                <a:solidFill>
                  <a:srgbClr val="00B0F0"/>
                </a:solidFill>
              </a:rPr>
              <a:t>へ移動」</a:t>
            </a:r>
            <a:endParaRPr lang="en-US" altLang="ja-JP" sz="1600" dirty="0" smtClean="0">
              <a:solidFill>
                <a:srgbClr val="00B0F0"/>
              </a:solidFill>
            </a:endParaRPr>
          </a:p>
        </p:txBody>
      </p:sp>
      <p:sp>
        <p:nvSpPr>
          <p:cNvPr id="92" name="正方形/長方形 91"/>
          <p:cNvSpPr/>
          <p:nvPr/>
        </p:nvSpPr>
        <p:spPr>
          <a:xfrm>
            <a:off x="1785918" y="5000636"/>
            <a:ext cx="357190" cy="21431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ハノイの塔：実行の様子</a:t>
            </a:r>
            <a:endParaRPr kumimoji="1" lang="ja-JP" altLang="en-US" dirty="0"/>
          </a:p>
        </p:txBody>
      </p:sp>
      <p:grpSp>
        <p:nvGrpSpPr>
          <p:cNvPr id="2" name="グループ化 55"/>
          <p:cNvGrpSpPr/>
          <p:nvPr/>
        </p:nvGrpSpPr>
        <p:grpSpPr>
          <a:xfrm>
            <a:off x="0" y="1285860"/>
            <a:ext cx="3929090" cy="2714644"/>
            <a:chOff x="3890168" y="4143356"/>
            <a:chExt cx="3929090" cy="2714644"/>
          </a:xfrm>
        </p:grpSpPr>
        <p:sp>
          <p:nvSpPr>
            <p:cNvPr id="18" name="正方形/長方形 17"/>
            <p:cNvSpPr/>
            <p:nvPr/>
          </p:nvSpPr>
          <p:spPr>
            <a:xfrm>
              <a:off x="3890168" y="4143356"/>
              <a:ext cx="265803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err="1" smtClean="0"/>
                <a:t>hanoi</a:t>
              </a:r>
              <a:r>
                <a:rPr lang="en-US" altLang="ja-JP" sz="1600" dirty="0" smtClean="0"/>
                <a:t>(3,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A”,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B”,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C”) </a:t>
              </a: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890168" y="4429108"/>
              <a:ext cx="3929090" cy="71440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" name="正方形/長方形 22"/>
            <p:cNvSpPr/>
            <p:nvPr/>
          </p:nvSpPr>
          <p:spPr>
            <a:xfrm>
              <a:off x="3890168" y="5143488"/>
              <a:ext cx="3929090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2000" dirty="0" smtClean="0"/>
                <a:t>if(</a:t>
              </a:r>
              <a:r>
                <a:rPr lang="en-US" altLang="ja-JP" sz="2000" dirty="0" err="1" smtClean="0"/>
                <a:t>ndisk</a:t>
              </a:r>
              <a:r>
                <a:rPr lang="en-US" altLang="ja-JP" sz="2000" dirty="0" smtClean="0"/>
                <a:t>&gt;=1){</a:t>
              </a:r>
            </a:p>
            <a:p>
              <a:pPr algn="just"/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move(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>
                  <a:solidFill>
                    <a:srgbClr val="FF0000"/>
                  </a:solidFill>
                </a:rPr>
                <a:t>dst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}</a:t>
              </a:r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3929058" y="4500570"/>
              <a:ext cx="511679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err="1" smtClean="0">
                  <a:solidFill>
                    <a:srgbClr val="0070C0"/>
                  </a:solidFill>
                </a:rPr>
                <a:t>ndisk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45" name="テキスト ボックス 44"/>
            <p:cNvSpPr txBox="1"/>
            <p:nvPr/>
          </p:nvSpPr>
          <p:spPr>
            <a:xfrm>
              <a:off x="4714876" y="4786322"/>
              <a:ext cx="461986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/>
                <a:t>から</a:t>
              </a:r>
              <a:endParaRPr kumimoji="1" lang="ja-JP" altLang="en-US" sz="1200" dirty="0"/>
            </a:p>
          </p:txBody>
        </p:sp>
        <p:sp>
          <p:nvSpPr>
            <p:cNvPr id="46" name="テキスト ボックス 45"/>
            <p:cNvSpPr txBox="1"/>
            <p:nvPr/>
          </p:nvSpPr>
          <p:spPr>
            <a:xfrm>
              <a:off x="4714876" y="4500570"/>
              <a:ext cx="931665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ja-JP" altLang="en-US" sz="1200" dirty="0" smtClean="0"/>
                <a:t>枚の円盤を</a:t>
              </a:r>
              <a:endParaRPr kumimoji="1" lang="ja-JP" altLang="en-US" sz="1200" dirty="0"/>
            </a:p>
          </p:txBody>
        </p:sp>
        <p:sp>
          <p:nvSpPr>
            <p:cNvPr id="50" name="テキスト ボックス 49"/>
            <p:cNvSpPr txBox="1"/>
            <p:nvPr/>
          </p:nvSpPr>
          <p:spPr>
            <a:xfrm>
              <a:off x="5929322" y="4786322"/>
              <a:ext cx="338554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>
                  <a:solidFill>
                    <a:srgbClr val="0070C0"/>
                  </a:solidFill>
                </a:rPr>
                <a:t>へ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grpSp>
          <p:nvGrpSpPr>
            <p:cNvPr id="3" name="グループ化 50"/>
            <p:cNvGrpSpPr/>
            <p:nvPr/>
          </p:nvGrpSpPr>
          <p:grpSpPr>
            <a:xfrm>
              <a:off x="5143504" y="4786322"/>
              <a:ext cx="799148" cy="285752"/>
              <a:chOff x="4201480" y="4786322"/>
              <a:chExt cx="799148" cy="285752"/>
            </a:xfrm>
          </p:grpSpPr>
          <p:sp>
            <p:nvSpPr>
              <p:cNvPr id="52" name="テキスト ボックス 51"/>
              <p:cNvSpPr txBox="1"/>
              <p:nvPr/>
            </p:nvSpPr>
            <p:spPr>
              <a:xfrm>
                <a:off x="4201480" y="4786322"/>
                <a:ext cx="375296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kumimoji="1" lang="en-US" altLang="ja-JP" sz="1200" dirty="0" err="1" smtClean="0">
                    <a:solidFill>
                      <a:srgbClr val="0070C0"/>
                    </a:solidFill>
                  </a:rPr>
                  <a:t>dst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53" name="正方形/長方形 52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B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54" name="テキスト ボックス 53"/>
            <p:cNvSpPr txBox="1"/>
            <p:nvPr/>
          </p:nvSpPr>
          <p:spPr>
            <a:xfrm>
              <a:off x="7072330" y="4643446"/>
              <a:ext cx="732893" cy="46166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ja-JP" altLang="en-US" sz="1200" dirty="0" smtClean="0"/>
                <a:t>を使って</a:t>
              </a:r>
              <a:endParaRPr lang="en-US" altLang="ja-JP" sz="1200" dirty="0" smtClean="0"/>
            </a:p>
            <a:p>
              <a:r>
                <a:rPr lang="ja-JP" altLang="en-US" sz="1200" dirty="0" smtClean="0"/>
                <a:t>移動</a:t>
              </a:r>
              <a:endParaRPr kumimoji="1" lang="ja-JP" altLang="en-US" sz="1200" dirty="0"/>
            </a:p>
          </p:txBody>
        </p:sp>
        <p:sp>
          <p:nvSpPr>
            <p:cNvPr id="39" name="正方形/長方形 38"/>
            <p:cNvSpPr/>
            <p:nvPr/>
          </p:nvSpPr>
          <p:spPr>
            <a:xfrm>
              <a:off x="4500562" y="4500570"/>
              <a:ext cx="214314" cy="21433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kumimoji="1" lang="en-US" altLang="ja-JP" sz="1200" dirty="0" smtClean="0">
                  <a:solidFill>
                    <a:srgbClr val="FF0000"/>
                  </a:solidFill>
                </a:rPr>
                <a:t>3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grpSp>
          <p:nvGrpSpPr>
            <p:cNvPr id="4" name="グループ化 43"/>
            <p:cNvGrpSpPr/>
            <p:nvPr/>
          </p:nvGrpSpPr>
          <p:grpSpPr>
            <a:xfrm>
              <a:off x="3929058" y="4786322"/>
              <a:ext cx="785818" cy="285752"/>
              <a:chOff x="4214810" y="4786322"/>
              <a:chExt cx="785818" cy="285752"/>
            </a:xfrm>
          </p:grpSpPr>
          <p:sp>
            <p:nvSpPr>
              <p:cNvPr id="43" name="テキスト ボックス 42"/>
              <p:cNvSpPr txBox="1"/>
              <p:nvPr/>
            </p:nvSpPr>
            <p:spPr>
              <a:xfrm>
                <a:off x="4214810" y="4786322"/>
                <a:ext cx="361959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err="1" smtClean="0">
                    <a:solidFill>
                      <a:srgbClr val="0070C0"/>
                    </a:solidFill>
                  </a:rPr>
                  <a:t>src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1" name="正方形/長方形 40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A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5" name="グループ化 46"/>
            <p:cNvGrpSpPr/>
            <p:nvPr/>
          </p:nvGrpSpPr>
          <p:grpSpPr>
            <a:xfrm>
              <a:off x="6215074" y="4786322"/>
              <a:ext cx="922896" cy="285752"/>
              <a:chOff x="4077732" y="4786322"/>
              <a:chExt cx="922896" cy="285752"/>
            </a:xfrm>
          </p:grpSpPr>
          <p:sp>
            <p:nvSpPr>
              <p:cNvPr id="48" name="テキスト ボックス 47"/>
              <p:cNvSpPr txBox="1"/>
              <p:nvPr/>
            </p:nvSpPr>
            <p:spPr>
              <a:xfrm>
                <a:off x="4077732" y="4786322"/>
                <a:ext cx="499047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smtClean="0">
                    <a:solidFill>
                      <a:srgbClr val="0070C0"/>
                    </a:solidFill>
                  </a:rPr>
                  <a:t>work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9" name="正方形/長方形 48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C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22" name="右矢印 21"/>
          <p:cNvSpPr/>
          <p:nvPr/>
        </p:nvSpPr>
        <p:spPr>
          <a:xfrm>
            <a:off x="142844" y="3357562"/>
            <a:ext cx="28575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8" name="テキスト ボックス 77"/>
          <p:cNvSpPr txBox="1"/>
          <p:nvPr/>
        </p:nvSpPr>
        <p:spPr>
          <a:xfrm>
            <a:off x="428596" y="5929330"/>
            <a:ext cx="5485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A</a:t>
            </a:r>
            <a:endParaRPr kumimoji="1" lang="ja-JP" altLang="en-US" dirty="0"/>
          </a:p>
        </p:txBody>
      </p:sp>
      <p:sp>
        <p:nvSpPr>
          <p:cNvPr id="79" name="テキスト ボックス 78"/>
          <p:cNvSpPr txBox="1"/>
          <p:nvPr/>
        </p:nvSpPr>
        <p:spPr>
          <a:xfrm>
            <a:off x="1643042" y="5929330"/>
            <a:ext cx="540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B</a:t>
            </a:r>
            <a:endParaRPr kumimoji="1" lang="ja-JP" altLang="en-US" dirty="0"/>
          </a:p>
        </p:txBody>
      </p:sp>
      <p:sp>
        <p:nvSpPr>
          <p:cNvPr id="86" name="テキスト ボックス 85"/>
          <p:cNvSpPr txBox="1"/>
          <p:nvPr/>
        </p:nvSpPr>
        <p:spPr>
          <a:xfrm>
            <a:off x="2857488" y="5929330"/>
            <a:ext cx="538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C</a:t>
            </a:r>
            <a:endParaRPr kumimoji="1" lang="ja-JP" altLang="en-US" dirty="0"/>
          </a:p>
        </p:txBody>
      </p:sp>
      <p:sp>
        <p:nvSpPr>
          <p:cNvPr id="31" name="正方形/長方形 30"/>
          <p:cNvSpPr/>
          <p:nvPr/>
        </p:nvSpPr>
        <p:spPr>
          <a:xfrm>
            <a:off x="1500166" y="5572140"/>
            <a:ext cx="928662" cy="21431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29" name="右矢印 28"/>
          <p:cNvSpPr/>
          <p:nvPr/>
        </p:nvSpPr>
        <p:spPr>
          <a:xfrm rot="20135183">
            <a:off x="3471621" y="2312228"/>
            <a:ext cx="2071702" cy="10001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50" dirty="0" err="1" smtClean="0"/>
              <a:t>hanoi</a:t>
            </a:r>
            <a:r>
              <a:rPr kumimoji="1" lang="en-US" altLang="ja-JP" sz="1050" dirty="0" smtClean="0"/>
              <a:t>(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2</a:t>
            </a:r>
            <a:r>
              <a:rPr kumimoji="1" lang="en-US" altLang="ja-JP" sz="1050" dirty="0" smtClean="0"/>
              <a:t>, 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“</a:t>
            </a:r>
            <a:r>
              <a:rPr kumimoji="1" lang="ja-JP" altLang="en-US" sz="1050" dirty="0" smtClean="0">
                <a:solidFill>
                  <a:srgbClr val="FF0000"/>
                </a:solidFill>
              </a:rPr>
              <a:t>棒</a:t>
            </a:r>
            <a:r>
              <a:rPr lang="en-US" altLang="ja-JP" sz="1050" dirty="0" smtClean="0">
                <a:solidFill>
                  <a:srgbClr val="FF0000"/>
                </a:solidFill>
              </a:rPr>
              <a:t>C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”</a:t>
            </a:r>
            <a:r>
              <a:rPr kumimoji="1" lang="en-US" altLang="ja-JP" sz="1050" dirty="0" smtClean="0"/>
              <a:t>, 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“</a:t>
            </a:r>
            <a:r>
              <a:rPr kumimoji="1" lang="ja-JP" altLang="en-US" sz="1050" dirty="0" smtClean="0">
                <a:solidFill>
                  <a:srgbClr val="FF0000"/>
                </a:solidFill>
              </a:rPr>
              <a:t>棒</a:t>
            </a:r>
            <a:r>
              <a:rPr lang="en-US" altLang="ja-JP" sz="1050" dirty="0" smtClean="0">
                <a:solidFill>
                  <a:srgbClr val="FF0000"/>
                </a:solidFill>
              </a:rPr>
              <a:t>B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”</a:t>
            </a:r>
            <a:r>
              <a:rPr kumimoji="1" lang="en-US" altLang="ja-JP" sz="1050" dirty="0" smtClean="0"/>
              <a:t>, “</a:t>
            </a:r>
            <a:r>
              <a:rPr kumimoji="1" lang="ja-JP" altLang="en-US" sz="1050" dirty="0" smtClean="0"/>
              <a:t>棒</a:t>
            </a:r>
            <a:r>
              <a:rPr lang="en-US" altLang="ja-JP" sz="1050" dirty="0" smtClean="0"/>
              <a:t>A</a:t>
            </a:r>
            <a:r>
              <a:rPr kumimoji="1" lang="en-US" altLang="ja-JP" sz="1050" dirty="0" smtClean="0"/>
              <a:t>”)</a:t>
            </a:r>
            <a:endParaRPr kumimoji="1" lang="ja-JP" altLang="en-US" sz="1050" dirty="0"/>
          </a:p>
        </p:txBody>
      </p:sp>
      <p:grpSp>
        <p:nvGrpSpPr>
          <p:cNvPr id="6" name="グループ化 55"/>
          <p:cNvGrpSpPr/>
          <p:nvPr/>
        </p:nvGrpSpPr>
        <p:grpSpPr>
          <a:xfrm>
            <a:off x="5072066" y="1285860"/>
            <a:ext cx="3929090" cy="2714644"/>
            <a:chOff x="3890168" y="4143356"/>
            <a:chExt cx="3929090" cy="2714644"/>
          </a:xfrm>
        </p:grpSpPr>
        <p:sp>
          <p:nvSpPr>
            <p:cNvPr id="36" name="正方形/長方形 35"/>
            <p:cNvSpPr/>
            <p:nvPr/>
          </p:nvSpPr>
          <p:spPr>
            <a:xfrm>
              <a:off x="3890168" y="4143356"/>
              <a:ext cx="265803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err="1" smtClean="0"/>
                <a:t>hanoi</a:t>
              </a:r>
              <a:r>
                <a:rPr lang="en-US" altLang="ja-JP" sz="1600" dirty="0" smtClean="0"/>
                <a:t>(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2</a:t>
              </a:r>
              <a:r>
                <a:rPr lang="en-US" altLang="ja-JP" sz="1600" dirty="0" smtClean="0"/>
                <a:t>, 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“</a:t>
              </a:r>
              <a:r>
                <a:rPr lang="ja-JP" altLang="en-US" sz="1600" dirty="0" smtClean="0">
                  <a:solidFill>
                    <a:srgbClr val="FF0000"/>
                  </a:solidFill>
                </a:rPr>
                <a:t>棒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C”</a:t>
              </a:r>
              <a:r>
                <a:rPr lang="en-US" altLang="ja-JP" sz="1600" dirty="0" smtClean="0"/>
                <a:t>, 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“</a:t>
              </a:r>
              <a:r>
                <a:rPr lang="ja-JP" altLang="en-US" sz="1600" dirty="0" smtClean="0">
                  <a:solidFill>
                    <a:srgbClr val="FF0000"/>
                  </a:solidFill>
                </a:rPr>
                <a:t>棒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B”</a:t>
              </a:r>
              <a:r>
                <a:rPr lang="en-US" altLang="ja-JP" sz="1600" dirty="0" smtClean="0"/>
                <a:t>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A”) </a:t>
              </a:r>
            </a:p>
          </p:txBody>
        </p:sp>
        <p:sp>
          <p:nvSpPr>
            <p:cNvPr id="37" name="正方形/長方形 36"/>
            <p:cNvSpPr/>
            <p:nvPr/>
          </p:nvSpPr>
          <p:spPr>
            <a:xfrm>
              <a:off x="3890168" y="4429108"/>
              <a:ext cx="3929090" cy="71440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0" name="正方形/長方形 39"/>
            <p:cNvSpPr/>
            <p:nvPr/>
          </p:nvSpPr>
          <p:spPr>
            <a:xfrm>
              <a:off x="3890168" y="5143488"/>
              <a:ext cx="3929090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2000" dirty="0" smtClean="0"/>
                <a:t>if(</a:t>
              </a:r>
              <a:r>
                <a:rPr lang="en-US" altLang="ja-JP" sz="2000" dirty="0" err="1" smtClean="0"/>
                <a:t>ndisk</a:t>
              </a:r>
              <a:r>
                <a:rPr lang="en-US" altLang="ja-JP" sz="2000" dirty="0" smtClean="0"/>
                <a:t>&gt;=1){</a:t>
              </a:r>
            </a:p>
            <a:p>
              <a:pPr algn="just"/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move(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>
                  <a:solidFill>
                    <a:srgbClr val="FF0000"/>
                  </a:solidFill>
                </a:rPr>
                <a:t>dst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}</a:t>
              </a:r>
            </a:p>
          </p:txBody>
        </p:sp>
        <p:sp>
          <p:nvSpPr>
            <p:cNvPr id="42" name="テキスト ボックス 41"/>
            <p:cNvSpPr txBox="1"/>
            <p:nvPr/>
          </p:nvSpPr>
          <p:spPr>
            <a:xfrm>
              <a:off x="3929058" y="4500570"/>
              <a:ext cx="511679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err="1" smtClean="0">
                  <a:solidFill>
                    <a:srgbClr val="0070C0"/>
                  </a:solidFill>
                </a:rPr>
                <a:t>ndisk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44" name="テキスト ボックス 43"/>
            <p:cNvSpPr txBox="1"/>
            <p:nvPr/>
          </p:nvSpPr>
          <p:spPr>
            <a:xfrm>
              <a:off x="4714876" y="4786322"/>
              <a:ext cx="461986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/>
                <a:t>から</a:t>
              </a:r>
              <a:endParaRPr kumimoji="1" lang="ja-JP" altLang="en-US" sz="1200" dirty="0"/>
            </a:p>
          </p:txBody>
        </p:sp>
        <p:sp>
          <p:nvSpPr>
            <p:cNvPr id="47" name="テキスト ボックス 46"/>
            <p:cNvSpPr txBox="1"/>
            <p:nvPr/>
          </p:nvSpPr>
          <p:spPr>
            <a:xfrm>
              <a:off x="4714876" y="4500570"/>
              <a:ext cx="931665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ja-JP" altLang="en-US" sz="1200" dirty="0" smtClean="0"/>
                <a:t>枚の円盤を</a:t>
              </a:r>
              <a:endParaRPr kumimoji="1" lang="ja-JP" altLang="en-US" sz="1200" dirty="0"/>
            </a:p>
          </p:txBody>
        </p:sp>
        <p:sp>
          <p:nvSpPr>
            <p:cNvPr id="51" name="テキスト ボックス 50"/>
            <p:cNvSpPr txBox="1"/>
            <p:nvPr/>
          </p:nvSpPr>
          <p:spPr>
            <a:xfrm>
              <a:off x="5929322" y="4786322"/>
              <a:ext cx="338554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>
                  <a:solidFill>
                    <a:srgbClr val="0070C0"/>
                  </a:solidFill>
                </a:rPr>
                <a:t>へ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grpSp>
          <p:nvGrpSpPr>
            <p:cNvPr id="7" name="グループ化 50"/>
            <p:cNvGrpSpPr/>
            <p:nvPr/>
          </p:nvGrpSpPr>
          <p:grpSpPr>
            <a:xfrm>
              <a:off x="5143504" y="4786322"/>
              <a:ext cx="799148" cy="285752"/>
              <a:chOff x="4201480" y="4786322"/>
              <a:chExt cx="799148" cy="285752"/>
            </a:xfrm>
          </p:grpSpPr>
          <p:sp>
            <p:nvSpPr>
              <p:cNvPr id="65" name="テキスト ボックス 64"/>
              <p:cNvSpPr txBox="1"/>
              <p:nvPr/>
            </p:nvSpPr>
            <p:spPr>
              <a:xfrm>
                <a:off x="4201480" y="4786322"/>
                <a:ext cx="375296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kumimoji="1" lang="en-US" altLang="ja-JP" sz="1200" dirty="0" err="1" smtClean="0">
                    <a:solidFill>
                      <a:srgbClr val="0070C0"/>
                    </a:solidFill>
                  </a:rPr>
                  <a:t>dst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66" name="正方形/長方形 65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B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56" name="テキスト ボックス 55"/>
            <p:cNvSpPr txBox="1"/>
            <p:nvPr/>
          </p:nvSpPr>
          <p:spPr>
            <a:xfrm>
              <a:off x="7072330" y="4643446"/>
              <a:ext cx="732893" cy="46166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ja-JP" altLang="en-US" sz="1200" dirty="0" smtClean="0"/>
                <a:t>を使って</a:t>
              </a:r>
              <a:endParaRPr lang="en-US" altLang="ja-JP" sz="1200" dirty="0" smtClean="0"/>
            </a:p>
            <a:p>
              <a:r>
                <a:rPr lang="ja-JP" altLang="en-US" sz="1200" dirty="0" smtClean="0"/>
                <a:t>移動</a:t>
              </a:r>
              <a:endParaRPr kumimoji="1" lang="ja-JP" altLang="en-US" sz="1200" dirty="0"/>
            </a:p>
          </p:txBody>
        </p:sp>
        <p:sp>
          <p:nvSpPr>
            <p:cNvPr id="57" name="正方形/長方形 56"/>
            <p:cNvSpPr/>
            <p:nvPr/>
          </p:nvSpPr>
          <p:spPr>
            <a:xfrm>
              <a:off x="4500562" y="4500570"/>
              <a:ext cx="214314" cy="21433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altLang="ja-JP" sz="1200" dirty="0" smtClean="0">
                  <a:solidFill>
                    <a:srgbClr val="FF0000"/>
                  </a:solidFill>
                </a:rPr>
                <a:t>2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grpSp>
          <p:nvGrpSpPr>
            <p:cNvPr id="8" name="グループ化 43"/>
            <p:cNvGrpSpPr/>
            <p:nvPr/>
          </p:nvGrpSpPr>
          <p:grpSpPr>
            <a:xfrm>
              <a:off x="3929058" y="4786322"/>
              <a:ext cx="785818" cy="285752"/>
              <a:chOff x="4214810" y="4786322"/>
              <a:chExt cx="785818" cy="285752"/>
            </a:xfrm>
          </p:grpSpPr>
          <p:sp>
            <p:nvSpPr>
              <p:cNvPr id="63" name="テキスト ボックス 62"/>
              <p:cNvSpPr txBox="1"/>
              <p:nvPr/>
            </p:nvSpPr>
            <p:spPr>
              <a:xfrm>
                <a:off x="4214810" y="4786322"/>
                <a:ext cx="361959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err="1" smtClean="0">
                    <a:solidFill>
                      <a:srgbClr val="0070C0"/>
                    </a:solidFill>
                  </a:rPr>
                  <a:t>src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64" name="正方形/長方形 63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C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9" name="グループ化 46"/>
            <p:cNvGrpSpPr/>
            <p:nvPr/>
          </p:nvGrpSpPr>
          <p:grpSpPr>
            <a:xfrm>
              <a:off x="6215074" y="4786322"/>
              <a:ext cx="922896" cy="285752"/>
              <a:chOff x="4077732" y="4786322"/>
              <a:chExt cx="922896" cy="285752"/>
            </a:xfrm>
          </p:grpSpPr>
          <p:sp>
            <p:nvSpPr>
              <p:cNvPr id="61" name="テキスト ボックス 60"/>
              <p:cNvSpPr txBox="1"/>
              <p:nvPr/>
            </p:nvSpPr>
            <p:spPr>
              <a:xfrm>
                <a:off x="4077732" y="4786322"/>
                <a:ext cx="499047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smtClean="0">
                    <a:solidFill>
                      <a:srgbClr val="0070C0"/>
                    </a:solidFill>
                  </a:rPr>
                  <a:t>work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62" name="正方形/長方形 61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A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55" name="右矢印 54"/>
          <p:cNvSpPr/>
          <p:nvPr/>
        </p:nvSpPr>
        <p:spPr>
          <a:xfrm>
            <a:off x="5286380" y="3357562"/>
            <a:ext cx="28575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右矢印 57"/>
          <p:cNvSpPr/>
          <p:nvPr/>
        </p:nvSpPr>
        <p:spPr>
          <a:xfrm rot="5400000">
            <a:off x="5464975" y="4107661"/>
            <a:ext cx="2071702" cy="10001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50" dirty="0" err="1" smtClean="0"/>
              <a:t>hanoi</a:t>
            </a:r>
            <a:r>
              <a:rPr kumimoji="1" lang="en-US" altLang="ja-JP" sz="1050" dirty="0" smtClean="0"/>
              <a:t>(</a:t>
            </a:r>
            <a:r>
              <a:rPr lang="en-US" altLang="ja-JP" sz="1050" dirty="0" smtClean="0">
                <a:solidFill>
                  <a:srgbClr val="FF0000"/>
                </a:solidFill>
              </a:rPr>
              <a:t>1</a:t>
            </a:r>
            <a:r>
              <a:rPr kumimoji="1" lang="en-US" altLang="ja-JP" sz="1050" dirty="0" smtClean="0"/>
              <a:t>, 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“</a:t>
            </a:r>
            <a:r>
              <a:rPr kumimoji="1" lang="ja-JP" altLang="en-US" sz="1050" dirty="0" smtClean="0">
                <a:solidFill>
                  <a:srgbClr val="FF0000"/>
                </a:solidFill>
              </a:rPr>
              <a:t>棒</a:t>
            </a:r>
            <a:r>
              <a:rPr lang="en-US" altLang="ja-JP" sz="1050" dirty="0" smtClean="0">
                <a:solidFill>
                  <a:srgbClr val="FF0000"/>
                </a:solidFill>
              </a:rPr>
              <a:t>A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”</a:t>
            </a:r>
            <a:r>
              <a:rPr kumimoji="1" lang="en-US" altLang="ja-JP" sz="1050" dirty="0" smtClean="0"/>
              <a:t>, 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“</a:t>
            </a:r>
            <a:r>
              <a:rPr kumimoji="1" lang="ja-JP" altLang="en-US" sz="1050" dirty="0" smtClean="0">
                <a:solidFill>
                  <a:srgbClr val="FF0000"/>
                </a:solidFill>
              </a:rPr>
              <a:t>棒</a:t>
            </a:r>
            <a:r>
              <a:rPr lang="en-US" altLang="ja-JP" sz="1050" dirty="0" smtClean="0">
                <a:solidFill>
                  <a:srgbClr val="FF0000"/>
                </a:solidFill>
              </a:rPr>
              <a:t>B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”</a:t>
            </a:r>
            <a:r>
              <a:rPr kumimoji="1" lang="en-US" altLang="ja-JP" sz="1050" dirty="0" smtClean="0"/>
              <a:t>, “</a:t>
            </a:r>
            <a:r>
              <a:rPr kumimoji="1" lang="ja-JP" altLang="en-US" sz="1050" dirty="0" smtClean="0"/>
              <a:t>棒</a:t>
            </a:r>
            <a:r>
              <a:rPr lang="en-US" altLang="ja-JP" sz="1050" dirty="0" smtClean="0"/>
              <a:t>C</a:t>
            </a:r>
            <a:r>
              <a:rPr kumimoji="1" lang="en-US" altLang="ja-JP" sz="1050" dirty="0" smtClean="0"/>
              <a:t>”)</a:t>
            </a:r>
            <a:endParaRPr kumimoji="1" lang="ja-JP" altLang="en-US" sz="1050" dirty="0"/>
          </a:p>
        </p:txBody>
      </p:sp>
      <p:grpSp>
        <p:nvGrpSpPr>
          <p:cNvPr id="10" name="グループ化 55"/>
          <p:cNvGrpSpPr/>
          <p:nvPr/>
        </p:nvGrpSpPr>
        <p:grpSpPr>
          <a:xfrm>
            <a:off x="5072066" y="4143356"/>
            <a:ext cx="3929090" cy="2714644"/>
            <a:chOff x="3890168" y="4143356"/>
            <a:chExt cx="3929090" cy="2714644"/>
          </a:xfrm>
        </p:grpSpPr>
        <p:sp>
          <p:nvSpPr>
            <p:cNvPr id="70" name="正方形/長方形 69"/>
            <p:cNvSpPr/>
            <p:nvPr/>
          </p:nvSpPr>
          <p:spPr>
            <a:xfrm>
              <a:off x="3890168" y="4143356"/>
              <a:ext cx="2658035" cy="338554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>
              <a:spAutoFit/>
            </a:bodyPr>
            <a:lstStyle/>
            <a:p>
              <a:r>
                <a:rPr lang="en-US" altLang="ja-JP" sz="1600" dirty="0" err="1" smtClean="0"/>
                <a:t>hanoi</a:t>
              </a:r>
              <a:r>
                <a:rPr lang="en-US" altLang="ja-JP" sz="1600" dirty="0" smtClean="0"/>
                <a:t>(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1</a:t>
              </a:r>
              <a:r>
                <a:rPr lang="en-US" altLang="ja-JP" sz="1600" dirty="0" smtClean="0"/>
                <a:t>, 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“</a:t>
              </a:r>
              <a:r>
                <a:rPr lang="ja-JP" altLang="en-US" sz="1600" dirty="0" smtClean="0">
                  <a:solidFill>
                    <a:srgbClr val="FF0000"/>
                  </a:solidFill>
                </a:rPr>
                <a:t>棒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A”</a:t>
              </a:r>
              <a:r>
                <a:rPr lang="en-US" altLang="ja-JP" sz="1600" dirty="0" smtClean="0"/>
                <a:t>, 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“</a:t>
              </a:r>
              <a:r>
                <a:rPr lang="ja-JP" altLang="en-US" sz="1600" dirty="0" smtClean="0">
                  <a:solidFill>
                    <a:srgbClr val="FF0000"/>
                  </a:solidFill>
                </a:rPr>
                <a:t>棒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B”</a:t>
              </a:r>
              <a:r>
                <a:rPr lang="en-US" altLang="ja-JP" sz="1600" dirty="0" smtClean="0"/>
                <a:t>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C”) </a:t>
              </a:r>
            </a:p>
          </p:txBody>
        </p:sp>
        <p:sp>
          <p:nvSpPr>
            <p:cNvPr id="71" name="正方形/長方形 70"/>
            <p:cNvSpPr/>
            <p:nvPr/>
          </p:nvSpPr>
          <p:spPr>
            <a:xfrm>
              <a:off x="3890168" y="4429108"/>
              <a:ext cx="3929090" cy="71440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2" name="正方形/長方形 71"/>
            <p:cNvSpPr/>
            <p:nvPr/>
          </p:nvSpPr>
          <p:spPr>
            <a:xfrm>
              <a:off x="3890168" y="5143488"/>
              <a:ext cx="3929090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2000" dirty="0" smtClean="0"/>
                <a:t>if(</a:t>
              </a:r>
              <a:r>
                <a:rPr lang="en-US" altLang="ja-JP" sz="2000" dirty="0" err="1" smtClean="0"/>
                <a:t>ndisk</a:t>
              </a:r>
              <a:r>
                <a:rPr lang="en-US" altLang="ja-JP" sz="2000" dirty="0" smtClean="0"/>
                <a:t>&gt;=1){</a:t>
              </a:r>
            </a:p>
            <a:p>
              <a:pPr algn="just"/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move(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>
                  <a:solidFill>
                    <a:srgbClr val="FF0000"/>
                  </a:solidFill>
                </a:rPr>
                <a:t>dst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}</a:t>
              </a:r>
            </a:p>
          </p:txBody>
        </p:sp>
        <p:sp>
          <p:nvSpPr>
            <p:cNvPr id="73" name="テキスト ボックス 72"/>
            <p:cNvSpPr txBox="1"/>
            <p:nvPr/>
          </p:nvSpPr>
          <p:spPr>
            <a:xfrm>
              <a:off x="3929058" y="4500570"/>
              <a:ext cx="511679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err="1" smtClean="0">
                  <a:solidFill>
                    <a:srgbClr val="0070C0"/>
                  </a:solidFill>
                </a:rPr>
                <a:t>ndisk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74" name="テキスト ボックス 73"/>
            <p:cNvSpPr txBox="1"/>
            <p:nvPr/>
          </p:nvSpPr>
          <p:spPr>
            <a:xfrm>
              <a:off x="4714876" y="4786322"/>
              <a:ext cx="461986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/>
                <a:t>から</a:t>
              </a:r>
              <a:endParaRPr kumimoji="1" lang="ja-JP" altLang="en-US" sz="1200" dirty="0"/>
            </a:p>
          </p:txBody>
        </p:sp>
        <p:sp>
          <p:nvSpPr>
            <p:cNvPr id="75" name="テキスト ボックス 74"/>
            <p:cNvSpPr txBox="1"/>
            <p:nvPr/>
          </p:nvSpPr>
          <p:spPr>
            <a:xfrm>
              <a:off x="4714876" y="4500570"/>
              <a:ext cx="931665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ja-JP" altLang="en-US" sz="1200" dirty="0" smtClean="0"/>
                <a:t>枚の円盤を</a:t>
              </a:r>
              <a:endParaRPr kumimoji="1" lang="ja-JP" altLang="en-US" sz="1200" dirty="0"/>
            </a:p>
          </p:txBody>
        </p:sp>
        <p:sp>
          <p:nvSpPr>
            <p:cNvPr id="76" name="テキスト ボックス 75"/>
            <p:cNvSpPr txBox="1"/>
            <p:nvPr/>
          </p:nvSpPr>
          <p:spPr>
            <a:xfrm>
              <a:off x="5929322" y="4786322"/>
              <a:ext cx="338554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>
                  <a:solidFill>
                    <a:srgbClr val="0070C0"/>
                  </a:solidFill>
                </a:rPr>
                <a:t>へ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grpSp>
          <p:nvGrpSpPr>
            <p:cNvPr id="12" name="グループ化 50"/>
            <p:cNvGrpSpPr/>
            <p:nvPr/>
          </p:nvGrpSpPr>
          <p:grpSpPr>
            <a:xfrm>
              <a:off x="5143504" y="4786322"/>
              <a:ext cx="799148" cy="285752"/>
              <a:chOff x="4201480" y="4786322"/>
              <a:chExt cx="799148" cy="285752"/>
            </a:xfrm>
          </p:grpSpPr>
          <p:sp>
            <p:nvSpPr>
              <p:cNvPr id="89" name="テキスト ボックス 88"/>
              <p:cNvSpPr txBox="1"/>
              <p:nvPr/>
            </p:nvSpPr>
            <p:spPr>
              <a:xfrm>
                <a:off x="4201480" y="4786322"/>
                <a:ext cx="375296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kumimoji="1" lang="en-US" altLang="ja-JP" sz="1200" dirty="0" err="1" smtClean="0">
                    <a:solidFill>
                      <a:srgbClr val="0070C0"/>
                    </a:solidFill>
                  </a:rPr>
                  <a:t>dst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90" name="正方形/長方形 89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B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80" name="テキスト ボックス 79"/>
            <p:cNvSpPr txBox="1"/>
            <p:nvPr/>
          </p:nvSpPr>
          <p:spPr>
            <a:xfrm>
              <a:off x="7072330" y="4643446"/>
              <a:ext cx="732893" cy="46166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ja-JP" altLang="en-US" sz="1200" dirty="0" smtClean="0"/>
                <a:t>を使って</a:t>
              </a:r>
              <a:endParaRPr lang="en-US" altLang="ja-JP" sz="1200" dirty="0" smtClean="0"/>
            </a:p>
            <a:p>
              <a:r>
                <a:rPr lang="ja-JP" altLang="en-US" sz="1200" dirty="0" smtClean="0"/>
                <a:t>移動</a:t>
              </a:r>
              <a:endParaRPr kumimoji="1" lang="ja-JP" altLang="en-US" sz="1200" dirty="0"/>
            </a:p>
          </p:txBody>
        </p:sp>
        <p:sp>
          <p:nvSpPr>
            <p:cNvPr id="81" name="正方形/長方形 80"/>
            <p:cNvSpPr/>
            <p:nvPr/>
          </p:nvSpPr>
          <p:spPr>
            <a:xfrm>
              <a:off x="4500562" y="4500570"/>
              <a:ext cx="214314" cy="21433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altLang="ja-JP" sz="1200" dirty="0" smtClean="0">
                  <a:solidFill>
                    <a:srgbClr val="FF0000"/>
                  </a:solidFill>
                </a:rPr>
                <a:t>1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grpSp>
          <p:nvGrpSpPr>
            <p:cNvPr id="13" name="グループ化 43"/>
            <p:cNvGrpSpPr/>
            <p:nvPr/>
          </p:nvGrpSpPr>
          <p:grpSpPr>
            <a:xfrm>
              <a:off x="3929058" y="4786322"/>
              <a:ext cx="785818" cy="285752"/>
              <a:chOff x="4214810" y="4786322"/>
              <a:chExt cx="785818" cy="285752"/>
            </a:xfrm>
          </p:grpSpPr>
          <p:sp>
            <p:nvSpPr>
              <p:cNvPr id="87" name="テキスト ボックス 86"/>
              <p:cNvSpPr txBox="1"/>
              <p:nvPr/>
            </p:nvSpPr>
            <p:spPr>
              <a:xfrm>
                <a:off x="4214810" y="4786322"/>
                <a:ext cx="361959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err="1" smtClean="0">
                    <a:solidFill>
                      <a:srgbClr val="0070C0"/>
                    </a:solidFill>
                  </a:rPr>
                  <a:t>src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88" name="正方形/長方形 87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A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14" name="グループ化 46"/>
            <p:cNvGrpSpPr/>
            <p:nvPr/>
          </p:nvGrpSpPr>
          <p:grpSpPr>
            <a:xfrm>
              <a:off x="6215074" y="4786322"/>
              <a:ext cx="922896" cy="285752"/>
              <a:chOff x="4077732" y="4786322"/>
              <a:chExt cx="922896" cy="285752"/>
            </a:xfrm>
          </p:grpSpPr>
          <p:sp>
            <p:nvSpPr>
              <p:cNvPr id="84" name="テキスト ボックス 83"/>
              <p:cNvSpPr txBox="1"/>
              <p:nvPr/>
            </p:nvSpPr>
            <p:spPr>
              <a:xfrm>
                <a:off x="4077732" y="4786322"/>
                <a:ext cx="499047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smtClean="0">
                    <a:solidFill>
                      <a:srgbClr val="0070C0"/>
                    </a:solidFill>
                  </a:rPr>
                  <a:t>work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85" name="正方形/長方形 84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C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77" name="右矢印 76"/>
          <p:cNvSpPr/>
          <p:nvPr/>
        </p:nvSpPr>
        <p:spPr>
          <a:xfrm>
            <a:off x="5286380" y="6215082"/>
            <a:ext cx="28575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2" name="正方形/長方形 81"/>
          <p:cNvSpPr/>
          <p:nvPr/>
        </p:nvSpPr>
        <p:spPr>
          <a:xfrm>
            <a:off x="3214678" y="6211669"/>
            <a:ext cx="203607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200" dirty="0" err="1" smtClean="0"/>
              <a:t>hanoi</a:t>
            </a:r>
            <a:r>
              <a:rPr lang="en-US" altLang="ja-JP" sz="1200" dirty="0" smtClean="0"/>
              <a:t>(</a:t>
            </a:r>
            <a:r>
              <a:rPr lang="en-US" altLang="ja-JP" sz="1200" dirty="0" smtClean="0">
                <a:solidFill>
                  <a:srgbClr val="FF0000"/>
                </a:solidFill>
              </a:rPr>
              <a:t>0</a:t>
            </a:r>
            <a:r>
              <a:rPr lang="en-US" altLang="ja-JP" sz="1200" dirty="0" smtClean="0"/>
              <a:t>, “</a:t>
            </a:r>
            <a:r>
              <a:rPr lang="ja-JP" altLang="en-US" sz="1200" dirty="0" smtClean="0"/>
              <a:t>棒</a:t>
            </a:r>
            <a:r>
              <a:rPr lang="en-US" altLang="ja-JP" sz="1200" dirty="0" smtClean="0"/>
              <a:t>C”, “</a:t>
            </a:r>
            <a:r>
              <a:rPr lang="ja-JP" altLang="en-US" sz="1200" dirty="0" smtClean="0"/>
              <a:t>棒</a:t>
            </a:r>
            <a:r>
              <a:rPr lang="en-US" altLang="ja-JP" sz="1200" dirty="0" smtClean="0"/>
              <a:t>B”, “</a:t>
            </a:r>
            <a:r>
              <a:rPr lang="ja-JP" altLang="en-US" sz="1200" dirty="0" smtClean="0"/>
              <a:t>棒</a:t>
            </a:r>
            <a:r>
              <a:rPr lang="en-US" altLang="ja-JP" sz="1200" dirty="0" smtClean="0"/>
              <a:t>A”) </a:t>
            </a:r>
          </a:p>
          <a:p>
            <a:r>
              <a:rPr lang="ja-JP" altLang="en-US" sz="1200" dirty="0" smtClean="0"/>
              <a:t>円盤数が</a:t>
            </a:r>
            <a:r>
              <a:rPr lang="en-US" altLang="ja-JP" sz="1200" dirty="0" smtClean="0"/>
              <a:t>0</a:t>
            </a:r>
            <a:r>
              <a:rPr lang="ja-JP" altLang="en-US" sz="1200" dirty="0" smtClean="0"/>
              <a:t>なので、</a:t>
            </a:r>
            <a:endParaRPr lang="en-US" altLang="ja-JP" sz="1200" dirty="0" smtClean="0"/>
          </a:p>
          <a:p>
            <a:r>
              <a:rPr lang="ja-JP" altLang="en-US" sz="1200" dirty="0" smtClean="0"/>
              <a:t>何もしないで戻る</a:t>
            </a:r>
            <a:endParaRPr lang="en-US" altLang="ja-JP" sz="1200" dirty="0" smtClean="0"/>
          </a:p>
        </p:txBody>
      </p:sp>
      <p:sp>
        <p:nvSpPr>
          <p:cNvPr id="93" name="正方形/長方形 92"/>
          <p:cNvSpPr/>
          <p:nvPr/>
        </p:nvSpPr>
        <p:spPr>
          <a:xfrm>
            <a:off x="1643042" y="5286388"/>
            <a:ext cx="642942" cy="21431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94" name="正方形/長方形 93"/>
          <p:cNvSpPr/>
          <p:nvPr/>
        </p:nvSpPr>
        <p:spPr>
          <a:xfrm>
            <a:off x="1785918" y="5000636"/>
            <a:ext cx="357190" cy="21431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ハノイの塔：実行の様子</a:t>
            </a:r>
            <a:endParaRPr kumimoji="1" lang="ja-JP" altLang="en-US" dirty="0"/>
          </a:p>
        </p:txBody>
      </p:sp>
      <p:grpSp>
        <p:nvGrpSpPr>
          <p:cNvPr id="2" name="グループ化 55"/>
          <p:cNvGrpSpPr/>
          <p:nvPr/>
        </p:nvGrpSpPr>
        <p:grpSpPr>
          <a:xfrm>
            <a:off x="0" y="1285860"/>
            <a:ext cx="3929090" cy="2714644"/>
            <a:chOff x="3890168" y="4143356"/>
            <a:chExt cx="3929090" cy="2714644"/>
          </a:xfrm>
        </p:grpSpPr>
        <p:sp>
          <p:nvSpPr>
            <p:cNvPr id="18" name="正方形/長方形 17"/>
            <p:cNvSpPr/>
            <p:nvPr/>
          </p:nvSpPr>
          <p:spPr>
            <a:xfrm>
              <a:off x="3890168" y="4143356"/>
              <a:ext cx="265803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err="1" smtClean="0"/>
                <a:t>hanoi</a:t>
              </a:r>
              <a:r>
                <a:rPr lang="en-US" altLang="ja-JP" sz="1600" dirty="0" smtClean="0"/>
                <a:t>(3,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A”,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B”,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C”) </a:t>
              </a: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890168" y="4429108"/>
              <a:ext cx="3929090" cy="71440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" name="正方形/長方形 22"/>
            <p:cNvSpPr/>
            <p:nvPr/>
          </p:nvSpPr>
          <p:spPr>
            <a:xfrm>
              <a:off x="3890168" y="5143488"/>
              <a:ext cx="3929090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2000" dirty="0" smtClean="0"/>
                <a:t>if(</a:t>
              </a:r>
              <a:r>
                <a:rPr lang="en-US" altLang="ja-JP" sz="2000" dirty="0" err="1" smtClean="0"/>
                <a:t>ndisk</a:t>
              </a:r>
              <a:r>
                <a:rPr lang="en-US" altLang="ja-JP" sz="2000" dirty="0" smtClean="0"/>
                <a:t>&gt;=1){</a:t>
              </a:r>
            </a:p>
            <a:p>
              <a:pPr algn="just"/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move(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>
                  <a:solidFill>
                    <a:srgbClr val="FF0000"/>
                  </a:solidFill>
                </a:rPr>
                <a:t>dst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}</a:t>
              </a:r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3929058" y="4500570"/>
              <a:ext cx="511679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err="1" smtClean="0">
                  <a:solidFill>
                    <a:srgbClr val="0070C0"/>
                  </a:solidFill>
                </a:rPr>
                <a:t>ndisk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45" name="テキスト ボックス 44"/>
            <p:cNvSpPr txBox="1"/>
            <p:nvPr/>
          </p:nvSpPr>
          <p:spPr>
            <a:xfrm>
              <a:off x="4714876" y="4786322"/>
              <a:ext cx="461986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/>
                <a:t>から</a:t>
              </a:r>
              <a:endParaRPr kumimoji="1" lang="ja-JP" altLang="en-US" sz="1200" dirty="0"/>
            </a:p>
          </p:txBody>
        </p:sp>
        <p:sp>
          <p:nvSpPr>
            <p:cNvPr id="46" name="テキスト ボックス 45"/>
            <p:cNvSpPr txBox="1"/>
            <p:nvPr/>
          </p:nvSpPr>
          <p:spPr>
            <a:xfrm>
              <a:off x="4714876" y="4500570"/>
              <a:ext cx="931665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ja-JP" altLang="en-US" sz="1200" dirty="0" smtClean="0"/>
                <a:t>枚の円盤を</a:t>
              </a:r>
              <a:endParaRPr kumimoji="1" lang="ja-JP" altLang="en-US" sz="1200" dirty="0"/>
            </a:p>
          </p:txBody>
        </p:sp>
        <p:sp>
          <p:nvSpPr>
            <p:cNvPr id="50" name="テキスト ボックス 49"/>
            <p:cNvSpPr txBox="1"/>
            <p:nvPr/>
          </p:nvSpPr>
          <p:spPr>
            <a:xfrm>
              <a:off x="5929322" y="4786322"/>
              <a:ext cx="338554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>
                  <a:solidFill>
                    <a:srgbClr val="0070C0"/>
                  </a:solidFill>
                </a:rPr>
                <a:t>へ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grpSp>
          <p:nvGrpSpPr>
            <p:cNvPr id="3" name="グループ化 50"/>
            <p:cNvGrpSpPr/>
            <p:nvPr/>
          </p:nvGrpSpPr>
          <p:grpSpPr>
            <a:xfrm>
              <a:off x="5143504" y="4786322"/>
              <a:ext cx="799148" cy="285752"/>
              <a:chOff x="4201480" y="4786322"/>
              <a:chExt cx="799148" cy="285752"/>
            </a:xfrm>
          </p:grpSpPr>
          <p:sp>
            <p:nvSpPr>
              <p:cNvPr id="52" name="テキスト ボックス 51"/>
              <p:cNvSpPr txBox="1"/>
              <p:nvPr/>
            </p:nvSpPr>
            <p:spPr>
              <a:xfrm>
                <a:off x="4201480" y="4786322"/>
                <a:ext cx="375296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kumimoji="1" lang="en-US" altLang="ja-JP" sz="1200" dirty="0" err="1" smtClean="0">
                    <a:solidFill>
                      <a:srgbClr val="0070C0"/>
                    </a:solidFill>
                  </a:rPr>
                  <a:t>dst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53" name="正方形/長方形 52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B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54" name="テキスト ボックス 53"/>
            <p:cNvSpPr txBox="1"/>
            <p:nvPr/>
          </p:nvSpPr>
          <p:spPr>
            <a:xfrm>
              <a:off x="7072330" y="4643446"/>
              <a:ext cx="732893" cy="46166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ja-JP" altLang="en-US" sz="1200" dirty="0" smtClean="0"/>
                <a:t>を使って</a:t>
              </a:r>
              <a:endParaRPr lang="en-US" altLang="ja-JP" sz="1200" dirty="0" smtClean="0"/>
            </a:p>
            <a:p>
              <a:r>
                <a:rPr lang="ja-JP" altLang="en-US" sz="1200" dirty="0" smtClean="0"/>
                <a:t>移動</a:t>
              </a:r>
              <a:endParaRPr kumimoji="1" lang="ja-JP" altLang="en-US" sz="1200" dirty="0"/>
            </a:p>
          </p:txBody>
        </p:sp>
        <p:sp>
          <p:nvSpPr>
            <p:cNvPr id="39" name="正方形/長方形 38"/>
            <p:cNvSpPr/>
            <p:nvPr/>
          </p:nvSpPr>
          <p:spPr>
            <a:xfrm>
              <a:off x="4500562" y="4500570"/>
              <a:ext cx="214314" cy="21433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kumimoji="1" lang="en-US" altLang="ja-JP" sz="1200" dirty="0" smtClean="0">
                  <a:solidFill>
                    <a:srgbClr val="FF0000"/>
                  </a:solidFill>
                </a:rPr>
                <a:t>3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grpSp>
          <p:nvGrpSpPr>
            <p:cNvPr id="4" name="グループ化 43"/>
            <p:cNvGrpSpPr/>
            <p:nvPr/>
          </p:nvGrpSpPr>
          <p:grpSpPr>
            <a:xfrm>
              <a:off x="3929058" y="4786322"/>
              <a:ext cx="785818" cy="285752"/>
              <a:chOff x="4214810" y="4786322"/>
              <a:chExt cx="785818" cy="285752"/>
            </a:xfrm>
          </p:grpSpPr>
          <p:sp>
            <p:nvSpPr>
              <p:cNvPr id="43" name="テキスト ボックス 42"/>
              <p:cNvSpPr txBox="1"/>
              <p:nvPr/>
            </p:nvSpPr>
            <p:spPr>
              <a:xfrm>
                <a:off x="4214810" y="4786322"/>
                <a:ext cx="361959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err="1" smtClean="0">
                    <a:solidFill>
                      <a:srgbClr val="0070C0"/>
                    </a:solidFill>
                  </a:rPr>
                  <a:t>src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1" name="正方形/長方形 40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A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5" name="グループ化 46"/>
            <p:cNvGrpSpPr/>
            <p:nvPr/>
          </p:nvGrpSpPr>
          <p:grpSpPr>
            <a:xfrm>
              <a:off x="6215074" y="4786322"/>
              <a:ext cx="922896" cy="285752"/>
              <a:chOff x="4077732" y="4786322"/>
              <a:chExt cx="922896" cy="285752"/>
            </a:xfrm>
          </p:grpSpPr>
          <p:sp>
            <p:nvSpPr>
              <p:cNvPr id="48" name="テキスト ボックス 47"/>
              <p:cNvSpPr txBox="1"/>
              <p:nvPr/>
            </p:nvSpPr>
            <p:spPr>
              <a:xfrm>
                <a:off x="4077732" y="4786322"/>
                <a:ext cx="499047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smtClean="0">
                    <a:solidFill>
                      <a:srgbClr val="0070C0"/>
                    </a:solidFill>
                  </a:rPr>
                  <a:t>work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9" name="正方形/長方形 48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C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22" name="右矢印 21"/>
          <p:cNvSpPr/>
          <p:nvPr/>
        </p:nvSpPr>
        <p:spPr>
          <a:xfrm>
            <a:off x="142844" y="3357562"/>
            <a:ext cx="28575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8" name="テキスト ボックス 77"/>
          <p:cNvSpPr txBox="1"/>
          <p:nvPr/>
        </p:nvSpPr>
        <p:spPr>
          <a:xfrm>
            <a:off x="428596" y="5929330"/>
            <a:ext cx="5485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A</a:t>
            </a:r>
            <a:endParaRPr kumimoji="1" lang="ja-JP" altLang="en-US" dirty="0"/>
          </a:p>
        </p:txBody>
      </p:sp>
      <p:sp>
        <p:nvSpPr>
          <p:cNvPr id="79" name="テキスト ボックス 78"/>
          <p:cNvSpPr txBox="1"/>
          <p:nvPr/>
        </p:nvSpPr>
        <p:spPr>
          <a:xfrm>
            <a:off x="1643042" y="5929330"/>
            <a:ext cx="540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B</a:t>
            </a:r>
            <a:endParaRPr kumimoji="1" lang="ja-JP" altLang="en-US" dirty="0"/>
          </a:p>
        </p:txBody>
      </p:sp>
      <p:sp>
        <p:nvSpPr>
          <p:cNvPr id="86" name="テキスト ボックス 85"/>
          <p:cNvSpPr txBox="1"/>
          <p:nvPr/>
        </p:nvSpPr>
        <p:spPr>
          <a:xfrm>
            <a:off x="2857488" y="5929330"/>
            <a:ext cx="538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C</a:t>
            </a:r>
            <a:endParaRPr kumimoji="1" lang="ja-JP" altLang="en-US" dirty="0"/>
          </a:p>
        </p:txBody>
      </p:sp>
      <p:sp>
        <p:nvSpPr>
          <p:cNvPr id="31" name="正方形/長方形 30"/>
          <p:cNvSpPr/>
          <p:nvPr/>
        </p:nvSpPr>
        <p:spPr>
          <a:xfrm>
            <a:off x="1500166" y="5572140"/>
            <a:ext cx="928662" cy="21431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29" name="右矢印 28"/>
          <p:cNvSpPr/>
          <p:nvPr/>
        </p:nvSpPr>
        <p:spPr>
          <a:xfrm rot="20135183">
            <a:off x="3471621" y="2312228"/>
            <a:ext cx="2071702" cy="10001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50" dirty="0" err="1" smtClean="0"/>
              <a:t>hanoi</a:t>
            </a:r>
            <a:r>
              <a:rPr kumimoji="1" lang="en-US" altLang="ja-JP" sz="1050" dirty="0" smtClean="0"/>
              <a:t>(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2</a:t>
            </a:r>
            <a:r>
              <a:rPr kumimoji="1" lang="en-US" altLang="ja-JP" sz="1050" dirty="0" smtClean="0"/>
              <a:t>, 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“</a:t>
            </a:r>
            <a:r>
              <a:rPr kumimoji="1" lang="ja-JP" altLang="en-US" sz="1050" dirty="0" smtClean="0">
                <a:solidFill>
                  <a:srgbClr val="FF0000"/>
                </a:solidFill>
              </a:rPr>
              <a:t>棒</a:t>
            </a:r>
            <a:r>
              <a:rPr lang="en-US" altLang="ja-JP" sz="1050" dirty="0" smtClean="0">
                <a:solidFill>
                  <a:srgbClr val="FF0000"/>
                </a:solidFill>
              </a:rPr>
              <a:t>C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”</a:t>
            </a:r>
            <a:r>
              <a:rPr kumimoji="1" lang="en-US" altLang="ja-JP" sz="1050" dirty="0" smtClean="0"/>
              <a:t>, 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“</a:t>
            </a:r>
            <a:r>
              <a:rPr kumimoji="1" lang="ja-JP" altLang="en-US" sz="1050" dirty="0" smtClean="0">
                <a:solidFill>
                  <a:srgbClr val="FF0000"/>
                </a:solidFill>
              </a:rPr>
              <a:t>棒</a:t>
            </a:r>
            <a:r>
              <a:rPr lang="en-US" altLang="ja-JP" sz="1050" dirty="0" smtClean="0">
                <a:solidFill>
                  <a:srgbClr val="FF0000"/>
                </a:solidFill>
              </a:rPr>
              <a:t>B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”</a:t>
            </a:r>
            <a:r>
              <a:rPr kumimoji="1" lang="en-US" altLang="ja-JP" sz="1050" dirty="0" smtClean="0"/>
              <a:t>, “</a:t>
            </a:r>
            <a:r>
              <a:rPr kumimoji="1" lang="ja-JP" altLang="en-US" sz="1050" dirty="0" smtClean="0"/>
              <a:t>棒</a:t>
            </a:r>
            <a:r>
              <a:rPr lang="en-US" altLang="ja-JP" sz="1050" dirty="0" smtClean="0"/>
              <a:t>A</a:t>
            </a:r>
            <a:r>
              <a:rPr kumimoji="1" lang="en-US" altLang="ja-JP" sz="1050" dirty="0" smtClean="0"/>
              <a:t>”)</a:t>
            </a:r>
            <a:endParaRPr kumimoji="1" lang="ja-JP" altLang="en-US" sz="1050" dirty="0"/>
          </a:p>
        </p:txBody>
      </p:sp>
      <p:grpSp>
        <p:nvGrpSpPr>
          <p:cNvPr id="6" name="グループ化 55"/>
          <p:cNvGrpSpPr/>
          <p:nvPr/>
        </p:nvGrpSpPr>
        <p:grpSpPr>
          <a:xfrm>
            <a:off x="5072066" y="1285860"/>
            <a:ext cx="3929090" cy="2714644"/>
            <a:chOff x="3890168" y="4143356"/>
            <a:chExt cx="3929090" cy="2714644"/>
          </a:xfrm>
        </p:grpSpPr>
        <p:sp>
          <p:nvSpPr>
            <p:cNvPr id="36" name="正方形/長方形 35"/>
            <p:cNvSpPr/>
            <p:nvPr/>
          </p:nvSpPr>
          <p:spPr>
            <a:xfrm>
              <a:off x="3890168" y="4143356"/>
              <a:ext cx="265803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err="1" smtClean="0"/>
                <a:t>hanoi</a:t>
              </a:r>
              <a:r>
                <a:rPr lang="en-US" altLang="ja-JP" sz="1600" dirty="0" smtClean="0"/>
                <a:t>(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2</a:t>
              </a:r>
              <a:r>
                <a:rPr lang="en-US" altLang="ja-JP" sz="1600" dirty="0" smtClean="0"/>
                <a:t>, 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“</a:t>
              </a:r>
              <a:r>
                <a:rPr lang="ja-JP" altLang="en-US" sz="1600" dirty="0" smtClean="0">
                  <a:solidFill>
                    <a:srgbClr val="FF0000"/>
                  </a:solidFill>
                </a:rPr>
                <a:t>棒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C”</a:t>
              </a:r>
              <a:r>
                <a:rPr lang="en-US" altLang="ja-JP" sz="1600" dirty="0" smtClean="0"/>
                <a:t>, 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“</a:t>
              </a:r>
              <a:r>
                <a:rPr lang="ja-JP" altLang="en-US" sz="1600" dirty="0" smtClean="0">
                  <a:solidFill>
                    <a:srgbClr val="FF0000"/>
                  </a:solidFill>
                </a:rPr>
                <a:t>棒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B”</a:t>
              </a:r>
              <a:r>
                <a:rPr lang="en-US" altLang="ja-JP" sz="1600" dirty="0" smtClean="0"/>
                <a:t>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A”) </a:t>
              </a:r>
            </a:p>
          </p:txBody>
        </p:sp>
        <p:sp>
          <p:nvSpPr>
            <p:cNvPr id="37" name="正方形/長方形 36"/>
            <p:cNvSpPr/>
            <p:nvPr/>
          </p:nvSpPr>
          <p:spPr>
            <a:xfrm>
              <a:off x="3890168" y="4429108"/>
              <a:ext cx="3929090" cy="71440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0" name="正方形/長方形 39"/>
            <p:cNvSpPr/>
            <p:nvPr/>
          </p:nvSpPr>
          <p:spPr>
            <a:xfrm>
              <a:off x="3890168" y="5143488"/>
              <a:ext cx="3929090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2000" dirty="0" smtClean="0"/>
                <a:t>if(</a:t>
              </a:r>
              <a:r>
                <a:rPr lang="en-US" altLang="ja-JP" sz="2000" dirty="0" err="1" smtClean="0"/>
                <a:t>ndisk</a:t>
              </a:r>
              <a:r>
                <a:rPr lang="en-US" altLang="ja-JP" sz="2000" dirty="0" smtClean="0"/>
                <a:t>&gt;=1){</a:t>
              </a:r>
            </a:p>
            <a:p>
              <a:pPr algn="just"/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move(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>
                  <a:solidFill>
                    <a:srgbClr val="FF0000"/>
                  </a:solidFill>
                </a:rPr>
                <a:t>dst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}</a:t>
              </a:r>
            </a:p>
          </p:txBody>
        </p:sp>
        <p:sp>
          <p:nvSpPr>
            <p:cNvPr id="42" name="テキスト ボックス 41"/>
            <p:cNvSpPr txBox="1"/>
            <p:nvPr/>
          </p:nvSpPr>
          <p:spPr>
            <a:xfrm>
              <a:off x="3929058" y="4500570"/>
              <a:ext cx="511679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err="1" smtClean="0">
                  <a:solidFill>
                    <a:srgbClr val="0070C0"/>
                  </a:solidFill>
                </a:rPr>
                <a:t>ndisk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44" name="テキスト ボックス 43"/>
            <p:cNvSpPr txBox="1"/>
            <p:nvPr/>
          </p:nvSpPr>
          <p:spPr>
            <a:xfrm>
              <a:off x="4714876" y="4786322"/>
              <a:ext cx="461986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/>
                <a:t>から</a:t>
              </a:r>
              <a:endParaRPr kumimoji="1" lang="ja-JP" altLang="en-US" sz="1200" dirty="0"/>
            </a:p>
          </p:txBody>
        </p:sp>
        <p:sp>
          <p:nvSpPr>
            <p:cNvPr id="47" name="テキスト ボックス 46"/>
            <p:cNvSpPr txBox="1"/>
            <p:nvPr/>
          </p:nvSpPr>
          <p:spPr>
            <a:xfrm>
              <a:off x="4714876" y="4500570"/>
              <a:ext cx="931665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ja-JP" altLang="en-US" sz="1200" dirty="0" smtClean="0"/>
                <a:t>枚の円盤を</a:t>
              </a:r>
              <a:endParaRPr kumimoji="1" lang="ja-JP" altLang="en-US" sz="1200" dirty="0"/>
            </a:p>
          </p:txBody>
        </p:sp>
        <p:sp>
          <p:nvSpPr>
            <p:cNvPr id="51" name="テキスト ボックス 50"/>
            <p:cNvSpPr txBox="1"/>
            <p:nvPr/>
          </p:nvSpPr>
          <p:spPr>
            <a:xfrm>
              <a:off x="5929322" y="4786322"/>
              <a:ext cx="338554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>
                  <a:solidFill>
                    <a:srgbClr val="0070C0"/>
                  </a:solidFill>
                </a:rPr>
                <a:t>へ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grpSp>
          <p:nvGrpSpPr>
            <p:cNvPr id="7" name="グループ化 50"/>
            <p:cNvGrpSpPr/>
            <p:nvPr/>
          </p:nvGrpSpPr>
          <p:grpSpPr>
            <a:xfrm>
              <a:off x="5143504" y="4786322"/>
              <a:ext cx="799148" cy="285752"/>
              <a:chOff x="4201480" y="4786322"/>
              <a:chExt cx="799148" cy="285752"/>
            </a:xfrm>
          </p:grpSpPr>
          <p:sp>
            <p:nvSpPr>
              <p:cNvPr id="65" name="テキスト ボックス 64"/>
              <p:cNvSpPr txBox="1"/>
              <p:nvPr/>
            </p:nvSpPr>
            <p:spPr>
              <a:xfrm>
                <a:off x="4201480" y="4786322"/>
                <a:ext cx="375296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kumimoji="1" lang="en-US" altLang="ja-JP" sz="1200" dirty="0" err="1" smtClean="0">
                    <a:solidFill>
                      <a:srgbClr val="0070C0"/>
                    </a:solidFill>
                  </a:rPr>
                  <a:t>dst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66" name="正方形/長方形 65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B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56" name="テキスト ボックス 55"/>
            <p:cNvSpPr txBox="1"/>
            <p:nvPr/>
          </p:nvSpPr>
          <p:spPr>
            <a:xfrm>
              <a:off x="7072330" y="4643446"/>
              <a:ext cx="732893" cy="46166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ja-JP" altLang="en-US" sz="1200" dirty="0" smtClean="0"/>
                <a:t>を使って</a:t>
              </a:r>
              <a:endParaRPr lang="en-US" altLang="ja-JP" sz="1200" dirty="0" smtClean="0"/>
            </a:p>
            <a:p>
              <a:r>
                <a:rPr lang="ja-JP" altLang="en-US" sz="1200" dirty="0" smtClean="0"/>
                <a:t>移動</a:t>
              </a:r>
              <a:endParaRPr kumimoji="1" lang="ja-JP" altLang="en-US" sz="1200" dirty="0"/>
            </a:p>
          </p:txBody>
        </p:sp>
        <p:sp>
          <p:nvSpPr>
            <p:cNvPr id="57" name="正方形/長方形 56"/>
            <p:cNvSpPr/>
            <p:nvPr/>
          </p:nvSpPr>
          <p:spPr>
            <a:xfrm>
              <a:off x="4500562" y="4500570"/>
              <a:ext cx="214314" cy="21433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altLang="ja-JP" sz="1200" dirty="0" smtClean="0">
                  <a:solidFill>
                    <a:srgbClr val="FF0000"/>
                  </a:solidFill>
                </a:rPr>
                <a:t>2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grpSp>
          <p:nvGrpSpPr>
            <p:cNvPr id="8" name="グループ化 43"/>
            <p:cNvGrpSpPr/>
            <p:nvPr/>
          </p:nvGrpSpPr>
          <p:grpSpPr>
            <a:xfrm>
              <a:off x="3929058" y="4786322"/>
              <a:ext cx="785818" cy="285752"/>
              <a:chOff x="4214810" y="4786322"/>
              <a:chExt cx="785818" cy="285752"/>
            </a:xfrm>
          </p:grpSpPr>
          <p:sp>
            <p:nvSpPr>
              <p:cNvPr id="63" name="テキスト ボックス 62"/>
              <p:cNvSpPr txBox="1"/>
              <p:nvPr/>
            </p:nvSpPr>
            <p:spPr>
              <a:xfrm>
                <a:off x="4214810" y="4786322"/>
                <a:ext cx="361959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err="1" smtClean="0">
                    <a:solidFill>
                      <a:srgbClr val="0070C0"/>
                    </a:solidFill>
                  </a:rPr>
                  <a:t>src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64" name="正方形/長方形 63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C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9" name="グループ化 46"/>
            <p:cNvGrpSpPr/>
            <p:nvPr/>
          </p:nvGrpSpPr>
          <p:grpSpPr>
            <a:xfrm>
              <a:off x="6215074" y="4786322"/>
              <a:ext cx="922896" cy="285752"/>
              <a:chOff x="4077732" y="4786322"/>
              <a:chExt cx="922896" cy="285752"/>
            </a:xfrm>
          </p:grpSpPr>
          <p:sp>
            <p:nvSpPr>
              <p:cNvPr id="61" name="テキスト ボックス 60"/>
              <p:cNvSpPr txBox="1"/>
              <p:nvPr/>
            </p:nvSpPr>
            <p:spPr>
              <a:xfrm>
                <a:off x="4077732" y="4786322"/>
                <a:ext cx="499047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smtClean="0">
                    <a:solidFill>
                      <a:srgbClr val="0070C0"/>
                    </a:solidFill>
                  </a:rPr>
                  <a:t>work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62" name="正方形/長方形 61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A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55" name="右矢印 54"/>
          <p:cNvSpPr/>
          <p:nvPr/>
        </p:nvSpPr>
        <p:spPr>
          <a:xfrm>
            <a:off x="5286380" y="3357562"/>
            <a:ext cx="28575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0" name="グループ化 55"/>
          <p:cNvGrpSpPr/>
          <p:nvPr/>
        </p:nvGrpSpPr>
        <p:grpSpPr>
          <a:xfrm>
            <a:off x="5072066" y="4143356"/>
            <a:ext cx="3929090" cy="2714644"/>
            <a:chOff x="3890168" y="4143356"/>
            <a:chExt cx="3929090" cy="2714644"/>
          </a:xfrm>
        </p:grpSpPr>
        <p:sp>
          <p:nvSpPr>
            <p:cNvPr id="70" name="正方形/長方形 69"/>
            <p:cNvSpPr/>
            <p:nvPr/>
          </p:nvSpPr>
          <p:spPr>
            <a:xfrm>
              <a:off x="3890168" y="4143356"/>
              <a:ext cx="2658035" cy="338554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>
              <a:spAutoFit/>
            </a:bodyPr>
            <a:lstStyle/>
            <a:p>
              <a:r>
                <a:rPr lang="en-US" altLang="ja-JP" sz="1600" dirty="0" err="1" smtClean="0"/>
                <a:t>hanoi</a:t>
              </a:r>
              <a:r>
                <a:rPr lang="en-US" altLang="ja-JP" sz="1600" dirty="0" smtClean="0"/>
                <a:t>(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1</a:t>
              </a:r>
              <a:r>
                <a:rPr lang="en-US" altLang="ja-JP" sz="1600" dirty="0" smtClean="0"/>
                <a:t>, 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“</a:t>
              </a:r>
              <a:r>
                <a:rPr lang="ja-JP" altLang="en-US" sz="1600" dirty="0" smtClean="0">
                  <a:solidFill>
                    <a:srgbClr val="FF0000"/>
                  </a:solidFill>
                </a:rPr>
                <a:t>棒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A”</a:t>
              </a:r>
              <a:r>
                <a:rPr lang="en-US" altLang="ja-JP" sz="1600" dirty="0" smtClean="0"/>
                <a:t>, 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“</a:t>
              </a:r>
              <a:r>
                <a:rPr lang="ja-JP" altLang="en-US" sz="1600" dirty="0" smtClean="0">
                  <a:solidFill>
                    <a:srgbClr val="FF0000"/>
                  </a:solidFill>
                </a:rPr>
                <a:t>棒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B”</a:t>
              </a:r>
              <a:r>
                <a:rPr lang="en-US" altLang="ja-JP" sz="1600" dirty="0" smtClean="0"/>
                <a:t>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C”) </a:t>
              </a:r>
            </a:p>
          </p:txBody>
        </p:sp>
        <p:sp>
          <p:nvSpPr>
            <p:cNvPr id="71" name="正方形/長方形 70"/>
            <p:cNvSpPr/>
            <p:nvPr/>
          </p:nvSpPr>
          <p:spPr>
            <a:xfrm>
              <a:off x="3890168" y="4429108"/>
              <a:ext cx="3929090" cy="71440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2" name="正方形/長方形 71"/>
            <p:cNvSpPr/>
            <p:nvPr/>
          </p:nvSpPr>
          <p:spPr>
            <a:xfrm>
              <a:off x="3890168" y="5143488"/>
              <a:ext cx="3929090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2000" dirty="0" smtClean="0"/>
                <a:t>if(</a:t>
              </a:r>
              <a:r>
                <a:rPr lang="en-US" altLang="ja-JP" sz="2000" dirty="0" err="1" smtClean="0"/>
                <a:t>ndisk</a:t>
              </a:r>
              <a:r>
                <a:rPr lang="en-US" altLang="ja-JP" sz="2000" dirty="0" smtClean="0"/>
                <a:t>&gt;=1){</a:t>
              </a:r>
            </a:p>
            <a:p>
              <a:pPr algn="just"/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move(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>
                  <a:solidFill>
                    <a:srgbClr val="FF0000"/>
                  </a:solidFill>
                </a:rPr>
                <a:t>dst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}</a:t>
              </a:r>
            </a:p>
          </p:txBody>
        </p:sp>
        <p:sp>
          <p:nvSpPr>
            <p:cNvPr id="73" name="テキスト ボックス 72"/>
            <p:cNvSpPr txBox="1"/>
            <p:nvPr/>
          </p:nvSpPr>
          <p:spPr>
            <a:xfrm>
              <a:off x="3929058" y="4500570"/>
              <a:ext cx="511679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err="1" smtClean="0">
                  <a:solidFill>
                    <a:srgbClr val="0070C0"/>
                  </a:solidFill>
                </a:rPr>
                <a:t>ndisk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74" name="テキスト ボックス 73"/>
            <p:cNvSpPr txBox="1"/>
            <p:nvPr/>
          </p:nvSpPr>
          <p:spPr>
            <a:xfrm>
              <a:off x="4714876" y="4786322"/>
              <a:ext cx="461986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/>
                <a:t>から</a:t>
              </a:r>
              <a:endParaRPr kumimoji="1" lang="ja-JP" altLang="en-US" sz="1200" dirty="0"/>
            </a:p>
          </p:txBody>
        </p:sp>
        <p:sp>
          <p:nvSpPr>
            <p:cNvPr id="75" name="テキスト ボックス 74"/>
            <p:cNvSpPr txBox="1"/>
            <p:nvPr/>
          </p:nvSpPr>
          <p:spPr>
            <a:xfrm>
              <a:off x="4714876" y="4500570"/>
              <a:ext cx="931665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ja-JP" altLang="en-US" sz="1200" dirty="0" smtClean="0"/>
                <a:t>枚の円盤を</a:t>
              </a:r>
              <a:endParaRPr kumimoji="1" lang="ja-JP" altLang="en-US" sz="1200" dirty="0"/>
            </a:p>
          </p:txBody>
        </p:sp>
        <p:sp>
          <p:nvSpPr>
            <p:cNvPr id="76" name="テキスト ボックス 75"/>
            <p:cNvSpPr txBox="1"/>
            <p:nvPr/>
          </p:nvSpPr>
          <p:spPr>
            <a:xfrm>
              <a:off x="5929322" y="4786322"/>
              <a:ext cx="338554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>
                  <a:solidFill>
                    <a:srgbClr val="0070C0"/>
                  </a:solidFill>
                </a:rPr>
                <a:t>へ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grpSp>
          <p:nvGrpSpPr>
            <p:cNvPr id="12" name="グループ化 50"/>
            <p:cNvGrpSpPr/>
            <p:nvPr/>
          </p:nvGrpSpPr>
          <p:grpSpPr>
            <a:xfrm>
              <a:off x="5143504" y="4786322"/>
              <a:ext cx="799148" cy="285752"/>
              <a:chOff x="4201480" y="4786322"/>
              <a:chExt cx="799148" cy="285752"/>
            </a:xfrm>
          </p:grpSpPr>
          <p:sp>
            <p:nvSpPr>
              <p:cNvPr id="89" name="テキスト ボックス 88"/>
              <p:cNvSpPr txBox="1"/>
              <p:nvPr/>
            </p:nvSpPr>
            <p:spPr>
              <a:xfrm>
                <a:off x="4201480" y="4786322"/>
                <a:ext cx="375296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kumimoji="1" lang="en-US" altLang="ja-JP" sz="1200" dirty="0" err="1" smtClean="0">
                    <a:solidFill>
                      <a:srgbClr val="0070C0"/>
                    </a:solidFill>
                  </a:rPr>
                  <a:t>dst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90" name="正方形/長方形 89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B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80" name="テキスト ボックス 79"/>
            <p:cNvSpPr txBox="1"/>
            <p:nvPr/>
          </p:nvSpPr>
          <p:spPr>
            <a:xfrm>
              <a:off x="7072330" y="4643446"/>
              <a:ext cx="732893" cy="46166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ja-JP" altLang="en-US" sz="1200" dirty="0" smtClean="0"/>
                <a:t>を使って</a:t>
              </a:r>
              <a:endParaRPr lang="en-US" altLang="ja-JP" sz="1200" dirty="0" smtClean="0"/>
            </a:p>
            <a:p>
              <a:r>
                <a:rPr lang="ja-JP" altLang="en-US" sz="1200" dirty="0" smtClean="0"/>
                <a:t>移動</a:t>
              </a:r>
              <a:endParaRPr kumimoji="1" lang="ja-JP" altLang="en-US" sz="1200" dirty="0"/>
            </a:p>
          </p:txBody>
        </p:sp>
        <p:sp>
          <p:nvSpPr>
            <p:cNvPr id="81" name="正方形/長方形 80"/>
            <p:cNvSpPr/>
            <p:nvPr/>
          </p:nvSpPr>
          <p:spPr>
            <a:xfrm>
              <a:off x="4500562" y="4500570"/>
              <a:ext cx="214314" cy="21433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altLang="ja-JP" sz="1200" dirty="0" smtClean="0">
                  <a:solidFill>
                    <a:srgbClr val="FF0000"/>
                  </a:solidFill>
                </a:rPr>
                <a:t>1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grpSp>
          <p:nvGrpSpPr>
            <p:cNvPr id="13" name="グループ化 43"/>
            <p:cNvGrpSpPr/>
            <p:nvPr/>
          </p:nvGrpSpPr>
          <p:grpSpPr>
            <a:xfrm>
              <a:off x="3929058" y="4786322"/>
              <a:ext cx="785818" cy="285752"/>
              <a:chOff x="4214810" y="4786322"/>
              <a:chExt cx="785818" cy="285752"/>
            </a:xfrm>
          </p:grpSpPr>
          <p:sp>
            <p:nvSpPr>
              <p:cNvPr id="87" name="テキスト ボックス 86"/>
              <p:cNvSpPr txBox="1"/>
              <p:nvPr/>
            </p:nvSpPr>
            <p:spPr>
              <a:xfrm>
                <a:off x="4214810" y="4786322"/>
                <a:ext cx="361959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err="1" smtClean="0">
                    <a:solidFill>
                      <a:srgbClr val="0070C0"/>
                    </a:solidFill>
                  </a:rPr>
                  <a:t>src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88" name="正方形/長方形 87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A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14" name="グループ化 46"/>
            <p:cNvGrpSpPr/>
            <p:nvPr/>
          </p:nvGrpSpPr>
          <p:grpSpPr>
            <a:xfrm>
              <a:off x="6215074" y="4786322"/>
              <a:ext cx="922896" cy="285752"/>
              <a:chOff x="4077732" y="4786322"/>
              <a:chExt cx="922896" cy="285752"/>
            </a:xfrm>
          </p:grpSpPr>
          <p:sp>
            <p:nvSpPr>
              <p:cNvPr id="84" name="テキスト ボックス 83"/>
              <p:cNvSpPr txBox="1"/>
              <p:nvPr/>
            </p:nvSpPr>
            <p:spPr>
              <a:xfrm>
                <a:off x="4077732" y="4786322"/>
                <a:ext cx="499047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smtClean="0">
                    <a:solidFill>
                      <a:srgbClr val="0070C0"/>
                    </a:solidFill>
                  </a:rPr>
                  <a:t>work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85" name="正方形/長方形 84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C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77" name="右矢印 76"/>
          <p:cNvSpPr/>
          <p:nvPr/>
        </p:nvSpPr>
        <p:spPr>
          <a:xfrm>
            <a:off x="4929190" y="6643686"/>
            <a:ext cx="28575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右矢印 57"/>
          <p:cNvSpPr/>
          <p:nvPr/>
        </p:nvSpPr>
        <p:spPr>
          <a:xfrm rot="16200000">
            <a:off x="5464975" y="4107661"/>
            <a:ext cx="2071702" cy="10001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50" dirty="0" err="1" smtClean="0"/>
              <a:t>hanoi</a:t>
            </a:r>
            <a:r>
              <a:rPr kumimoji="1" lang="en-US" altLang="ja-JP" sz="1050" dirty="0" smtClean="0"/>
              <a:t>(</a:t>
            </a:r>
            <a:r>
              <a:rPr lang="en-US" altLang="ja-JP" sz="1050" dirty="0" smtClean="0">
                <a:solidFill>
                  <a:srgbClr val="FF0000"/>
                </a:solidFill>
              </a:rPr>
              <a:t>1</a:t>
            </a:r>
            <a:r>
              <a:rPr kumimoji="1" lang="en-US" altLang="ja-JP" sz="1050" dirty="0" smtClean="0"/>
              <a:t>, 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“</a:t>
            </a:r>
            <a:r>
              <a:rPr kumimoji="1" lang="ja-JP" altLang="en-US" sz="1050" dirty="0" smtClean="0">
                <a:solidFill>
                  <a:srgbClr val="FF0000"/>
                </a:solidFill>
              </a:rPr>
              <a:t>棒</a:t>
            </a:r>
            <a:r>
              <a:rPr lang="en-US" altLang="ja-JP" sz="1050" dirty="0" smtClean="0">
                <a:solidFill>
                  <a:srgbClr val="FF0000"/>
                </a:solidFill>
              </a:rPr>
              <a:t>A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”</a:t>
            </a:r>
            <a:r>
              <a:rPr kumimoji="1" lang="en-US" altLang="ja-JP" sz="1050" dirty="0" smtClean="0"/>
              <a:t>, 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“</a:t>
            </a:r>
            <a:r>
              <a:rPr kumimoji="1" lang="ja-JP" altLang="en-US" sz="1050" dirty="0" smtClean="0">
                <a:solidFill>
                  <a:srgbClr val="FF0000"/>
                </a:solidFill>
              </a:rPr>
              <a:t>棒</a:t>
            </a:r>
            <a:r>
              <a:rPr lang="en-US" altLang="ja-JP" sz="1050" dirty="0" smtClean="0">
                <a:solidFill>
                  <a:srgbClr val="FF0000"/>
                </a:solidFill>
              </a:rPr>
              <a:t>B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”</a:t>
            </a:r>
            <a:r>
              <a:rPr kumimoji="1" lang="en-US" altLang="ja-JP" sz="1050" dirty="0" smtClean="0"/>
              <a:t>, “</a:t>
            </a:r>
            <a:r>
              <a:rPr kumimoji="1" lang="ja-JP" altLang="en-US" sz="1050" dirty="0" smtClean="0"/>
              <a:t>棒</a:t>
            </a:r>
            <a:r>
              <a:rPr lang="en-US" altLang="ja-JP" sz="1050" dirty="0" smtClean="0"/>
              <a:t>C</a:t>
            </a:r>
            <a:r>
              <a:rPr kumimoji="1" lang="en-US" altLang="ja-JP" sz="1050" dirty="0" smtClean="0"/>
              <a:t>”)</a:t>
            </a:r>
            <a:endParaRPr kumimoji="1" lang="ja-JP" altLang="en-US" sz="1050" dirty="0"/>
          </a:p>
        </p:txBody>
      </p:sp>
      <p:sp>
        <p:nvSpPr>
          <p:cNvPr id="83" name="正方形/長方形 82"/>
          <p:cNvSpPr/>
          <p:nvPr/>
        </p:nvSpPr>
        <p:spPr>
          <a:xfrm>
            <a:off x="1643042" y="5286388"/>
            <a:ext cx="642942" cy="21431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91" name="正方形/長方形 90"/>
          <p:cNvSpPr/>
          <p:nvPr/>
        </p:nvSpPr>
        <p:spPr>
          <a:xfrm>
            <a:off x="1785918" y="5000636"/>
            <a:ext cx="357190" cy="21431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ハノイの塔：実行の様子</a:t>
            </a:r>
            <a:endParaRPr kumimoji="1" lang="ja-JP" altLang="en-US" dirty="0"/>
          </a:p>
        </p:txBody>
      </p:sp>
      <p:grpSp>
        <p:nvGrpSpPr>
          <p:cNvPr id="2" name="グループ化 55"/>
          <p:cNvGrpSpPr/>
          <p:nvPr/>
        </p:nvGrpSpPr>
        <p:grpSpPr>
          <a:xfrm>
            <a:off x="0" y="1285860"/>
            <a:ext cx="3929090" cy="2714644"/>
            <a:chOff x="3890168" y="4143356"/>
            <a:chExt cx="3929090" cy="2714644"/>
          </a:xfrm>
        </p:grpSpPr>
        <p:sp>
          <p:nvSpPr>
            <p:cNvPr id="18" name="正方形/長方形 17"/>
            <p:cNvSpPr/>
            <p:nvPr/>
          </p:nvSpPr>
          <p:spPr>
            <a:xfrm>
              <a:off x="3890168" y="4143356"/>
              <a:ext cx="265803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err="1" smtClean="0"/>
                <a:t>hanoi</a:t>
              </a:r>
              <a:r>
                <a:rPr lang="en-US" altLang="ja-JP" sz="1600" dirty="0" smtClean="0"/>
                <a:t>(3,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A”,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B”,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C”) </a:t>
              </a: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890168" y="4429108"/>
              <a:ext cx="3929090" cy="71440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" name="正方形/長方形 22"/>
            <p:cNvSpPr/>
            <p:nvPr/>
          </p:nvSpPr>
          <p:spPr>
            <a:xfrm>
              <a:off x="3890168" y="5143488"/>
              <a:ext cx="3929090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2000" dirty="0" smtClean="0"/>
                <a:t>if(</a:t>
              </a:r>
              <a:r>
                <a:rPr lang="en-US" altLang="ja-JP" sz="2000" dirty="0" err="1" smtClean="0"/>
                <a:t>ndisk</a:t>
              </a:r>
              <a:r>
                <a:rPr lang="en-US" altLang="ja-JP" sz="2000" dirty="0" smtClean="0"/>
                <a:t>&gt;=1){</a:t>
              </a:r>
            </a:p>
            <a:p>
              <a:pPr algn="just"/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move(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>
                  <a:solidFill>
                    <a:srgbClr val="FF0000"/>
                  </a:solidFill>
                </a:rPr>
                <a:t>dst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}</a:t>
              </a:r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3929058" y="4500570"/>
              <a:ext cx="511679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err="1" smtClean="0">
                  <a:solidFill>
                    <a:srgbClr val="0070C0"/>
                  </a:solidFill>
                </a:rPr>
                <a:t>ndisk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45" name="テキスト ボックス 44"/>
            <p:cNvSpPr txBox="1"/>
            <p:nvPr/>
          </p:nvSpPr>
          <p:spPr>
            <a:xfrm>
              <a:off x="4714876" y="4786322"/>
              <a:ext cx="461986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/>
                <a:t>から</a:t>
              </a:r>
              <a:endParaRPr kumimoji="1" lang="ja-JP" altLang="en-US" sz="1200" dirty="0"/>
            </a:p>
          </p:txBody>
        </p:sp>
        <p:sp>
          <p:nvSpPr>
            <p:cNvPr id="46" name="テキスト ボックス 45"/>
            <p:cNvSpPr txBox="1"/>
            <p:nvPr/>
          </p:nvSpPr>
          <p:spPr>
            <a:xfrm>
              <a:off x="4714876" y="4500570"/>
              <a:ext cx="931665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ja-JP" altLang="en-US" sz="1200" dirty="0" smtClean="0"/>
                <a:t>枚の円盤を</a:t>
              </a:r>
              <a:endParaRPr kumimoji="1" lang="ja-JP" altLang="en-US" sz="1200" dirty="0"/>
            </a:p>
          </p:txBody>
        </p:sp>
        <p:sp>
          <p:nvSpPr>
            <p:cNvPr id="50" name="テキスト ボックス 49"/>
            <p:cNvSpPr txBox="1"/>
            <p:nvPr/>
          </p:nvSpPr>
          <p:spPr>
            <a:xfrm>
              <a:off x="5929322" y="4786322"/>
              <a:ext cx="338554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>
                  <a:solidFill>
                    <a:srgbClr val="0070C0"/>
                  </a:solidFill>
                </a:rPr>
                <a:t>へ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grpSp>
          <p:nvGrpSpPr>
            <p:cNvPr id="3" name="グループ化 50"/>
            <p:cNvGrpSpPr/>
            <p:nvPr/>
          </p:nvGrpSpPr>
          <p:grpSpPr>
            <a:xfrm>
              <a:off x="5143504" y="4786322"/>
              <a:ext cx="799148" cy="285752"/>
              <a:chOff x="4201480" y="4786322"/>
              <a:chExt cx="799148" cy="285752"/>
            </a:xfrm>
          </p:grpSpPr>
          <p:sp>
            <p:nvSpPr>
              <p:cNvPr id="52" name="テキスト ボックス 51"/>
              <p:cNvSpPr txBox="1"/>
              <p:nvPr/>
            </p:nvSpPr>
            <p:spPr>
              <a:xfrm>
                <a:off x="4201480" y="4786322"/>
                <a:ext cx="375296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kumimoji="1" lang="en-US" altLang="ja-JP" sz="1200" dirty="0" err="1" smtClean="0">
                    <a:solidFill>
                      <a:srgbClr val="0070C0"/>
                    </a:solidFill>
                  </a:rPr>
                  <a:t>dst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53" name="正方形/長方形 52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B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54" name="テキスト ボックス 53"/>
            <p:cNvSpPr txBox="1"/>
            <p:nvPr/>
          </p:nvSpPr>
          <p:spPr>
            <a:xfrm>
              <a:off x="7072330" y="4643446"/>
              <a:ext cx="732893" cy="46166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ja-JP" altLang="en-US" sz="1200" dirty="0" smtClean="0"/>
                <a:t>を使って</a:t>
              </a:r>
              <a:endParaRPr lang="en-US" altLang="ja-JP" sz="1200" dirty="0" smtClean="0"/>
            </a:p>
            <a:p>
              <a:r>
                <a:rPr lang="ja-JP" altLang="en-US" sz="1200" dirty="0" smtClean="0"/>
                <a:t>移動</a:t>
              </a:r>
              <a:endParaRPr kumimoji="1" lang="ja-JP" altLang="en-US" sz="1200" dirty="0"/>
            </a:p>
          </p:txBody>
        </p:sp>
        <p:sp>
          <p:nvSpPr>
            <p:cNvPr id="39" name="正方形/長方形 38"/>
            <p:cNvSpPr/>
            <p:nvPr/>
          </p:nvSpPr>
          <p:spPr>
            <a:xfrm>
              <a:off x="4500562" y="4500570"/>
              <a:ext cx="214314" cy="21433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kumimoji="1" lang="en-US" altLang="ja-JP" sz="1200" dirty="0" smtClean="0">
                  <a:solidFill>
                    <a:srgbClr val="FF0000"/>
                  </a:solidFill>
                </a:rPr>
                <a:t>3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grpSp>
          <p:nvGrpSpPr>
            <p:cNvPr id="4" name="グループ化 43"/>
            <p:cNvGrpSpPr/>
            <p:nvPr/>
          </p:nvGrpSpPr>
          <p:grpSpPr>
            <a:xfrm>
              <a:off x="3929058" y="4786322"/>
              <a:ext cx="785818" cy="285752"/>
              <a:chOff x="4214810" y="4786322"/>
              <a:chExt cx="785818" cy="285752"/>
            </a:xfrm>
          </p:grpSpPr>
          <p:sp>
            <p:nvSpPr>
              <p:cNvPr id="43" name="テキスト ボックス 42"/>
              <p:cNvSpPr txBox="1"/>
              <p:nvPr/>
            </p:nvSpPr>
            <p:spPr>
              <a:xfrm>
                <a:off x="4214810" y="4786322"/>
                <a:ext cx="361959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err="1" smtClean="0">
                    <a:solidFill>
                      <a:srgbClr val="0070C0"/>
                    </a:solidFill>
                  </a:rPr>
                  <a:t>src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1" name="正方形/長方形 40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A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5" name="グループ化 46"/>
            <p:cNvGrpSpPr/>
            <p:nvPr/>
          </p:nvGrpSpPr>
          <p:grpSpPr>
            <a:xfrm>
              <a:off x="6215074" y="4786322"/>
              <a:ext cx="922896" cy="285752"/>
              <a:chOff x="4077732" y="4786322"/>
              <a:chExt cx="922896" cy="285752"/>
            </a:xfrm>
          </p:grpSpPr>
          <p:sp>
            <p:nvSpPr>
              <p:cNvPr id="48" name="テキスト ボックス 47"/>
              <p:cNvSpPr txBox="1"/>
              <p:nvPr/>
            </p:nvSpPr>
            <p:spPr>
              <a:xfrm>
                <a:off x="4077732" y="4786322"/>
                <a:ext cx="499047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smtClean="0">
                    <a:solidFill>
                      <a:srgbClr val="0070C0"/>
                    </a:solidFill>
                  </a:rPr>
                  <a:t>work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9" name="正方形/長方形 48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C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22" name="右矢印 21"/>
          <p:cNvSpPr/>
          <p:nvPr/>
        </p:nvSpPr>
        <p:spPr>
          <a:xfrm>
            <a:off x="142844" y="3357562"/>
            <a:ext cx="28575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8" name="テキスト ボックス 77"/>
          <p:cNvSpPr txBox="1"/>
          <p:nvPr/>
        </p:nvSpPr>
        <p:spPr>
          <a:xfrm>
            <a:off x="428596" y="5929330"/>
            <a:ext cx="5485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A</a:t>
            </a:r>
            <a:endParaRPr kumimoji="1" lang="ja-JP" altLang="en-US" dirty="0"/>
          </a:p>
        </p:txBody>
      </p:sp>
      <p:sp>
        <p:nvSpPr>
          <p:cNvPr id="79" name="テキスト ボックス 78"/>
          <p:cNvSpPr txBox="1"/>
          <p:nvPr/>
        </p:nvSpPr>
        <p:spPr>
          <a:xfrm>
            <a:off x="1643042" y="5929330"/>
            <a:ext cx="540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B</a:t>
            </a:r>
            <a:endParaRPr kumimoji="1" lang="ja-JP" altLang="en-US" dirty="0"/>
          </a:p>
        </p:txBody>
      </p:sp>
      <p:sp>
        <p:nvSpPr>
          <p:cNvPr id="86" name="テキスト ボックス 85"/>
          <p:cNvSpPr txBox="1"/>
          <p:nvPr/>
        </p:nvSpPr>
        <p:spPr>
          <a:xfrm>
            <a:off x="2857488" y="5929330"/>
            <a:ext cx="538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C</a:t>
            </a:r>
            <a:endParaRPr kumimoji="1" lang="ja-JP" altLang="en-US" dirty="0"/>
          </a:p>
        </p:txBody>
      </p:sp>
      <p:sp>
        <p:nvSpPr>
          <p:cNvPr id="31" name="正方形/長方形 30"/>
          <p:cNvSpPr/>
          <p:nvPr/>
        </p:nvSpPr>
        <p:spPr>
          <a:xfrm>
            <a:off x="1500166" y="5572140"/>
            <a:ext cx="928662" cy="21431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29" name="右矢印 28"/>
          <p:cNvSpPr/>
          <p:nvPr/>
        </p:nvSpPr>
        <p:spPr>
          <a:xfrm rot="20135183">
            <a:off x="3471621" y="2312228"/>
            <a:ext cx="2071702" cy="10001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50" dirty="0" err="1" smtClean="0"/>
              <a:t>hanoi</a:t>
            </a:r>
            <a:r>
              <a:rPr kumimoji="1" lang="en-US" altLang="ja-JP" sz="1050" dirty="0" smtClean="0"/>
              <a:t>(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2</a:t>
            </a:r>
            <a:r>
              <a:rPr kumimoji="1" lang="en-US" altLang="ja-JP" sz="1050" dirty="0" smtClean="0"/>
              <a:t>, 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“</a:t>
            </a:r>
            <a:r>
              <a:rPr kumimoji="1" lang="ja-JP" altLang="en-US" sz="1050" dirty="0" smtClean="0">
                <a:solidFill>
                  <a:srgbClr val="FF0000"/>
                </a:solidFill>
              </a:rPr>
              <a:t>棒</a:t>
            </a:r>
            <a:r>
              <a:rPr lang="en-US" altLang="ja-JP" sz="1050" dirty="0" smtClean="0">
                <a:solidFill>
                  <a:srgbClr val="FF0000"/>
                </a:solidFill>
              </a:rPr>
              <a:t>C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”</a:t>
            </a:r>
            <a:r>
              <a:rPr kumimoji="1" lang="en-US" altLang="ja-JP" sz="1050" dirty="0" smtClean="0"/>
              <a:t>, 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“</a:t>
            </a:r>
            <a:r>
              <a:rPr kumimoji="1" lang="ja-JP" altLang="en-US" sz="1050" dirty="0" smtClean="0">
                <a:solidFill>
                  <a:srgbClr val="FF0000"/>
                </a:solidFill>
              </a:rPr>
              <a:t>棒</a:t>
            </a:r>
            <a:r>
              <a:rPr lang="en-US" altLang="ja-JP" sz="1050" dirty="0" smtClean="0">
                <a:solidFill>
                  <a:srgbClr val="FF0000"/>
                </a:solidFill>
              </a:rPr>
              <a:t>B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”</a:t>
            </a:r>
            <a:r>
              <a:rPr kumimoji="1" lang="en-US" altLang="ja-JP" sz="1050" dirty="0" smtClean="0"/>
              <a:t>, “</a:t>
            </a:r>
            <a:r>
              <a:rPr kumimoji="1" lang="ja-JP" altLang="en-US" sz="1050" dirty="0" smtClean="0"/>
              <a:t>棒</a:t>
            </a:r>
            <a:r>
              <a:rPr lang="en-US" altLang="ja-JP" sz="1050" dirty="0" smtClean="0"/>
              <a:t>A</a:t>
            </a:r>
            <a:r>
              <a:rPr kumimoji="1" lang="en-US" altLang="ja-JP" sz="1050" dirty="0" smtClean="0"/>
              <a:t>”)</a:t>
            </a:r>
            <a:endParaRPr kumimoji="1" lang="ja-JP" altLang="en-US" sz="1050" dirty="0"/>
          </a:p>
        </p:txBody>
      </p:sp>
      <p:grpSp>
        <p:nvGrpSpPr>
          <p:cNvPr id="6" name="グループ化 55"/>
          <p:cNvGrpSpPr/>
          <p:nvPr/>
        </p:nvGrpSpPr>
        <p:grpSpPr>
          <a:xfrm>
            <a:off x="5072066" y="1285860"/>
            <a:ext cx="3929090" cy="2714644"/>
            <a:chOff x="3890168" y="4143356"/>
            <a:chExt cx="3929090" cy="2714644"/>
          </a:xfrm>
        </p:grpSpPr>
        <p:sp>
          <p:nvSpPr>
            <p:cNvPr id="36" name="正方形/長方形 35"/>
            <p:cNvSpPr/>
            <p:nvPr/>
          </p:nvSpPr>
          <p:spPr>
            <a:xfrm>
              <a:off x="3890168" y="4143356"/>
              <a:ext cx="265803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err="1" smtClean="0"/>
                <a:t>hanoi</a:t>
              </a:r>
              <a:r>
                <a:rPr lang="en-US" altLang="ja-JP" sz="1600" dirty="0" smtClean="0"/>
                <a:t>(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2</a:t>
              </a:r>
              <a:r>
                <a:rPr lang="en-US" altLang="ja-JP" sz="1600" dirty="0" smtClean="0"/>
                <a:t>, 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“</a:t>
              </a:r>
              <a:r>
                <a:rPr lang="ja-JP" altLang="en-US" sz="1600" dirty="0" smtClean="0">
                  <a:solidFill>
                    <a:srgbClr val="FF0000"/>
                  </a:solidFill>
                </a:rPr>
                <a:t>棒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C”</a:t>
              </a:r>
              <a:r>
                <a:rPr lang="en-US" altLang="ja-JP" sz="1600" dirty="0" smtClean="0"/>
                <a:t>, 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“</a:t>
              </a:r>
              <a:r>
                <a:rPr lang="ja-JP" altLang="en-US" sz="1600" dirty="0" smtClean="0">
                  <a:solidFill>
                    <a:srgbClr val="FF0000"/>
                  </a:solidFill>
                </a:rPr>
                <a:t>棒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B”</a:t>
              </a:r>
              <a:r>
                <a:rPr lang="en-US" altLang="ja-JP" sz="1600" dirty="0" smtClean="0"/>
                <a:t>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A”) </a:t>
              </a:r>
            </a:p>
          </p:txBody>
        </p:sp>
        <p:sp>
          <p:nvSpPr>
            <p:cNvPr id="37" name="正方形/長方形 36"/>
            <p:cNvSpPr/>
            <p:nvPr/>
          </p:nvSpPr>
          <p:spPr>
            <a:xfrm>
              <a:off x="3890168" y="4429108"/>
              <a:ext cx="3929090" cy="71440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0" name="正方形/長方形 39"/>
            <p:cNvSpPr/>
            <p:nvPr/>
          </p:nvSpPr>
          <p:spPr>
            <a:xfrm>
              <a:off x="3890168" y="5143488"/>
              <a:ext cx="3929090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2000" dirty="0" smtClean="0"/>
                <a:t>if(</a:t>
              </a:r>
              <a:r>
                <a:rPr lang="en-US" altLang="ja-JP" sz="2000" dirty="0" err="1" smtClean="0"/>
                <a:t>ndisk</a:t>
              </a:r>
              <a:r>
                <a:rPr lang="en-US" altLang="ja-JP" sz="2000" dirty="0" smtClean="0"/>
                <a:t>&gt;=1){</a:t>
              </a:r>
            </a:p>
            <a:p>
              <a:pPr algn="just"/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move(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>
                  <a:solidFill>
                    <a:srgbClr val="FF0000"/>
                  </a:solidFill>
                </a:rPr>
                <a:t>dst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}</a:t>
              </a:r>
            </a:p>
          </p:txBody>
        </p:sp>
        <p:sp>
          <p:nvSpPr>
            <p:cNvPr id="42" name="テキスト ボックス 41"/>
            <p:cNvSpPr txBox="1"/>
            <p:nvPr/>
          </p:nvSpPr>
          <p:spPr>
            <a:xfrm>
              <a:off x="3929058" y="4500570"/>
              <a:ext cx="511679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err="1" smtClean="0">
                  <a:solidFill>
                    <a:srgbClr val="0070C0"/>
                  </a:solidFill>
                </a:rPr>
                <a:t>ndisk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44" name="テキスト ボックス 43"/>
            <p:cNvSpPr txBox="1"/>
            <p:nvPr/>
          </p:nvSpPr>
          <p:spPr>
            <a:xfrm>
              <a:off x="4714876" y="4786322"/>
              <a:ext cx="461986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/>
                <a:t>から</a:t>
              </a:r>
              <a:endParaRPr kumimoji="1" lang="ja-JP" altLang="en-US" sz="1200" dirty="0"/>
            </a:p>
          </p:txBody>
        </p:sp>
        <p:sp>
          <p:nvSpPr>
            <p:cNvPr id="47" name="テキスト ボックス 46"/>
            <p:cNvSpPr txBox="1"/>
            <p:nvPr/>
          </p:nvSpPr>
          <p:spPr>
            <a:xfrm>
              <a:off x="4714876" y="4500570"/>
              <a:ext cx="931665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ja-JP" altLang="en-US" sz="1200" dirty="0" smtClean="0"/>
                <a:t>枚の円盤を</a:t>
              </a:r>
              <a:endParaRPr kumimoji="1" lang="ja-JP" altLang="en-US" sz="1200" dirty="0"/>
            </a:p>
          </p:txBody>
        </p:sp>
        <p:sp>
          <p:nvSpPr>
            <p:cNvPr id="51" name="テキスト ボックス 50"/>
            <p:cNvSpPr txBox="1"/>
            <p:nvPr/>
          </p:nvSpPr>
          <p:spPr>
            <a:xfrm>
              <a:off x="5929322" y="4786322"/>
              <a:ext cx="338554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>
                  <a:solidFill>
                    <a:srgbClr val="0070C0"/>
                  </a:solidFill>
                </a:rPr>
                <a:t>へ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grpSp>
          <p:nvGrpSpPr>
            <p:cNvPr id="7" name="グループ化 50"/>
            <p:cNvGrpSpPr/>
            <p:nvPr/>
          </p:nvGrpSpPr>
          <p:grpSpPr>
            <a:xfrm>
              <a:off x="5143504" y="4786322"/>
              <a:ext cx="799148" cy="285752"/>
              <a:chOff x="4201480" y="4786322"/>
              <a:chExt cx="799148" cy="285752"/>
            </a:xfrm>
          </p:grpSpPr>
          <p:sp>
            <p:nvSpPr>
              <p:cNvPr id="65" name="テキスト ボックス 64"/>
              <p:cNvSpPr txBox="1"/>
              <p:nvPr/>
            </p:nvSpPr>
            <p:spPr>
              <a:xfrm>
                <a:off x="4201480" y="4786322"/>
                <a:ext cx="375296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kumimoji="1" lang="en-US" altLang="ja-JP" sz="1200" dirty="0" err="1" smtClean="0">
                    <a:solidFill>
                      <a:srgbClr val="0070C0"/>
                    </a:solidFill>
                  </a:rPr>
                  <a:t>dst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66" name="正方形/長方形 65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B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56" name="テキスト ボックス 55"/>
            <p:cNvSpPr txBox="1"/>
            <p:nvPr/>
          </p:nvSpPr>
          <p:spPr>
            <a:xfrm>
              <a:off x="7072330" y="4643446"/>
              <a:ext cx="732893" cy="46166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ja-JP" altLang="en-US" sz="1200" dirty="0" smtClean="0"/>
                <a:t>を使って</a:t>
              </a:r>
              <a:endParaRPr lang="en-US" altLang="ja-JP" sz="1200" dirty="0" smtClean="0"/>
            </a:p>
            <a:p>
              <a:r>
                <a:rPr lang="ja-JP" altLang="en-US" sz="1200" dirty="0" smtClean="0"/>
                <a:t>移動</a:t>
              </a:r>
              <a:endParaRPr kumimoji="1" lang="ja-JP" altLang="en-US" sz="1200" dirty="0"/>
            </a:p>
          </p:txBody>
        </p:sp>
        <p:sp>
          <p:nvSpPr>
            <p:cNvPr id="57" name="正方形/長方形 56"/>
            <p:cNvSpPr/>
            <p:nvPr/>
          </p:nvSpPr>
          <p:spPr>
            <a:xfrm>
              <a:off x="4500562" y="4500570"/>
              <a:ext cx="214314" cy="21433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altLang="ja-JP" sz="1200" dirty="0" smtClean="0">
                  <a:solidFill>
                    <a:srgbClr val="FF0000"/>
                  </a:solidFill>
                </a:rPr>
                <a:t>2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grpSp>
          <p:nvGrpSpPr>
            <p:cNvPr id="8" name="グループ化 43"/>
            <p:cNvGrpSpPr/>
            <p:nvPr/>
          </p:nvGrpSpPr>
          <p:grpSpPr>
            <a:xfrm>
              <a:off x="3929058" y="4786322"/>
              <a:ext cx="785818" cy="285752"/>
              <a:chOff x="4214810" y="4786322"/>
              <a:chExt cx="785818" cy="285752"/>
            </a:xfrm>
          </p:grpSpPr>
          <p:sp>
            <p:nvSpPr>
              <p:cNvPr id="63" name="テキスト ボックス 62"/>
              <p:cNvSpPr txBox="1"/>
              <p:nvPr/>
            </p:nvSpPr>
            <p:spPr>
              <a:xfrm>
                <a:off x="4214810" y="4786322"/>
                <a:ext cx="361959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err="1" smtClean="0">
                    <a:solidFill>
                      <a:srgbClr val="0070C0"/>
                    </a:solidFill>
                  </a:rPr>
                  <a:t>src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64" name="正方形/長方形 63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C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9" name="グループ化 46"/>
            <p:cNvGrpSpPr/>
            <p:nvPr/>
          </p:nvGrpSpPr>
          <p:grpSpPr>
            <a:xfrm>
              <a:off x="6215074" y="4786322"/>
              <a:ext cx="922896" cy="285752"/>
              <a:chOff x="4077732" y="4786322"/>
              <a:chExt cx="922896" cy="285752"/>
            </a:xfrm>
          </p:grpSpPr>
          <p:sp>
            <p:nvSpPr>
              <p:cNvPr id="61" name="テキスト ボックス 60"/>
              <p:cNvSpPr txBox="1"/>
              <p:nvPr/>
            </p:nvSpPr>
            <p:spPr>
              <a:xfrm>
                <a:off x="4077732" y="4786322"/>
                <a:ext cx="499047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smtClean="0">
                    <a:solidFill>
                      <a:srgbClr val="0070C0"/>
                    </a:solidFill>
                  </a:rPr>
                  <a:t>work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62" name="正方形/長方形 61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A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55" name="右矢印 54"/>
          <p:cNvSpPr/>
          <p:nvPr/>
        </p:nvSpPr>
        <p:spPr>
          <a:xfrm>
            <a:off x="5286380" y="3357562"/>
            <a:ext cx="28575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7" name="正方形/長方形 66"/>
          <p:cNvSpPr/>
          <p:nvPr/>
        </p:nvSpPr>
        <p:spPr>
          <a:xfrm>
            <a:off x="1643042" y="5286388"/>
            <a:ext cx="642942" cy="21431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92" name="正方形/長方形 91"/>
          <p:cNvSpPr/>
          <p:nvPr/>
        </p:nvSpPr>
        <p:spPr>
          <a:xfrm>
            <a:off x="1785918" y="5000636"/>
            <a:ext cx="357190" cy="21431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ハノイの塔：実行の様子</a:t>
            </a:r>
            <a:endParaRPr kumimoji="1" lang="ja-JP" altLang="en-US" dirty="0"/>
          </a:p>
        </p:txBody>
      </p:sp>
      <p:grpSp>
        <p:nvGrpSpPr>
          <p:cNvPr id="2" name="グループ化 55"/>
          <p:cNvGrpSpPr/>
          <p:nvPr/>
        </p:nvGrpSpPr>
        <p:grpSpPr>
          <a:xfrm>
            <a:off x="0" y="1285860"/>
            <a:ext cx="3929090" cy="2714644"/>
            <a:chOff x="3890168" y="4143356"/>
            <a:chExt cx="3929090" cy="2714644"/>
          </a:xfrm>
        </p:grpSpPr>
        <p:sp>
          <p:nvSpPr>
            <p:cNvPr id="18" name="正方形/長方形 17"/>
            <p:cNvSpPr/>
            <p:nvPr/>
          </p:nvSpPr>
          <p:spPr>
            <a:xfrm>
              <a:off x="3890168" y="4143356"/>
              <a:ext cx="265803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err="1" smtClean="0"/>
                <a:t>hanoi</a:t>
              </a:r>
              <a:r>
                <a:rPr lang="en-US" altLang="ja-JP" sz="1600" dirty="0" smtClean="0"/>
                <a:t>(3,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A”,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B”,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C”) </a:t>
              </a: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890168" y="4429108"/>
              <a:ext cx="3929090" cy="71440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" name="正方形/長方形 22"/>
            <p:cNvSpPr/>
            <p:nvPr/>
          </p:nvSpPr>
          <p:spPr>
            <a:xfrm>
              <a:off x="3890168" y="5143488"/>
              <a:ext cx="3929090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2000" dirty="0" smtClean="0"/>
                <a:t>if(</a:t>
              </a:r>
              <a:r>
                <a:rPr lang="en-US" altLang="ja-JP" sz="2000" dirty="0" err="1" smtClean="0"/>
                <a:t>ndisk</a:t>
              </a:r>
              <a:r>
                <a:rPr lang="en-US" altLang="ja-JP" sz="2000" dirty="0" smtClean="0"/>
                <a:t>&gt;=1){</a:t>
              </a:r>
            </a:p>
            <a:p>
              <a:pPr algn="just"/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move(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>
                  <a:solidFill>
                    <a:srgbClr val="FF0000"/>
                  </a:solidFill>
                </a:rPr>
                <a:t>dst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}</a:t>
              </a:r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3929058" y="4500570"/>
              <a:ext cx="511679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err="1" smtClean="0">
                  <a:solidFill>
                    <a:srgbClr val="0070C0"/>
                  </a:solidFill>
                </a:rPr>
                <a:t>ndisk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45" name="テキスト ボックス 44"/>
            <p:cNvSpPr txBox="1"/>
            <p:nvPr/>
          </p:nvSpPr>
          <p:spPr>
            <a:xfrm>
              <a:off x="4714876" y="4786322"/>
              <a:ext cx="461986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/>
                <a:t>から</a:t>
              </a:r>
              <a:endParaRPr kumimoji="1" lang="ja-JP" altLang="en-US" sz="1200" dirty="0"/>
            </a:p>
          </p:txBody>
        </p:sp>
        <p:sp>
          <p:nvSpPr>
            <p:cNvPr id="46" name="テキスト ボックス 45"/>
            <p:cNvSpPr txBox="1"/>
            <p:nvPr/>
          </p:nvSpPr>
          <p:spPr>
            <a:xfrm>
              <a:off x="4714876" y="4500570"/>
              <a:ext cx="931665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ja-JP" altLang="en-US" sz="1200" dirty="0" smtClean="0"/>
                <a:t>枚の円盤を</a:t>
              </a:r>
              <a:endParaRPr kumimoji="1" lang="ja-JP" altLang="en-US" sz="1200" dirty="0"/>
            </a:p>
          </p:txBody>
        </p:sp>
        <p:sp>
          <p:nvSpPr>
            <p:cNvPr id="50" name="テキスト ボックス 49"/>
            <p:cNvSpPr txBox="1"/>
            <p:nvPr/>
          </p:nvSpPr>
          <p:spPr>
            <a:xfrm>
              <a:off x="5929322" y="4786322"/>
              <a:ext cx="338554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>
                  <a:solidFill>
                    <a:srgbClr val="0070C0"/>
                  </a:solidFill>
                </a:rPr>
                <a:t>へ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grpSp>
          <p:nvGrpSpPr>
            <p:cNvPr id="3" name="グループ化 50"/>
            <p:cNvGrpSpPr/>
            <p:nvPr/>
          </p:nvGrpSpPr>
          <p:grpSpPr>
            <a:xfrm>
              <a:off x="5143504" y="4786322"/>
              <a:ext cx="799148" cy="285752"/>
              <a:chOff x="4201480" y="4786322"/>
              <a:chExt cx="799148" cy="285752"/>
            </a:xfrm>
          </p:grpSpPr>
          <p:sp>
            <p:nvSpPr>
              <p:cNvPr id="52" name="テキスト ボックス 51"/>
              <p:cNvSpPr txBox="1"/>
              <p:nvPr/>
            </p:nvSpPr>
            <p:spPr>
              <a:xfrm>
                <a:off x="4201480" y="4786322"/>
                <a:ext cx="375296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kumimoji="1" lang="en-US" altLang="ja-JP" sz="1200" dirty="0" err="1" smtClean="0">
                    <a:solidFill>
                      <a:srgbClr val="0070C0"/>
                    </a:solidFill>
                  </a:rPr>
                  <a:t>dst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53" name="正方形/長方形 52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B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54" name="テキスト ボックス 53"/>
            <p:cNvSpPr txBox="1"/>
            <p:nvPr/>
          </p:nvSpPr>
          <p:spPr>
            <a:xfrm>
              <a:off x="7072330" y="4643446"/>
              <a:ext cx="732893" cy="46166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ja-JP" altLang="en-US" sz="1200" dirty="0" smtClean="0"/>
                <a:t>を使って</a:t>
              </a:r>
              <a:endParaRPr lang="en-US" altLang="ja-JP" sz="1200" dirty="0" smtClean="0"/>
            </a:p>
            <a:p>
              <a:r>
                <a:rPr lang="ja-JP" altLang="en-US" sz="1200" dirty="0" smtClean="0"/>
                <a:t>移動</a:t>
              </a:r>
              <a:endParaRPr kumimoji="1" lang="ja-JP" altLang="en-US" sz="1200" dirty="0"/>
            </a:p>
          </p:txBody>
        </p:sp>
        <p:sp>
          <p:nvSpPr>
            <p:cNvPr id="39" name="正方形/長方形 38"/>
            <p:cNvSpPr/>
            <p:nvPr/>
          </p:nvSpPr>
          <p:spPr>
            <a:xfrm>
              <a:off x="4500562" y="4500570"/>
              <a:ext cx="214314" cy="21433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kumimoji="1" lang="en-US" altLang="ja-JP" sz="1200" dirty="0" smtClean="0">
                  <a:solidFill>
                    <a:srgbClr val="FF0000"/>
                  </a:solidFill>
                </a:rPr>
                <a:t>3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grpSp>
          <p:nvGrpSpPr>
            <p:cNvPr id="4" name="グループ化 43"/>
            <p:cNvGrpSpPr/>
            <p:nvPr/>
          </p:nvGrpSpPr>
          <p:grpSpPr>
            <a:xfrm>
              <a:off x="3929058" y="4786322"/>
              <a:ext cx="785818" cy="285752"/>
              <a:chOff x="4214810" y="4786322"/>
              <a:chExt cx="785818" cy="285752"/>
            </a:xfrm>
          </p:grpSpPr>
          <p:sp>
            <p:nvSpPr>
              <p:cNvPr id="43" name="テキスト ボックス 42"/>
              <p:cNvSpPr txBox="1"/>
              <p:nvPr/>
            </p:nvSpPr>
            <p:spPr>
              <a:xfrm>
                <a:off x="4214810" y="4786322"/>
                <a:ext cx="361959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err="1" smtClean="0">
                    <a:solidFill>
                      <a:srgbClr val="0070C0"/>
                    </a:solidFill>
                  </a:rPr>
                  <a:t>src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1" name="正方形/長方形 40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A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5" name="グループ化 46"/>
            <p:cNvGrpSpPr/>
            <p:nvPr/>
          </p:nvGrpSpPr>
          <p:grpSpPr>
            <a:xfrm>
              <a:off x="6215074" y="4786322"/>
              <a:ext cx="922896" cy="285752"/>
              <a:chOff x="4077732" y="4786322"/>
              <a:chExt cx="922896" cy="285752"/>
            </a:xfrm>
          </p:grpSpPr>
          <p:sp>
            <p:nvSpPr>
              <p:cNvPr id="48" name="テキスト ボックス 47"/>
              <p:cNvSpPr txBox="1"/>
              <p:nvPr/>
            </p:nvSpPr>
            <p:spPr>
              <a:xfrm>
                <a:off x="4077732" y="4786322"/>
                <a:ext cx="499047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smtClean="0">
                    <a:solidFill>
                      <a:srgbClr val="0070C0"/>
                    </a:solidFill>
                  </a:rPr>
                  <a:t>work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9" name="正方形/長方形 48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C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22" name="右矢印 21"/>
          <p:cNvSpPr/>
          <p:nvPr/>
        </p:nvSpPr>
        <p:spPr>
          <a:xfrm>
            <a:off x="142844" y="3357562"/>
            <a:ext cx="28575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8" name="テキスト ボックス 77"/>
          <p:cNvSpPr txBox="1"/>
          <p:nvPr/>
        </p:nvSpPr>
        <p:spPr>
          <a:xfrm>
            <a:off x="428596" y="5929330"/>
            <a:ext cx="5485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A</a:t>
            </a:r>
            <a:endParaRPr kumimoji="1" lang="ja-JP" altLang="en-US" dirty="0"/>
          </a:p>
        </p:txBody>
      </p:sp>
      <p:sp>
        <p:nvSpPr>
          <p:cNvPr id="79" name="テキスト ボックス 78"/>
          <p:cNvSpPr txBox="1"/>
          <p:nvPr/>
        </p:nvSpPr>
        <p:spPr>
          <a:xfrm>
            <a:off x="1643042" y="5929330"/>
            <a:ext cx="540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B</a:t>
            </a:r>
            <a:endParaRPr kumimoji="1" lang="ja-JP" altLang="en-US" dirty="0"/>
          </a:p>
        </p:txBody>
      </p:sp>
      <p:sp>
        <p:nvSpPr>
          <p:cNvPr id="86" name="テキスト ボックス 85"/>
          <p:cNvSpPr txBox="1"/>
          <p:nvPr/>
        </p:nvSpPr>
        <p:spPr>
          <a:xfrm>
            <a:off x="2857488" y="5929330"/>
            <a:ext cx="538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C</a:t>
            </a:r>
            <a:endParaRPr kumimoji="1" lang="ja-JP" altLang="en-US" dirty="0"/>
          </a:p>
        </p:txBody>
      </p:sp>
      <p:sp>
        <p:nvSpPr>
          <p:cNvPr id="31" name="正方形/長方形 30"/>
          <p:cNvSpPr/>
          <p:nvPr/>
        </p:nvSpPr>
        <p:spPr>
          <a:xfrm>
            <a:off x="1500166" y="5572140"/>
            <a:ext cx="928662" cy="21431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29" name="右矢印 28"/>
          <p:cNvSpPr/>
          <p:nvPr/>
        </p:nvSpPr>
        <p:spPr>
          <a:xfrm rot="9336676">
            <a:off x="3471621" y="2312228"/>
            <a:ext cx="2071702" cy="10001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50" dirty="0" err="1" smtClean="0"/>
              <a:t>hanoi</a:t>
            </a:r>
            <a:r>
              <a:rPr kumimoji="1" lang="en-US" altLang="ja-JP" sz="1050" dirty="0" smtClean="0"/>
              <a:t>(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2</a:t>
            </a:r>
            <a:r>
              <a:rPr kumimoji="1" lang="en-US" altLang="ja-JP" sz="1050" dirty="0" smtClean="0"/>
              <a:t>, 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“</a:t>
            </a:r>
            <a:r>
              <a:rPr kumimoji="1" lang="ja-JP" altLang="en-US" sz="1050" dirty="0" smtClean="0">
                <a:solidFill>
                  <a:srgbClr val="FF0000"/>
                </a:solidFill>
              </a:rPr>
              <a:t>棒</a:t>
            </a:r>
            <a:r>
              <a:rPr lang="en-US" altLang="ja-JP" sz="1050" dirty="0" smtClean="0">
                <a:solidFill>
                  <a:srgbClr val="FF0000"/>
                </a:solidFill>
              </a:rPr>
              <a:t>C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”</a:t>
            </a:r>
            <a:r>
              <a:rPr kumimoji="1" lang="en-US" altLang="ja-JP" sz="1050" dirty="0" smtClean="0"/>
              <a:t>, 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“</a:t>
            </a:r>
            <a:r>
              <a:rPr kumimoji="1" lang="ja-JP" altLang="en-US" sz="1050" dirty="0" smtClean="0">
                <a:solidFill>
                  <a:srgbClr val="FF0000"/>
                </a:solidFill>
              </a:rPr>
              <a:t>棒</a:t>
            </a:r>
            <a:r>
              <a:rPr lang="en-US" altLang="ja-JP" sz="1050" dirty="0" smtClean="0">
                <a:solidFill>
                  <a:srgbClr val="FF0000"/>
                </a:solidFill>
              </a:rPr>
              <a:t>B</a:t>
            </a:r>
            <a:r>
              <a:rPr kumimoji="1" lang="en-US" altLang="ja-JP" sz="1050" dirty="0" smtClean="0">
                <a:solidFill>
                  <a:srgbClr val="FF0000"/>
                </a:solidFill>
              </a:rPr>
              <a:t>”</a:t>
            </a:r>
            <a:r>
              <a:rPr kumimoji="1" lang="en-US" altLang="ja-JP" sz="1050" dirty="0" smtClean="0"/>
              <a:t>, “</a:t>
            </a:r>
            <a:r>
              <a:rPr kumimoji="1" lang="ja-JP" altLang="en-US" sz="1050" dirty="0" smtClean="0"/>
              <a:t>棒</a:t>
            </a:r>
            <a:r>
              <a:rPr lang="en-US" altLang="ja-JP" sz="1050" dirty="0" smtClean="0"/>
              <a:t>A</a:t>
            </a:r>
            <a:r>
              <a:rPr kumimoji="1" lang="en-US" altLang="ja-JP" sz="1050" dirty="0" smtClean="0"/>
              <a:t>”)</a:t>
            </a:r>
            <a:endParaRPr kumimoji="1" lang="ja-JP" altLang="en-US" sz="1050" dirty="0"/>
          </a:p>
        </p:txBody>
      </p:sp>
      <p:grpSp>
        <p:nvGrpSpPr>
          <p:cNvPr id="6" name="グループ化 55"/>
          <p:cNvGrpSpPr/>
          <p:nvPr/>
        </p:nvGrpSpPr>
        <p:grpSpPr>
          <a:xfrm>
            <a:off x="5072066" y="1285860"/>
            <a:ext cx="3929090" cy="2714644"/>
            <a:chOff x="3890168" y="4143356"/>
            <a:chExt cx="3929090" cy="2714644"/>
          </a:xfrm>
        </p:grpSpPr>
        <p:sp>
          <p:nvSpPr>
            <p:cNvPr id="36" name="正方形/長方形 35"/>
            <p:cNvSpPr/>
            <p:nvPr/>
          </p:nvSpPr>
          <p:spPr>
            <a:xfrm>
              <a:off x="3890168" y="4143356"/>
              <a:ext cx="265803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err="1" smtClean="0"/>
                <a:t>hanoi</a:t>
              </a:r>
              <a:r>
                <a:rPr lang="en-US" altLang="ja-JP" sz="1600" dirty="0" smtClean="0"/>
                <a:t>(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2</a:t>
              </a:r>
              <a:r>
                <a:rPr lang="en-US" altLang="ja-JP" sz="1600" dirty="0" smtClean="0"/>
                <a:t>, 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“</a:t>
              </a:r>
              <a:r>
                <a:rPr lang="ja-JP" altLang="en-US" sz="1600" dirty="0" smtClean="0">
                  <a:solidFill>
                    <a:srgbClr val="FF0000"/>
                  </a:solidFill>
                </a:rPr>
                <a:t>棒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C”</a:t>
              </a:r>
              <a:r>
                <a:rPr lang="en-US" altLang="ja-JP" sz="1600" dirty="0" smtClean="0"/>
                <a:t>, 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“</a:t>
              </a:r>
              <a:r>
                <a:rPr lang="ja-JP" altLang="en-US" sz="1600" dirty="0" smtClean="0">
                  <a:solidFill>
                    <a:srgbClr val="FF0000"/>
                  </a:solidFill>
                </a:rPr>
                <a:t>棒</a:t>
              </a:r>
              <a:r>
                <a:rPr lang="en-US" altLang="ja-JP" sz="1600" dirty="0" smtClean="0">
                  <a:solidFill>
                    <a:srgbClr val="FF0000"/>
                  </a:solidFill>
                </a:rPr>
                <a:t>B”</a:t>
              </a:r>
              <a:r>
                <a:rPr lang="en-US" altLang="ja-JP" sz="1600" dirty="0" smtClean="0"/>
                <a:t>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A”) </a:t>
              </a:r>
            </a:p>
          </p:txBody>
        </p:sp>
        <p:sp>
          <p:nvSpPr>
            <p:cNvPr id="37" name="正方形/長方形 36"/>
            <p:cNvSpPr/>
            <p:nvPr/>
          </p:nvSpPr>
          <p:spPr>
            <a:xfrm>
              <a:off x="3890168" y="4429108"/>
              <a:ext cx="3929090" cy="71440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0" name="正方形/長方形 39"/>
            <p:cNvSpPr/>
            <p:nvPr/>
          </p:nvSpPr>
          <p:spPr>
            <a:xfrm>
              <a:off x="3890168" y="5143488"/>
              <a:ext cx="3929090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2000" dirty="0" smtClean="0"/>
                <a:t>if(</a:t>
              </a:r>
              <a:r>
                <a:rPr lang="en-US" altLang="ja-JP" sz="2000" dirty="0" err="1" smtClean="0"/>
                <a:t>ndisk</a:t>
              </a:r>
              <a:r>
                <a:rPr lang="en-US" altLang="ja-JP" sz="2000" dirty="0" smtClean="0"/>
                <a:t>&gt;=1){</a:t>
              </a:r>
            </a:p>
            <a:p>
              <a:pPr algn="just"/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move(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>
                  <a:solidFill>
                    <a:srgbClr val="FF0000"/>
                  </a:solidFill>
                </a:rPr>
                <a:t>dst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}</a:t>
              </a:r>
            </a:p>
          </p:txBody>
        </p:sp>
        <p:sp>
          <p:nvSpPr>
            <p:cNvPr id="42" name="テキスト ボックス 41"/>
            <p:cNvSpPr txBox="1"/>
            <p:nvPr/>
          </p:nvSpPr>
          <p:spPr>
            <a:xfrm>
              <a:off x="3929058" y="4500570"/>
              <a:ext cx="511679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err="1" smtClean="0">
                  <a:solidFill>
                    <a:srgbClr val="0070C0"/>
                  </a:solidFill>
                </a:rPr>
                <a:t>ndisk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44" name="テキスト ボックス 43"/>
            <p:cNvSpPr txBox="1"/>
            <p:nvPr/>
          </p:nvSpPr>
          <p:spPr>
            <a:xfrm>
              <a:off x="4714876" y="4786322"/>
              <a:ext cx="461986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/>
                <a:t>から</a:t>
              </a:r>
              <a:endParaRPr kumimoji="1" lang="ja-JP" altLang="en-US" sz="1200" dirty="0"/>
            </a:p>
          </p:txBody>
        </p:sp>
        <p:sp>
          <p:nvSpPr>
            <p:cNvPr id="47" name="テキスト ボックス 46"/>
            <p:cNvSpPr txBox="1"/>
            <p:nvPr/>
          </p:nvSpPr>
          <p:spPr>
            <a:xfrm>
              <a:off x="4714876" y="4500570"/>
              <a:ext cx="931665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ja-JP" altLang="en-US" sz="1200" dirty="0" smtClean="0"/>
                <a:t>枚の円盤を</a:t>
              </a:r>
              <a:endParaRPr kumimoji="1" lang="ja-JP" altLang="en-US" sz="1200" dirty="0"/>
            </a:p>
          </p:txBody>
        </p:sp>
        <p:sp>
          <p:nvSpPr>
            <p:cNvPr id="51" name="テキスト ボックス 50"/>
            <p:cNvSpPr txBox="1"/>
            <p:nvPr/>
          </p:nvSpPr>
          <p:spPr>
            <a:xfrm>
              <a:off x="5929322" y="4786322"/>
              <a:ext cx="338554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>
                  <a:solidFill>
                    <a:srgbClr val="0070C0"/>
                  </a:solidFill>
                </a:rPr>
                <a:t>へ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grpSp>
          <p:nvGrpSpPr>
            <p:cNvPr id="7" name="グループ化 50"/>
            <p:cNvGrpSpPr/>
            <p:nvPr/>
          </p:nvGrpSpPr>
          <p:grpSpPr>
            <a:xfrm>
              <a:off x="5143504" y="4786322"/>
              <a:ext cx="799148" cy="285752"/>
              <a:chOff x="4201480" y="4786322"/>
              <a:chExt cx="799148" cy="285752"/>
            </a:xfrm>
          </p:grpSpPr>
          <p:sp>
            <p:nvSpPr>
              <p:cNvPr id="65" name="テキスト ボックス 64"/>
              <p:cNvSpPr txBox="1"/>
              <p:nvPr/>
            </p:nvSpPr>
            <p:spPr>
              <a:xfrm>
                <a:off x="4201480" y="4786322"/>
                <a:ext cx="375296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kumimoji="1" lang="en-US" altLang="ja-JP" sz="1200" dirty="0" err="1" smtClean="0">
                    <a:solidFill>
                      <a:srgbClr val="0070C0"/>
                    </a:solidFill>
                  </a:rPr>
                  <a:t>dst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66" name="正方形/長方形 65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B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56" name="テキスト ボックス 55"/>
            <p:cNvSpPr txBox="1"/>
            <p:nvPr/>
          </p:nvSpPr>
          <p:spPr>
            <a:xfrm>
              <a:off x="7072330" y="4643446"/>
              <a:ext cx="732893" cy="46166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ja-JP" altLang="en-US" sz="1200" dirty="0" smtClean="0"/>
                <a:t>を使って</a:t>
              </a:r>
              <a:endParaRPr lang="en-US" altLang="ja-JP" sz="1200" dirty="0" smtClean="0"/>
            </a:p>
            <a:p>
              <a:r>
                <a:rPr lang="ja-JP" altLang="en-US" sz="1200" dirty="0" smtClean="0"/>
                <a:t>移動</a:t>
              </a:r>
              <a:endParaRPr kumimoji="1" lang="ja-JP" altLang="en-US" sz="1200" dirty="0"/>
            </a:p>
          </p:txBody>
        </p:sp>
        <p:sp>
          <p:nvSpPr>
            <p:cNvPr id="57" name="正方形/長方形 56"/>
            <p:cNvSpPr/>
            <p:nvPr/>
          </p:nvSpPr>
          <p:spPr>
            <a:xfrm>
              <a:off x="4500562" y="4500570"/>
              <a:ext cx="214314" cy="21433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altLang="ja-JP" sz="1200" dirty="0" smtClean="0">
                  <a:solidFill>
                    <a:srgbClr val="FF0000"/>
                  </a:solidFill>
                </a:rPr>
                <a:t>2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grpSp>
          <p:nvGrpSpPr>
            <p:cNvPr id="8" name="グループ化 43"/>
            <p:cNvGrpSpPr/>
            <p:nvPr/>
          </p:nvGrpSpPr>
          <p:grpSpPr>
            <a:xfrm>
              <a:off x="3929058" y="4786322"/>
              <a:ext cx="785818" cy="285752"/>
              <a:chOff x="4214810" y="4786322"/>
              <a:chExt cx="785818" cy="285752"/>
            </a:xfrm>
          </p:grpSpPr>
          <p:sp>
            <p:nvSpPr>
              <p:cNvPr id="63" name="テキスト ボックス 62"/>
              <p:cNvSpPr txBox="1"/>
              <p:nvPr/>
            </p:nvSpPr>
            <p:spPr>
              <a:xfrm>
                <a:off x="4214810" y="4786322"/>
                <a:ext cx="361959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err="1" smtClean="0">
                    <a:solidFill>
                      <a:srgbClr val="0070C0"/>
                    </a:solidFill>
                  </a:rPr>
                  <a:t>src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64" name="正方形/長方形 63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C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9" name="グループ化 46"/>
            <p:cNvGrpSpPr/>
            <p:nvPr/>
          </p:nvGrpSpPr>
          <p:grpSpPr>
            <a:xfrm>
              <a:off x="6215074" y="4786322"/>
              <a:ext cx="922896" cy="285752"/>
              <a:chOff x="4077732" y="4786322"/>
              <a:chExt cx="922896" cy="285752"/>
            </a:xfrm>
          </p:grpSpPr>
          <p:sp>
            <p:nvSpPr>
              <p:cNvPr id="61" name="テキスト ボックス 60"/>
              <p:cNvSpPr txBox="1"/>
              <p:nvPr/>
            </p:nvSpPr>
            <p:spPr>
              <a:xfrm>
                <a:off x="4077732" y="4786322"/>
                <a:ext cx="499047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smtClean="0">
                    <a:solidFill>
                      <a:srgbClr val="0070C0"/>
                    </a:solidFill>
                  </a:rPr>
                  <a:t>work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62" name="正方形/長方形 61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A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55" name="右矢印 54"/>
          <p:cNvSpPr/>
          <p:nvPr/>
        </p:nvSpPr>
        <p:spPr>
          <a:xfrm>
            <a:off x="4929190" y="3786190"/>
            <a:ext cx="28575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7" name="正方形/長方形 66"/>
          <p:cNvSpPr/>
          <p:nvPr/>
        </p:nvSpPr>
        <p:spPr>
          <a:xfrm>
            <a:off x="1643042" y="5286388"/>
            <a:ext cx="642942" cy="21431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92" name="正方形/長方形 91"/>
          <p:cNvSpPr/>
          <p:nvPr/>
        </p:nvSpPr>
        <p:spPr>
          <a:xfrm>
            <a:off x="1785918" y="5000636"/>
            <a:ext cx="357190" cy="21431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ハノイの塔：実行の様子</a:t>
            </a:r>
            <a:endParaRPr kumimoji="1" lang="ja-JP" altLang="en-US" dirty="0"/>
          </a:p>
        </p:txBody>
      </p:sp>
      <p:grpSp>
        <p:nvGrpSpPr>
          <p:cNvPr id="2" name="グループ化 55"/>
          <p:cNvGrpSpPr/>
          <p:nvPr/>
        </p:nvGrpSpPr>
        <p:grpSpPr>
          <a:xfrm>
            <a:off x="0" y="1285860"/>
            <a:ext cx="3929090" cy="2714644"/>
            <a:chOff x="3890168" y="4143356"/>
            <a:chExt cx="3929090" cy="2714644"/>
          </a:xfrm>
        </p:grpSpPr>
        <p:sp>
          <p:nvSpPr>
            <p:cNvPr id="18" name="正方形/長方形 17"/>
            <p:cNvSpPr/>
            <p:nvPr/>
          </p:nvSpPr>
          <p:spPr>
            <a:xfrm>
              <a:off x="3890168" y="4143356"/>
              <a:ext cx="265803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err="1" smtClean="0"/>
                <a:t>hanoi</a:t>
              </a:r>
              <a:r>
                <a:rPr lang="en-US" altLang="ja-JP" sz="1600" dirty="0" smtClean="0"/>
                <a:t>(3,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A”,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B”,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C”) </a:t>
              </a: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890168" y="4429108"/>
              <a:ext cx="3929090" cy="71440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" name="正方形/長方形 22"/>
            <p:cNvSpPr/>
            <p:nvPr/>
          </p:nvSpPr>
          <p:spPr>
            <a:xfrm>
              <a:off x="3890168" y="5143488"/>
              <a:ext cx="3929090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2000" dirty="0" smtClean="0"/>
                <a:t>if(</a:t>
              </a:r>
              <a:r>
                <a:rPr lang="en-US" altLang="ja-JP" sz="2000" dirty="0" err="1" smtClean="0"/>
                <a:t>ndisk</a:t>
              </a:r>
              <a:r>
                <a:rPr lang="en-US" altLang="ja-JP" sz="2000" dirty="0" smtClean="0"/>
                <a:t>&gt;=1){</a:t>
              </a:r>
            </a:p>
            <a:p>
              <a:pPr algn="just"/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move(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>
                  <a:solidFill>
                    <a:srgbClr val="FF0000"/>
                  </a:solidFill>
                </a:rPr>
                <a:t>dst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}</a:t>
              </a:r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3929058" y="4500570"/>
              <a:ext cx="511679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err="1" smtClean="0">
                  <a:solidFill>
                    <a:srgbClr val="0070C0"/>
                  </a:solidFill>
                </a:rPr>
                <a:t>ndisk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45" name="テキスト ボックス 44"/>
            <p:cNvSpPr txBox="1"/>
            <p:nvPr/>
          </p:nvSpPr>
          <p:spPr>
            <a:xfrm>
              <a:off x="4714876" y="4786322"/>
              <a:ext cx="461986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/>
                <a:t>から</a:t>
              </a:r>
              <a:endParaRPr kumimoji="1" lang="ja-JP" altLang="en-US" sz="1200" dirty="0"/>
            </a:p>
          </p:txBody>
        </p:sp>
        <p:sp>
          <p:nvSpPr>
            <p:cNvPr id="46" name="テキスト ボックス 45"/>
            <p:cNvSpPr txBox="1"/>
            <p:nvPr/>
          </p:nvSpPr>
          <p:spPr>
            <a:xfrm>
              <a:off x="4714876" y="4500570"/>
              <a:ext cx="931665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ja-JP" altLang="en-US" sz="1200" dirty="0" smtClean="0"/>
                <a:t>枚の円盤を</a:t>
              </a:r>
              <a:endParaRPr kumimoji="1" lang="ja-JP" altLang="en-US" sz="1200" dirty="0"/>
            </a:p>
          </p:txBody>
        </p:sp>
        <p:sp>
          <p:nvSpPr>
            <p:cNvPr id="50" name="テキスト ボックス 49"/>
            <p:cNvSpPr txBox="1"/>
            <p:nvPr/>
          </p:nvSpPr>
          <p:spPr>
            <a:xfrm>
              <a:off x="5929322" y="4786322"/>
              <a:ext cx="338554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>
                  <a:solidFill>
                    <a:srgbClr val="0070C0"/>
                  </a:solidFill>
                </a:rPr>
                <a:t>へ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grpSp>
          <p:nvGrpSpPr>
            <p:cNvPr id="3" name="グループ化 50"/>
            <p:cNvGrpSpPr/>
            <p:nvPr/>
          </p:nvGrpSpPr>
          <p:grpSpPr>
            <a:xfrm>
              <a:off x="5143504" y="4786322"/>
              <a:ext cx="799148" cy="285752"/>
              <a:chOff x="4201480" y="4786322"/>
              <a:chExt cx="799148" cy="285752"/>
            </a:xfrm>
          </p:grpSpPr>
          <p:sp>
            <p:nvSpPr>
              <p:cNvPr id="52" name="テキスト ボックス 51"/>
              <p:cNvSpPr txBox="1"/>
              <p:nvPr/>
            </p:nvSpPr>
            <p:spPr>
              <a:xfrm>
                <a:off x="4201480" y="4786322"/>
                <a:ext cx="375296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kumimoji="1" lang="en-US" altLang="ja-JP" sz="1200" dirty="0" err="1" smtClean="0">
                    <a:solidFill>
                      <a:srgbClr val="0070C0"/>
                    </a:solidFill>
                  </a:rPr>
                  <a:t>dst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53" name="正方形/長方形 52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B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54" name="テキスト ボックス 53"/>
            <p:cNvSpPr txBox="1"/>
            <p:nvPr/>
          </p:nvSpPr>
          <p:spPr>
            <a:xfrm>
              <a:off x="7072330" y="4643446"/>
              <a:ext cx="732893" cy="46166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ja-JP" altLang="en-US" sz="1200" dirty="0" smtClean="0"/>
                <a:t>を使って</a:t>
              </a:r>
              <a:endParaRPr lang="en-US" altLang="ja-JP" sz="1200" dirty="0" smtClean="0"/>
            </a:p>
            <a:p>
              <a:r>
                <a:rPr lang="ja-JP" altLang="en-US" sz="1200" dirty="0" smtClean="0"/>
                <a:t>移動</a:t>
              </a:r>
              <a:endParaRPr kumimoji="1" lang="ja-JP" altLang="en-US" sz="1200" dirty="0"/>
            </a:p>
          </p:txBody>
        </p:sp>
        <p:sp>
          <p:nvSpPr>
            <p:cNvPr id="39" name="正方形/長方形 38"/>
            <p:cNvSpPr/>
            <p:nvPr/>
          </p:nvSpPr>
          <p:spPr>
            <a:xfrm>
              <a:off x="4500562" y="4500570"/>
              <a:ext cx="214314" cy="21433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kumimoji="1" lang="en-US" altLang="ja-JP" sz="1200" dirty="0" smtClean="0">
                  <a:solidFill>
                    <a:srgbClr val="FF0000"/>
                  </a:solidFill>
                </a:rPr>
                <a:t>3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grpSp>
          <p:nvGrpSpPr>
            <p:cNvPr id="4" name="グループ化 43"/>
            <p:cNvGrpSpPr/>
            <p:nvPr/>
          </p:nvGrpSpPr>
          <p:grpSpPr>
            <a:xfrm>
              <a:off x="3929058" y="4786322"/>
              <a:ext cx="785818" cy="285752"/>
              <a:chOff x="4214810" y="4786322"/>
              <a:chExt cx="785818" cy="285752"/>
            </a:xfrm>
          </p:grpSpPr>
          <p:sp>
            <p:nvSpPr>
              <p:cNvPr id="43" name="テキスト ボックス 42"/>
              <p:cNvSpPr txBox="1"/>
              <p:nvPr/>
            </p:nvSpPr>
            <p:spPr>
              <a:xfrm>
                <a:off x="4214810" y="4786322"/>
                <a:ext cx="361959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err="1" smtClean="0">
                    <a:solidFill>
                      <a:srgbClr val="0070C0"/>
                    </a:solidFill>
                  </a:rPr>
                  <a:t>src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1" name="正方形/長方形 40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A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5" name="グループ化 46"/>
            <p:cNvGrpSpPr/>
            <p:nvPr/>
          </p:nvGrpSpPr>
          <p:grpSpPr>
            <a:xfrm>
              <a:off x="6215074" y="4786322"/>
              <a:ext cx="922896" cy="285752"/>
              <a:chOff x="4077732" y="4786322"/>
              <a:chExt cx="922896" cy="285752"/>
            </a:xfrm>
          </p:grpSpPr>
          <p:sp>
            <p:nvSpPr>
              <p:cNvPr id="48" name="テキスト ボックス 47"/>
              <p:cNvSpPr txBox="1"/>
              <p:nvPr/>
            </p:nvSpPr>
            <p:spPr>
              <a:xfrm>
                <a:off x="4077732" y="4786322"/>
                <a:ext cx="499047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smtClean="0">
                    <a:solidFill>
                      <a:srgbClr val="0070C0"/>
                    </a:solidFill>
                  </a:rPr>
                  <a:t>work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9" name="正方形/長方形 48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C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22" name="右矢印 21"/>
          <p:cNvSpPr/>
          <p:nvPr/>
        </p:nvSpPr>
        <p:spPr>
          <a:xfrm>
            <a:off x="142844" y="3357562"/>
            <a:ext cx="28575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8" name="テキスト ボックス 77"/>
          <p:cNvSpPr txBox="1"/>
          <p:nvPr/>
        </p:nvSpPr>
        <p:spPr>
          <a:xfrm>
            <a:off x="428596" y="5929330"/>
            <a:ext cx="5485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A</a:t>
            </a:r>
            <a:endParaRPr kumimoji="1" lang="ja-JP" altLang="en-US" dirty="0"/>
          </a:p>
        </p:txBody>
      </p:sp>
      <p:sp>
        <p:nvSpPr>
          <p:cNvPr id="79" name="テキスト ボックス 78"/>
          <p:cNvSpPr txBox="1"/>
          <p:nvPr/>
        </p:nvSpPr>
        <p:spPr>
          <a:xfrm>
            <a:off x="1643042" y="5929330"/>
            <a:ext cx="540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B</a:t>
            </a:r>
            <a:endParaRPr kumimoji="1" lang="ja-JP" altLang="en-US" dirty="0"/>
          </a:p>
        </p:txBody>
      </p:sp>
      <p:sp>
        <p:nvSpPr>
          <p:cNvPr id="86" name="テキスト ボックス 85"/>
          <p:cNvSpPr txBox="1"/>
          <p:nvPr/>
        </p:nvSpPr>
        <p:spPr>
          <a:xfrm>
            <a:off x="2857488" y="5929330"/>
            <a:ext cx="538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C</a:t>
            </a:r>
            <a:endParaRPr kumimoji="1" lang="ja-JP" altLang="en-US" dirty="0"/>
          </a:p>
        </p:txBody>
      </p:sp>
      <p:sp>
        <p:nvSpPr>
          <p:cNvPr id="31" name="正方形/長方形 30"/>
          <p:cNvSpPr/>
          <p:nvPr/>
        </p:nvSpPr>
        <p:spPr>
          <a:xfrm>
            <a:off x="1500166" y="5572140"/>
            <a:ext cx="928662" cy="21431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67" name="正方形/長方形 66"/>
          <p:cNvSpPr/>
          <p:nvPr/>
        </p:nvSpPr>
        <p:spPr>
          <a:xfrm>
            <a:off x="1643042" y="5286388"/>
            <a:ext cx="642942" cy="21431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92" name="正方形/長方形 91"/>
          <p:cNvSpPr/>
          <p:nvPr/>
        </p:nvSpPr>
        <p:spPr>
          <a:xfrm>
            <a:off x="1785918" y="5000636"/>
            <a:ext cx="357190" cy="21431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ハノイの塔：実行の様子</a:t>
            </a:r>
            <a:endParaRPr kumimoji="1" lang="ja-JP" altLang="en-US" dirty="0"/>
          </a:p>
        </p:txBody>
      </p:sp>
      <p:grpSp>
        <p:nvGrpSpPr>
          <p:cNvPr id="2" name="グループ化 55"/>
          <p:cNvGrpSpPr/>
          <p:nvPr/>
        </p:nvGrpSpPr>
        <p:grpSpPr>
          <a:xfrm>
            <a:off x="0" y="1285860"/>
            <a:ext cx="3929090" cy="2714644"/>
            <a:chOff x="3890168" y="4143356"/>
            <a:chExt cx="3929090" cy="2714644"/>
          </a:xfrm>
        </p:grpSpPr>
        <p:sp>
          <p:nvSpPr>
            <p:cNvPr id="18" name="正方形/長方形 17"/>
            <p:cNvSpPr/>
            <p:nvPr/>
          </p:nvSpPr>
          <p:spPr>
            <a:xfrm>
              <a:off x="3890168" y="4143356"/>
              <a:ext cx="2658035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1600" dirty="0" err="1" smtClean="0"/>
                <a:t>hanoi</a:t>
              </a:r>
              <a:r>
                <a:rPr lang="en-US" altLang="ja-JP" sz="1600" dirty="0" smtClean="0"/>
                <a:t>(3,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A”,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B”, “</a:t>
              </a:r>
              <a:r>
                <a:rPr lang="ja-JP" altLang="en-US" sz="1600" dirty="0" smtClean="0"/>
                <a:t>棒</a:t>
              </a:r>
              <a:r>
                <a:rPr lang="en-US" altLang="ja-JP" sz="1600" dirty="0" smtClean="0"/>
                <a:t>C”) </a:t>
              </a: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890168" y="4429108"/>
              <a:ext cx="3929090" cy="71440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" name="正方形/長方形 22"/>
            <p:cNvSpPr/>
            <p:nvPr/>
          </p:nvSpPr>
          <p:spPr>
            <a:xfrm>
              <a:off x="3890168" y="5143488"/>
              <a:ext cx="3929090" cy="171451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ja-JP" sz="2000" dirty="0" smtClean="0"/>
                <a:t>if(</a:t>
              </a:r>
              <a:r>
                <a:rPr lang="en-US" altLang="ja-JP" sz="2000" dirty="0" err="1" smtClean="0"/>
                <a:t>ndisk</a:t>
              </a:r>
              <a:r>
                <a:rPr lang="en-US" altLang="ja-JP" sz="2000" dirty="0" smtClean="0"/>
                <a:t>&gt;=1){</a:t>
              </a:r>
            </a:p>
            <a:p>
              <a:pPr algn="just"/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move(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dst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        </a:t>
              </a:r>
              <a:r>
                <a:rPr lang="en-US" altLang="ja-JP" sz="2000" dirty="0" err="1" smtClean="0">
                  <a:solidFill>
                    <a:srgbClr val="00B0F0"/>
                  </a:solidFill>
                </a:rPr>
                <a:t>hanoi</a:t>
              </a:r>
              <a:r>
                <a:rPr lang="en-US" altLang="ja-JP" sz="2000" dirty="0" smtClean="0"/>
                <a:t>(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ndisk-1</a:t>
              </a:r>
              <a:r>
                <a:rPr lang="en-US" altLang="ja-JP" sz="2000" dirty="0" smtClean="0"/>
                <a:t>, 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work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>
                  <a:solidFill>
                    <a:srgbClr val="FF0000"/>
                  </a:solidFill>
                </a:rPr>
                <a:t>dst</a:t>
              </a:r>
              <a:r>
                <a:rPr lang="en-US" altLang="ja-JP" sz="2000" dirty="0" smtClean="0"/>
                <a:t>, </a:t>
              </a:r>
              <a:r>
                <a:rPr lang="en-US" altLang="ja-JP" sz="2000" dirty="0" err="1" smtClean="0"/>
                <a:t>src</a:t>
              </a:r>
              <a:r>
                <a:rPr lang="en-US" altLang="ja-JP" sz="2000" dirty="0" smtClean="0"/>
                <a:t>);</a:t>
              </a:r>
            </a:p>
            <a:p>
              <a:r>
                <a:rPr lang="en-US" altLang="ja-JP" sz="2000" dirty="0" smtClean="0"/>
                <a:t>}</a:t>
              </a:r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3929058" y="4500570"/>
              <a:ext cx="511679" cy="276999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en-US" altLang="ja-JP" sz="1200" dirty="0" err="1" smtClean="0">
                  <a:solidFill>
                    <a:srgbClr val="0070C0"/>
                  </a:solidFill>
                </a:rPr>
                <a:t>ndisk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sp>
          <p:nvSpPr>
            <p:cNvPr id="45" name="テキスト ボックス 44"/>
            <p:cNvSpPr txBox="1"/>
            <p:nvPr/>
          </p:nvSpPr>
          <p:spPr>
            <a:xfrm>
              <a:off x="4714876" y="4786322"/>
              <a:ext cx="461986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/>
                <a:t>から</a:t>
              </a:r>
              <a:endParaRPr kumimoji="1" lang="ja-JP" altLang="en-US" sz="1200" dirty="0"/>
            </a:p>
          </p:txBody>
        </p:sp>
        <p:sp>
          <p:nvSpPr>
            <p:cNvPr id="46" name="テキスト ボックス 45"/>
            <p:cNvSpPr txBox="1"/>
            <p:nvPr/>
          </p:nvSpPr>
          <p:spPr>
            <a:xfrm>
              <a:off x="4714876" y="4500570"/>
              <a:ext cx="931665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ja-JP" altLang="en-US" sz="1200" dirty="0" smtClean="0"/>
                <a:t>枚の円盤を</a:t>
              </a:r>
              <a:endParaRPr kumimoji="1" lang="ja-JP" altLang="en-US" sz="1200" dirty="0"/>
            </a:p>
          </p:txBody>
        </p:sp>
        <p:sp>
          <p:nvSpPr>
            <p:cNvPr id="50" name="テキスト ボックス 49"/>
            <p:cNvSpPr txBox="1"/>
            <p:nvPr/>
          </p:nvSpPr>
          <p:spPr>
            <a:xfrm>
              <a:off x="5929322" y="4786322"/>
              <a:ext cx="338554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lang="ja-JP" altLang="en-US" sz="1200" dirty="0" smtClean="0">
                  <a:solidFill>
                    <a:srgbClr val="0070C0"/>
                  </a:solidFill>
                </a:rPr>
                <a:t>へ</a:t>
              </a:r>
              <a:endParaRPr kumimoji="1" lang="ja-JP" altLang="en-US" sz="1200" dirty="0">
                <a:solidFill>
                  <a:srgbClr val="0070C0"/>
                </a:solidFill>
              </a:endParaRPr>
            </a:p>
          </p:txBody>
        </p:sp>
        <p:grpSp>
          <p:nvGrpSpPr>
            <p:cNvPr id="3" name="グループ化 50"/>
            <p:cNvGrpSpPr/>
            <p:nvPr/>
          </p:nvGrpSpPr>
          <p:grpSpPr>
            <a:xfrm>
              <a:off x="5143504" y="4786322"/>
              <a:ext cx="799148" cy="285752"/>
              <a:chOff x="4201480" y="4786322"/>
              <a:chExt cx="799148" cy="285752"/>
            </a:xfrm>
          </p:grpSpPr>
          <p:sp>
            <p:nvSpPr>
              <p:cNvPr id="52" name="テキスト ボックス 51"/>
              <p:cNvSpPr txBox="1"/>
              <p:nvPr/>
            </p:nvSpPr>
            <p:spPr>
              <a:xfrm>
                <a:off x="4201480" y="4786322"/>
                <a:ext cx="375296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kumimoji="1" lang="en-US" altLang="ja-JP" sz="1200" dirty="0" err="1" smtClean="0">
                    <a:solidFill>
                      <a:srgbClr val="0070C0"/>
                    </a:solidFill>
                  </a:rPr>
                  <a:t>dst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53" name="正方形/長方形 52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B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sp>
          <p:nvSpPr>
            <p:cNvPr id="54" name="テキスト ボックス 53"/>
            <p:cNvSpPr txBox="1"/>
            <p:nvPr/>
          </p:nvSpPr>
          <p:spPr>
            <a:xfrm>
              <a:off x="7072330" y="4643446"/>
              <a:ext cx="732893" cy="46166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ja-JP" altLang="en-US" sz="1200" dirty="0" smtClean="0"/>
                <a:t>を使って</a:t>
              </a:r>
              <a:endParaRPr lang="en-US" altLang="ja-JP" sz="1200" dirty="0" smtClean="0"/>
            </a:p>
            <a:p>
              <a:r>
                <a:rPr lang="ja-JP" altLang="en-US" sz="1200" dirty="0" smtClean="0"/>
                <a:t>移動</a:t>
              </a:r>
              <a:endParaRPr kumimoji="1" lang="ja-JP" altLang="en-US" sz="1200" dirty="0"/>
            </a:p>
          </p:txBody>
        </p:sp>
        <p:sp>
          <p:nvSpPr>
            <p:cNvPr id="39" name="正方形/長方形 38"/>
            <p:cNvSpPr/>
            <p:nvPr/>
          </p:nvSpPr>
          <p:spPr>
            <a:xfrm>
              <a:off x="4500562" y="4500570"/>
              <a:ext cx="214314" cy="21433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kumimoji="1" lang="en-US" altLang="ja-JP" sz="1200" dirty="0" smtClean="0">
                  <a:solidFill>
                    <a:srgbClr val="FF0000"/>
                  </a:solidFill>
                </a:rPr>
                <a:t>3</a:t>
              </a:r>
              <a:endParaRPr kumimoji="1" lang="ja-JP" altLang="en-US" sz="1200" dirty="0">
                <a:solidFill>
                  <a:srgbClr val="FF0000"/>
                </a:solidFill>
              </a:endParaRPr>
            </a:p>
          </p:txBody>
        </p:sp>
        <p:grpSp>
          <p:nvGrpSpPr>
            <p:cNvPr id="4" name="グループ化 43"/>
            <p:cNvGrpSpPr/>
            <p:nvPr/>
          </p:nvGrpSpPr>
          <p:grpSpPr>
            <a:xfrm>
              <a:off x="3929058" y="4786322"/>
              <a:ext cx="785818" cy="285752"/>
              <a:chOff x="4214810" y="4786322"/>
              <a:chExt cx="785818" cy="285752"/>
            </a:xfrm>
          </p:grpSpPr>
          <p:sp>
            <p:nvSpPr>
              <p:cNvPr id="43" name="テキスト ボックス 42"/>
              <p:cNvSpPr txBox="1"/>
              <p:nvPr/>
            </p:nvSpPr>
            <p:spPr>
              <a:xfrm>
                <a:off x="4214810" y="4786322"/>
                <a:ext cx="361959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err="1" smtClean="0">
                    <a:solidFill>
                      <a:srgbClr val="0070C0"/>
                    </a:solidFill>
                  </a:rPr>
                  <a:t>src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1" name="正方形/長方形 40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A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5" name="グループ化 46"/>
            <p:cNvGrpSpPr/>
            <p:nvPr/>
          </p:nvGrpSpPr>
          <p:grpSpPr>
            <a:xfrm>
              <a:off x="6215074" y="4786322"/>
              <a:ext cx="922896" cy="285752"/>
              <a:chOff x="4077732" y="4786322"/>
              <a:chExt cx="922896" cy="285752"/>
            </a:xfrm>
          </p:grpSpPr>
          <p:sp>
            <p:nvSpPr>
              <p:cNvPr id="48" name="テキスト ボックス 47"/>
              <p:cNvSpPr txBox="1"/>
              <p:nvPr/>
            </p:nvSpPr>
            <p:spPr>
              <a:xfrm>
                <a:off x="4077732" y="4786322"/>
                <a:ext cx="499047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 algn="r"/>
                <a:r>
                  <a:rPr lang="en-US" altLang="ja-JP" sz="1200" dirty="0" smtClean="0">
                    <a:solidFill>
                      <a:srgbClr val="0070C0"/>
                    </a:solidFill>
                  </a:rPr>
                  <a:t>work</a:t>
                </a:r>
                <a:endParaRPr kumimoji="1" lang="ja-JP" altLang="en-US" sz="12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49" name="正方形/長方形 48"/>
              <p:cNvSpPr/>
              <p:nvPr/>
            </p:nvSpPr>
            <p:spPr>
              <a:xfrm>
                <a:off x="4572000" y="4786322"/>
                <a:ext cx="428628" cy="285752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ja-JP" altLang="en-US" sz="1200" dirty="0" smtClean="0">
                    <a:solidFill>
                      <a:srgbClr val="FF0000"/>
                    </a:solidFill>
                  </a:rPr>
                  <a:t>棒</a:t>
                </a:r>
                <a:r>
                  <a:rPr lang="en-US" altLang="ja-JP" sz="1200" dirty="0" smtClean="0">
                    <a:solidFill>
                      <a:srgbClr val="FF0000"/>
                    </a:solidFill>
                  </a:rPr>
                  <a:t>C</a:t>
                </a:r>
                <a:endParaRPr kumimoji="1" lang="ja-JP" altLang="en-US" sz="1200" dirty="0">
                  <a:solidFill>
                    <a:srgbClr val="FF0000"/>
                  </a:solidFill>
                </a:endParaRPr>
              </a:p>
            </p:txBody>
          </p:sp>
        </p:grpSp>
      </p:grpSp>
      <p:sp>
        <p:nvSpPr>
          <p:cNvPr id="22" name="右矢印 21"/>
          <p:cNvSpPr/>
          <p:nvPr/>
        </p:nvSpPr>
        <p:spPr>
          <a:xfrm>
            <a:off x="0" y="3929066"/>
            <a:ext cx="28575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8" name="テキスト ボックス 77"/>
          <p:cNvSpPr txBox="1"/>
          <p:nvPr/>
        </p:nvSpPr>
        <p:spPr>
          <a:xfrm>
            <a:off x="428596" y="5929330"/>
            <a:ext cx="5485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A</a:t>
            </a:r>
            <a:endParaRPr kumimoji="1" lang="ja-JP" altLang="en-US" dirty="0"/>
          </a:p>
        </p:txBody>
      </p:sp>
      <p:sp>
        <p:nvSpPr>
          <p:cNvPr id="79" name="テキスト ボックス 78"/>
          <p:cNvSpPr txBox="1"/>
          <p:nvPr/>
        </p:nvSpPr>
        <p:spPr>
          <a:xfrm>
            <a:off x="1643042" y="5929330"/>
            <a:ext cx="540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B</a:t>
            </a:r>
            <a:endParaRPr kumimoji="1" lang="ja-JP" altLang="en-US" dirty="0"/>
          </a:p>
        </p:txBody>
      </p:sp>
      <p:sp>
        <p:nvSpPr>
          <p:cNvPr id="86" name="テキスト ボックス 85"/>
          <p:cNvSpPr txBox="1"/>
          <p:nvPr/>
        </p:nvSpPr>
        <p:spPr>
          <a:xfrm>
            <a:off x="2857488" y="5929330"/>
            <a:ext cx="538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棒</a:t>
            </a:r>
            <a:r>
              <a:rPr lang="en-US" altLang="ja-JP" dirty="0" smtClean="0"/>
              <a:t>C</a:t>
            </a:r>
            <a:endParaRPr kumimoji="1" lang="ja-JP" altLang="en-US" dirty="0"/>
          </a:p>
        </p:txBody>
      </p:sp>
      <p:sp>
        <p:nvSpPr>
          <p:cNvPr id="31" name="正方形/長方形 30"/>
          <p:cNvSpPr/>
          <p:nvPr/>
        </p:nvSpPr>
        <p:spPr>
          <a:xfrm>
            <a:off x="1500166" y="5572140"/>
            <a:ext cx="928662" cy="21431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67" name="正方形/長方形 66"/>
          <p:cNvSpPr/>
          <p:nvPr/>
        </p:nvSpPr>
        <p:spPr>
          <a:xfrm>
            <a:off x="1643042" y="5286388"/>
            <a:ext cx="642942" cy="21431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92" name="正方形/長方形 91"/>
          <p:cNvSpPr/>
          <p:nvPr/>
        </p:nvSpPr>
        <p:spPr>
          <a:xfrm>
            <a:off x="1785918" y="5000636"/>
            <a:ext cx="357190" cy="21431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357158" y="4071942"/>
            <a:ext cx="36615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完了：呼び出し元（</a:t>
            </a:r>
            <a:r>
              <a:rPr lang="en-US" altLang="ja-JP" dirty="0" smtClean="0"/>
              <a:t>main</a:t>
            </a:r>
            <a:r>
              <a:rPr lang="ja-JP" altLang="en-US" dirty="0" smtClean="0"/>
              <a:t>関数）に戻る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ハノイの塔：移動回数</a:t>
            </a:r>
            <a:endParaRPr kumimoji="1" lang="ja-JP" altLang="en-US" dirty="0"/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0" y="1428736"/>
            <a:ext cx="9073766" cy="40318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200" dirty="0" smtClean="0"/>
              <a:t>void </a:t>
            </a:r>
            <a:r>
              <a:rPr lang="en-US" altLang="ja-JP" sz="3200" dirty="0" err="1" smtClean="0"/>
              <a:t>hanoi</a:t>
            </a:r>
            <a:r>
              <a:rPr lang="en-US" altLang="ja-JP" sz="3200" dirty="0" smtClean="0"/>
              <a:t>(</a:t>
            </a:r>
            <a:r>
              <a:rPr lang="en-US" altLang="ja-JP" sz="3200" dirty="0" err="1" smtClean="0"/>
              <a:t>int</a:t>
            </a:r>
            <a:r>
              <a:rPr lang="en-US" altLang="ja-JP" sz="3200" dirty="0" smtClean="0"/>
              <a:t> </a:t>
            </a:r>
            <a:r>
              <a:rPr lang="en-US" altLang="ja-JP" sz="3200" dirty="0" err="1" smtClean="0"/>
              <a:t>ndisk</a:t>
            </a:r>
            <a:r>
              <a:rPr lang="en-US" altLang="ja-JP" sz="3200" dirty="0" smtClean="0"/>
              <a:t>, char *</a:t>
            </a:r>
            <a:r>
              <a:rPr lang="en-US" altLang="ja-JP" sz="3200" dirty="0" err="1" smtClean="0"/>
              <a:t>src</a:t>
            </a:r>
            <a:r>
              <a:rPr lang="en-US" altLang="ja-JP" sz="3200" dirty="0" smtClean="0"/>
              <a:t>, char *</a:t>
            </a:r>
            <a:r>
              <a:rPr lang="en-US" altLang="ja-JP" sz="3200" dirty="0" err="1" smtClean="0"/>
              <a:t>dst</a:t>
            </a:r>
            <a:r>
              <a:rPr lang="en-US" altLang="ja-JP" sz="3200" dirty="0" smtClean="0"/>
              <a:t>, char *work)</a:t>
            </a:r>
          </a:p>
          <a:p>
            <a:r>
              <a:rPr lang="en-US" altLang="ja-JP" sz="3200" dirty="0" smtClean="0"/>
              <a:t>{</a:t>
            </a:r>
          </a:p>
          <a:p>
            <a:r>
              <a:rPr lang="en-US" altLang="ja-JP" sz="3200" dirty="0" smtClean="0"/>
              <a:t>	if(</a:t>
            </a:r>
            <a:r>
              <a:rPr lang="en-US" altLang="ja-JP" sz="3200" dirty="0" err="1" smtClean="0"/>
              <a:t>ndisk</a:t>
            </a:r>
            <a:r>
              <a:rPr lang="en-US" altLang="ja-JP" sz="3200" dirty="0" smtClean="0"/>
              <a:t>&gt;=1){</a:t>
            </a:r>
          </a:p>
          <a:p>
            <a:r>
              <a:rPr lang="en-US" altLang="ja-JP" sz="3200" dirty="0" smtClean="0"/>
              <a:t>		</a:t>
            </a:r>
            <a:r>
              <a:rPr lang="en-US" altLang="ja-JP" sz="3200" dirty="0" err="1" smtClean="0">
                <a:solidFill>
                  <a:srgbClr val="00B0F0"/>
                </a:solidFill>
              </a:rPr>
              <a:t>hanoi</a:t>
            </a:r>
            <a:r>
              <a:rPr lang="en-US" altLang="ja-JP" sz="3200" dirty="0" smtClean="0"/>
              <a:t>(</a:t>
            </a:r>
            <a:r>
              <a:rPr lang="en-US" altLang="ja-JP" sz="3200" dirty="0" smtClean="0">
                <a:solidFill>
                  <a:srgbClr val="FF0000"/>
                </a:solidFill>
              </a:rPr>
              <a:t>ndisk-1</a:t>
            </a:r>
            <a:r>
              <a:rPr lang="en-US" altLang="ja-JP" sz="3200" dirty="0" smtClean="0"/>
              <a:t>, </a:t>
            </a:r>
            <a:r>
              <a:rPr lang="en-US" altLang="ja-JP" sz="3200" dirty="0" err="1" smtClean="0"/>
              <a:t>src</a:t>
            </a:r>
            <a:r>
              <a:rPr lang="en-US" altLang="ja-JP" sz="3200" dirty="0" smtClean="0"/>
              <a:t>, </a:t>
            </a:r>
            <a:r>
              <a:rPr lang="en-US" altLang="ja-JP" sz="3200" dirty="0" smtClean="0">
                <a:solidFill>
                  <a:srgbClr val="FF0000"/>
                </a:solidFill>
              </a:rPr>
              <a:t>work</a:t>
            </a:r>
            <a:r>
              <a:rPr lang="en-US" altLang="ja-JP" sz="3200" dirty="0" smtClean="0"/>
              <a:t>, </a:t>
            </a:r>
            <a:r>
              <a:rPr lang="en-US" altLang="ja-JP" sz="3200" dirty="0" err="1" smtClean="0"/>
              <a:t>dst</a:t>
            </a:r>
            <a:r>
              <a:rPr lang="en-US" altLang="ja-JP" sz="3200" dirty="0" smtClean="0"/>
              <a:t>);</a:t>
            </a:r>
          </a:p>
          <a:p>
            <a:r>
              <a:rPr lang="en-US" altLang="ja-JP" sz="3200" dirty="0" smtClean="0"/>
              <a:t>		move(</a:t>
            </a:r>
            <a:r>
              <a:rPr lang="en-US" altLang="ja-JP" sz="3200" dirty="0" err="1" smtClean="0"/>
              <a:t>src</a:t>
            </a:r>
            <a:r>
              <a:rPr lang="en-US" altLang="ja-JP" sz="3200" dirty="0" smtClean="0"/>
              <a:t>, </a:t>
            </a:r>
            <a:r>
              <a:rPr lang="en-US" altLang="ja-JP" sz="3200" dirty="0" err="1" smtClean="0"/>
              <a:t>dst</a:t>
            </a:r>
            <a:r>
              <a:rPr lang="en-US" altLang="ja-JP" sz="3200" dirty="0" smtClean="0"/>
              <a:t>);</a:t>
            </a:r>
          </a:p>
          <a:p>
            <a:r>
              <a:rPr lang="en-US" altLang="ja-JP" sz="3200" dirty="0" smtClean="0"/>
              <a:t>		</a:t>
            </a:r>
            <a:r>
              <a:rPr lang="en-US" altLang="ja-JP" sz="3200" dirty="0" err="1" smtClean="0">
                <a:solidFill>
                  <a:srgbClr val="00B0F0"/>
                </a:solidFill>
              </a:rPr>
              <a:t>hanoi</a:t>
            </a:r>
            <a:r>
              <a:rPr lang="en-US" altLang="ja-JP" sz="3200" dirty="0" smtClean="0"/>
              <a:t>(</a:t>
            </a:r>
            <a:r>
              <a:rPr lang="en-US" altLang="ja-JP" sz="3200" dirty="0" smtClean="0">
                <a:solidFill>
                  <a:srgbClr val="FF0000"/>
                </a:solidFill>
              </a:rPr>
              <a:t>ndisk-1</a:t>
            </a:r>
            <a:r>
              <a:rPr lang="en-US" altLang="ja-JP" sz="3200" dirty="0" smtClean="0"/>
              <a:t>, </a:t>
            </a:r>
            <a:r>
              <a:rPr lang="en-US" altLang="ja-JP" sz="3200" dirty="0" smtClean="0">
                <a:solidFill>
                  <a:srgbClr val="FF0000"/>
                </a:solidFill>
              </a:rPr>
              <a:t>work</a:t>
            </a:r>
            <a:r>
              <a:rPr lang="en-US" altLang="ja-JP" sz="3200" dirty="0" smtClean="0"/>
              <a:t>, </a:t>
            </a:r>
            <a:r>
              <a:rPr lang="en-US" altLang="ja-JP" sz="3200" dirty="0" err="1" smtClean="0">
                <a:solidFill>
                  <a:srgbClr val="FF0000"/>
                </a:solidFill>
              </a:rPr>
              <a:t>dst</a:t>
            </a:r>
            <a:r>
              <a:rPr lang="en-US" altLang="ja-JP" sz="3200" dirty="0" smtClean="0"/>
              <a:t>, </a:t>
            </a:r>
            <a:r>
              <a:rPr lang="en-US" altLang="ja-JP" sz="3200" dirty="0" err="1" smtClean="0"/>
              <a:t>src</a:t>
            </a:r>
            <a:r>
              <a:rPr lang="en-US" altLang="ja-JP" sz="3200" dirty="0" smtClean="0"/>
              <a:t>);</a:t>
            </a:r>
          </a:p>
          <a:p>
            <a:r>
              <a:rPr lang="en-US" altLang="ja-JP" sz="3200" dirty="0" smtClean="0"/>
              <a:t>	}</a:t>
            </a:r>
          </a:p>
          <a:p>
            <a:r>
              <a:rPr lang="en-US" altLang="ja-JP" sz="3200" dirty="0" smtClean="0"/>
              <a:t>}</a:t>
            </a:r>
          </a:p>
        </p:txBody>
      </p:sp>
      <p:sp>
        <p:nvSpPr>
          <p:cNvPr id="4" name="正方形/長方形 3"/>
          <p:cNvSpPr/>
          <p:nvPr/>
        </p:nvSpPr>
        <p:spPr>
          <a:xfrm>
            <a:off x="714348" y="5214950"/>
            <a:ext cx="750099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800" dirty="0" err="1" smtClean="0"/>
              <a:t>hanoi</a:t>
            </a:r>
            <a:r>
              <a:rPr lang="en-US" altLang="ja-JP" sz="2800" dirty="0" smtClean="0"/>
              <a:t>(n, , , )</a:t>
            </a:r>
            <a:r>
              <a:rPr lang="ja-JP" altLang="en-US" sz="2800" dirty="0" smtClean="0"/>
              <a:t>の移動回数（</a:t>
            </a:r>
            <a:r>
              <a:rPr lang="en-US" altLang="ja-JP" sz="2800" dirty="0" smtClean="0"/>
              <a:t>n</a:t>
            </a:r>
            <a:r>
              <a:rPr lang="ja-JP" altLang="en-US" sz="2800" dirty="0" smtClean="0"/>
              <a:t>枚の円盤全体を移動させるのに必要な移動回数）：</a:t>
            </a:r>
            <a:r>
              <a:rPr lang="en-US" altLang="ja-JP" sz="2800" dirty="0" err="1" smtClean="0"/>
              <a:t>m</a:t>
            </a:r>
            <a:r>
              <a:rPr lang="en-US" altLang="ja-JP" sz="1400" dirty="0" err="1" smtClean="0"/>
              <a:t>n</a:t>
            </a:r>
            <a:r>
              <a:rPr lang="ja-JP" altLang="en-US" sz="2800" dirty="0" smtClean="0"/>
              <a:t>と置く</a:t>
            </a:r>
            <a:endParaRPr lang="ja-JP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ハノイの塔：移動回数</a:t>
            </a:r>
            <a:endParaRPr kumimoji="1" lang="ja-JP" altLang="en-US" dirty="0"/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0" y="1428736"/>
            <a:ext cx="9345828" cy="40318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200" dirty="0" smtClean="0"/>
              <a:t>void </a:t>
            </a:r>
            <a:r>
              <a:rPr lang="en-US" altLang="ja-JP" sz="3200" dirty="0" err="1" smtClean="0"/>
              <a:t>hanoi</a:t>
            </a:r>
            <a:r>
              <a:rPr lang="en-US" altLang="ja-JP" sz="3200" dirty="0" smtClean="0"/>
              <a:t>(</a:t>
            </a:r>
            <a:r>
              <a:rPr lang="en-US" altLang="ja-JP" sz="3200" dirty="0" err="1" smtClean="0"/>
              <a:t>int</a:t>
            </a:r>
            <a:r>
              <a:rPr lang="en-US" altLang="ja-JP" sz="3200" dirty="0" smtClean="0"/>
              <a:t> </a:t>
            </a:r>
            <a:r>
              <a:rPr lang="en-US" altLang="ja-JP" sz="3200" dirty="0" err="1" smtClean="0"/>
              <a:t>ndisk</a:t>
            </a:r>
            <a:r>
              <a:rPr lang="en-US" altLang="ja-JP" sz="3200" dirty="0" smtClean="0"/>
              <a:t>, char *</a:t>
            </a:r>
            <a:r>
              <a:rPr lang="en-US" altLang="ja-JP" sz="3200" dirty="0" err="1" smtClean="0"/>
              <a:t>src</a:t>
            </a:r>
            <a:r>
              <a:rPr lang="en-US" altLang="ja-JP" sz="3200" dirty="0" smtClean="0"/>
              <a:t>, char *</a:t>
            </a:r>
            <a:r>
              <a:rPr lang="en-US" altLang="ja-JP" sz="3200" dirty="0" err="1" smtClean="0"/>
              <a:t>dst</a:t>
            </a:r>
            <a:r>
              <a:rPr lang="en-US" altLang="ja-JP" sz="3200" dirty="0" smtClean="0"/>
              <a:t>, char *work)</a:t>
            </a:r>
          </a:p>
          <a:p>
            <a:r>
              <a:rPr lang="en-US" altLang="ja-JP" sz="3200" dirty="0" smtClean="0"/>
              <a:t>{</a:t>
            </a:r>
          </a:p>
          <a:p>
            <a:r>
              <a:rPr lang="en-US" altLang="ja-JP" sz="3200" dirty="0" smtClean="0"/>
              <a:t>	if(</a:t>
            </a:r>
            <a:r>
              <a:rPr lang="en-US" altLang="ja-JP" sz="3200" dirty="0" err="1" smtClean="0"/>
              <a:t>ndisk</a:t>
            </a:r>
            <a:r>
              <a:rPr lang="en-US" altLang="ja-JP" sz="3200" dirty="0" smtClean="0"/>
              <a:t>&gt;=1){</a:t>
            </a:r>
          </a:p>
          <a:p>
            <a:r>
              <a:rPr lang="en-US" altLang="ja-JP" sz="3200" dirty="0" smtClean="0"/>
              <a:t>		</a:t>
            </a:r>
            <a:r>
              <a:rPr lang="en-US" altLang="ja-JP" sz="3200" dirty="0" err="1" smtClean="0">
                <a:solidFill>
                  <a:srgbClr val="00B0F0"/>
                </a:solidFill>
              </a:rPr>
              <a:t>hanoi</a:t>
            </a:r>
            <a:r>
              <a:rPr lang="en-US" altLang="ja-JP" sz="3200" dirty="0" smtClean="0"/>
              <a:t>(</a:t>
            </a:r>
            <a:r>
              <a:rPr lang="en-US" altLang="ja-JP" sz="3200" dirty="0" smtClean="0">
                <a:solidFill>
                  <a:srgbClr val="FF0000"/>
                </a:solidFill>
              </a:rPr>
              <a:t>ndisk-1</a:t>
            </a:r>
            <a:r>
              <a:rPr lang="en-US" altLang="ja-JP" sz="3200" dirty="0" smtClean="0"/>
              <a:t>, </a:t>
            </a:r>
            <a:r>
              <a:rPr lang="en-US" altLang="ja-JP" sz="3200" dirty="0" err="1" smtClean="0"/>
              <a:t>src</a:t>
            </a:r>
            <a:r>
              <a:rPr lang="en-US" altLang="ja-JP" sz="3200" dirty="0" smtClean="0"/>
              <a:t>, </a:t>
            </a:r>
            <a:r>
              <a:rPr lang="en-US" altLang="ja-JP" sz="3200" dirty="0" smtClean="0">
                <a:solidFill>
                  <a:srgbClr val="FF0000"/>
                </a:solidFill>
              </a:rPr>
              <a:t>work</a:t>
            </a:r>
            <a:r>
              <a:rPr lang="en-US" altLang="ja-JP" sz="3200" dirty="0" smtClean="0"/>
              <a:t>, </a:t>
            </a:r>
            <a:r>
              <a:rPr lang="en-US" altLang="ja-JP" sz="3200" dirty="0" err="1" smtClean="0"/>
              <a:t>dst</a:t>
            </a:r>
            <a:r>
              <a:rPr lang="en-US" altLang="ja-JP" sz="3200" dirty="0" smtClean="0"/>
              <a:t>);  </a:t>
            </a:r>
            <a:r>
              <a:rPr lang="en-US" altLang="ja-JP" sz="3200" dirty="0" smtClean="0">
                <a:solidFill>
                  <a:srgbClr val="0070C0"/>
                </a:solidFill>
              </a:rPr>
              <a:t>m</a:t>
            </a:r>
            <a:r>
              <a:rPr lang="en-US" altLang="ja-JP" sz="1600" dirty="0" smtClean="0">
                <a:solidFill>
                  <a:srgbClr val="0070C0"/>
                </a:solidFill>
              </a:rPr>
              <a:t>n-1</a:t>
            </a:r>
            <a:r>
              <a:rPr lang="ja-JP" altLang="en-US" sz="2800" dirty="0" smtClean="0">
                <a:solidFill>
                  <a:srgbClr val="0070C0"/>
                </a:solidFill>
              </a:rPr>
              <a:t>回の移動</a:t>
            </a:r>
            <a:endParaRPr lang="en-US" altLang="ja-JP" sz="2800" dirty="0" smtClean="0">
              <a:solidFill>
                <a:srgbClr val="0070C0"/>
              </a:solidFill>
            </a:endParaRPr>
          </a:p>
          <a:p>
            <a:r>
              <a:rPr lang="en-US" altLang="ja-JP" sz="3200" dirty="0" smtClean="0"/>
              <a:t>		move(</a:t>
            </a:r>
            <a:r>
              <a:rPr lang="en-US" altLang="ja-JP" sz="3200" dirty="0" err="1" smtClean="0"/>
              <a:t>src</a:t>
            </a:r>
            <a:r>
              <a:rPr lang="en-US" altLang="ja-JP" sz="3200" dirty="0" smtClean="0"/>
              <a:t>, </a:t>
            </a:r>
            <a:r>
              <a:rPr lang="en-US" altLang="ja-JP" sz="3200" dirty="0" err="1" smtClean="0"/>
              <a:t>dst</a:t>
            </a:r>
            <a:r>
              <a:rPr lang="en-US" altLang="ja-JP" sz="3200" dirty="0" smtClean="0"/>
              <a:t>);</a:t>
            </a:r>
            <a:r>
              <a:rPr lang="ja-JP" altLang="en-US" sz="3200" dirty="0" smtClean="0"/>
              <a:t>　　　　　　　　　　</a:t>
            </a:r>
            <a:r>
              <a:rPr lang="en-US" altLang="ja-JP" sz="3200" dirty="0" smtClean="0"/>
              <a:t>1</a:t>
            </a:r>
            <a:r>
              <a:rPr lang="ja-JP" altLang="en-US" sz="3200" dirty="0" smtClean="0"/>
              <a:t>回の移動</a:t>
            </a:r>
            <a:endParaRPr lang="en-US" altLang="ja-JP" sz="3200" dirty="0" smtClean="0"/>
          </a:p>
          <a:p>
            <a:r>
              <a:rPr lang="en-US" altLang="ja-JP" sz="3200" dirty="0" smtClean="0"/>
              <a:t>		</a:t>
            </a:r>
            <a:r>
              <a:rPr lang="en-US" altLang="ja-JP" sz="3200" dirty="0" err="1" smtClean="0">
                <a:solidFill>
                  <a:srgbClr val="00B0F0"/>
                </a:solidFill>
              </a:rPr>
              <a:t>hanoi</a:t>
            </a:r>
            <a:r>
              <a:rPr lang="en-US" altLang="ja-JP" sz="3200" dirty="0" smtClean="0"/>
              <a:t>(</a:t>
            </a:r>
            <a:r>
              <a:rPr lang="en-US" altLang="ja-JP" sz="3200" dirty="0" smtClean="0">
                <a:solidFill>
                  <a:srgbClr val="FF0000"/>
                </a:solidFill>
              </a:rPr>
              <a:t>ndisk-1</a:t>
            </a:r>
            <a:r>
              <a:rPr lang="en-US" altLang="ja-JP" sz="3200" dirty="0" smtClean="0"/>
              <a:t>, </a:t>
            </a:r>
            <a:r>
              <a:rPr lang="en-US" altLang="ja-JP" sz="3200" dirty="0" smtClean="0">
                <a:solidFill>
                  <a:srgbClr val="FF0000"/>
                </a:solidFill>
              </a:rPr>
              <a:t>work</a:t>
            </a:r>
            <a:r>
              <a:rPr lang="en-US" altLang="ja-JP" sz="3200" dirty="0" smtClean="0"/>
              <a:t>, </a:t>
            </a:r>
            <a:r>
              <a:rPr lang="en-US" altLang="ja-JP" sz="3200" dirty="0" err="1" smtClean="0">
                <a:solidFill>
                  <a:srgbClr val="FF0000"/>
                </a:solidFill>
              </a:rPr>
              <a:t>dst</a:t>
            </a:r>
            <a:r>
              <a:rPr lang="en-US" altLang="ja-JP" sz="3200" dirty="0" smtClean="0"/>
              <a:t>, </a:t>
            </a:r>
            <a:r>
              <a:rPr lang="en-US" altLang="ja-JP" sz="3200" dirty="0" err="1" smtClean="0"/>
              <a:t>src</a:t>
            </a:r>
            <a:r>
              <a:rPr lang="en-US" altLang="ja-JP" sz="3200" dirty="0" smtClean="0"/>
              <a:t> );  </a:t>
            </a:r>
            <a:r>
              <a:rPr lang="en-US" altLang="ja-JP" sz="3200" dirty="0" smtClean="0">
                <a:solidFill>
                  <a:srgbClr val="0070C0"/>
                </a:solidFill>
              </a:rPr>
              <a:t>m</a:t>
            </a:r>
            <a:r>
              <a:rPr lang="en-US" altLang="ja-JP" sz="1600" dirty="0" smtClean="0">
                <a:solidFill>
                  <a:srgbClr val="0070C0"/>
                </a:solidFill>
              </a:rPr>
              <a:t>n-1</a:t>
            </a:r>
            <a:r>
              <a:rPr lang="ja-JP" altLang="en-US" sz="2800" dirty="0" smtClean="0">
                <a:solidFill>
                  <a:srgbClr val="0070C0"/>
                </a:solidFill>
              </a:rPr>
              <a:t>回の移動</a:t>
            </a:r>
            <a:endParaRPr lang="en-US" altLang="ja-JP" sz="3200" dirty="0" smtClean="0"/>
          </a:p>
          <a:p>
            <a:r>
              <a:rPr lang="en-US" altLang="ja-JP" sz="3200" dirty="0" smtClean="0"/>
              <a:t>	}</a:t>
            </a:r>
          </a:p>
          <a:p>
            <a:r>
              <a:rPr lang="en-US" altLang="ja-JP" sz="3200" dirty="0" smtClean="0"/>
              <a:t>}</a:t>
            </a:r>
          </a:p>
        </p:txBody>
      </p:sp>
      <p:sp>
        <p:nvSpPr>
          <p:cNvPr id="5" name="正方形/長方形 4"/>
          <p:cNvSpPr/>
          <p:nvPr/>
        </p:nvSpPr>
        <p:spPr>
          <a:xfrm>
            <a:off x="714348" y="5214950"/>
            <a:ext cx="750099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800" dirty="0" err="1" smtClean="0"/>
              <a:t>hanoi</a:t>
            </a:r>
            <a:r>
              <a:rPr lang="en-US" altLang="ja-JP" sz="2800" dirty="0" smtClean="0"/>
              <a:t>(n, , , )</a:t>
            </a:r>
            <a:r>
              <a:rPr lang="ja-JP" altLang="en-US" sz="2800" dirty="0" smtClean="0"/>
              <a:t>の移動回数（</a:t>
            </a:r>
            <a:r>
              <a:rPr lang="en-US" altLang="ja-JP" sz="2800" dirty="0" smtClean="0"/>
              <a:t>n</a:t>
            </a:r>
            <a:r>
              <a:rPr lang="ja-JP" altLang="en-US" sz="2800" dirty="0" smtClean="0"/>
              <a:t>枚の円盤全体を移動させるのに必要な移動回数）：</a:t>
            </a:r>
            <a:r>
              <a:rPr lang="en-US" altLang="ja-JP" sz="2800" dirty="0" err="1" smtClean="0"/>
              <a:t>m</a:t>
            </a:r>
            <a:r>
              <a:rPr lang="en-US" altLang="ja-JP" sz="1400" dirty="0" err="1" smtClean="0"/>
              <a:t>n</a:t>
            </a:r>
            <a:r>
              <a:rPr lang="ja-JP" altLang="en-US" sz="2800" dirty="0" smtClean="0"/>
              <a:t>と置く</a:t>
            </a:r>
            <a:endParaRPr lang="ja-JP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ハノイの塔：移動回数</a:t>
            </a:r>
            <a:endParaRPr kumimoji="1" lang="ja-JP" altLang="en-US" dirty="0"/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0" y="1428736"/>
            <a:ext cx="9345828" cy="40318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200" dirty="0" smtClean="0"/>
              <a:t>void </a:t>
            </a:r>
            <a:r>
              <a:rPr lang="en-US" altLang="ja-JP" sz="3200" dirty="0" err="1" smtClean="0"/>
              <a:t>hanoi</a:t>
            </a:r>
            <a:r>
              <a:rPr lang="en-US" altLang="ja-JP" sz="3200" dirty="0" smtClean="0"/>
              <a:t>(</a:t>
            </a:r>
            <a:r>
              <a:rPr lang="en-US" altLang="ja-JP" sz="3200" dirty="0" err="1" smtClean="0"/>
              <a:t>int</a:t>
            </a:r>
            <a:r>
              <a:rPr lang="en-US" altLang="ja-JP" sz="3200" dirty="0" smtClean="0"/>
              <a:t> </a:t>
            </a:r>
            <a:r>
              <a:rPr lang="en-US" altLang="ja-JP" sz="3200" dirty="0" err="1" smtClean="0"/>
              <a:t>ndisk</a:t>
            </a:r>
            <a:r>
              <a:rPr lang="en-US" altLang="ja-JP" sz="3200" dirty="0" smtClean="0"/>
              <a:t>, char *</a:t>
            </a:r>
            <a:r>
              <a:rPr lang="en-US" altLang="ja-JP" sz="3200" dirty="0" err="1" smtClean="0"/>
              <a:t>src</a:t>
            </a:r>
            <a:r>
              <a:rPr lang="en-US" altLang="ja-JP" sz="3200" dirty="0" smtClean="0"/>
              <a:t>, char *</a:t>
            </a:r>
            <a:r>
              <a:rPr lang="en-US" altLang="ja-JP" sz="3200" dirty="0" err="1" smtClean="0"/>
              <a:t>dst</a:t>
            </a:r>
            <a:r>
              <a:rPr lang="en-US" altLang="ja-JP" sz="3200" dirty="0" smtClean="0"/>
              <a:t>, char *work)</a:t>
            </a:r>
          </a:p>
          <a:p>
            <a:r>
              <a:rPr lang="en-US" altLang="ja-JP" sz="3200" dirty="0" smtClean="0"/>
              <a:t>{</a:t>
            </a:r>
          </a:p>
          <a:p>
            <a:r>
              <a:rPr lang="en-US" altLang="ja-JP" sz="3200" dirty="0" smtClean="0"/>
              <a:t>	if(</a:t>
            </a:r>
            <a:r>
              <a:rPr lang="en-US" altLang="ja-JP" sz="3200" dirty="0" err="1" smtClean="0"/>
              <a:t>ndisk</a:t>
            </a:r>
            <a:r>
              <a:rPr lang="en-US" altLang="ja-JP" sz="3200" dirty="0" smtClean="0"/>
              <a:t>&gt;=1){</a:t>
            </a:r>
          </a:p>
          <a:p>
            <a:r>
              <a:rPr lang="en-US" altLang="ja-JP" sz="3200" dirty="0" smtClean="0"/>
              <a:t>		</a:t>
            </a:r>
            <a:r>
              <a:rPr lang="en-US" altLang="ja-JP" sz="3200" dirty="0" err="1" smtClean="0">
                <a:solidFill>
                  <a:srgbClr val="00B0F0"/>
                </a:solidFill>
              </a:rPr>
              <a:t>hanoi</a:t>
            </a:r>
            <a:r>
              <a:rPr lang="en-US" altLang="ja-JP" sz="3200" dirty="0" smtClean="0"/>
              <a:t>(</a:t>
            </a:r>
            <a:r>
              <a:rPr lang="en-US" altLang="ja-JP" sz="3200" dirty="0" smtClean="0">
                <a:solidFill>
                  <a:srgbClr val="FF0000"/>
                </a:solidFill>
              </a:rPr>
              <a:t>ndisk-1</a:t>
            </a:r>
            <a:r>
              <a:rPr lang="en-US" altLang="ja-JP" sz="3200" dirty="0" smtClean="0"/>
              <a:t>, </a:t>
            </a:r>
            <a:r>
              <a:rPr lang="en-US" altLang="ja-JP" sz="3200" dirty="0" err="1" smtClean="0"/>
              <a:t>src</a:t>
            </a:r>
            <a:r>
              <a:rPr lang="en-US" altLang="ja-JP" sz="3200" dirty="0" smtClean="0"/>
              <a:t>, </a:t>
            </a:r>
            <a:r>
              <a:rPr lang="en-US" altLang="ja-JP" sz="3200" dirty="0" smtClean="0">
                <a:solidFill>
                  <a:srgbClr val="FF0000"/>
                </a:solidFill>
              </a:rPr>
              <a:t>work</a:t>
            </a:r>
            <a:r>
              <a:rPr lang="en-US" altLang="ja-JP" sz="3200" dirty="0" smtClean="0"/>
              <a:t>, </a:t>
            </a:r>
            <a:r>
              <a:rPr lang="en-US" altLang="ja-JP" sz="3200" dirty="0" err="1" smtClean="0"/>
              <a:t>dst</a:t>
            </a:r>
            <a:r>
              <a:rPr lang="en-US" altLang="ja-JP" sz="3200" dirty="0" smtClean="0"/>
              <a:t>);  </a:t>
            </a:r>
            <a:r>
              <a:rPr lang="en-US" altLang="ja-JP" sz="3200" dirty="0" smtClean="0">
                <a:solidFill>
                  <a:srgbClr val="0070C0"/>
                </a:solidFill>
              </a:rPr>
              <a:t>m</a:t>
            </a:r>
            <a:r>
              <a:rPr lang="en-US" altLang="ja-JP" sz="1600" dirty="0" smtClean="0">
                <a:solidFill>
                  <a:srgbClr val="0070C0"/>
                </a:solidFill>
              </a:rPr>
              <a:t>n-1</a:t>
            </a:r>
            <a:r>
              <a:rPr lang="ja-JP" altLang="en-US" sz="2800" dirty="0" smtClean="0">
                <a:solidFill>
                  <a:srgbClr val="0070C0"/>
                </a:solidFill>
              </a:rPr>
              <a:t>回の移動</a:t>
            </a:r>
            <a:endParaRPr lang="en-US" altLang="ja-JP" sz="2800" dirty="0" smtClean="0">
              <a:solidFill>
                <a:srgbClr val="0070C0"/>
              </a:solidFill>
            </a:endParaRPr>
          </a:p>
          <a:p>
            <a:r>
              <a:rPr lang="en-US" altLang="ja-JP" sz="3200" dirty="0" smtClean="0"/>
              <a:t>		move(</a:t>
            </a:r>
            <a:r>
              <a:rPr lang="en-US" altLang="ja-JP" sz="3200" dirty="0" err="1" smtClean="0"/>
              <a:t>src</a:t>
            </a:r>
            <a:r>
              <a:rPr lang="en-US" altLang="ja-JP" sz="3200" dirty="0" smtClean="0"/>
              <a:t>, </a:t>
            </a:r>
            <a:r>
              <a:rPr lang="en-US" altLang="ja-JP" sz="3200" dirty="0" err="1" smtClean="0"/>
              <a:t>dst</a:t>
            </a:r>
            <a:r>
              <a:rPr lang="en-US" altLang="ja-JP" sz="3200" dirty="0" smtClean="0"/>
              <a:t>);</a:t>
            </a:r>
            <a:r>
              <a:rPr lang="ja-JP" altLang="en-US" sz="3200" dirty="0" smtClean="0"/>
              <a:t>　　　　　　　　　　</a:t>
            </a:r>
            <a:r>
              <a:rPr lang="en-US" altLang="ja-JP" sz="3200" dirty="0" smtClean="0"/>
              <a:t>1</a:t>
            </a:r>
            <a:r>
              <a:rPr lang="ja-JP" altLang="en-US" sz="3200" dirty="0" smtClean="0"/>
              <a:t>回の移動</a:t>
            </a:r>
            <a:endParaRPr lang="en-US" altLang="ja-JP" sz="3200" dirty="0" smtClean="0"/>
          </a:p>
          <a:p>
            <a:r>
              <a:rPr lang="en-US" altLang="ja-JP" sz="3200" dirty="0" smtClean="0"/>
              <a:t>		</a:t>
            </a:r>
            <a:r>
              <a:rPr lang="en-US" altLang="ja-JP" sz="3200" dirty="0" err="1" smtClean="0">
                <a:solidFill>
                  <a:srgbClr val="00B0F0"/>
                </a:solidFill>
              </a:rPr>
              <a:t>hanoi</a:t>
            </a:r>
            <a:r>
              <a:rPr lang="en-US" altLang="ja-JP" sz="3200" dirty="0" smtClean="0"/>
              <a:t>(</a:t>
            </a:r>
            <a:r>
              <a:rPr lang="en-US" altLang="ja-JP" sz="3200" dirty="0" smtClean="0">
                <a:solidFill>
                  <a:srgbClr val="FF0000"/>
                </a:solidFill>
              </a:rPr>
              <a:t>ndisk-1</a:t>
            </a:r>
            <a:r>
              <a:rPr lang="en-US" altLang="ja-JP" sz="3200" dirty="0" smtClean="0"/>
              <a:t>, </a:t>
            </a:r>
            <a:r>
              <a:rPr lang="en-US" altLang="ja-JP" sz="3200" dirty="0" smtClean="0">
                <a:solidFill>
                  <a:srgbClr val="FF0000"/>
                </a:solidFill>
              </a:rPr>
              <a:t>work</a:t>
            </a:r>
            <a:r>
              <a:rPr lang="en-US" altLang="ja-JP" sz="3200" dirty="0" smtClean="0"/>
              <a:t>, </a:t>
            </a:r>
            <a:r>
              <a:rPr lang="en-US" altLang="ja-JP" sz="3200" dirty="0" err="1" smtClean="0">
                <a:solidFill>
                  <a:srgbClr val="FF0000"/>
                </a:solidFill>
              </a:rPr>
              <a:t>dst</a:t>
            </a:r>
            <a:r>
              <a:rPr lang="en-US" altLang="ja-JP" sz="3200" dirty="0" smtClean="0"/>
              <a:t>, </a:t>
            </a:r>
            <a:r>
              <a:rPr lang="en-US" altLang="ja-JP" sz="3200" dirty="0" err="1" smtClean="0"/>
              <a:t>src</a:t>
            </a:r>
            <a:r>
              <a:rPr lang="en-US" altLang="ja-JP" sz="3200" dirty="0" smtClean="0"/>
              <a:t> );  </a:t>
            </a:r>
            <a:r>
              <a:rPr lang="en-US" altLang="ja-JP" sz="3200" dirty="0" smtClean="0">
                <a:solidFill>
                  <a:srgbClr val="0070C0"/>
                </a:solidFill>
              </a:rPr>
              <a:t>m</a:t>
            </a:r>
            <a:r>
              <a:rPr lang="en-US" altLang="ja-JP" sz="1600" dirty="0" smtClean="0">
                <a:solidFill>
                  <a:srgbClr val="0070C0"/>
                </a:solidFill>
              </a:rPr>
              <a:t>n-1</a:t>
            </a:r>
            <a:r>
              <a:rPr lang="ja-JP" altLang="en-US" sz="2800" dirty="0" smtClean="0">
                <a:solidFill>
                  <a:srgbClr val="0070C0"/>
                </a:solidFill>
              </a:rPr>
              <a:t>回の移動</a:t>
            </a:r>
            <a:endParaRPr lang="en-US" altLang="ja-JP" sz="3200" dirty="0" smtClean="0"/>
          </a:p>
          <a:p>
            <a:r>
              <a:rPr lang="en-US" altLang="ja-JP" sz="3200" dirty="0" smtClean="0"/>
              <a:t>	}</a:t>
            </a:r>
          </a:p>
          <a:p>
            <a:r>
              <a:rPr lang="en-US" altLang="ja-JP" sz="3200" dirty="0" smtClean="0"/>
              <a:t>}</a:t>
            </a:r>
          </a:p>
        </p:txBody>
      </p:sp>
      <p:sp>
        <p:nvSpPr>
          <p:cNvPr id="5" name="正方形/長方形 4"/>
          <p:cNvSpPr/>
          <p:nvPr/>
        </p:nvSpPr>
        <p:spPr>
          <a:xfrm>
            <a:off x="714348" y="5214950"/>
            <a:ext cx="750099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800" dirty="0" err="1" smtClean="0"/>
              <a:t>hanoi</a:t>
            </a:r>
            <a:r>
              <a:rPr lang="en-US" altLang="ja-JP" sz="2800" dirty="0" smtClean="0"/>
              <a:t>(n, , , )</a:t>
            </a:r>
            <a:r>
              <a:rPr lang="ja-JP" altLang="en-US" sz="2800" dirty="0" smtClean="0"/>
              <a:t>の移動回数（</a:t>
            </a:r>
            <a:r>
              <a:rPr lang="en-US" altLang="ja-JP" sz="2800" dirty="0" smtClean="0"/>
              <a:t>n</a:t>
            </a:r>
            <a:r>
              <a:rPr lang="ja-JP" altLang="en-US" sz="2800" dirty="0" smtClean="0"/>
              <a:t>枚の円盤全体を移動させるのに必要な移動回数）：</a:t>
            </a:r>
            <a:r>
              <a:rPr lang="en-US" altLang="ja-JP" sz="2800" dirty="0" err="1" smtClean="0"/>
              <a:t>m</a:t>
            </a:r>
            <a:r>
              <a:rPr lang="en-US" altLang="ja-JP" sz="1400" dirty="0" err="1" smtClean="0"/>
              <a:t>n</a:t>
            </a:r>
            <a:r>
              <a:rPr lang="ja-JP" altLang="en-US" sz="2800" dirty="0" smtClean="0"/>
              <a:t>と置く、と、</a:t>
            </a:r>
            <a:endParaRPr lang="en-US" altLang="ja-JP" sz="2800" dirty="0" smtClean="0"/>
          </a:p>
        </p:txBody>
      </p:sp>
      <p:sp>
        <p:nvSpPr>
          <p:cNvPr id="6" name="正方形/長方形 5"/>
          <p:cNvSpPr/>
          <p:nvPr/>
        </p:nvSpPr>
        <p:spPr>
          <a:xfrm>
            <a:off x="1000100" y="6027003"/>
            <a:ext cx="750099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4800" dirty="0" err="1" smtClean="0">
                <a:solidFill>
                  <a:srgbClr val="0070C0"/>
                </a:solidFill>
              </a:rPr>
              <a:t>m</a:t>
            </a:r>
            <a:r>
              <a:rPr lang="en-US" altLang="ja-JP" sz="2800" dirty="0" err="1" smtClean="0">
                <a:solidFill>
                  <a:srgbClr val="0070C0"/>
                </a:solidFill>
              </a:rPr>
              <a:t>n</a:t>
            </a:r>
            <a:r>
              <a:rPr lang="en-US" altLang="ja-JP" sz="4800" dirty="0" smtClean="0">
                <a:solidFill>
                  <a:srgbClr val="0070C0"/>
                </a:solidFill>
              </a:rPr>
              <a:t> = 2 x m</a:t>
            </a:r>
            <a:r>
              <a:rPr lang="en-US" altLang="ja-JP" sz="2800" dirty="0" smtClean="0">
                <a:solidFill>
                  <a:srgbClr val="0070C0"/>
                </a:solidFill>
              </a:rPr>
              <a:t>n-1 </a:t>
            </a:r>
            <a:r>
              <a:rPr lang="en-US" altLang="ja-JP" sz="4800" dirty="0" smtClean="0">
                <a:solidFill>
                  <a:srgbClr val="0070C0"/>
                </a:solidFill>
              </a:rPr>
              <a:t>+1</a:t>
            </a:r>
            <a:endParaRPr lang="ja-JP" alt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ja-JP" altLang="en-US" dirty="0" smtClean="0"/>
              <a:t>ハノイの塔：実際にやってみよう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（準備）</a:t>
            </a:r>
            <a:endParaRPr kumimoji="1" lang="ja-JP" altLang="en-US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3714744" y="5000636"/>
            <a:ext cx="5384807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 smtClean="0"/>
              <a:t>順番に重ねる。</a:t>
            </a:r>
            <a:endParaRPr kumimoji="1" lang="en-US" altLang="ja-JP" sz="3200" dirty="0" smtClean="0"/>
          </a:p>
          <a:p>
            <a:r>
              <a:rPr lang="ja-JP" altLang="en-US" sz="3200" dirty="0" smtClean="0"/>
              <a:t>（四隅のしるしが見えるように）</a:t>
            </a:r>
            <a:endParaRPr kumimoji="1" lang="ja-JP" altLang="en-US" sz="3200" dirty="0"/>
          </a:p>
        </p:txBody>
      </p:sp>
      <p:grpSp>
        <p:nvGrpSpPr>
          <p:cNvPr id="2" name="グループ化 43"/>
          <p:cNvGrpSpPr/>
          <p:nvPr/>
        </p:nvGrpSpPr>
        <p:grpSpPr>
          <a:xfrm>
            <a:off x="2071670" y="2000240"/>
            <a:ext cx="1152532" cy="1736537"/>
            <a:chOff x="2071670" y="2000240"/>
            <a:chExt cx="1152532" cy="1736537"/>
          </a:xfrm>
        </p:grpSpPr>
        <p:sp>
          <p:nvSpPr>
            <p:cNvPr id="5" name="正方形/長方形 4"/>
            <p:cNvSpPr/>
            <p:nvPr/>
          </p:nvSpPr>
          <p:spPr>
            <a:xfrm rot="5400000">
              <a:off x="1790680" y="2281230"/>
              <a:ext cx="1714512" cy="11525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" name="テキスト ボックス 8"/>
            <p:cNvSpPr txBox="1"/>
            <p:nvPr/>
          </p:nvSpPr>
          <p:spPr>
            <a:xfrm>
              <a:off x="2362184" y="2352668"/>
              <a:ext cx="574196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6000" dirty="0" smtClean="0"/>
                <a:t>5</a:t>
              </a:r>
              <a:endParaRPr kumimoji="1" lang="ja-JP" altLang="en-US" sz="6000" dirty="0"/>
            </a:p>
          </p:txBody>
        </p:sp>
        <p:sp>
          <p:nvSpPr>
            <p:cNvPr id="20" name="テキスト ボックス 19"/>
            <p:cNvSpPr txBox="1"/>
            <p:nvPr/>
          </p:nvSpPr>
          <p:spPr>
            <a:xfrm>
              <a:off x="2071670" y="2000240"/>
              <a:ext cx="36420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400" dirty="0" smtClean="0"/>
                <a:t>●</a:t>
              </a:r>
              <a:endParaRPr kumimoji="1" lang="ja-JP" altLang="en-US" sz="1400" dirty="0"/>
            </a:p>
          </p:txBody>
        </p:sp>
        <p:sp>
          <p:nvSpPr>
            <p:cNvPr id="21" name="テキスト ボックス 20"/>
            <p:cNvSpPr txBox="1"/>
            <p:nvPr/>
          </p:nvSpPr>
          <p:spPr>
            <a:xfrm>
              <a:off x="2857488" y="2000240"/>
              <a:ext cx="36420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1400" dirty="0" smtClean="0"/>
                <a:t>●</a:t>
              </a:r>
              <a:endParaRPr kumimoji="1" lang="ja-JP" altLang="en-US" sz="1400" dirty="0"/>
            </a:p>
          </p:txBody>
        </p:sp>
        <p:sp>
          <p:nvSpPr>
            <p:cNvPr id="24" name="テキスト ボックス 23"/>
            <p:cNvSpPr txBox="1"/>
            <p:nvPr/>
          </p:nvSpPr>
          <p:spPr>
            <a:xfrm>
              <a:off x="2071670" y="3429000"/>
              <a:ext cx="36420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400" dirty="0" smtClean="0"/>
                <a:t>●</a:t>
              </a:r>
              <a:endParaRPr kumimoji="1" lang="ja-JP" altLang="en-US" sz="1400" dirty="0"/>
            </a:p>
          </p:txBody>
        </p:sp>
        <p:sp>
          <p:nvSpPr>
            <p:cNvPr id="25" name="テキスト ボックス 24"/>
            <p:cNvSpPr txBox="1"/>
            <p:nvPr/>
          </p:nvSpPr>
          <p:spPr>
            <a:xfrm>
              <a:off x="2857488" y="3429000"/>
              <a:ext cx="36420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400" dirty="0" smtClean="0"/>
                <a:t>●</a:t>
              </a:r>
              <a:endParaRPr kumimoji="1" lang="ja-JP" altLang="en-US" sz="1400" dirty="0"/>
            </a:p>
          </p:txBody>
        </p:sp>
      </p:grpSp>
      <p:grpSp>
        <p:nvGrpSpPr>
          <p:cNvPr id="3" name="グループ化 44"/>
          <p:cNvGrpSpPr/>
          <p:nvPr/>
        </p:nvGrpSpPr>
        <p:grpSpPr>
          <a:xfrm>
            <a:off x="2143108" y="2214554"/>
            <a:ext cx="1007144" cy="1307909"/>
            <a:chOff x="3714744" y="2285992"/>
            <a:chExt cx="1007144" cy="1307909"/>
          </a:xfrm>
        </p:grpSpPr>
        <p:sp>
          <p:nvSpPr>
            <p:cNvPr id="12" name="正方形/長方形 11"/>
            <p:cNvSpPr/>
            <p:nvPr/>
          </p:nvSpPr>
          <p:spPr>
            <a:xfrm>
              <a:off x="3790944" y="2352668"/>
              <a:ext cx="857256" cy="115253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" name="テキスト ボックス 9"/>
            <p:cNvSpPr txBox="1"/>
            <p:nvPr/>
          </p:nvSpPr>
          <p:spPr>
            <a:xfrm>
              <a:off x="4005258" y="2566982"/>
              <a:ext cx="444352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4000" dirty="0" smtClean="0"/>
                <a:t>4</a:t>
              </a:r>
              <a:endParaRPr kumimoji="1" lang="ja-JP" altLang="en-US" sz="4000" dirty="0"/>
            </a:p>
          </p:txBody>
        </p:sp>
        <p:sp>
          <p:nvSpPr>
            <p:cNvPr id="36" name="テキスト ボックス 35"/>
            <p:cNvSpPr txBox="1"/>
            <p:nvPr/>
          </p:nvSpPr>
          <p:spPr>
            <a:xfrm>
              <a:off x="3714744" y="3286124"/>
              <a:ext cx="36420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400" dirty="0" smtClean="0"/>
                <a:t>×</a:t>
              </a:r>
              <a:endParaRPr kumimoji="1" lang="ja-JP" altLang="en-US" sz="1400" dirty="0"/>
            </a:p>
          </p:txBody>
        </p:sp>
        <p:sp>
          <p:nvSpPr>
            <p:cNvPr id="37" name="テキスト ボックス 36"/>
            <p:cNvSpPr txBox="1"/>
            <p:nvPr/>
          </p:nvSpPr>
          <p:spPr>
            <a:xfrm>
              <a:off x="4357686" y="3286124"/>
              <a:ext cx="36420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400" dirty="0" smtClean="0"/>
                <a:t>×</a:t>
              </a:r>
              <a:endParaRPr kumimoji="1" lang="ja-JP" altLang="en-US" sz="1400" dirty="0"/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4357686" y="2285992"/>
              <a:ext cx="36420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400" dirty="0" smtClean="0"/>
                <a:t>×</a:t>
              </a:r>
              <a:endParaRPr kumimoji="1" lang="ja-JP" altLang="en-US" sz="1400" dirty="0"/>
            </a:p>
          </p:txBody>
        </p:sp>
        <p:sp>
          <p:nvSpPr>
            <p:cNvPr id="39" name="テキスト ボックス 38"/>
            <p:cNvSpPr txBox="1"/>
            <p:nvPr/>
          </p:nvSpPr>
          <p:spPr>
            <a:xfrm>
              <a:off x="3714744" y="2285992"/>
              <a:ext cx="36420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400" dirty="0" smtClean="0"/>
                <a:t>×</a:t>
              </a:r>
              <a:endParaRPr kumimoji="1" lang="ja-JP" altLang="en-US" sz="1400" dirty="0"/>
            </a:p>
          </p:txBody>
        </p:sp>
      </p:grpSp>
      <p:grpSp>
        <p:nvGrpSpPr>
          <p:cNvPr id="4" name="グループ化 45"/>
          <p:cNvGrpSpPr/>
          <p:nvPr/>
        </p:nvGrpSpPr>
        <p:grpSpPr>
          <a:xfrm>
            <a:off x="2357422" y="2428868"/>
            <a:ext cx="585790" cy="863148"/>
            <a:chOff x="5143504" y="2566982"/>
            <a:chExt cx="585790" cy="863148"/>
          </a:xfrm>
        </p:grpSpPr>
        <p:sp>
          <p:nvSpPr>
            <p:cNvPr id="16" name="正方形/長方形 15"/>
            <p:cNvSpPr/>
            <p:nvPr/>
          </p:nvSpPr>
          <p:spPr>
            <a:xfrm rot="16200000">
              <a:off x="5010152" y="2705096"/>
              <a:ext cx="857256" cy="58102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" name="テキスト ボックス 12"/>
            <p:cNvSpPr txBox="1"/>
            <p:nvPr/>
          </p:nvSpPr>
          <p:spPr>
            <a:xfrm>
              <a:off x="5219704" y="2709858"/>
              <a:ext cx="35719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3200" dirty="0" smtClean="0"/>
                <a:t>3</a:t>
              </a:r>
              <a:endParaRPr kumimoji="1" lang="ja-JP" altLang="en-US" sz="3200" dirty="0"/>
            </a:p>
          </p:txBody>
        </p:sp>
        <p:sp>
          <p:nvSpPr>
            <p:cNvPr id="26" name="テキスト ボックス 25"/>
            <p:cNvSpPr txBox="1"/>
            <p:nvPr/>
          </p:nvSpPr>
          <p:spPr>
            <a:xfrm>
              <a:off x="5143504" y="2571744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●</a:t>
              </a:r>
              <a:endParaRPr kumimoji="1" lang="ja-JP" altLang="en-US" sz="800" dirty="0"/>
            </a:p>
          </p:txBody>
        </p:sp>
        <p:sp>
          <p:nvSpPr>
            <p:cNvPr id="27" name="テキスト ボックス 26"/>
            <p:cNvSpPr txBox="1"/>
            <p:nvPr/>
          </p:nvSpPr>
          <p:spPr>
            <a:xfrm>
              <a:off x="5429256" y="2571744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●</a:t>
              </a:r>
              <a:endParaRPr kumimoji="1" lang="ja-JP" altLang="en-US" sz="800" dirty="0"/>
            </a:p>
          </p:txBody>
        </p:sp>
        <p:sp>
          <p:nvSpPr>
            <p:cNvPr id="28" name="テキスト ボックス 27"/>
            <p:cNvSpPr txBox="1"/>
            <p:nvPr/>
          </p:nvSpPr>
          <p:spPr>
            <a:xfrm>
              <a:off x="5143504" y="3214686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●</a:t>
              </a:r>
              <a:endParaRPr kumimoji="1" lang="ja-JP" altLang="en-US" sz="800" dirty="0"/>
            </a:p>
          </p:txBody>
        </p:sp>
        <p:sp>
          <p:nvSpPr>
            <p:cNvPr id="29" name="テキスト ボックス 28"/>
            <p:cNvSpPr txBox="1"/>
            <p:nvPr/>
          </p:nvSpPr>
          <p:spPr>
            <a:xfrm>
              <a:off x="5429256" y="3214686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●</a:t>
              </a:r>
              <a:endParaRPr kumimoji="1" lang="ja-JP" altLang="en-US" sz="800" dirty="0"/>
            </a:p>
          </p:txBody>
        </p:sp>
      </p:grpSp>
      <p:grpSp>
        <p:nvGrpSpPr>
          <p:cNvPr id="6" name="グループ化 46"/>
          <p:cNvGrpSpPr/>
          <p:nvPr/>
        </p:nvGrpSpPr>
        <p:grpSpPr>
          <a:xfrm>
            <a:off x="2357422" y="2500306"/>
            <a:ext cx="573010" cy="715510"/>
            <a:chOff x="6072198" y="2643182"/>
            <a:chExt cx="573010" cy="715510"/>
          </a:xfrm>
        </p:grpSpPr>
        <p:sp>
          <p:nvSpPr>
            <p:cNvPr id="18" name="正方形/長方形 17"/>
            <p:cNvSpPr/>
            <p:nvPr/>
          </p:nvSpPr>
          <p:spPr>
            <a:xfrm>
              <a:off x="6148398" y="2709858"/>
              <a:ext cx="428628" cy="58102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テキスト ボックス 13"/>
            <p:cNvSpPr txBox="1"/>
            <p:nvPr/>
          </p:nvSpPr>
          <p:spPr>
            <a:xfrm>
              <a:off x="6219836" y="2781296"/>
              <a:ext cx="35719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000" dirty="0" smtClean="0"/>
                <a:t>2</a:t>
              </a:r>
              <a:endParaRPr kumimoji="1" lang="ja-JP" altLang="en-US" sz="2000" dirty="0"/>
            </a:p>
          </p:txBody>
        </p:sp>
        <p:sp>
          <p:nvSpPr>
            <p:cNvPr id="40" name="テキスト ボックス 39"/>
            <p:cNvSpPr txBox="1"/>
            <p:nvPr/>
          </p:nvSpPr>
          <p:spPr>
            <a:xfrm>
              <a:off x="6072198" y="2643182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800" dirty="0" smtClean="0"/>
                <a:t>×</a:t>
              </a:r>
              <a:endParaRPr kumimoji="1" lang="ja-JP" altLang="en-US" sz="800" dirty="0"/>
            </a:p>
          </p:txBody>
        </p:sp>
        <p:sp>
          <p:nvSpPr>
            <p:cNvPr id="41" name="テキスト ボックス 40"/>
            <p:cNvSpPr txBox="1"/>
            <p:nvPr/>
          </p:nvSpPr>
          <p:spPr>
            <a:xfrm>
              <a:off x="6357950" y="2643182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800" dirty="0" smtClean="0"/>
                <a:t>×</a:t>
              </a:r>
              <a:endParaRPr kumimoji="1" lang="ja-JP" altLang="en-US" sz="800" dirty="0"/>
            </a:p>
          </p:txBody>
        </p:sp>
        <p:sp>
          <p:nvSpPr>
            <p:cNvPr id="42" name="テキスト ボックス 41"/>
            <p:cNvSpPr txBox="1"/>
            <p:nvPr/>
          </p:nvSpPr>
          <p:spPr>
            <a:xfrm>
              <a:off x="6357950" y="3143248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800" dirty="0" smtClean="0"/>
                <a:t>×</a:t>
              </a:r>
              <a:endParaRPr kumimoji="1" lang="ja-JP" altLang="en-US" sz="800" dirty="0"/>
            </a:p>
          </p:txBody>
        </p:sp>
        <p:sp>
          <p:nvSpPr>
            <p:cNvPr id="43" name="テキスト ボックス 42"/>
            <p:cNvSpPr txBox="1"/>
            <p:nvPr/>
          </p:nvSpPr>
          <p:spPr>
            <a:xfrm>
              <a:off x="6072198" y="3143248"/>
              <a:ext cx="287258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800" dirty="0" smtClean="0"/>
                <a:t>×</a:t>
              </a:r>
              <a:endParaRPr kumimoji="1" lang="ja-JP" altLang="en-US" sz="800" dirty="0"/>
            </a:p>
          </p:txBody>
        </p:sp>
      </p:grpSp>
      <p:grpSp>
        <p:nvGrpSpPr>
          <p:cNvPr id="7" name="グループ化 47"/>
          <p:cNvGrpSpPr/>
          <p:nvPr/>
        </p:nvGrpSpPr>
        <p:grpSpPr>
          <a:xfrm>
            <a:off x="2428860" y="2500306"/>
            <a:ext cx="450276" cy="572634"/>
            <a:chOff x="6858016" y="2714620"/>
            <a:chExt cx="450276" cy="572634"/>
          </a:xfrm>
        </p:grpSpPr>
        <p:sp>
          <p:nvSpPr>
            <p:cNvPr id="22" name="正方形/長方形 21"/>
            <p:cNvSpPr/>
            <p:nvPr/>
          </p:nvSpPr>
          <p:spPr>
            <a:xfrm rot="5400000">
              <a:off x="6862778" y="2852734"/>
              <a:ext cx="428628" cy="28575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テキスト ボックス 14"/>
            <p:cNvSpPr txBox="1"/>
            <p:nvPr/>
          </p:nvSpPr>
          <p:spPr>
            <a:xfrm>
              <a:off x="6934216" y="2852734"/>
              <a:ext cx="35719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400" dirty="0" smtClean="0"/>
                <a:t>1</a:t>
              </a:r>
              <a:endParaRPr kumimoji="1" lang="ja-JP" altLang="en-US" sz="1400" dirty="0"/>
            </a:p>
          </p:txBody>
        </p:sp>
        <p:sp>
          <p:nvSpPr>
            <p:cNvPr id="32" name="テキスト ボックス 31"/>
            <p:cNvSpPr txBox="1"/>
            <p:nvPr/>
          </p:nvSpPr>
          <p:spPr>
            <a:xfrm>
              <a:off x="6858016" y="2714620"/>
              <a:ext cx="235962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・</a:t>
              </a:r>
              <a:endParaRPr kumimoji="1" lang="ja-JP" altLang="en-US" sz="800" dirty="0"/>
            </a:p>
          </p:txBody>
        </p:sp>
        <p:sp>
          <p:nvSpPr>
            <p:cNvPr id="33" name="テキスト ボックス 32"/>
            <p:cNvSpPr txBox="1"/>
            <p:nvPr/>
          </p:nvSpPr>
          <p:spPr>
            <a:xfrm>
              <a:off x="7072330" y="2714620"/>
              <a:ext cx="235962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・</a:t>
              </a:r>
              <a:endParaRPr kumimoji="1" lang="ja-JP" altLang="en-US" sz="800" dirty="0"/>
            </a:p>
          </p:txBody>
        </p:sp>
        <p:sp>
          <p:nvSpPr>
            <p:cNvPr id="34" name="テキスト ボックス 33"/>
            <p:cNvSpPr txBox="1"/>
            <p:nvPr/>
          </p:nvSpPr>
          <p:spPr>
            <a:xfrm>
              <a:off x="6858016" y="3071810"/>
              <a:ext cx="235962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・</a:t>
              </a:r>
              <a:endParaRPr kumimoji="1" lang="ja-JP" altLang="en-US" sz="800" dirty="0"/>
            </a:p>
          </p:txBody>
        </p:sp>
        <p:sp>
          <p:nvSpPr>
            <p:cNvPr id="35" name="テキスト ボックス 34"/>
            <p:cNvSpPr txBox="1"/>
            <p:nvPr/>
          </p:nvSpPr>
          <p:spPr>
            <a:xfrm>
              <a:off x="7072330" y="3071810"/>
              <a:ext cx="235962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800" dirty="0" smtClean="0"/>
                <a:t>・</a:t>
              </a:r>
              <a:endParaRPr kumimoji="1" lang="ja-JP" altLang="en-US" sz="8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ハノイの塔：移動回数</a:t>
            </a:r>
            <a:endParaRPr kumimoji="1" lang="ja-JP" altLang="en-US" dirty="0"/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0" y="1428736"/>
            <a:ext cx="9345828" cy="40318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200" dirty="0" smtClean="0"/>
              <a:t>void </a:t>
            </a:r>
            <a:r>
              <a:rPr lang="en-US" altLang="ja-JP" sz="3200" dirty="0" err="1" smtClean="0"/>
              <a:t>hanoi</a:t>
            </a:r>
            <a:r>
              <a:rPr lang="en-US" altLang="ja-JP" sz="3200" dirty="0" smtClean="0"/>
              <a:t>(</a:t>
            </a:r>
            <a:r>
              <a:rPr lang="en-US" altLang="ja-JP" sz="3200" dirty="0" err="1" smtClean="0"/>
              <a:t>int</a:t>
            </a:r>
            <a:r>
              <a:rPr lang="en-US" altLang="ja-JP" sz="3200" dirty="0" smtClean="0"/>
              <a:t> </a:t>
            </a:r>
            <a:r>
              <a:rPr lang="en-US" altLang="ja-JP" sz="3200" dirty="0" err="1" smtClean="0"/>
              <a:t>ndisk</a:t>
            </a:r>
            <a:r>
              <a:rPr lang="en-US" altLang="ja-JP" sz="3200" dirty="0" smtClean="0"/>
              <a:t>, char *</a:t>
            </a:r>
            <a:r>
              <a:rPr lang="en-US" altLang="ja-JP" sz="3200" dirty="0" err="1" smtClean="0"/>
              <a:t>src</a:t>
            </a:r>
            <a:r>
              <a:rPr lang="en-US" altLang="ja-JP" sz="3200" dirty="0" smtClean="0"/>
              <a:t>, char *</a:t>
            </a:r>
            <a:r>
              <a:rPr lang="en-US" altLang="ja-JP" sz="3200" dirty="0" err="1" smtClean="0"/>
              <a:t>dst</a:t>
            </a:r>
            <a:r>
              <a:rPr lang="en-US" altLang="ja-JP" sz="3200" dirty="0" smtClean="0"/>
              <a:t>, char *work)</a:t>
            </a:r>
          </a:p>
          <a:p>
            <a:r>
              <a:rPr lang="en-US" altLang="ja-JP" sz="3200" dirty="0" smtClean="0"/>
              <a:t>{</a:t>
            </a:r>
          </a:p>
          <a:p>
            <a:r>
              <a:rPr lang="en-US" altLang="ja-JP" sz="3200" dirty="0" smtClean="0"/>
              <a:t>	if(</a:t>
            </a:r>
            <a:r>
              <a:rPr lang="en-US" altLang="ja-JP" sz="3200" dirty="0" err="1" smtClean="0"/>
              <a:t>ndisk</a:t>
            </a:r>
            <a:r>
              <a:rPr lang="en-US" altLang="ja-JP" sz="3200" dirty="0" smtClean="0"/>
              <a:t>&gt;=1){</a:t>
            </a:r>
          </a:p>
          <a:p>
            <a:r>
              <a:rPr lang="en-US" altLang="ja-JP" sz="3200" dirty="0" smtClean="0"/>
              <a:t>		</a:t>
            </a:r>
            <a:r>
              <a:rPr lang="en-US" altLang="ja-JP" sz="3200" dirty="0" err="1" smtClean="0">
                <a:solidFill>
                  <a:srgbClr val="00B0F0"/>
                </a:solidFill>
              </a:rPr>
              <a:t>hanoi</a:t>
            </a:r>
            <a:r>
              <a:rPr lang="en-US" altLang="ja-JP" sz="3200" dirty="0" smtClean="0"/>
              <a:t>(</a:t>
            </a:r>
            <a:r>
              <a:rPr lang="en-US" altLang="ja-JP" sz="3200" dirty="0" smtClean="0">
                <a:solidFill>
                  <a:srgbClr val="FF0000"/>
                </a:solidFill>
              </a:rPr>
              <a:t>ndisk-1</a:t>
            </a:r>
            <a:r>
              <a:rPr lang="en-US" altLang="ja-JP" sz="3200" dirty="0" smtClean="0"/>
              <a:t>, </a:t>
            </a:r>
            <a:r>
              <a:rPr lang="en-US" altLang="ja-JP" sz="3200" dirty="0" err="1" smtClean="0"/>
              <a:t>src</a:t>
            </a:r>
            <a:r>
              <a:rPr lang="en-US" altLang="ja-JP" sz="3200" dirty="0" smtClean="0"/>
              <a:t>, </a:t>
            </a:r>
            <a:r>
              <a:rPr lang="en-US" altLang="ja-JP" sz="3200" dirty="0" smtClean="0">
                <a:solidFill>
                  <a:srgbClr val="FF0000"/>
                </a:solidFill>
              </a:rPr>
              <a:t>work</a:t>
            </a:r>
            <a:r>
              <a:rPr lang="en-US" altLang="ja-JP" sz="3200" dirty="0" smtClean="0"/>
              <a:t>, </a:t>
            </a:r>
            <a:r>
              <a:rPr lang="en-US" altLang="ja-JP" sz="3200" dirty="0" err="1" smtClean="0"/>
              <a:t>dst</a:t>
            </a:r>
            <a:r>
              <a:rPr lang="en-US" altLang="ja-JP" sz="3200" dirty="0" smtClean="0"/>
              <a:t>);  </a:t>
            </a:r>
            <a:r>
              <a:rPr lang="en-US" altLang="ja-JP" sz="3200" dirty="0" smtClean="0">
                <a:solidFill>
                  <a:srgbClr val="0070C0"/>
                </a:solidFill>
              </a:rPr>
              <a:t>m</a:t>
            </a:r>
            <a:r>
              <a:rPr lang="en-US" altLang="ja-JP" sz="1600" dirty="0" smtClean="0">
                <a:solidFill>
                  <a:srgbClr val="0070C0"/>
                </a:solidFill>
              </a:rPr>
              <a:t>n-1</a:t>
            </a:r>
            <a:r>
              <a:rPr lang="ja-JP" altLang="en-US" sz="2800" dirty="0" smtClean="0">
                <a:solidFill>
                  <a:srgbClr val="0070C0"/>
                </a:solidFill>
              </a:rPr>
              <a:t>回の移動</a:t>
            </a:r>
            <a:endParaRPr lang="en-US" altLang="ja-JP" sz="2800" dirty="0" smtClean="0">
              <a:solidFill>
                <a:srgbClr val="0070C0"/>
              </a:solidFill>
            </a:endParaRPr>
          </a:p>
          <a:p>
            <a:r>
              <a:rPr lang="en-US" altLang="ja-JP" sz="3200" dirty="0" smtClean="0"/>
              <a:t>		move(</a:t>
            </a:r>
            <a:r>
              <a:rPr lang="en-US" altLang="ja-JP" sz="3200" dirty="0" err="1" smtClean="0"/>
              <a:t>src</a:t>
            </a:r>
            <a:r>
              <a:rPr lang="en-US" altLang="ja-JP" sz="3200" dirty="0" smtClean="0"/>
              <a:t>, </a:t>
            </a:r>
            <a:r>
              <a:rPr lang="en-US" altLang="ja-JP" sz="3200" dirty="0" err="1" smtClean="0"/>
              <a:t>dst</a:t>
            </a:r>
            <a:r>
              <a:rPr lang="en-US" altLang="ja-JP" sz="3200" dirty="0" smtClean="0"/>
              <a:t>);</a:t>
            </a:r>
            <a:r>
              <a:rPr lang="ja-JP" altLang="en-US" sz="3200" dirty="0" smtClean="0"/>
              <a:t>　　　　　　　　　　</a:t>
            </a:r>
            <a:r>
              <a:rPr lang="en-US" altLang="ja-JP" sz="3200" dirty="0" smtClean="0"/>
              <a:t>1</a:t>
            </a:r>
            <a:r>
              <a:rPr lang="ja-JP" altLang="en-US" sz="3200" dirty="0" smtClean="0"/>
              <a:t>回の移動</a:t>
            </a:r>
            <a:endParaRPr lang="en-US" altLang="ja-JP" sz="3200" dirty="0" smtClean="0"/>
          </a:p>
          <a:p>
            <a:r>
              <a:rPr lang="en-US" altLang="ja-JP" sz="3200" dirty="0" smtClean="0"/>
              <a:t>		</a:t>
            </a:r>
            <a:r>
              <a:rPr lang="en-US" altLang="ja-JP" sz="3200" dirty="0" err="1" smtClean="0">
                <a:solidFill>
                  <a:srgbClr val="00B0F0"/>
                </a:solidFill>
              </a:rPr>
              <a:t>hanoi</a:t>
            </a:r>
            <a:r>
              <a:rPr lang="en-US" altLang="ja-JP" sz="3200" dirty="0" smtClean="0"/>
              <a:t>(</a:t>
            </a:r>
            <a:r>
              <a:rPr lang="en-US" altLang="ja-JP" sz="3200" dirty="0" smtClean="0">
                <a:solidFill>
                  <a:srgbClr val="FF0000"/>
                </a:solidFill>
              </a:rPr>
              <a:t>ndisk-1</a:t>
            </a:r>
            <a:r>
              <a:rPr lang="en-US" altLang="ja-JP" sz="3200" dirty="0" smtClean="0"/>
              <a:t>, </a:t>
            </a:r>
            <a:r>
              <a:rPr lang="en-US" altLang="ja-JP" sz="3200" dirty="0" smtClean="0">
                <a:solidFill>
                  <a:srgbClr val="FF0000"/>
                </a:solidFill>
              </a:rPr>
              <a:t>work</a:t>
            </a:r>
            <a:r>
              <a:rPr lang="en-US" altLang="ja-JP" sz="3200" dirty="0" smtClean="0"/>
              <a:t>, </a:t>
            </a:r>
            <a:r>
              <a:rPr lang="en-US" altLang="ja-JP" sz="3200" dirty="0" err="1" smtClean="0">
                <a:solidFill>
                  <a:srgbClr val="FF0000"/>
                </a:solidFill>
              </a:rPr>
              <a:t>dst</a:t>
            </a:r>
            <a:r>
              <a:rPr lang="en-US" altLang="ja-JP" sz="3200" dirty="0" smtClean="0"/>
              <a:t>, </a:t>
            </a:r>
            <a:r>
              <a:rPr lang="en-US" altLang="ja-JP" sz="3200" dirty="0" err="1" smtClean="0"/>
              <a:t>src</a:t>
            </a:r>
            <a:r>
              <a:rPr lang="en-US" altLang="ja-JP" sz="3200" dirty="0" smtClean="0"/>
              <a:t> );  </a:t>
            </a:r>
            <a:r>
              <a:rPr lang="en-US" altLang="ja-JP" sz="3200" dirty="0" smtClean="0">
                <a:solidFill>
                  <a:srgbClr val="0070C0"/>
                </a:solidFill>
              </a:rPr>
              <a:t>m</a:t>
            </a:r>
            <a:r>
              <a:rPr lang="en-US" altLang="ja-JP" sz="1600" dirty="0" smtClean="0">
                <a:solidFill>
                  <a:srgbClr val="0070C0"/>
                </a:solidFill>
              </a:rPr>
              <a:t>n-1</a:t>
            </a:r>
            <a:r>
              <a:rPr lang="ja-JP" altLang="en-US" sz="2800" dirty="0" smtClean="0">
                <a:solidFill>
                  <a:srgbClr val="0070C0"/>
                </a:solidFill>
              </a:rPr>
              <a:t>回の移動</a:t>
            </a:r>
            <a:endParaRPr lang="en-US" altLang="ja-JP" sz="3200" dirty="0" smtClean="0"/>
          </a:p>
          <a:p>
            <a:r>
              <a:rPr lang="en-US" altLang="ja-JP" sz="3200" dirty="0" smtClean="0"/>
              <a:t>	}</a:t>
            </a:r>
          </a:p>
          <a:p>
            <a:r>
              <a:rPr lang="en-US" altLang="ja-JP" sz="3200" dirty="0" smtClean="0"/>
              <a:t>}</a:t>
            </a:r>
          </a:p>
        </p:txBody>
      </p:sp>
      <p:sp>
        <p:nvSpPr>
          <p:cNvPr id="5" name="正方形/長方形 4"/>
          <p:cNvSpPr/>
          <p:nvPr/>
        </p:nvSpPr>
        <p:spPr>
          <a:xfrm>
            <a:off x="714348" y="5214950"/>
            <a:ext cx="750099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800" dirty="0" err="1" smtClean="0"/>
              <a:t>hanoi</a:t>
            </a:r>
            <a:r>
              <a:rPr lang="en-US" altLang="ja-JP" sz="2800" dirty="0" smtClean="0"/>
              <a:t>(n, , , )</a:t>
            </a:r>
            <a:r>
              <a:rPr lang="ja-JP" altLang="en-US" sz="2800" dirty="0" smtClean="0"/>
              <a:t>の移動回数（</a:t>
            </a:r>
            <a:r>
              <a:rPr lang="en-US" altLang="ja-JP" sz="2800" dirty="0" smtClean="0"/>
              <a:t>n</a:t>
            </a:r>
            <a:r>
              <a:rPr lang="ja-JP" altLang="en-US" sz="2800" dirty="0" smtClean="0"/>
              <a:t>枚の円盤全体を移動させるのに必要な移動回数）：</a:t>
            </a:r>
            <a:r>
              <a:rPr lang="en-US" altLang="ja-JP" sz="2800" dirty="0" err="1" smtClean="0"/>
              <a:t>m</a:t>
            </a:r>
            <a:r>
              <a:rPr lang="en-US" altLang="ja-JP" sz="1400" dirty="0" err="1" smtClean="0"/>
              <a:t>n</a:t>
            </a:r>
            <a:r>
              <a:rPr lang="ja-JP" altLang="en-US" sz="2800" dirty="0" smtClean="0"/>
              <a:t>と置く、と、</a:t>
            </a:r>
            <a:endParaRPr lang="en-US" altLang="ja-JP" sz="2800" dirty="0" smtClean="0"/>
          </a:p>
        </p:txBody>
      </p:sp>
      <p:sp>
        <p:nvSpPr>
          <p:cNvPr id="6" name="正方形/長方形 5"/>
          <p:cNvSpPr/>
          <p:nvPr/>
        </p:nvSpPr>
        <p:spPr>
          <a:xfrm>
            <a:off x="1000100" y="6027003"/>
            <a:ext cx="750099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4800" dirty="0" err="1" smtClean="0">
                <a:solidFill>
                  <a:srgbClr val="0070C0"/>
                </a:solidFill>
              </a:rPr>
              <a:t>m</a:t>
            </a:r>
            <a:r>
              <a:rPr lang="en-US" altLang="ja-JP" sz="2800" dirty="0" err="1" smtClean="0">
                <a:solidFill>
                  <a:srgbClr val="0070C0"/>
                </a:solidFill>
              </a:rPr>
              <a:t>n</a:t>
            </a:r>
            <a:r>
              <a:rPr lang="en-US" altLang="ja-JP" sz="4800" dirty="0" smtClean="0">
                <a:solidFill>
                  <a:srgbClr val="0070C0"/>
                </a:solidFill>
              </a:rPr>
              <a:t> = 2</a:t>
            </a:r>
            <a:r>
              <a:rPr lang="en-US" altLang="ja-JP" sz="4800" baseline="30000" dirty="0" smtClean="0">
                <a:solidFill>
                  <a:srgbClr val="0070C0"/>
                </a:solidFill>
              </a:rPr>
              <a:t>n</a:t>
            </a:r>
            <a:r>
              <a:rPr lang="en-US" altLang="ja-JP" sz="4800" dirty="0" smtClean="0">
                <a:solidFill>
                  <a:srgbClr val="0070C0"/>
                </a:solidFill>
              </a:rPr>
              <a:t>-1</a:t>
            </a:r>
            <a:endParaRPr lang="ja-JP" alt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ハノイの塔：移動回数</a:t>
            </a:r>
            <a:endParaRPr kumimoji="1" lang="ja-JP" altLang="en-US" dirty="0"/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0" y="1428736"/>
            <a:ext cx="9345828" cy="40318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200" dirty="0" smtClean="0"/>
              <a:t>void </a:t>
            </a:r>
            <a:r>
              <a:rPr lang="en-US" altLang="ja-JP" sz="3200" dirty="0" err="1" smtClean="0"/>
              <a:t>hanoi</a:t>
            </a:r>
            <a:r>
              <a:rPr lang="en-US" altLang="ja-JP" sz="3200" dirty="0" smtClean="0"/>
              <a:t>(</a:t>
            </a:r>
            <a:r>
              <a:rPr lang="en-US" altLang="ja-JP" sz="3200" dirty="0" err="1" smtClean="0"/>
              <a:t>int</a:t>
            </a:r>
            <a:r>
              <a:rPr lang="en-US" altLang="ja-JP" sz="3200" dirty="0" smtClean="0"/>
              <a:t> </a:t>
            </a:r>
            <a:r>
              <a:rPr lang="en-US" altLang="ja-JP" sz="3200" dirty="0" err="1" smtClean="0"/>
              <a:t>ndisk</a:t>
            </a:r>
            <a:r>
              <a:rPr lang="en-US" altLang="ja-JP" sz="3200" dirty="0" smtClean="0"/>
              <a:t>, char *</a:t>
            </a:r>
            <a:r>
              <a:rPr lang="en-US" altLang="ja-JP" sz="3200" dirty="0" err="1" smtClean="0"/>
              <a:t>src</a:t>
            </a:r>
            <a:r>
              <a:rPr lang="en-US" altLang="ja-JP" sz="3200" dirty="0" smtClean="0"/>
              <a:t>, char *</a:t>
            </a:r>
            <a:r>
              <a:rPr lang="en-US" altLang="ja-JP" sz="3200" dirty="0" err="1" smtClean="0"/>
              <a:t>dst</a:t>
            </a:r>
            <a:r>
              <a:rPr lang="en-US" altLang="ja-JP" sz="3200" dirty="0" smtClean="0"/>
              <a:t>, char *work)</a:t>
            </a:r>
          </a:p>
          <a:p>
            <a:r>
              <a:rPr lang="en-US" altLang="ja-JP" sz="3200" dirty="0" smtClean="0"/>
              <a:t>{</a:t>
            </a:r>
          </a:p>
          <a:p>
            <a:r>
              <a:rPr lang="en-US" altLang="ja-JP" sz="3200" dirty="0" smtClean="0"/>
              <a:t>	if(</a:t>
            </a:r>
            <a:r>
              <a:rPr lang="en-US" altLang="ja-JP" sz="3200" dirty="0" err="1" smtClean="0"/>
              <a:t>ndisk</a:t>
            </a:r>
            <a:r>
              <a:rPr lang="en-US" altLang="ja-JP" sz="3200" dirty="0" smtClean="0"/>
              <a:t>&gt;=1){</a:t>
            </a:r>
          </a:p>
          <a:p>
            <a:r>
              <a:rPr lang="en-US" altLang="ja-JP" sz="3200" dirty="0" smtClean="0"/>
              <a:t>		</a:t>
            </a:r>
            <a:r>
              <a:rPr lang="en-US" altLang="ja-JP" sz="3200" dirty="0" err="1" smtClean="0">
                <a:solidFill>
                  <a:srgbClr val="00B0F0"/>
                </a:solidFill>
              </a:rPr>
              <a:t>hanoi</a:t>
            </a:r>
            <a:r>
              <a:rPr lang="en-US" altLang="ja-JP" sz="3200" dirty="0" smtClean="0"/>
              <a:t>(</a:t>
            </a:r>
            <a:r>
              <a:rPr lang="en-US" altLang="ja-JP" sz="3200" dirty="0" smtClean="0">
                <a:solidFill>
                  <a:srgbClr val="FF0000"/>
                </a:solidFill>
              </a:rPr>
              <a:t>ndisk-1</a:t>
            </a:r>
            <a:r>
              <a:rPr lang="en-US" altLang="ja-JP" sz="3200" dirty="0" smtClean="0"/>
              <a:t>, </a:t>
            </a:r>
            <a:r>
              <a:rPr lang="en-US" altLang="ja-JP" sz="3200" dirty="0" err="1" smtClean="0"/>
              <a:t>src</a:t>
            </a:r>
            <a:r>
              <a:rPr lang="en-US" altLang="ja-JP" sz="3200" dirty="0" smtClean="0"/>
              <a:t>, </a:t>
            </a:r>
            <a:r>
              <a:rPr lang="en-US" altLang="ja-JP" sz="3200" dirty="0" smtClean="0">
                <a:solidFill>
                  <a:srgbClr val="FF0000"/>
                </a:solidFill>
              </a:rPr>
              <a:t>work</a:t>
            </a:r>
            <a:r>
              <a:rPr lang="en-US" altLang="ja-JP" sz="3200" dirty="0" smtClean="0"/>
              <a:t>, </a:t>
            </a:r>
            <a:r>
              <a:rPr lang="en-US" altLang="ja-JP" sz="3200" dirty="0" err="1" smtClean="0"/>
              <a:t>dst</a:t>
            </a:r>
            <a:r>
              <a:rPr lang="en-US" altLang="ja-JP" sz="3200" dirty="0" smtClean="0"/>
              <a:t>);  </a:t>
            </a:r>
            <a:r>
              <a:rPr lang="en-US" altLang="ja-JP" sz="3200" dirty="0" smtClean="0">
                <a:solidFill>
                  <a:srgbClr val="0070C0"/>
                </a:solidFill>
              </a:rPr>
              <a:t>m</a:t>
            </a:r>
            <a:r>
              <a:rPr lang="en-US" altLang="ja-JP" sz="1600" dirty="0" smtClean="0">
                <a:solidFill>
                  <a:srgbClr val="0070C0"/>
                </a:solidFill>
              </a:rPr>
              <a:t>n-1</a:t>
            </a:r>
            <a:r>
              <a:rPr lang="ja-JP" altLang="en-US" sz="2800" dirty="0" smtClean="0">
                <a:solidFill>
                  <a:srgbClr val="0070C0"/>
                </a:solidFill>
              </a:rPr>
              <a:t>回の移動</a:t>
            </a:r>
            <a:endParaRPr lang="en-US" altLang="ja-JP" sz="2800" dirty="0" smtClean="0">
              <a:solidFill>
                <a:srgbClr val="0070C0"/>
              </a:solidFill>
            </a:endParaRPr>
          </a:p>
          <a:p>
            <a:r>
              <a:rPr lang="en-US" altLang="ja-JP" sz="3200" dirty="0" smtClean="0"/>
              <a:t>		move(</a:t>
            </a:r>
            <a:r>
              <a:rPr lang="en-US" altLang="ja-JP" sz="3200" dirty="0" err="1" smtClean="0"/>
              <a:t>src</a:t>
            </a:r>
            <a:r>
              <a:rPr lang="en-US" altLang="ja-JP" sz="3200" dirty="0" smtClean="0"/>
              <a:t>, </a:t>
            </a:r>
            <a:r>
              <a:rPr lang="en-US" altLang="ja-JP" sz="3200" dirty="0" err="1" smtClean="0"/>
              <a:t>dst</a:t>
            </a:r>
            <a:r>
              <a:rPr lang="en-US" altLang="ja-JP" sz="3200" dirty="0" smtClean="0"/>
              <a:t>);</a:t>
            </a:r>
            <a:r>
              <a:rPr lang="ja-JP" altLang="en-US" sz="3200" dirty="0" smtClean="0"/>
              <a:t>　　　　　　　　　　</a:t>
            </a:r>
            <a:r>
              <a:rPr lang="en-US" altLang="ja-JP" sz="3200" dirty="0" smtClean="0"/>
              <a:t>1</a:t>
            </a:r>
            <a:r>
              <a:rPr lang="ja-JP" altLang="en-US" sz="3200" dirty="0" smtClean="0"/>
              <a:t>回の移動</a:t>
            </a:r>
            <a:endParaRPr lang="en-US" altLang="ja-JP" sz="3200" dirty="0" smtClean="0"/>
          </a:p>
          <a:p>
            <a:r>
              <a:rPr lang="en-US" altLang="ja-JP" sz="3200" dirty="0" smtClean="0"/>
              <a:t>		</a:t>
            </a:r>
            <a:r>
              <a:rPr lang="en-US" altLang="ja-JP" sz="3200" dirty="0" err="1" smtClean="0">
                <a:solidFill>
                  <a:srgbClr val="00B0F0"/>
                </a:solidFill>
              </a:rPr>
              <a:t>hanoi</a:t>
            </a:r>
            <a:r>
              <a:rPr lang="en-US" altLang="ja-JP" sz="3200" dirty="0" smtClean="0"/>
              <a:t>(</a:t>
            </a:r>
            <a:r>
              <a:rPr lang="en-US" altLang="ja-JP" sz="3200" dirty="0" smtClean="0">
                <a:solidFill>
                  <a:srgbClr val="FF0000"/>
                </a:solidFill>
              </a:rPr>
              <a:t>ndisk-1</a:t>
            </a:r>
            <a:r>
              <a:rPr lang="en-US" altLang="ja-JP" sz="3200" dirty="0" smtClean="0"/>
              <a:t>, </a:t>
            </a:r>
            <a:r>
              <a:rPr lang="en-US" altLang="ja-JP" sz="3200" dirty="0" smtClean="0">
                <a:solidFill>
                  <a:srgbClr val="FF0000"/>
                </a:solidFill>
              </a:rPr>
              <a:t>work</a:t>
            </a:r>
            <a:r>
              <a:rPr lang="en-US" altLang="ja-JP" sz="3200" dirty="0" smtClean="0"/>
              <a:t>, </a:t>
            </a:r>
            <a:r>
              <a:rPr lang="en-US" altLang="ja-JP" sz="3200" dirty="0" err="1" smtClean="0">
                <a:solidFill>
                  <a:srgbClr val="FF0000"/>
                </a:solidFill>
              </a:rPr>
              <a:t>dst</a:t>
            </a:r>
            <a:r>
              <a:rPr lang="en-US" altLang="ja-JP" sz="3200" dirty="0" smtClean="0"/>
              <a:t>, </a:t>
            </a:r>
            <a:r>
              <a:rPr lang="en-US" altLang="ja-JP" sz="3200" dirty="0" err="1" smtClean="0"/>
              <a:t>src</a:t>
            </a:r>
            <a:r>
              <a:rPr lang="en-US" altLang="ja-JP" sz="3200" dirty="0" smtClean="0"/>
              <a:t> );  </a:t>
            </a:r>
            <a:r>
              <a:rPr lang="en-US" altLang="ja-JP" sz="3200" dirty="0" smtClean="0">
                <a:solidFill>
                  <a:srgbClr val="0070C0"/>
                </a:solidFill>
              </a:rPr>
              <a:t>m</a:t>
            </a:r>
            <a:r>
              <a:rPr lang="en-US" altLang="ja-JP" sz="1600" dirty="0" smtClean="0">
                <a:solidFill>
                  <a:srgbClr val="0070C0"/>
                </a:solidFill>
              </a:rPr>
              <a:t>n-1</a:t>
            </a:r>
            <a:r>
              <a:rPr lang="ja-JP" altLang="en-US" sz="2800" dirty="0" smtClean="0">
                <a:solidFill>
                  <a:srgbClr val="0070C0"/>
                </a:solidFill>
              </a:rPr>
              <a:t>回の移動</a:t>
            </a:r>
            <a:endParaRPr lang="en-US" altLang="ja-JP" sz="3200" dirty="0" smtClean="0"/>
          </a:p>
          <a:p>
            <a:r>
              <a:rPr lang="en-US" altLang="ja-JP" sz="3200" dirty="0" smtClean="0"/>
              <a:t>	}</a:t>
            </a:r>
          </a:p>
          <a:p>
            <a:r>
              <a:rPr lang="en-US" altLang="ja-JP" sz="3200" dirty="0" smtClean="0"/>
              <a:t>}</a:t>
            </a:r>
          </a:p>
        </p:txBody>
      </p:sp>
      <p:sp>
        <p:nvSpPr>
          <p:cNvPr id="5" name="正方形/長方形 4"/>
          <p:cNvSpPr/>
          <p:nvPr/>
        </p:nvSpPr>
        <p:spPr>
          <a:xfrm>
            <a:off x="714348" y="5214950"/>
            <a:ext cx="750099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800" dirty="0" err="1" smtClean="0"/>
              <a:t>hanoi</a:t>
            </a:r>
            <a:r>
              <a:rPr lang="en-US" altLang="ja-JP" sz="2800" dirty="0" smtClean="0"/>
              <a:t>(n, , , )</a:t>
            </a:r>
            <a:r>
              <a:rPr lang="ja-JP" altLang="en-US" sz="2800" dirty="0" smtClean="0"/>
              <a:t>の移動回数（</a:t>
            </a:r>
            <a:r>
              <a:rPr lang="en-US" altLang="ja-JP" sz="2800" dirty="0" smtClean="0"/>
              <a:t>n</a:t>
            </a:r>
            <a:r>
              <a:rPr lang="ja-JP" altLang="en-US" sz="2800" dirty="0" smtClean="0"/>
              <a:t>枚の円盤全体を移動させるのに必要な移動回数）：</a:t>
            </a:r>
            <a:r>
              <a:rPr lang="en-US" altLang="ja-JP" sz="2800" dirty="0" err="1" smtClean="0"/>
              <a:t>m</a:t>
            </a:r>
            <a:r>
              <a:rPr lang="en-US" altLang="ja-JP" sz="1400" dirty="0" err="1" smtClean="0"/>
              <a:t>n</a:t>
            </a:r>
            <a:r>
              <a:rPr lang="ja-JP" altLang="en-US" sz="2800" dirty="0" smtClean="0"/>
              <a:t>と置く、と、</a:t>
            </a:r>
            <a:endParaRPr lang="en-US" altLang="ja-JP" sz="2800" dirty="0" smtClean="0"/>
          </a:p>
        </p:txBody>
      </p:sp>
      <p:sp>
        <p:nvSpPr>
          <p:cNvPr id="6" name="正方形/長方形 5"/>
          <p:cNvSpPr/>
          <p:nvPr/>
        </p:nvSpPr>
        <p:spPr>
          <a:xfrm>
            <a:off x="1000100" y="6027003"/>
            <a:ext cx="750099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4800" dirty="0" err="1" smtClean="0">
                <a:solidFill>
                  <a:srgbClr val="0070C0"/>
                </a:solidFill>
              </a:rPr>
              <a:t>m</a:t>
            </a:r>
            <a:r>
              <a:rPr lang="en-US" altLang="ja-JP" sz="2800" dirty="0" err="1" smtClean="0">
                <a:solidFill>
                  <a:srgbClr val="0070C0"/>
                </a:solidFill>
              </a:rPr>
              <a:t>n</a:t>
            </a:r>
            <a:r>
              <a:rPr lang="en-US" altLang="ja-JP" sz="4800" dirty="0" smtClean="0">
                <a:solidFill>
                  <a:srgbClr val="0070C0"/>
                </a:solidFill>
              </a:rPr>
              <a:t> = 2</a:t>
            </a:r>
            <a:r>
              <a:rPr lang="en-US" altLang="ja-JP" sz="4800" baseline="30000" dirty="0" smtClean="0">
                <a:solidFill>
                  <a:srgbClr val="0070C0"/>
                </a:solidFill>
              </a:rPr>
              <a:t>n</a:t>
            </a:r>
            <a:r>
              <a:rPr lang="en-US" altLang="ja-JP" sz="4800" dirty="0" smtClean="0">
                <a:solidFill>
                  <a:srgbClr val="0070C0"/>
                </a:solidFill>
              </a:rPr>
              <a:t>-1</a:t>
            </a:r>
            <a:endParaRPr lang="ja-JP" altLang="en-US" sz="4800" dirty="0"/>
          </a:p>
        </p:txBody>
      </p:sp>
      <p:sp>
        <p:nvSpPr>
          <p:cNvPr id="8" name="正方形/長方形 7"/>
          <p:cNvSpPr/>
          <p:nvPr/>
        </p:nvSpPr>
        <p:spPr>
          <a:xfrm>
            <a:off x="7072330" y="428604"/>
            <a:ext cx="207167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6000" dirty="0" smtClean="0">
                <a:solidFill>
                  <a:srgbClr val="FF0000"/>
                </a:solidFill>
              </a:rPr>
              <a:t>O(2</a:t>
            </a:r>
            <a:r>
              <a:rPr lang="en-US" altLang="ja-JP" sz="6000" baseline="30000" dirty="0" smtClean="0">
                <a:solidFill>
                  <a:srgbClr val="FF0000"/>
                </a:solidFill>
              </a:rPr>
              <a:t>n</a:t>
            </a:r>
            <a:r>
              <a:rPr lang="en-US" altLang="ja-JP" sz="6000" dirty="0" smtClean="0">
                <a:solidFill>
                  <a:srgbClr val="FF0000"/>
                </a:solidFill>
              </a:rPr>
              <a:t>)</a:t>
            </a:r>
            <a:endParaRPr lang="ja-JP" altLang="en-US" sz="6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ハノイの塔：移動回数</a:t>
            </a:r>
            <a:endParaRPr kumimoji="1" lang="ja-JP" altLang="en-US" dirty="0"/>
          </a:p>
        </p:txBody>
      </p:sp>
      <p:sp>
        <p:nvSpPr>
          <p:cNvPr id="6" name="正方形/長方形 5"/>
          <p:cNvSpPr/>
          <p:nvPr/>
        </p:nvSpPr>
        <p:spPr>
          <a:xfrm>
            <a:off x="1000100" y="6027003"/>
            <a:ext cx="750099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4800" dirty="0" err="1" smtClean="0">
                <a:solidFill>
                  <a:srgbClr val="0070C0"/>
                </a:solidFill>
              </a:rPr>
              <a:t>m</a:t>
            </a:r>
            <a:r>
              <a:rPr lang="en-US" altLang="ja-JP" sz="2800" dirty="0" err="1" smtClean="0">
                <a:solidFill>
                  <a:srgbClr val="0070C0"/>
                </a:solidFill>
              </a:rPr>
              <a:t>n</a:t>
            </a:r>
            <a:r>
              <a:rPr lang="en-US" altLang="ja-JP" sz="4800" dirty="0" smtClean="0">
                <a:solidFill>
                  <a:srgbClr val="0070C0"/>
                </a:solidFill>
              </a:rPr>
              <a:t> = 2</a:t>
            </a:r>
            <a:r>
              <a:rPr lang="en-US" altLang="ja-JP" sz="4800" baseline="30000" dirty="0" smtClean="0">
                <a:solidFill>
                  <a:srgbClr val="0070C0"/>
                </a:solidFill>
              </a:rPr>
              <a:t>n</a:t>
            </a:r>
            <a:r>
              <a:rPr lang="en-US" altLang="ja-JP" sz="4800" dirty="0" smtClean="0">
                <a:solidFill>
                  <a:srgbClr val="0070C0"/>
                </a:solidFill>
              </a:rPr>
              <a:t>-1</a:t>
            </a:r>
            <a:endParaRPr lang="ja-JP" altLang="en-US" sz="4800" dirty="0"/>
          </a:p>
        </p:txBody>
      </p:sp>
      <p:sp>
        <p:nvSpPr>
          <p:cNvPr id="8" name="正方形/長方形 7"/>
          <p:cNvSpPr/>
          <p:nvPr/>
        </p:nvSpPr>
        <p:spPr>
          <a:xfrm>
            <a:off x="7072330" y="428604"/>
            <a:ext cx="207167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6000" dirty="0" smtClean="0">
                <a:solidFill>
                  <a:srgbClr val="FF0000"/>
                </a:solidFill>
              </a:rPr>
              <a:t>O(2</a:t>
            </a:r>
            <a:r>
              <a:rPr lang="en-US" altLang="ja-JP" sz="6000" baseline="30000" dirty="0" smtClean="0">
                <a:solidFill>
                  <a:srgbClr val="FF0000"/>
                </a:solidFill>
              </a:rPr>
              <a:t>n</a:t>
            </a:r>
            <a:r>
              <a:rPr lang="en-US" altLang="ja-JP" sz="6000" dirty="0" smtClean="0">
                <a:solidFill>
                  <a:srgbClr val="FF0000"/>
                </a:solidFill>
              </a:rPr>
              <a:t>)</a:t>
            </a:r>
            <a:endParaRPr lang="ja-JP" altLang="en-US" sz="6000" dirty="0">
              <a:solidFill>
                <a:srgbClr val="FF0000"/>
              </a:solidFill>
            </a:endParaRPr>
          </a:p>
        </p:txBody>
      </p:sp>
      <p:graphicFrame>
        <p:nvGraphicFramePr>
          <p:cNvPr id="9" name="表 8"/>
          <p:cNvGraphicFramePr>
            <a:graphicFrameLocks noGrp="1"/>
          </p:cNvGraphicFramePr>
          <p:nvPr/>
        </p:nvGraphicFramePr>
        <p:xfrm>
          <a:off x="1524000" y="1397000"/>
          <a:ext cx="6096000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6298"/>
                <a:gridCol w="5119702"/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ja-JP" sz="1800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r>
                        <a:rPr lang="en-US" altLang="ja-JP" sz="1800" baseline="30000" dirty="0" smtClean="0">
                          <a:solidFill>
                            <a:srgbClr val="FF0000"/>
                          </a:solidFill>
                        </a:rPr>
                        <a:t>n</a:t>
                      </a:r>
                      <a:r>
                        <a:rPr lang="en-US" altLang="ja-JP" sz="1800" baseline="0" dirty="0" smtClean="0">
                          <a:solidFill>
                            <a:srgbClr val="FF0000"/>
                          </a:solidFill>
                        </a:rPr>
                        <a:t>-1</a:t>
                      </a:r>
                      <a:endParaRPr kumimoji="1" lang="ja-JP" altLang="en-US" baseline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3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7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15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8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255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65,535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32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4,294,967,295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64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dirty="0" smtClean="0"/>
                        <a:t>およそ</a:t>
                      </a:r>
                      <a:r>
                        <a:rPr kumimoji="1" lang="en-US" altLang="ja-JP" dirty="0" smtClean="0"/>
                        <a:t>10</a:t>
                      </a:r>
                      <a:r>
                        <a:rPr kumimoji="1" lang="en-US" altLang="ja-JP" baseline="30000" dirty="0" smtClean="0"/>
                        <a:t>19</a:t>
                      </a:r>
                      <a:endParaRPr kumimoji="1" lang="ja-JP" altLang="en-US" baseline="30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100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 smtClean="0"/>
                        <a:t>およそ</a:t>
                      </a:r>
                      <a:r>
                        <a:rPr kumimoji="1" lang="en-US" altLang="ja-JP" dirty="0" smtClean="0"/>
                        <a:t>10</a:t>
                      </a:r>
                      <a:r>
                        <a:rPr kumimoji="1" lang="en-US" altLang="ja-JP" baseline="30000" dirty="0" smtClean="0"/>
                        <a:t>30</a:t>
                      </a:r>
                      <a:endParaRPr kumimoji="1" lang="ja-JP" altLang="en-US" baseline="300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1,000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 smtClean="0"/>
                        <a:t>およそ</a:t>
                      </a:r>
                      <a:r>
                        <a:rPr kumimoji="1" lang="en-US" altLang="ja-JP" dirty="0" smtClean="0"/>
                        <a:t>10</a:t>
                      </a:r>
                      <a:r>
                        <a:rPr kumimoji="1" lang="en-US" altLang="ja-JP" baseline="30000" dirty="0" smtClean="0"/>
                        <a:t>300</a:t>
                      </a:r>
                      <a:endParaRPr kumimoji="1" lang="ja-JP" altLang="en-US" baseline="30000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3" name="正方形/長方形 12"/>
          <p:cNvSpPr/>
          <p:nvPr/>
        </p:nvSpPr>
        <p:spPr>
          <a:xfrm>
            <a:off x="714348" y="5214950"/>
            <a:ext cx="750099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800" dirty="0" err="1" smtClean="0"/>
              <a:t>hanoi</a:t>
            </a:r>
            <a:r>
              <a:rPr lang="en-US" altLang="ja-JP" sz="2800" dirty="0" smtClean="0"/>
              <a:t>(n, , , )</a:t>
            </a:r>
            <a:r>
              <a:rPr lang="ja-JP" altLang="en-US" sz="2800" dirty="0" smtClean="0"/>
              <a:t>の移動回数（</a:t>
            </a:r>
            <a:r>
              <a:rPr lang="en-US" altLang="ja-JP" sz="2800" dirty="0" smtClean="0"/>
              <a:t>n</a:t>
            </a:r>
            <a:r>
              <a:rPr lang="ja-JP" altLang="en-US" sz="2800" dirty="0" smtClean="0"/>
              <a:t>枚の円盤全体を移動させるのに必要な移動回数）：</a:t>
            </a:r>
            <a:r>
              <a:rPr lang="en-US" altLang="ja-JP" sz="2800" dirty="0" err="1" smtClean="0"/>
              <a:t>m</a:t>
            </a:r>
            <a:r>
              <a:rPr lang="en-US" altLang="ja-JP" sz="1400" dirty="0" err="1" smtClean="0"/>
              <a:t>n</a:t>
            </a:r>
            <a:r>
              <a:rPr lang="ja-JP" altLang="en-US" sz="2800" dirty="0" smtClean="0"/>
              <a:t>と置く、と、</a:t>
            </a:r>
            <a:endParaRPr lang="en-US" altLang="ja-JP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/>
          <p:cNvSpPr/>
          <p:nvPr/>
        </p:nvSpPr>
        <p:spPr>
          <a:xfrm>
            <a:off x="857224" y="5214950"/>
            <a:ext cx="750099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800" dirty="0" smtClean="0"/>
              <a:t>円盤を目にもとまらぬ早業（</a:t>
            </a:r>
            <a:r>
              <a:rPr lang="en-US" altLang="ja-JP" sz="2800" dirty="0" smtClean="0"/>
              <a:t>1</a:t>
            </a:r>
            <a:r>
              <a:rPr lang="ja-JP" altLang="en-US" sz="2800" dirty="0" smtClean="0"/>
              <a:t>秒間に</a:t>
            </a:r>
            <a:r>
              <a:rPr lang="en-US" altLang="ja-JP" sz="2800" dirty="0" smtClean="0"/>
              <a:t>100</a:t>
            </a:r>
            <a:r>
              <a:rPr lang="ja-JP" altLang="en-US" sz="2800" dirty="0" smtClean="0"/>
              <a:t>億回）</a:t>
            </a:r>
            <a:endParaRPr lang="en-US" altLang="ja-JP" sz="2800" dirty="0" smtClean="0"/>
          </a:p>
          <a:p>
            <a:r>
              <a:rPr lang="ja-JP" altLang="en-US" sz="2800" dirty="0" smtClean="0"/>
              <a:t>で移動させたら</a:t>
            </a:r>
            <a:r>
              <a:rPr lang="en-US" altLang="ja-JP" sz="2800" dirty="0" smtClean="0"/>
              <a:t>…</a:t>
            </a:r>
          </a:p>
        </p:txBody>
      </p:sp>
      <p:sp>
        <p:nvSpPr>
          <p:cNvPr id="11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ハノイの塔：移動回数</a:t>
            </a:r>
            <a:endParaRPr kumimoji="1" lang="ja-JP" altLang="en-US" dirty="0"/>
          </a:p>
        </p:txBody>
      </p:sp>
      <p:sp>
        <p:nvSpPr>
          <p:cNvPr id="6" name="正方形/長方形 5"/>
          <p:cNvSpPr/>
          <p:nvPr/>
        </p:nvSpPr>
        <p:spPr>
          <a:xfrm>
            <a:off x="1000100" y="6027003"/>
            <a:ext cx="750099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4800" dirty="0" err="1" smtClean="0">
                <a:solidFill>
                  <a:srgbClr val="0070C0"/>
                </a:solidFill>
              </a:rPr>
              <a:t>m</a:t>
            </a:r>
            <a:r>
              <a:rPr lang="en-US" altLang="ja-JP" sz="2800" dirty="0" err="1" smtClean="0">
                <a:solidFill>
                  <a:srgbClr val="0070C0"/>
                </a:solidFill>
              </a:rPr>
              <a:t>n</a:t>
            </a:r>
            <a:r>
              <a:rPr lang="en-US" altLang="ja-JP" sz="4800" dirty="0" smtClean="0">
                <a:solidFill>
                  <a:srgbClr val="0070C0"/>
                </a:solidFill>
              </a:rPr>
              <a:t> = 2</a:t>
            </a:r>
            <a:r>
              <a:rPr lang="en-US" altLang="ja-JP" sz="4800" baseline="30000" dirty="0" smtClean="0">
                <a:solidFill>
                  <a:srgbClr val="0070C0"/>
                </a:solidFill>
              </a:rPr>
              <a:t>n</a:t>
            </a:r>
            <a:r>
              <a:rPr lang="en-US" altLang="ja-JP" sz="4800" dirty="0" smtClean="0">
                <a:solidFill>
                  <a:srgbClr val="0070C0"/>
                </a:solidFill>
              </a:rPr>
              <a:t>-1</a:t>
            </a:r>
            <a:endParaRPr lang="ja-JP" altLang="en-US" sz="4800" dirty="0"/>
          </a:p>
        </p:txBody>
      </p:sp>
      <p:sp>
        <p:nvSpPr>
          <p:cNvPr id="8" name="正方形/長方形 7"/>
          <p:cNvSpPr/>
          <p:nvPr/>
        </p:nvSpPr>
        <p:spPr>
          <a:xfrm>
            <a:off x="7072330" y="428604"/>
            <a:ext cx="207167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6000" dirty="0" smtClean="0">
                <a:solidFill>
                  <a:srgbClr val="FF0000"/>
                </a:solidFill>
              </a:rPr>
              <a:t>O(2</a:t>
            </a:r>
            <a:r>
              <a:rPr lang="en-US" altLang="ja-JP" sz="6000" baseline="30000" dirty="0" smtClean="0">
                <a:solidFill>
                  <a:srgbClr val="FF0000"/>
                </a:solidFill>
              </a:rPr>
              <a:t>n</a:t>
            </a:r>
            <a:r>
              <a:rPr lang="en-US" altLang="ja-JP" sz="6000" dirty="0" smtClean="0">
                <a:solidFill>
                  <a:srgbClr val="FF0000"/>
                </a:solidFill>
              </a:rPr>
              <a:t>)</a:t>
            </a:r>
            <a:endParaRPr lang="ja-JP" altLang="en-US" sz="6000" dirty="0">
              <a:solidFill>
                <a:srgbClr val="FF0000"/>
              </a:solidFill>
            </a:endParaRPr>
          </a:p>
        </p:txBody>
      </p:sp>
      <p:graphicFrame>
        <p:nvGraphicFramePr>
          <p:cNvPr id="9" name="表 8"/>
          <p:cNvGraphicFramePr>
            <a:graphicFrameLocks noGrp="1"/>
          </p:cNvGraphicFramePr>
          <p:nvPr/>
        </p:nvGraphicFramePr>
        <p:xfrm>
          <a:off x="1524000" y="1397000"/>
          <a:ext cx="6096000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6298"/>
                <a:gridCol w="5119702"/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ja-JP" sz="1800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r>
                        <a:rPr lang="en-US" altLang="ja-JP" sz="1800" baseline="30000" dirty="0" smtClean="0">
                          <a:solidFill>
                            <a:srgbClr val="FF0000"/>
                          </a:solidFill>
                        </a:rPr>
                        <a:t>n</a:t>
                      </a:r>
                      <a:r>
                        <a:rPr lang="en-US" altLang="ja-JP" sz="1800" baseline="0" dirty="0" smtClean="0">
                          <a:solidFill>
                            <a:srgbClr val="FF0000"/>
                          </a:solidFill>
                        </a:rPr>
                        <a:t>-1</a:t>
                      </a:r>
                      <a:endParaRPr kumimoji="1" lang="ja-JP" altLang="en-US" baseline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3</a:t>
                      </a:r>
                      <a:r>
                        <a:rPr kumimoji="1" lang="en-US" altLang="ja-JP" baseline="0" dirty="0" smtClean="0"/>
                        <a:t> x 10</a:t>
                      </a:r>
                      <a:r>
                        <a:rPr kumimoji="1" lang="en-US" altLang="ja-JP" baseline="30000" dirty="0" smtClean="0"/>
                        <a:t>-10</a:t>
                      </a:r>
                      <a:r>
                        <a:rPr kumimoji="1" lang="ja-JP" altLang="en-US" baseline="0" dirty="0" smtClean="0"/>
                        <a:t>秒： </a:t>
                      </a:r>
                      <a:r>
                        <a:rPr kumimoji="1" lang="en-US" altLang="ja-JP" baseline="0" dirty="0" smtClean="0"/>
                        <a:t>0.3</a:t>
                      </a:r>
                      <a:r>
                        <a:rPr kumimoji="1" lang="ja-JP" altLang="en-US" baseline="0" dirty="0" smtClean="0"/>
                        <a:t>ナノ秒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7</a:t>
                      </a:r>
                      <a:r>
                        <a:rPr kumimoji="1" lang="ja-JP" altLang="en-US" baseline="0" dirty="0" smtClean="0"/>
                        <a:t> </a:t>
                      </a:r>
                      <a:r>
                        <a:rPr kumimoji="1" lang="en-US" altLang="ja-JP" baseline="0" dirty="0" smtClean="0"/>
                        <a:t>x 10</a:t>
                      </a:r>
                      <a:r>
                        <a:rPr kumimoji="1" lang="en-US" altLang="ja-JP" baseline="30000" dirty="0" smtClean="0"/>
                        <a:t>-10</a:t>
                      </a:r>
                      <a:r>
                        <a:rPr kumimoji="1" lang="ja-JP" altLang="en-US" baseline="0" dirty="0" smtClean="0"/>
                        <a:t>秒： </a:t>
                      </a:r>
                      <a:r>
                        <a:rPr kumimoji="1" lang="en-US" altLang="ja-JP" baseline="0" dirty="0" smtClean="0"/>
                        <a:t>0.7</a:t>
                      </a:r>
                      <a:r>
                        <a:rPr kumimoji="1" lang="ja-JP" altLang="en-US" baseline="0" dirty="0" smtClean="0"/>
                        <a:t>ナノ秒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15 </a:t>
                      </a:r>
                      <a:r>
                        <a:rPr kumimoji="1" lang="en-US" altLang="ja-JP" baseline="0" dirty="0" smtClean="0"/>
                        <a:t>x 10</a:t>
                      </a:r>
                      <a:r>
                        <a:rPr kumimoji="1" lang="en-US" altLang="ja-JP" baseline="30000" dirty="0" smtClean="0"/>
                        <a:t>-10</a:t>
                      </a:r>
                      <a:r>
                        <a:rPr kumimoji="1" lang="ja-JP" altLang="en-US" baseline="0" dirty="0" smtClean="0"/>
                        <a:t>秒： </a:t>
                      </a:r>
                      <a:r>
                        <a:rPr kumimoji="1" lang="en-US" altLang="ja-JP" baseline="0" dirty="0" smtClean="0"/>
                        <a:t>1.5</a:t>
                      </a:r>
                      <a:r>
                        <a:rPr kumimoji="1" lang="ja-JP" altLang="en-US" baseline="0" dirty="0" smtClean="0"/>
                        <a:t>ナノ秒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8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255 </a:t>
                      </a:r>
                      <a:r>
                        <a:rPr kumimoji="1" lang="en-US" altLang="ja-JP" baseline="0" dirty="0" smtClean="0"/>
                        <a:t>x 10</a:t>
                      </a:r>
                      <a:r>
                        <a:rPr kumimoji="1" lang="en-US" altLang="ja-JP" baseline="30000" dirty="0" smtClean="0"/>
                        <a:t>-10</a:t>
                      </a:r>
                      <a:r>
                        <a:rPr kumimoji="1" lang="ja-JP" altLang="en-US" baseline="0" dirty="0" smtClean="0"/>
                        <a:t>秒： </a:t>
                      </a:r>
                      <a:r>
                        <a:rPr kumimoji="1" lang="en-US" altLang="ja-JP" baseline="0" dirty="0" smtClean="0"/>
                        <a:t>26</a:t>
                      </a:r>
                      <a:r>
                        <a:rPr kumimoji="1" lang="ja-JP" altLang="en-US" baseline="0" dirty="0" smtClean="0"/>
                        <a:t>ナノ秒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65,535 </a:t>
                      </a:r>
                      <a:r>
                        <a:rPr kumimoji="1" lang="en-US" altLang="ja-JP" baseline="0" dirty="0" smtClean="0"/>
                        <a:t>x 10</a:t>
                      </a:r>
                      <a:r>
                        <a:rPr kumimoji="1" lang="en-US" altLang="ja-JP" baseline="30000" dirty="0" smtClean="0"/>
                        <a:t>-10</a:t>
                      </a:r>
                      <a:r>
                        <a:rPr kumimoji="1" lang="ja-JP" altLang="en-US" baseline="0" dirty="0" smtClean="0"/>
                        <a:t>秒： </a:t>
                      </a:r>
                      <a:r>
                        <a:rPr kumimoji="1" lang="en-US" altLang="ja-JP" baseline="0" dirty="0" smtClean="0"/>
                        <a:t>6.6</a:t>
                      </a:r>
                      <a:r>
                        <a:rPr kumimoji="1" lang="ja-JP" altLang="en-US" baseline="0" dirty="0" smtClean="0"/>
                        <a:t>マイクロ秒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32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4,294,967,295 </a:t>
                      </a:r>
                      <a:r>
                        <a:rPr kumimoji="1" lang="en-US" altLang="ja-JP" baseline="0" dirty="0" smtClean="0"/>
                        <a:t>x 10</a:t>
                      </a:r>
                      <a:r>
                        <a:rPr kumimoji="1" lang="en-US" altLang="ja-JP" baseline="30000" dirty="0" smtClean="0"/>
                        <a:t>-10</a:t>
                      </a:r>
                      <a:r>
                        <a:rPr kumimoji="1" lang="ja-JP" altLang="en-US" baseline="0" dirty="0" smtClean="0"/>
                        <a:t>秒： </a:t>
                      </a:r>
                      <a:r>
                        <a:rPr kumimoji="1" lang="en-US" altLang="ja-JP" baseline="0" dirty="0" smtClean="0"/>
                        <a:t>0.4</a:t>
                      </a:r>
                      <a:r>
                        <a:rPr kumimoji="1" lang="ja-JP" altLang="en-US" baseline="0" dirty="0" smtClean="0"/>
                        <a:t>秒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64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dirty="0" smtClean="0"/>
                        <a:t>およそ</a:t>
                      </a:r>
                      <a:r>
                        <a:rPr kumimoji="1" lang="en-US" altLang="ja-JP" dirty="0" smtClean="0"/>
                        <a:t>10</a:t>
                      </a:r>
                      <a:r>
                        <a:rPr kumimoji="1" lang="en-US" altLang="ja-JP" baseline="30000" dirty="0" smtClean="0"/>
                        <a:t>9</a:t>
                      </a:r>
                      <a:r>
                        <a:rPr kumimoji="1" lang="ja-JP" altLang="en-US" baseline="0" dirty="0" smtClean="0"/>
                        <a:t>秒：およそ</a:t>
                      </a:r>
                      <a:r>
                        <a:rPr kumimoji="1" lang="en-US" altLang="ja-JP" baseline="0" dirty="0" smtClean="0"/>
                        <a:t>57</a:t>
                      </a:r>
                      <a:r>
                        <a:rPr kumimoji="1" lang="ja-JP" altLang="en-US" baseline="0" dirty="0" smtClean="0"/>
                        <a:t>年</a:t>
                      </a:r>
                      <a:endParaRPr kumimoji="1" lang="ja-JP" altLang="en-US" baseline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100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dirty="0" smtClean="0"/>
                        <a:t>およそ</a:t>
                      </a:r>
                      <a:r>
                        <a:rPr kumimoji="1" lang="en-US" altLang="ja-JP" dirty="0" smtClean="0"/>
                        <a:t>10</a:t>
                      </a:r>
                      <a:r>
                        <a:rPr kumimoji="1" lang="en-US" altLang="ja-JP" baseline="30000" dirty="0" smtClean="0"/>
                        <a:t>20</a:t>
                      </a:r>
                      <a:r>
                        <a:rPr kumimoji="1" lang="ja-JP" altLang="en-US" baseline="0" dirty="0" smtClean="0"/>
                        <a:t>秒：およそ</a:t>
                      </a:r>
                      <a:r>
                        <a:rPr kumimoji="1" lang="en-US" altLang="ja-JP" baseline="0" dirty="0" smtClean="0"/>
                        <a:t>1</a:t>
                      </a:r>
                      <a:r>
                        <a:rPr kumimoji="1" lang="ja-JP" altLang="en-US" baseline="0" dirty="0" smtClean="0"/>
                        <a:t>兆年：宇宙の歴史</a:t>
                      </a:r>
                      <a:r>
                        <a:rPr kumimoji="1" lang="en-US" altLang="ja-JP" baseline="0" dirty="0" smtClean="0"/>
                        <a:t>100</a:t>
                      </a:r>
                      <a:r>
                        <a:rPr kumimoji="1" lang="ja-JP" altLang="en-US" baseline="0" dirty="0" smtClean="0"/>
                        <a:t>回分</a:t>
                      </a:r>
                      <a:endParaRPr kumimoji="1" lang="ja-JP" altLang="en-US" baseline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1,000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 smtClean="0"/>
                        <a:t>およそ</a:t>
                      </a:r>
                      <a:r>
                        <a:rPr kumimoji="1" lang="en-US" altLang="ja-JP" dirty="0" smtClean="0"/>
                        <a:t>10</a:t>
                      </a:r>
                      <a:r>
                        <a:rPr kumimoji="1" lang="en-US" altLang="ja-JP" baseline="30000" dirty="0" smtClean="0"/>
                        <a:t>290</a:t>
                      </a:r>
                      <a:r>
                        <a:rPr kumimoji="1" lang="ja-JP" altLang="en-US" baseline="0" dirty="0" smtClean="0"/>
                        <a:t>秒：およそ</a:t>
                      </a:r>
                      <a:r>
                        <a:rPr lang="en-US" altLang="ja-JP" dirty="0" smtClean="0"/>
                        <a:t>10</a:t>
                      </a:r>
                      <a:r>
                        <a:rPr lang="en-US" altLang="ja-JP" baseline="30000" dirty="0" smtClean="0"/>
                        <a:t>282</a:t>
                      </a:r>
                      <a:r>
                        <a:rPr lang="ja-JP" altLang="en-US" dirty="0" smtClean="0"/>
                        <a:t>年：宇宙の歴史</a:t>
                      </a:r>
                      <a:r>
                        <a:rPr lang="en-US" altLang="ja-JP" dirty="0" smtClean="0"/>
                        <a:t>10</a:t>
                      </a:r>
                      <a:r>
                        <a:rPr lang="en-US" altLang="ja-JP" baseline="30000" dirty="0" smtClean="0"/>
                        <a:t>272</a:t>
                      </a:r>
                      <a:r>
                        <a:rPr lang="ja-JP" altLang="en-US" baseline="0" dirty="0" smtClean="0"/>
                        <a:t>回分</a:t>
                      </a:r>
                      <a:endParaRPr lang="ja-JP" altLang="en-US" dirty="0" smtClean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272</TotalTime>
  <Words>11134</Words>
  <Application>Microsoft Office PowerPoint</Application>
  <PresentationFormat>画面に合わせる (4:3)</PresentationFormat>
  <Paragraphs>3221</Paragraphs>
  <Slides>93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93</vt:i4>
      </vt:variant>
    </vt:vector>
  </HeadingPairs>
  <TitlesOfParts>
    <vt:vector size="94" baseType="lpstr">
      <vt:lpstr>Office テーマ</vt:lpstr>
      <vt:lpstr>アルゴリズムとデータ構造 補足資料9-1 「ハノイの塔」</vt:lpstr>
      <vt:lpstr>ハノイの塔</vt:lpstr>
      <vt:lpstr>ハノイの塔</vt:lpstr>
      <vt:lpstr>ハノイの塔：実際にやってみよう （準備）</vt:lpstr>
      <vt:lpstr>ハノイの塔：実際にやってみよう （準備）</vt:lpstr>
      <vt:lpstr>ハノイの塔：実際にやってみよう （準備）</vt:lpstr>
      <vt:lpstr>ハノイの塔：実際にやってみよう （準備）</vt:lpstr>
      <vt:lpstr>ハノイの塔：実際にやってみよう （準備）</vt:lpstr>
      <vt:lpstr>ハノイの塔：実際にやってみよう （準備）</vt:lpstr>
      <vt:lpstr>ハノイの塔：実際にやってみよう （準備）</vt:lpstr>
      <vt:lpstr>ハノイの塔：実際にやってみよう （準備）</vt:lpstr>
      <vt:lpstr>ハノイの塔：実際にやってみよう （準備）</vt:lpstr>
      <vt:lpstr>ハノイの塔：実際にやってみよう （まずは2枚から）</vt:lpstr>
      <vt:lpstr>ハノイの塔：実際にやってみよう （まずは2枚から）</vt:lpstr>
      <vt:lpstr>ハノイの塔：実際にやってみよう （まずは2枚から）</vt:lpstr>
      <vt:lpstr>ハノイの塔：実際にやってみよう （まずは2枚から）</vt:lpstr>
      <vt:lpstr>ハノイの塔：実際にやってみよう （まずは2枚から）</vt:lpstr>
      <vt:lpstr>ハノイの塔：実際にやってみよう （つぎは3枚）</vt:lpstr>
      <vt:lpstr>ハノイの塔：実際にやってみよう </vt:lpstr>
      <vt:lpstr>ハノイの塔：解き方</vt:lpstr>
      <vt:lpstr>ハノイの塔：解き方</vt:lpstr>
      <vt:lpstr>ハノイの塔：解き方</vt:lpstr>
      <vt:lpstr>ハノイの塔：解き方</vt:lpstr>
      <vt:lpstr>ハノイの塔：解き方</vt:lpstr>
      <vt:lpstr>ハノイの塔：プログラム</vt:lpstr>
      <vt:lpstr>ハノイの塔：プログラム</vt:lpstr>
      <vt:lpstr>ハノイの塔：プログラム</vt:lpstr>
      <vt:lpstr>ハノイの塔：プログラム</vt:lpstr>
      <vt:lpstr>ハノイの塔：プログラム</vt:lpstr>
      <vt:lpstr>ハノイの塔：プログラム</vt:lpstr>
      <vt:lpstr>おっと、その前に</vt:lpstr>
      <vt:lpstr>ハノイの塔：プログラム</vt:lpstr>
      <vt:lpstr>ハノイの塔：プログラム</vt:lpstr>
      <vt:lpstr>ハノイの塔：プログラム</vt:lpstr>
      <vt:lpstr>ハノイの塔：プログラム</vt:lpstr>
      <vt:lpstr>ハノイの塔：プログラム</vt:lpstr>
      <vt:lpstr>ハノイの塔：プログラム</vt:lpstr>
      <vt:lpstr>ハノイの塔：プログラム</vt:lpstr>
      <vt:lpstr>ハノイの塔：実行の様子</vt:lpstr>
      <vt:lpstr>ハノイの塔：実行の様子</vt:lpstr>
      <vt:lpstr>ハノイの塔：実行の様子</vt:lpstr>
      <vt:lpstr>ハノイの塔：実行の様子</vt:lpstr>
      <vt:lpstr>ハノイの塔：実行の様子</vt:lpstr>
      <vt:lpstr>ハノイの塔：実行の様子</vt:lpstr>
      <vt:lpstr>ハノイの塔：実行の様子</vt:lpstr>
      <vt:lpstr>ハノイの塔：実行の様子</vt:lpstr>
      <vt:lpstr>ハノイの塔：実行の様子</vt:lpstr>
      <vt:lpstr>ハノイの塔：実行の様子</vt:lpstr>
      <vt:lpstr>ハノイの塔：実行の様子</vt:lpstr>
      <vt:lpstr>ハノイの塔：実行の様子</vt:lpstr>
      <vt:lpstr>ハノイの塔：実行の様子</vt:lpstr>
      <vt:lpstr>ハノイの塔：実行の様子</vt:lpstr>
      <vt:lpstr>ハノイの塔：実行の様子</vt:lpstr>
      <vt:lpstr>ハノイの塔：実行の様子</vt:lpstr>
      <vt:lpstr>ハノイの塔：実行の様子</vt:lpstr>
      <vt:lpstr>ハノイの塔：実行の様子</vt:lpstr>
      <vt:lpstr>ハノイの塔：実行の様子</vt:lpstr>
      <vt:lpstr>ハノイの塔：実行の様子</vt:lpstr>
      <vt:lpstr>ハノイの塔：実行の様子</vt:lpstr>
      <vt:lpstr>ハノイの塔：実行の様子</vt:lpstr>
      <vt:lpstr>ハノイの塔：実行の様子</vt:lpstr>
      <vt:lpstr>ハノイの塔：実行の様子</vt:lpstr>
      <vt:lpstr>ハノイの塔：実行の様子</vt:lpstr>
      <vt:lpstr>ハノイの塔：実行の様子</vt:lpstr>
      <vt:lpstr>ハノイの塔：実行の様子</vt:lpstr>
      <vt:lpstr>ハノイの塔：実行の様子</vt:lpstr>
      <vt:lpstr>ハノイの塔：実行の様子</vt:lpstr>
      <vt:lpstr>ハノイの塔：実行の様子</vt:lpstr>
      <vt:lpstr>ハノイの塔：実行の様子</vt:lpstr>
      <vt:lpstr>ハノイの塔：実行の様子</vt:lpstr>
      <vt:lpstr>ハノイの塔：実行の様子</vt:lpstr>
      <vt:lpstr>ハノイの塔：実行の様子</vt:lpstr>
      <vt:lpstr>ハノイの塔：実行の様子</vt:lpstr>
      <vt:lpstr>ハノイの塔：実行の様子</vt:lpstr>
      <vt:lpstr>ハノイの塔：実行の様子</vt:lpstr>
      <vt:lpstr>ハノイの塔：実行の様子</vt:lpstr>
      <vt:lpstr>ハノイの塔：実行の様子</vt:lpstr>
      <vt:lpstr>ハノイの塔：実行の様子</vt:lpstr>
      <vt:lpstr>ハノイの塔：実行の様子</vt:lpstr>
      <vt:lpstr>ハノイの塔：実行の様子</vt:lpstr>
      <vt:lpstr>ハノイの塔：実行の様子</vt:lpstr>
      <vt:lpstr>ハノイの塔：実行の様子</vt:lpstr>
      <vt:lpstr>ハノイの塔：実行の様子</vt:lpstr>
      <vt:lpstr>ハノイの塔：実行の様子</vt:lpstr>
      <vt:lpstr>ハノイの塔：実行の様子</vt:lpstr>
      <vt:lpstr>ハノイの塔：実行の様子</vt:lpstr>
      <vt:lpstr>ハノイの塔：移動回数</vt:lpstr>
      <vt:lpstr>ハノイの塔：移動回数</vt:lpstr>
      <vt:lpstr>ハノイの塔：移動回数</vt:lpstr>
      <vt:lpstr>ハノイの塔：移動回数</vt:lpstr>
      <vt:lpstr>ハノイの塔：移動回数</vt:lpstr>
      <vt:lpstr>ハノイの塔：移動回数</vt:lpstr>
      <vt:lpstr>ハノイの塔：移動回数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ハノイの塔</dc:title>
  <dc:creator>tommy</dc:creator>
  <cp:lastModifiedBy>Takashi Tomii</cp:lastModifiedBy>
  <cp:revision>38</cp:revision>
  <dcterms:created xsi:type="dcterms:W3CDTF">2008-05-30T09:57:17Z</dcterms:created>
  <dcterms:modified xsi:type="dcterms:W3CDTF">2012-04-02T06:45:31Z</dcterms:modified>
</cp:coreProperties>
</file>