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34" r:id="rId2"/>
    <p:sldId id="276" r:id="rId3"/>
    <p:sldId id="311" r:id="rId4"/>
    <p:sldId id="319" r:id="rId5"/>
    <p:sldId id="320" r:id="rId6"/>
    <p:sldId id="322" r:id="rId7"/>
    <p:sldId id="323" r:id="rId8"/>
    <p:sldId id="325" r:id="rId9"/>
    <p:sldId id="326" r:id="rId10"/>
    <p:sldId id="327" r:id="rId11"/>
    <p:sldId id="328" r:id="rId12"/>
    <p:sldId id="329" r:id="rId13"/>
    <p:sldId id="330" r:id="rId14"/>
    <p:sldId id="341" r:id="rId15"/>
    <p:sldId id="332" r:id="rId16"/>
    <p:sldId id="331" r:id="rId17"/>
    <p:sldId id="333" r:id="rId18"/>
    <p:sldId id="334" r:id="rId19"/>
    <p:sldId id="335" r:id="rId20"/>
    <p:sldId id="336" r:id="rId21"/>
    <p:sldId id="337" r:id="rId22"/>
    <p:sldId id="339" r:id="rId23"/>
    <p:sldId id="338" r:id="rId24"/>
    <p:sldId id="340" r:id="rId25"/>
    <p:sldId id="354" r:id="rId26"/>
    <p:sldId id="342" r:id="rId27"/>
    <p:sldId id="343" r:id="rId28"/>
    <p:sldId id="344" r:id="rId29"/>
    <p:sldId id="345" r:id="rId30"/>
    <p:sldId id="346" r:id="rId31"/>
    <p:sldId id="347" r:id="rId32"/>
    <p:sldId id="349" r:id="rId33"/>
    <p:sldId id="350" r:id="rId34"/>
    <p:sldId id="348" r:id="rId35"/>
    <p:sldId id="351" r:id="rId36"/>
    <p:sldId id="352" r:id="rId37"/>
    <p:sldId id="353" r:id="rId38"/>
    <p:sldId id="355" r:id="rId39"/>
    <p:sldId id="356" r:id="rId40"/>
    <p:sldId id="357" r:id="rId41"/>
    <p:sldId id="358" r:id="rId42"/>
    <p:sldId id="359" r:id="rId43"/>
    <p:sldId id="360" r:id="rId44"/>
    <p:sldId id="361" r:id="rId45"/>
    <p:sldId id="362" r:id="rId46"/>
    <p:sldId id="366" r:id="rId47"/>
    <p:sldId id="365" r:id="rId48"/>
    <p:sldId id="368" r:id="rId49"/>
    <p:sldId id="363" r:id="rId50"/>
    <p:sldId id="364" r:id="rId51"/>
    <p:sldId id="369" r:id="rId52"/>
    <p:sldId id="370" r:id="rId53"/>
    <p:sldId id="371" r:id="rId54"/>
    <p:sldId id="372" r:id="rId55"/>
    <p:sldId id="373" r:id="rId56"/>
    <p:sldId id="374" r:id="rId57"/>
    <p:sldId id="375" r:id="rId58"/>
    <p:sldId id="376" r:id="rId59"/>
    <p:sldId id="377" r:id="rId60"/>
    <p:sldId id="378" r:id="rId61"/>
    <p:sldId id="379" r:id="rId62"/>
    <p:sldId id="380" r:id="rId63"/>
    <p:sldId id="381" r:id="rId64"/>
    <p:sldId id="382" r:id="rId65"/>
    <p:sldId id="383" r:id="rId66"/>
    <p:sldId id="384" r:id="rId67"/>
    <p:sldId id="385" r:id="rId68"/>
    <p:sldId id="386" r:id="rId69"/>
    <p:sldId id="387" r:id="rId70"/>
    <p:sldId id="388" r:id="rId71"/>
    <p:sldId id="389" r:id="rId72"/>
    <p:sldId id="390" r:id="rId73"/>
    <p:sldId id="391" r:id="rId74"/>
    <p:sldId id="392" r:id="rId75"/>
    <p:sldId id="393" r:id="rId76"/>
    <p:sldId id="394" r:id="rId77"/>
    <p:sldId id="395" r:id="rId78"/>
    <p:sldId id="396" r:id="rId79"/>
    <p:sldId id="397" r:id="rId80"/>
    <p:sldId id="398" r:id="rId81"/>
    <p:sldId id="399" r:id="rId82"/>
    <p:sldId id="400" r:id="rId83"/>
    <p:sldId id="401" r:id="rId84"/>
    <p:sldId id="402" r:id="rId85"/>
    <p:sldId id="403" r:id="rId86"/>
    <p:sldId id="404" r:id="rId87"/>
    <p:sldId id="405" r:id="rId88"/>
    <p:sldId id="407" r:id="rId89"/>
    <p:sldId id="406" r:id="rId90"/>
    <p:sldId id="408" r:id="rId91"/>
    <p:sldId id="409" r:id="rId92"/>
    <p:sldId id="410" r:id="rId93"/>
    <p:sldId id="411" r:id="rId94"/>
    <p:sldId id="412" r:id="rId95"/>
    <p:sldId id="413" r:id="rId96"/>
    <p:sldId id="414" r:id="rId97"/>
    <p:sldId id="415" r:id="rId98"/>
    <p:sldId id="416" r:id="rId99"/>
    <p:sldId id="417" r:id="rId100"/>
    <p:sldId id="418" r:id="rId101"/>
    <p:sldId id="419" r:id="rId102"/>
    <p:sldId id="421" r:id="rId103"/>
    <p:sldId id="420" r:id="rId104"/>
    <p:sldId id="423" r:id="rId105"/>
    <p:sldId id="424" r:id="rId106"/>
    <p:sldId id="425" r:id="rId107"/>
    <p:sldId id="426" r:id="rId108"/>
    <p:sldId id="427" r:id="rId109"/>
    <p:sldId id="428" r:id="rId110"/>
    <p:sldId id="429" r:id="rId111"/>
    <p:sldId id="430" r:id="rId112"/>
    <p:sldId id="432" r:id="rId113"/>
    <p:sldId id="435" r:id="rId114"/>
    <p:sldId id="433" r:id="rId11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6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viewProps" Target="viewProps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slide" Target="slides/slide101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slide" Target="slides/slide112.xml"/><Relationship Id="rId118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アルゴリズムとデータ構造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 smtClean="0"/>
              <a:t>補足資料</a:t>
            </a:r>
            <a:r>
              <a:rPr lang="en-US" altLang="ja-JP" dirty="0" smtClean="0"/>
              <a:t>8-1</a:t>
            </a:r>
            <a:br>
              <a:rPr lang="en-US" altLang="ja-JP" dirty="0" smtClean="0"/>
            </a:br>
            <a:r>
              <a:rPr lang="ja-JP" altLang="en-US" dirty="0" smtClean="0"/>
              <a:t>「</a:t>
            </a:r>
            <a:r>
              <a:rPr lang="ja-JP" altLang="en-US" dirty="0"/>
              <a:t>クイックソート</a:t>
            </a:r>
            <a:r>
              <a:rPr lang="en-US" altLang="ja-JP" dirty="0" err="1" smtClean="0"/>
              <a:t>qsort.c</a:t>
            </a:r>
            <a:r>
              <a:rPr lang="ja-JP" altLang="en-US" dirty="0" smtClean="0"/>
              <a:t>」</a:t>
            </a:r>
            <a:endParaRPr kumimoji="1" lang="ja-JP" altLang="en-US" dirty="0"/>
          </a:p>
        </p:txBody>
      </p:sp>
      <p:sp>
        <p:nvSpPr>
          <p:cNvPr id="5" name="サブタイトル 2"/>
          <p:cNvSpPr>
            <a:spLocks noGrp="1"/>
          </p:cNvSpPr>
          <p:nvPr>
            <p:ph type="subTitle" idx="1"/>
          </p:nvPr>
        </p:nvSpPr>
        <p:spPr>
          <a:xfrm>
            <a:off x="5868144" y="5517232"/>
            <a:ext cx="3160440" cy="1176536"/>
          </a:xfrm>
        </p:spPr>
        <p:txBody>
          <a:bodyPr>
            <a:normAutofit fontScale="55000" lnSpcReduction="20000"/>
          </a:bodyPr>
          <a:lstStyle/>
          <a:p>
            <a:pPr algn="r"/>
            <a:r>
              <a:rPr kumimoji="1" lang="ja-JP" altLang="en-US" dirty="0" smtClean="0"/>
              <a:t>横浜国立大学</a:t>
            </a:r>
            <a:endParaRPr kumimoji="1" lang="en-US" altLang="ja-JP" dirty="0" smtClean="0"/>
          </a:p>
          <a:p>
            <a:pPr algn="r"/>
            <a:r>
              <a:rPr lang="ja-JP" altLang="en-US" dirty="0"/>
              <a:t>理工</a:t>
            </a:r>
            <a:r>
              <a:rPr lang="ja-JP" altLang="en-US" dirty="0" smtClean="0"/>
              <a:t>学部</a:t>
            </a:r>
            <a:endParaRPr lang="en-US" altLang="ja-JP" dirty="0" smtClean="0"/>
          </a:p>
          <a:p>
            <a:pPr algn="r"/>
            <a:r>
              <a:rPr lang="ja-JP" altLang="en-US" dirty="0" smtClean="0"/>
              <a:t> </a:t>
            </a:r>
            <a:r>
              <a:rPr lang="ja-JP" altLang="en-US" dirty="0"/>
              <a:t>数物・電子情報系学科</a:t>
            </a:r>
            <a:endParaRPr lang="en-US" altLang="ja-JP" dirty="0"/>
          </a:p>
          <a:p>
            <a:pPr algn="r"/>
            <a:r>
              <a:rPr lang="ja-JP" altLang="en-US" dirty="0"/>
              <a:t>富井尚志</a:t>
            </a:r>
            <a:endParaRPr lang="en-US" altLang="ja-JP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57158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858148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55" name="正方形/長方形 54"/>
          <p:cNvSpPr/>
          <p:nvPr/>
        </p:nvSpPr>
        <p:spPr>
          <a:xfrm>
            <a:off x="3428992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3643306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grpSp>
        <p:nvGrpSpPr>
          <p:cNvPr id="4" name="グループ化 49"/>
          <p:cNvGrpSpPr/>
          <p:nvPr/>
        </p:nvGrpSpPr>
        <p:grpSpPr>
          <a:xfrm>
            <a:off x="1357290" y="2786058"/>
            <a:ext cx="646331" cy="1575025"/>
            <a:chOff x="571472" y="2786058"/>
            <a:chExt cx="646331" cy="1575025"/>
          </a:xfrm>
        </p:grpSpPr>
        <p:sp>
          <p:nvSpPr>
            <p:cNvPr id="30" name="下矢印 29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5" name="グループ化 50"/>
          <p:cNvGrpSpPr/>
          <p:nvPr/>
        </p:nvGrpSpPr>
        <p:grpSpPr>
          <a:xfrm>
            <a:off x="6929454" y="2786058"/>
            <a:ext cx="646331" cy="1575025"/>
            <a:chOff x="571472" y="2786058"/>
            <a:chExt cx="646331" cy="1575025"/>
          </a:xfrm>
        </p:grpSpPr>
        <p:sp>
          <p:nvSpPr>
            <p:cNvPr id="33" name="下矢印 32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sp>
        <p:nvSpPr>
          <p:cNvPr id="35" name="正方形/長方形 34"/>
          <p:cNvSpPr/>
          <p:nvPr/>
        </p:nvSpPr>
        <p:spPr>
          <a:xfrm>
            <a:off x="214282" y="4357694"/>
            <a:ext cx="2031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「左側」の入替候補</a:t>
            </a:r>
            <a:endParaRPr lang="ja-JP" altLang="en-US" dirty="0">
              <a:solidFill>
                <a:srgbClr val="FF0000"/>
              </a:solidFill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6143636" y="4357694"/>
            <a:ext cx="2031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「右側」の入替候補</a:t>
            </a:r>
            <a:endParaRPr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57158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858148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2" name="正方形/長方形 41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4" name="グループ化 49"/>
          <p:cNvGrpSpPr/>
          <p:nvPr/>
        </p:nvGrpSpPr>
        <p:grpSpPr>
          <a:xfrm>
            <a:off x="3500430" y="2786058"/>
            <a:ext cx="492443" cy="1944357"/>
            <a:chOff x="571472" y="2786058"/>
            <a:chExt cx="492443" cy="1944357"/>
          </a:xfrm>
        </p:grpSpPr>
        <p:sp>
          <p:nvSpPr>
            <p:cNvPr id="34" name="下矢印 33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571472" y="3714752"/>
              <a:ext cx="49244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kumimoji="1"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kumimoji="1" lang="ja-JP" altLang="en-US" sz="1200" dirty="0" smtClean="0"/>
                <a:t>↓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5" name="グループ化 50"/>
          <p:cNvGrpSpPr/>
          <p:nvPr/>
        </p:nvGrpSpPr>
        <p:grpSpPr>
          <a:xfrm>
            <a:off x="2928926" y="2786058"/>
            <a:ext cx="492443" cy="1759691"/>
            <a:chOff x="571472" y="2786058"/>
            <a:chExt cx="492443" cy="1759691"/>
          </a:xfrm>
        </p:grpSpPr>
        <p:sp>
          <p:nvSpPr>
            <p:cNvPr id="47" name="下矢印 46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8" name="テキスト ボックス 47"/>
            <p:cNvSpPr txBox="1"/>
            <p:nvPr/>
          </p:nvSpPr>
          <p:spPr>
            <a:xfrm>
              <a:off x="571472" y="3714752"/>
              <a:ext cx="492443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</a:p>
            <a:p>
              <a:pPr algn="ctr"/>
              <a:r>
                <a:rPr lang="ja-JP" altLang="en-US" sz="1200" dirty="0" smtClean="0"/>
                <a:t>↓</a:t>
              </a:r>
              <a:endParaRPr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</p:txBody>
        </p:sp>
      </p:grpSp>
      <p:cxnSp>
        <p:nvCxnSpPr>
          <p:cNvPr id="52" name="直線コネクタ 51"/>
          <p:cNvCxnSpPr/>
          <p:nvPr/>
        </p:nvCxnSpPr>
        <p:spPr>
          <a:xfrm rot="5400000">
            <a:off x="1928794" y="2714620"/>
            <a:ext cx="3000396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4643438" y="3929066"/>
            <a:ext cx="254749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 smtClean="0"/>
              <a:t>この区間をクイックソート</a:t>
            </a:r>
            <a:endParaRPr kumimoji="1" lang="en-US" altLang="ja-JP" dirty="0" smtClean="0"/>
          </a:p>
          <a:p>
            <a:pPr algn="ctr"/>
            <a:r>
              <a:rPr lang="ja-JP" altLang="en-US" dirty="0" smtClean="0"/>
              <a:t>（再帰呼出）</a:t>
            </a:r>
            <a:endParaRPr lang="en-US" altLang="ja-JP" dirty="0" smtClean="0"/>
          </a:p>
          <a:p>
            <a:pPr algn="ctr"/>
            <a:r>
              <a:rPr lang="ja-JP" altLang="en-US" dirty="0" smtClean="0"/>
              <a:t>↓</a:t>
            </a:r>
            <a:endParaRPr lang="en-US" altLang="ja-JP" dirty="0" smtClean="0"/>
          </a:p>
          <a:p>
            <a:pPr algn="ctr"/>
            <a:r>
              <a:rPr lang="ja-JP" altLang="en-US" dirty="0" smtClean="0">
                <a:solidFill>
                  <a:srgbClr val="FF0000"/>
                </a:solidFill>
              </a:rPr>
              <a:t>ソート完了！</a:t>
            </a:r>
            <a:endParaRPr lang="en-US" altLang="ja-JP" dirty="0" smtClean="0"/>
          </a:p>
        </p:txBody>
      </p:sp>
      <p:sp>
        <p:nvSpPr>
          <p:cNvPr id="30" name="正方形/長方形 29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643174" y="5000636"/>
            <a:ext cx="54809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rgbClr val="FF0000"/>
                </a:solidFill>
              </a:rPr>
              <a:t>呼び出し元に戻る</a:t>
            </a:r>
            <a:r>
              <a:rPr lang="ja-JP" altLang="en-US" sz="3600" dirty="0" smtClean="0">
                <a:solidFill>
                  <a:srgbClr val="FF0000"/>
                </a:solidFill>
              </a:rPr>
              <a:t>→</a:t>
            </a:r>
            <a:r>
              <a:rPr lang="en-US" altLang="ja-JP" sz="3600" dirty="0" smtClean="0">
                <a:solidFill>
                  <a:srgbClr val="FF0000"/>
                </a:solidFill>
              </a:rPr>
              <a:t>main</a:t>
            </a:r>
            <a:r>
              <a:rPr lang="ja-JP" altLang="en-US" sz="3600" dirty="0" smtClean="0">
                <a:solidFill>
                  <a:srgbClr val="FF0000"/>
                </a:solidFill>
              </a:rPr>
              <a:t>へ</a:t>
            </a:r>
            <a:endParaRPr kumimoji="1" lang="ja-JP" altLang="en-US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3643306" y="2071678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44" name="直線矢印コネクタ 43"/>
          <p:cNvCxnSpPr/>
          <p:nvPr/>
        </p:nvCxnSpPr>
        <p:spPr>
          <a:xfrm>
            <a:off x="214282" y="1785926"/>
            <a:ext cx="7000924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テキスト ボックス 44"/>
          <p:cNvSpPr txBox="1"/>
          <p:nvPr/>
        </p:nvSpPr>
        <p:spPr>
          <a:xfrm>
            <a:off x="3000364" y="1571612"/>
            <a:ext cx="141417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3571868" y="2285992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/>
              <a:t>基準</a:t>
            </a:r>
            <a:endParaRPr lang="en-US" altLang="ja-JP" sz="1200" dirty="0" smtClean="0"/>
          </a:p>
        </p:txBody>
      </p:sp>
      <p:sp>
        <p:nvSpPr>
          <p:cNvPr id="58" name="正方形/長方形 57"/>
          <p:cNvSpPr/>
          <p:nvPr/>
        </p:nvSpPr>
        <p:spPr>
          <a:xfrm>
            <a:off x="214282" y="2000240"/>
            <a:ext cx="7000924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　　　　　　　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3714744" y="2071678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67" name="直線矢印コネクタ 66"/>
          <p:cNvCxnSpPr/>
          <p:nvPr/>
        </p:nvCxnSpPr>
        <p:spPr>
          <a:xfrm>
            <a:off x="285720" y="2143116"/>
            <a:ext cx="1214446" cy="1588"/>
          </a:xfrm>
          <a:prstGeom prst="straightConnector1">
            <a:avLst/>
          </a:prstGeom>
          <a:ln w="19050"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線矢印コネクタ 69"/>
          <p:cNvCxnSpPr/>
          <p:nvPr/>
        </p:nvCxnSpPr>
        <p:spPr>
          <a:xfrm rot="10800000" flipV="1">
            <a:off x="6072198" y="2143116"/>
            <a:ext cx="1071570" cy="1588"/>
          </a:xfrm>
          <a:prstGeom prst="straightConnector1">
            <a:avLst/>
          </a:prstGeom>
          <a:ln w="19050"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テキスト ボックス 76"/>
          <p:cNvSpPr txBox="1"/>
          <p:nvPr/>
        </p:nvSpPr>
        <p:spPr>
          <a:xfrm>
            <a:off x="5214942" y="2285992"/>
            <a:ext cx="19848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/>
              <a:t>n</a:t>
            </a:r>
            <a:r>
              <a:rPr lang="ja-JP" altLang="en-US" sz="1200" dirty="0" smtClean="0"/>
              <a:t>回の比較</a:t>
            </a:r>
            <a:r>
              <a:rPr lang="en-US" altLang="ja-JP" sz="1200" dirty="0" smtClean="0"/>
              <a:t>,1</a:t>
            </a:r>
            <a:r>
              <a:rPr lang="ja-JP" altLang="en-US" sz="1200" dirty="0" smtClean="0"/>
              <a:t>～</a:t>
            </a:r>
            <a:r>
              <a:rPr lang="en-US" altLang="ja-JP" sz="1200" dirty="0" smtClean="0"/>
              <a:t>n/2</a:t>
            </a:r>
            <a:r>
              <a:rPr lang="ja-JP" altLang="en-US" sz="1200" dirty="0" smtClean="0"/>
              <a:t>回の入替</a:t>
            </a:r>
            <a:endParaRPr lang="en-US" altLang="ja-JP" sz="1200" dirty="0" smtClean="0"/>
          </a:p>
        </p:txBody>
      </p:sp>
      <p:cxnSp>
        <p:nvCxnSpPr>
          <p:cNvPr id="163" name="直線矢印コネクタ 162"/>
          <p:cNvCxnSpPr/>
          <p:nvPr/>
        </p:nvCxnSpPr>
        <p:spPr>
          <a:xfrm rot="5400000" flipH="1" flipV="1">
            <a:off x="6858016" y="2285992"/>
            <a:ext cx="715174" cy="794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214282" y="2571744"/>
            <a:ext cx="3429024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基準より小さい要素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3643306" y="2071678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44" name="直線矢印コネクタ 43"/>
          <p:cNvCxnSpPr/>
          <p:nvPr/>
        </p:nvCxnSpPr>
        <p:spPr>
          <a:xfrm>
            <a:off x="214282" y="1785926"/>
            <a:ext cx="7000924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テキスト ボックス 44"/>
          <p:cNvSpPr txBox="1"/>
          <p:nvPr/>
        </p:nvSpPr>
        <p:spPr>
          <a:xfrm>
            <a:off x="3000364" y="1571612"/>
            <a:ext cx="141417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46" name="正方形/長方形 45"/>
          <p:cNvSpPr/>
          <p:nvPr/>
        </p:nvSpPr>
        <p:spPr>
          <a:xfrm>
            <a:off x="3714744" y="2571744"/>
            <a:ext cx="3500462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基準より大きい要素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3571868" y="2285992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/>
              <a:t>基準</a:t>
            </a:r>
            <a:endParaRPr lang="en-US" altLang="ja-JP" sz="1200" dirty="0" smtClean="0"/>
          </a:p>
        </p:txBody>
      </p:sp>
      <p:sp>
        <p:nvSpPr>
          <p:cNvPr id="58" name="正方形/長方形 57"/>
          <p:cNvSpPr/>
          <p:nvPr/>
        </p:nvSpPr>
        <p:spPr>
          <a:xfrm>
            <a:off x="214282" y="2000240"/>
            <a:ext cx="7000924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　　　　　　　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3214678" y="2643182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3714744" y="2071678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67" name="直線矢印コネクタ 66"/>
          <p:cNvCxnSpPr/>
          <p:nvPr/>
        </p:nvCxnSpPr>
        <p:spPr>
          <a:xfrm>
            <a:off x="285720" y="2143116"/>
            <a:ext cx="1214446" cy="1588"/>
          </a:xfrm>
          <a:prstGeom prst="straightConnector1">
            <a:avLst/>
          </a:prstGeom>
          <a:ln w="19050"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線矢印コネクタ 69"/>
          <p:cNvCxnSpPr/>
          <p:nvPr/>
        </p:nvCxnSpPr>
        <p:spPr>
          <a:xfrm rot="10800000" flipV="1">
            <a:off x="6072198" y="2143116"/>
            <a:ext cx="1071570" cy="1588"/>
          </a:xfrm>
          <a:prstGeom prst="straightConnector1">
            <a:avLst/>
          </a:prstGeom>
          <a:ln w="19050"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テキスト ボックス 76"/>
          <p:cNvSpPr txBox="1"/>
          <p:nvPr/>
        </p:nvSpPr>
        <p:spPr>
          <a:xfrm>
            <a:off x="5214942" y="2285992"/>
            <a:ext cx="19848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/>
              <a:t>n</a:t>
            </a:r>
            <a:r>
              <a:rPr lang="ja-JP" altLang="en-US" sz="1200" dirty="0" smtClean="0"/>
              <a:t>回の比較</a:t>
            </a:r>
            <a:r>
              <a:rPr lang="en-US" altLang="ja-JP" sz="1200" dirty="0" smtClean="0"/>
              <a:t>,1</a:t>
            </a:r>
            <a:r>
              <a:rPr lang="ja-JP" altLang="en-US" sz="1200" dirty="0" smtClean="0"/>
              <a:t>～</a:t>
            </a:r>
            <a:r>
              <a:rPr lang="en-US" altLang="ja-JP" sz="1200" dirty="0" smtClean="0"/>
              <a:t>n/2</a:t>
            </a:r>
            <a:r>
              <a:rPr lang="ja-JP" altLang="en-US" sz="1200" dirty="0" smtClean="0"/>
              <a:t>回の入替</a:t>
            </a:r>
            <a:endParaRPr lang="en-US" altLang="ja-JP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214282" y="2571744"/>
            <a:ext cx="3429024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基準より小さい要素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3643306" y="2071678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44" name="直線矢印コネクタ 43"/>
          <p:cNvCxnSpPr/>
          <p:nvPr/>
        </p:nvCxnSpPr>
        <p:spPr>
          <a:xfrm>
            <a:off x="214282" y="1785926"/>
            <a:ext cx="7000924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テキスト ボックス 44"/>
          <p:cNvSpPr txBox="1"/>
          <p:nvPr/>
        </p:nvSpPr>
        <p:spPr>
          <a:xfrm>
            <a:off x="3000364" y="1571612"/>
            <a:ext cx="141417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46" name="正方形/長方形 45"/>
          <p:cNvSpPr/>
          <p:nvPr/>
        </p:nvSpPr>
        <p:spPr>
          <a:xfrm>
            <a:off x="3714744" y="2571744"/>
            <a:ext cx="3500462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基準より大きい要素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3571868" y="2285992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/>
              <a:t>基準</a:t>
            </a:r>
            <a:endParaRPr lang="en-US" altLang="ja-JP" sz="1200" dirty="0" smtClean="0"/>
          </a:p>
        </p:txBody>
      </p:sp>
      <p:sp>
        <p:nvSpPr>
          <p:cNvPr id="58" name="正方形/長方形 57"/>
          <p:cNvSpPr/>
          <p:nvPr/>
        </p:nvSpPr>
        <p:spPr>
          <a:xfrm>
            <a:off x="214282" y="2000240"/>
            <a:ext cx="7000924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　　　　　　　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3214678" y="2643182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3714744" y="2071678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67" name="直線矢印コネクタ 66"/>
          <p:cNvCxnSpPr/>
          <p:nvPr/>
        </p:nvCxnSpPr>
        <p:spPr>
          <a:xfrm>
            <a:off x="285720" y="2143116"/>
            <a:ext cx="1214446" cy="1588"/>
          </a:xfrm>
          <a:prstGeom prst="straightConnector1">
            <a:avLst/>
          </a:prstGeom>
          <a:ln w="19050"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線矢印コネクタ 69"/>
          <p:cNvCxnSpPr/>
          <p:nvPr/>
        </p:nvCxnSpPr>
        <p:spPr>
          <a:xfrm rot="10800000" flipV="1">
            <a:off x="6072198" y="2143116"/>
            <a:ext cx="1071570" cy="1588"/>
          </a:xfrm>
          <a:prstGeom prst="straightConnector1">
            <a:avLst/>
          </a:prstGeom>
          <a:ln w="19050"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テキスト ボックス 76"/>
          <p:cNvSpPr txBox="1"/>
          <p:nvPr/>
        </p:nvSpPr>
        <p:spPr>
          <a:xfrm>
            <a:off x="5214942" y="2285992"/>
            <a:ext cx="19848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/>
              <a:t>n</a:t>
            </a:r>
            <a:r>
              <a:rPr lang="ja-JP" altLang="en-US" sz="1200" dirty="0" smtClean="0"/>
              <a:t>回の比較</a:t>
            </a:r>
            <a:r>
              <a:rPr lang="en-US" altLang="ja-JP" sz="1200" dirty="0" smtClean="0"/>
              <a:t>,1</a:t>
            </a:r>
            <a:r>
              <a:rPr lang="ja-JP" altLang="en-US" sz="1200" dirty="0" smtClean="0"/>
              <a:t>～</a:t>
            </a:r>
            <a:r>
              <a:rPr lang="en-US" altLang="ja-JP" sz="1200" dirty="0" smtClean="0"/>
              <a:t>n/2</a:t>
            </a:r>
            <a:r>
              <a:rPr lang="ja-JP" altLang="en-US" sz="1200" dirty="0" smtClean="0"/>
              <a:t>回の入替</a:t>
            </a:r>
            <a:endParaRPr lang="en-US" altLang="ja-JP" sz="1200" dirty="0" smtClean="0"/>
          </a:p>
        </p:txBody>
      </p:sp>
      <p:cxnSp>
        <p:nvCxnSpPr>
          <p:cNvPr id="81" name="直線コネクタ 80"/>
          <p:cNvCxnSpPr/>
          <p:nvPr/>
        </p:nvCxnSpPr>
        <p:spPr>
          <a:xfrm>
            <a:off x="285720" y="3000372"/>
            <a:ext cx="335758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下矢印 85"/>
          <p:cNvSpPr/>
          <p:nvPr/>
        </p:nvSpPr>
        <p:spPr>
          <a:xfrm>
            <a:off x="1571604" y="3000372"/>
            <a:ext cx="78581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/>
              <a:t>再帰</a:t>
            </a:r>
            <a:endParaRPr kumimoji="1" lang="en-US" altLang="ja-JP" sz="800" dirty="0" smtClean="0"/>
          </a:p>
          <a:p>
            <a:pPr algn="ctr"/>
            <a:r>
              <a:rPr kumimoji="1" lang="ja-JP" altLang="en-US" sz="800" dirty="0" smtClean="0"/>
              <a:t>呼出</a:t>
            </a:r>
            <a:endParaRPr kumimoji="1" lang="ja-JP" altLang="en-US" sz="800" dirty="0"/>
          </a:p>
        </p:txBody>
      </p:sp>
      <p:sp>
        <p:nvSpPr>
          <p:cNvPr id="87" name="正方形/長方形 86"/>
          <p:cNvSpPr/>
          <p:nvPr/>
        </p:nvSpPr>
        <p:spPr>
          <a:xfrm>
            <a:off x="214282" y="3357562"/>
            <a:ext cx="1643074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1928794" y="3357562"/>
            <a:ext cx="1785950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214282" y="2571744"/>
            <a:ext cx="3429024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基準より小さい要素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3643306" y="2071678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44" name="直線矢印コネクタ 43"/>
          <p:cNvCxnSpPr/>
          <p:nvPr/>
        </p:nvCxnSpPr>
        <p:spPr>
          <a:xfrm>
            <a:off x="214282" y="1785926"/>
            <a:ext cx="7000924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テキスト ボックス 44"/>
          <p:cNvSpPr txBox="1"/>
          <p:nvPr/>
        </p:nvSpPr>
        <p:spPr>
          <a:xfrm>
            <a:off x="3000364" y="1571612"/>
            <a:ext cx="141417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46" name="正方形/長方形 45"/>
          <p:cNvSpPr/>
          <p:nvPr/>
        </p:nvSpPr>
        <p:spPr>
          <a:xfrm>
            <a:off x="3714744" y="2571744"/>
            <a:ext cx="3500462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基準より大きい要素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3571868" y="2285992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/>
              <a:t>基準</a:t>
            </a:r>
            <a:endParaRPr lang="en-US" altLang="ja-JP" sz="1200" dirty="0" smtClean="0"/>
          </a:p>
        </p:txBody>
      </p:sp>
      <p:sp>
        <p:nvSpPr>
          <p:cNvPr id="58" name="正方形/長方形 57"/>
          <p:cNvSpPr/>
          <p:nvPr/>
        </p:nvSpPr>
        <p:spPr>
          <a:xfrm>
            <a:off x="214282" y="2000240"/>
            <a:ext cx="7000924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　　　　　　　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3214678" y="2643182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3714744" y="2071678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67" name="直線矢印コネクタ 66"/>
          <p:cNvCxnSpPr/>
          <p:nvPr/>
        </p:nvCxnSpPr>
        <p:spPr>
          <a:xfrm>
            <a:off x="285720" y="2143116"/>
            <a:ext cx="1214446" cy="1588"/>
          </a:xfrm>
          <a:prstGeom prst="straightConnector1">
            <a:avLst/>
          </a:prstGeom>
          <a:ln w="19050"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線矢印コネクタ 69"/>
          <p:cNvCxnSpPr/>
          <p:nvPr/>
        </p:nvCxnSpPr>
        <p:spPr>
          <a:xfrm rot="10800000" flipV="1">
            <a:off x="6072198" y="2143116"/>
            <a:ext cx="1071570" cy="1588"/>
          </a:xfrm>
          <a:prstGeom prst="straightConnector1">
            <a:avLst/>
          </a:prstGeom>
          <a:ln w="19050"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テキスト ボックス 76"/>
          <p:cNvSpPr txBox="1"/>
          <p:nvPr/>
        </p:nvSpPr>
        <p:spPr>
          <a:xfrm>
            <a:off x="5214942" y="2285992"/>
            <a:ext cx="19848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/>
              <a:t>n</a:t>
            </a:r>
            <a:r>
              <a:rPr lang="ja-JP" altLang="en-US" sz="1200" dirty="0" smtClean="0"/>
              <a:t>回の比較</a:t>
            </a:r>
            <a:r>
              <a:rPr lang="en-US" altLang="ja-JP" sz="1200" dirty="0" smtClean="0"/>
              <a:t>,1</a:t>
            </a:r>
            <a:r>
              <a:rPr lang="ja-JP" altLang="en-US" sz="1200" dirty="0" smtClean="0"/>
              <a:t>～</a:t>
            </a:r>
            <a:r>
              <a:rPr lang="en-US" altLang="ja-JP" sz="1200" dirty="0" smtClean="0"/>
              <a:t>n/2</a:t>
            </a:r>
            <a:r>
              <a:rPr lang="ja-JP" altLang="en-US" sz="1200" dirty="0" smtClean="0"/>
              <a:t>回の入替</a:t>
            </a:r>
            <a:endParaRPr lang="en-US" altLang="ja-JP" sz="1200" dirty="0" smtClean="0"/>
          </a:p>
        </p:txBody>
      </p:sp>
      <p:cxnSp>
        <p:nvCxnSpPr>
          <p:cNvPr id="81" name="直線コネクタ 80"/>
          <p:cNvCxnSpPr/>
          <p:nvPr/>
        </p:nvCxnSpPr>
        <p:spPr>
          <a:xfrm>
            <a:off x="285720" y="3000372"/>
            <a:ext cx="335758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下矢印 85"/>
          <p:cNvSpPr/>
          <p:nvPr/>
        </p:nvSpPr>
        <p:spPr>
          <a:xfrm>
            <a:off x="1571604" y="3000372"/>
            <a:ext cx="78581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/>
              <a:t>再帰</a:t>
            </a:r>
            <a:endParaRPr kumimoji="1" lang="en-US" altLang="ja-JP" sz="800" dirty="0" smtClean="0"/>
          </a:p>
          <a:p>
            <a:pPr algn="ctr"/>
            <a:r>
              <a:rPr kumimoji="1" lang="ja-JP" altLang="en-US" sz="800" dirty="0" smtClean="0"/>
              <a:t>呼出</a:t>
            </a:r>
            <a:endParaRPr kumimoji="1" lang="ja-JP" altLang="en-US" sz="800" dirty="0"/>
          </a:p>
        </p:txBody>
      </p:sp>
      <p:sp>
        <p:nvSpPr>
          <p:cNvPr id="87" name="正方形/長方形 86"/>
          <p:cNvSpPr/>
          <p:nvPr/>
        </p:nvSpPr>
        <p:spPr>
          <a:xfrm>
            <a:off x="214282" y="3357562"/>
            <a:ext cx="1643074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89" name="直線コネクタ 88"/>
          <p:cNvCxnSpPr/>
          <p:nvPr/>
        </p:nvCxnSpPr>
        <p:spPr>
          <a:xfrm>
            <a:off x="214282" y="3786190"/>
            <a:ext cx="164307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下矢印 91"/>
          <p:cNvSpPr/>
          <p:nvPr/>
        </p:nvSpPr>
        <p:spPr>
          <a:xfrm>
            <a:off x="642910" y="3857628"/>
            <a:ext cx="78581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/>
              <a:t>再帰</a:t>
            </a:r>
            <a:endParaRPr kumimoji="1" lang="en-US" altLang="ja-JP" sz="800" dirty="0" smtClean="0"/>
          </a:p>
          <a:p>
            <a:pPr algn="ctr"/>
            <a:r>
              <a:rPr kumimoji="1" lang="ja-JP" altLang="en-US" sz="800" dirty="0" smtClean="0"/>
              <a:t>呼出</a:t>
            </a:r>
            <a:endParaRPr kumimoji="1" lang="ja-JP" altLang="en-US" sz="800" dirty="0"/>
          </a:p>
        </p:txBody>
      </p:sp>
      <p:sp>
        <p:nvSpPr>
          <p:cNvPr id="94" name="正方形/長方形 93"/>
          <p:cNvSpPr/>
          <p:nvPr/>
        </p:nvSpPr>
        <p:spPr>
          <a:xfrm>
            <a:off x="214282" y="4214818"/>
            <a:ext cx="78581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5" name="正方形/長方形 94"/>
          <p:cNvSpPr/>
          <p:nvPr/>
        </p:nvSpPr>
        <p:spPr>
          <a:xfrm>
            <a:off x="1071538" y="4214818"/>
            <a:ext cx="78581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0" name="正方形/長方形 89"/>
          <p:cNvSpPr/>
          <p:nvPr/>
        </p:nvSpPr>
        <p:spPr>
          <a:xfrm>
            <a:off x="1928794" y="3357562"/>
            <a:ext cx="1785950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214282" y="2571744"/>
            <a:ext cx="3429024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基準より小さい要素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3643306" y="2071678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44" name="直線矢印コネクタ 43"/>
          <p:cNvCxnSpPr/>
          <p:nvPr/>
        </p:nvCxnSpPr>
        <p:spPr>
          <a:xfrm>
            <a:off x="214282" y="1785926"/>
            <a:ext cx="7000924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テキスト ボックス 44"/>
          <p:cNvSpPr txBox="1"/>
          <p:nvPr/>
        </p:nvSpPr>
        <p:spPr>
          <a:xfrm>
            <a:off x="3000364" y="1571612"/>
            <a:ext cx="141417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46" name="正方形/長方形 45"/>
          <p:cNvSpPr/>
          <p:nvPr/>
        </p:nvSpPr>
        <p:spPr>
          <a:xfrm>
            <a:off x="3714744" y="2571744"/>
            <a:ext cx="3500462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基準より大きい要素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3571868" y="2285992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/>
              <a:t>基準</a:t>
            </a:r>
            <a:endParaRPr lang="en-US" altLang="ja-JP" sz="1200" dirty="0" smtClean="0"/>
          </a:p>
        </p:txBody>
      </p:sp>
      <p:sp>
        <p:nvSpPr>
          <p:cNvPr id="58" name="正方形/長方形 57"/>
          <p:cNvSpPr/>
          <p:nvPr/>
        </p:nvSpPr>
        <p:spPr>
          <a:xfrm>
            <a:off x="214282" y="2000240"/>
            <a:ext cx="7000924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　　　　　　　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3214678" y="2643182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3714744" y="2071678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67" name="直線矢印コネクタ 66"/>
          <p:cNvCxnSpPr/>
          <p:nvPr/>
        </p:nvCxnSpPr>
        <p:spPr>
          <a:xfrm>
            <a:off x="285720" y="2143116"/>
            <a:ext cx="1214446" cy="1588"/>
          </a:xfrm>
          <a:prstGeom prst="straightConnector1">
            <a:avLst/>
          </a:prstGeom>
          <a:ln w="19050"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線矢印コネクタ 69"/>
          <p:cNvCxnSpPr/>
          <p:nvPr/>
        </p:nvCxnSpPr>
        <p:spPr>
          <a:xfrm rot="10800000" flipV="1">
            <a:off x="6072198" y="2143116"/>
            <a:ext cx="1071570" cy="1588"/>
          </a:xfrm>
          <a:prstGeom prst="straightConnector1">
            <a:avLst/>
          </a:prstGeom>
          <a:ln w="19050"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テキスト ボックス 76"/>
          <p:cNvSpPr txBox="1"/>
          <p:nvPr/>
        </p:nvSpPr>
        <p:spPr>
          <a:xfrm>
            <a:off x="5214942" y="2285992"/>
            <a:ext cx="19848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/>
              <a:t>n</a:t>
            </a:r>
            <a:r>
              <a:rPr lang="ja-JP" altLang="en-US" sz="1200" dirty="0" smtClean="0"/>
              <a:t>回の比較</a:t>
            </a:r>
            <a:r>
              <a:rPr lang="en-US" altLang="ja-JP" sz="1200" dirty="0" smtClean="0"/>
              <a:t>,1</a:t>
            </a:r>
            <a:r>
              <a:rPr lang="ja-JP" altLang="en-US" sz="1200" dirty="0" smtClean="0"/>
              <a:t>～</a:t>
            </a:r>
            <a:r>
              <a:rPr lang="en-US" altLang="ja-JP" sz="1200" dirty="0" smtClean="0"/>
              <a:t>n/2</a:t>
            </a:r>
            <a:r>
              <a:rPr lang="ja-JP" altLang="en-US" sz="1200" dirty="0" smtClean="0"/>
              <a:t>回の入替</a:t>
            </a:r>
            <a:endParaRPr lang="en-US" altLang="ja-JP" sz="1200" dirty="0" smtClean="0"/>
          </a:p>
        </p:txBody>
      </p:sp>
      <p:cxnSp>
        <p:nvCxnSpPr>
          <p:cNvPr id="81" name="直線コネクタ 80"/>
          <p:cNvCxnSpPr/>
          <p:nvPr/>
        </p:nvCxnSpPr>
        <p:spPr>
          <a:xfrm>
            <a:off x="285720" y="3000372"/>
            <a:ext cx="335758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下矢印 85"/>
          <p:cNvSpPr/>
          <p:nvPr/>
        </p:nvSpPr>
        <p:spPr>
          <a:xfrm>
            <a:off x="1571604" y="3000372"/>
            <a:ext cx="78581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/>
              <a:t>再帰</a:t>
            </a:r>
            <a:endParaRPr kumimoji="1" lang="en-US" altLang="ja-JP" sz="800" dirty="0" smtClean="0"/>
          </a:p>
          <a:p>
            <a:pPr algn="ctr"/>
            <a:r>
              <a:rPr kumimoji="1" lang="ja-JP" altLang="en-US" sz="800" dirty="0" smtClean="0"/>
              <a:t>呼出</a:t>
            </a:r>
            <a:endParaRPr kumimoji="1" lang="ja-JP" altLang="en-US" sz="800" dirty="0"/>
          </a:p>
        </p:txBody>
      </p:sp>
      <p:sp>
        <p:nvSpPr>
          <p:cNvPr id="87" name="正方形/長方形 86"/>
          <p:cNvSpPr/>
          <p:nvPr/>
        </p:nvSpPr>
        <p:spPr>
          <a:xfrm>
            <a:off x="214282" y="3357562"/>
            <a:ext cx="1643074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1928794" y="3357562"/>
            <a:ext cx="1785950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89" name="直線コネクタ 88"/>
          <p:cNvCxnSpPr/>
          <p:nvPr/>
        </p:nvCxnSpPr>
        <p:spPr>
          <a:xfrm>
            <a:off x="214282" y="3786190"/>
            <a:ext cx="164307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下矢印 91"/>
          <p:cNvSpPr/>
          <p:nvPr/>
        </p:nvSpPr>
        <p:spPr>
          <a:xfrm>
            <a:off x="642910" y="3857628"/>
            <a:ext cx="78581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/>
              <a:t>再帰</a:t>
            </a:r>
            <a:endParaRPr kumimoji="1" lang="en-US" altLang="ja-JP" sz="800" dirty="0" smtClean="0"/>
          </a:p>
          <a:p>
            <a:pPr algn="ctr"/>
            <a:r>
              <a:rPr kumimoji="1" lang="ja-JP" altLang="en-US" sz="800" dirty="0" smtClean="0"/>
              <a:t>呼出</a:t>
            </a:r>
            <a:endParaRPr kumimoji="1" lang="ja-JP" altLang="en-US" sz="800" dirty="0"/>
          </a:p>
        </p:txBody>
      </p:sp>
      <p:sp>
        <p:nvSpPr>
          <p:cNvPr id="94" name="正方形/長方形 93"/>
          <p:cNvSpPr/>
          <p:nvPr/>
        </p:nvSpPr>
        <p:spPr>
          <a:xfrm>
            <a:off x="214282" y="4214818"/>
            <a:ext cx="78581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5" name="正方形/長方形 94"/>
          <p:cNvSpPr/>
          <p:nvPr/>
        </p:nvSpPr>
        <p:spPr>
          <a:xfrm>
            <a:off x="1071538" y="4214818"/>
            <a:ext cx="78581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96" name="直線コネクタ 95"/>
          <p:cNvCxnSpPr/>
          <p:nvPr/>
        </p:nvCxnSpPr>
        <p:spPr>
          <a:xfrm>
            <a:off x="214282" y="4643446"/>
            <a:ext cx="7858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下矢印 97"/>
          <p:cNvSpPr/>
          <p:nvPr/>
        </p:nvSpPr>
        <p:spPr>
          <a:xfrm>
            <a:off x="285720" y="4643446"/>
            <a:ext cx="78581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/>
              <a:t>再帰</a:t>
            </a:r>
            <a:endParaRPr kumimoji="1" lang="en-US" altLang="ja-JP" sz="800" dirty="0" smtClean="0"/>
          </a:p>
          <a:p>
            <a:pPr algn="ctr"/>
            <a:r>
              <a:rPr kumimoji="1" lang="ja-JP" altLang="en-US" sz="800" dirty="0" smtClean="0"/>
              <a:t>呼出</a:t>
            </a:r>
            <a:endParaRPr kumimoji="1" lang="ja-JP" altLang="en-US" sz="800" dirty="0"/>
          </a:p>
        </p:txBody>
      </p:sp>
      <p:sp>
        <p:nvSpPr>
          <p:cNvPr id="99" name="正方形/長方形 98"/>
          <p:cNvSpPr/>
          <p:nvPr/>
        </p:nvSpPr>
        <p:spPr>
          <a:xfrm>
            <a:off x="214282" y="5000636"/>
            <a:ext cx="357190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571472" y="500063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214282" y="2571744"/>
            <a:ext cx="3429024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基準より小さい要素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3643306" y="2071678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44" name="直線矢印コネクタ 43"/>
          <p:cNvCxnSpPr/>
          <p:nvPr/>
        </p:nvCxnSpPr>
        <p:spPr>
          <a:xfrm>
            <a:off x="214282" y="1785926"/>
            <a:ext cx="7000924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テキスト ボックス 44"/>
          <p:cNvSpPr txBox="1"/>
          <p:nvPr/>
        </p:nvSpPr>
        <p:spPr>
          <a:xfrm>
            <a:off x="3000364" y="1571612"/>
            <a:ext cx="141417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3571868" y="2285992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/>
              <a:t>基準</a:t>
            </a:r>
            <a:endParaRPr lang="en-US" altLang="ja-JP" sz="1200" dirty="0" smtClean="0"/>
          </a:p>
        </p:txBody>
      </p:sp>
      <p:sp>
        <p:nvSpPr>
          <p:cNvPr id="58" name="正方形/長方形 57"/>
          <p:cNvSpPr/>
          <p:nvPr/>
        </p:nvSpPr>
        <p:spPr>
          <a:xfrm>
            <a:off x="214282" y="2000240"/>
            <a:ext cx="7000924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　　　　　　　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3214678" y="2643182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3714744" y="2071678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67" name="直線矢印コネクタ 66"/>
          <p:cNvCxnSpPr/>
          <p:nvPr/>
        </p:nvCxnSpPr>
        <p:spPr>
          <a:xfrm>
            <a:off x="285720" y="2143116"/>
            <a:ext cx="1214446" cy="1588"/>
          </a:xfrm>
          <a:prstGeom prst="straightConnector1">
            <a:avLst/>
          </a:prstGeom>
          <a:ln w="19050"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線矢印コネクタ 69"/>
          <p:cNvCxnSpPr/>
          <p:nvPr/>
        </p:nvCxnSpPr>
        <p:spPr>
          <a:xfrm rot="10800000" flipV="1">
            <a:off x="6072198" y="2143116"/>
            <a:ext cx="1071570" cy="1588"/>
          </a:xfrm>
          <a:prstGeom prst="straightConnector1">
            <a:avLst/>
          </a:prstGeom>
          <a:ln w="19050"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テキスト ボックス 76"/>
          <p:cNvSpPr txBox="1"/>
          <p:nvPr/>
        </p:nvSpPr>
        <p:spPr>
          <a:xfrm>
            <a:off x="5214942" y="2285992"/>
            <a:ext cx="19848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/>
              <a:t>n</a:t>
            </a:r>
            <a:r>
              <a:rPr lang="ja-JP" altLang="en-US" sz="1200" dirty="0" smtClean="0"/>
              <a:t>回の比較</a:t>
            </a:r>
            <a:r>
              <a:rPr lang="en-US" altLang="ja-JP" sz="1200" dirty="0" smtClean="0"/>
              <a:t>,1</a:t>
            </a:r>
            <a:r>
              <a:rPr lang="ja-JP" altLang="en-US" sz="1200" dirty="0" smtClean="0"/>
              <a:t>～</a:t>
            </a:r>
            <a:r>
              <a:rPr lang="en-US" altLang="ja-JP" sz="1200" dirty="0" smtClean="0"/>
              <a:t>n/2</a:t>
            </a:r>
            <a:r>
              <a:rPr lang="ja-JP" altLang="en-US" sz="1200" dirty="0" smtClean="0"/>
              <a:t>回の入替</a:t>
            </a:r>
            <a:endParaRPr lang="en-US" altLang="ja-JP" sz="1200" dirty="0" smtClean="0"/>
          </a:p>
        </p:txBody>
      </p:sp>
      <p:cxnSp>
        <p:nvCxnSpPr>
          <p:cNvPr id="81" name="直線コネクタ 80"/>
          <p:cNvCxnSpPr/>
          <p:nvPr/>
        </p:nvCxnSpPr>
        <p:spPr>
          <a:xfrm>
            <a:off x="285720" y="3000372"/>
            <a:ext cx="335758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下矢印 85"/>
          <p:cNvSpPr/>
          <p:nvPr/>
        </p:nvSpPr>
        <p:spPr>
          <a:xfrm>
            <a:off x="1571604" y="3000372"/>
            <a:ext cx="78581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/>
              <a:t>再帰</a:t>
            </a:r>
            <a:endParaRPr kumimoji="1" lang="en-US" altLang="ja-JP" sz="800" dirty="0" smtClean="0"/>
          </a:p>
          <a:p>
            <a:pPr algn="ctr"/>
            <a:r>
              <a:rPr kumimoji="1" lang="ja-JP" altLang="en-US" sz="800" dirty="0" smtClean="0"/>
              <a:t>呼出</a:t>
            </a:r>
            <a:endParaRPr kumimoji="1" lang="ja-JP" altLang="en-US" sz="800" dirty="0"/>
          </a:p>
        </p:txBody>
      </p:sp>
      <p:sp>
        <p:nvSpPr>
          <p:cNvPr id="87" name="正方形/長方形 86"/>
          <p:cNvSpPr/>
          <p:nvPr/>
        </p:nvSpPr>
        <p:spPr>
          <a:xfrm>
            <a:off x="214282" y="3357562"/>
            <a:ext cx="1643074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1928794" y="3357562"/>
            <a:ext cx="1785950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89" name="直線コネクタ 88"/>
          <p:cNvCxnSpPr/>
          <p:nvPr/>
        </p:nvCxnSpPr>
        <p:spPr>
          <a:xfrm>
            <a:off x="214282" y="3786190"/>
            <a:ext cx="164307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下矢印 91"/>
          <p:cNvSpPr/>
          <p:nvPr/>
        </p:nvSpPr>
        <p:spPr>
          <a:xfrm>
            <a:off x="642910" y="3857628"/>
            <a:ext cx="78581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/>
              <a:t>再帰</a:t>
            </a:r>
            <a:endParaRPr kumimoji="1" lang="en-US" altLang="ja-JP" sz="800" dirty="0" smtClean="0"/>
          </a:p>
          <a:p>
            <a:pPr algn="ctr"/>
            <a:r>
              <a:rPr kumimoji="1" lang="ja-JP" altLang="en-US" sz="800" dirty="0" smtClean="0"/>
              <a:t>呼出</a:t>
            </a:r>
            <a:endParaRPr kumimoji="1" lang="ja-JP" altLang="en-US" sz="800" dirty="0"/>
          </a:p>
        </p:txBody>
      </p:sp>
      <p:sp>
        <p:nvSpPr>
          <p:cNvPr id="94" name="正方形/長方形 93"/>
          <p:cNvSpPr/>
          <p:nvPr/>
        </p:nvSpPr>
        <p:spPr>
          <a:xfrm>
            <a:off x="214282" y="4214818"/>
            <a:ext cx="78581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5" name="正方形/長方形 94"/>
          <p:cNvSpPr/>
          <p:nvPr/>
        </p:nvSpPr>
        <p:spPr>
          <a:xfrm>
            <a:off x="1071538" y="4214818"/>
            <a:ext cx="78581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96" name="直線コネクタ 95"/>
          <p:cNvCxnSpPr/>
          <p:nvPr/>
        </p:nvCxnSpPr>
        <p:spPr>
          <a:xfrm>
            <a:off x="214282" y="4643446"/>
            <a:ext cx="7858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下矢印 97"/>
          <p:cNvSpPr/>
          <p:nvPr/>
        </p:nvSpPr>
        <p:spPr>
          <a:xfrm>
            <a:off x="285720" y="4643446"/>
            <a:ext cx="78581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/>
              <a:t>再帰</a:t>
            </a:r>
            <a:endParaRPr kumimoji="1" lang="en-US" altLang="ja-JP" sz="800" dirty="0" smtClean="0"/>
          </a:p>
          <a:p>
            <a:pPr algn="ctr"/>
            <a:r>
              <a:rPr kumimoji="1" lang="ja-JP" altLang="en-US" sz="800" dirty="0" smtClean="0"/>
              <a:t>呼出</a:t>
            </a:r>
            <a:endParaRPr kumimoji="1" lang="ja-JP" altLang="en-US" sz="800" dirty="0"/>
          </a:p>
        </p:txBody>
      </p:sp>
      <p:sp>
        <p:nvSpPr>
          <p:cNvPr id="99" name="正方形/長方形 98"/>
          <p:cNvSpPr/>
          <p:nvPr/>
        </p:nvSpPr>
        <p:spPr>
          <a:xfrm>
            <a:off x="214282" y="5000636"/>
            <a:ext cx="357190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571472" y="500063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102" name="直線矢印コネクタ 101"/>
          <p:cNvCxnSpPr>
            <a:stCxn id="100" idx="3"/>
          </p:cNvCxnSpPr>
          <p:nvPr/>
        </p:nvCxnSpPr>
        <p:spPr>
          <a:xfrm flipV="1">
            <a:off x="1000100" y="4500570"/>
            <a:ext cx="71438" cy="642942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直線コネクタ 102"/>
          <p:cNvCxnSpPr/>
          <p:nvPr/>
        </p:nvCxnSpPr>
        <p:spPr>
          <a:xfrm>
            <a:off x="366682" y="4795846"/>
            <a:ext cx="7858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下矢印 103"/>
          <p:cNvSpPr/>
          <p:nvPr/>
        </p:nvSpPr>
        <p:spPr>
          <a:xfrm>
            <a:off x="1142976" y="4643446"/>
            <a:ext cx="78581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/>
              <a:t>再帰</a:t>
            </a:r>
            <a:endParaRPr kumimoji="1" lang="en-US" altLang="ja-JP" sz="800" dirty="0" smtClean="0"/>
          </a:p>
          <a:p>
            <a:pPr algn="ctr"/>
            <a:r>
              <a:rPr kumimoji="1" lang="ja-JP" altLang="en-US" sz="800" dirty="0" smtClean="0"/>
              <a:t>呼出</a:t>
            </a:r>
            <a:endParaRPr kumimoji="1" lang="ja-JP" altLang="en-US" sz="800" dirty="0"/>
          </a:p>
        </p:txBody>
      </p:sp>
      <p:sp>
        <p:nvSpPr>
          <p:cNvPr id="105" name="正方形/長方形 104"/>
          <p:cNvSpPr/>
          <p:nvPr/>
        </p:nvSpPr>
        <p:spPr>
          <a:xfrm>
            <a:off x="1071538" y="5000636"/>
            <a:ext cx="357190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06" name="正方形/長方形 105"/>
          <p:cNvSpPr/>
          <p:nvPr/>
        </p:nvSpPr>
        <p:spPr>
          <a:xfrm>
            <a:off x="1428728" y="500063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90" name="直線コネクタ 89"/>
          <p:cNvCxnSpPr/>
          <p:nvPr/>
        </p:nvCxnSpPr>
        <p:spPr>
          <a:xfrm>
            <a:off x="1142976" y="4643446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正方形/長方形 92"/>
          <p:cNvSpPr/>
          <p:nvPr/>
        </p:nvSpPr>
        <p:spPr>
          <a:xfrm>
            <a:off x="3714744" y="2571744"/>
            <a:ext cx="3500462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基準より大きい要素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214282" y="2571744"/>
            <a:ext cx="3429024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基準より小さい要素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3643306" y="2071678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44" name="直線矢印コネクタ 43"/>
          <p:cNvCxnSpPr/>
          <p:nvPr/>
        </p:nvCxnSpPr>
        <p:spPr>
          <a:xfrm>
            <a:off x="214282" y="1785926"/>
            <a:ext cx="7000924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テキスト ボックス 44"/>
          <p:cNvSpPr txBox="1"/>
          <p:nvPr/>
        </p:nvSpPr>
        <p:spPr>
          <a:xfrm>
            <a:off x="3000364" y="1571612"/>
            <a:ext cx="141417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46" name="正方形/長方形 45"/>
          <p:cNvSpPr/>
          <p:nvPr/>
        </p:nvSpPr>
        <p:spPr>
          <a:xfrm>
            <a:off x="3714744" y="2571744"/>
            <a:ext cx="3500462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基準より大きい要素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3571868" y="2285992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/>
              <a:t>基準</a:t>
            </a:r>
            <a:endParaRPr lang="en-US" altLang="ja-JP" sz="1200" dirty="0" smtClean="0"/>
          </a:p>
        </p:txBody>
      </p:sp>
      <p:sp>
        <p:nvSpPr>
          <p:cNvPr id="58" name="正方形/長方形 57"/>
          <p:cNvSpPr/>
          <p:nvPr/>
        </p:nvSpPr>
        <p:spPr>
          <a:xfrm>
            <a:off x="214282" y="2000240"/>
            <a:ext cx="7000924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　　　　　　　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3214678" y="2643182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3714744" y="2071678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67" name="直線矢印コネクタ 66"/>
          <p:cNvCxnSpPr/>
          <p:nvPr/>
        </p:nvCxnSpPr>
        <p:spPr>
          <a:xfrm>
            <a:off x="285720" y="2143116"/>
            <a:ext cx="1214446" cy="1588"/>
          </a:xfrm>
          <a:prstGeom prst="straightConnector1">
            <a:avLst/>
          </a:prstGeom>
          <a:ln w="19050"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線矢印コネクタ 69"/>
          <p:cNvCxnSpPr/>
          <p:nvPr/>
        </p:nvCxnSpPr>
        <p:spPr>
          <a:xfrm rot="10800000" flipV="1">
            <a:off x="6072198" y="2143116"/>
            <a:ext cx="1071570" cy="1588"/>
          </a:xfrm>
          <a:prstGeom prst="straightConnector1">
            <a:avLst/>
          </a:prstGeom>
          <a:ln w="19050"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テキスト ボックス 76"/>
          <p:cNvSpPr txBox="1"/>
          <p:nvPr/>
        </p:nvSpPr>
        <p:spPr>
          <a:xfrm>
            <a:off x="5214942" y="2285992"/>
            <a:ext cx="19848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/>
              <a:t>n</a:t>
            </a:r>
            <a:r>
              <a:rPr lang="ja-JP" altLang="en-US" sz="1200" dirty="0" smtClean="0"/>
              <a:t>回の比較</a:t>
            </a:r>
            <a:r>
              <a:rPr lang="en-US" altLang="ja-JP" sz="1200" dirty="0" smtClean="0"/>
              <a:t>,1</a:t>
            </a:r>
            <a:r>
              <a:rPr lang="ja-JP" altLang="en-US" sz="1200" dirty="0" smtClean="0"/>
              <a:t>～</a:t>
            </a:r>
            <a:r>
              <a:rPr lang="en-US" altLang="ja-JP" sz="1200" dirty="0" smtClean="0"/>
              <a:t>n/2</a:t>
            </a:r>
            <a:r>
              <a:rPr lang="ja-JP" altLang="en-US" sz="1200" dirty="0" smtClean="0"/>
              <a:t>回の入替</a:t>
            </a:r>
            <a:endParaRPr lang="en-US" altLang="ja-JP" sz="1200" dirty="0" smtClean="0"/>
          </a:p>
        </p:txBody>
      </p:sp>
      <p:cxnSp>
        <p:nvCxnSpPr>
          <p:cNvPr id="81" name="直線コネクタ 80"/>
          <p:cNvCxnSpPr/>
          <p:nvPr/>
        </p:nvCxnSpPr>
        <p:spPr>
          <a:xfrm>
            <a:off x="285720" y="3000372"/>
            <a:ext cx="335758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下矢印 85"/>
          <p:cNvSpPr/>
          <p:nvPr/>
        </p:nvSpPr>
        <p:spPr>
          <a:xfrm>
            <a:off x="1571604" y="3000372"/>
            <a:ext cx="78581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/>
              <a:t>再帰</a:t>
            </a:r>
            <a:endParaRPr kumimoji="1" lang="en-US" altLang="ja-JP" sz="800" dirty="0" smtClean="0"/>
          </a:p>
          <a:p>
            <a:pPr algn="ctr"/>
            <a:r>
              <a:rPr kumimoji="1" lang="ja-JP" altLang="en-US" sz="800" dirty="0" smtClean="0"/>
              <a:t>呼出</a:t>
            </a:r>
            <a:endParaRPr kumimoji="1" lang="ja-JP" altLang="en-US" sz="800" dirty="0"/>
          </a:p>
        </p:txBody>
      </p:sp>
      <p:sp>
        <p:nvSpPr>
          <p:cNvPr id="87" name="正方形/長方形 86"/>
          <p:cNvSpPr/>
          <p:nvPr/>
        </p:nvSpPr>
        <p:spPr>
          <a:xfrm>
            <a:off x="214282" y="3357562"/>
            <a:ext cx="1643074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1928794" y="3357562"/>
            <a:ext cx="1785950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89" name="直線コネクタ 88"/>
          <p:cNvCxnSpPr/>
          <p:nvPr/>
        </p:nvCxnSpPr>
        <p:spPr>
          <a:xfrm>
            <a:off x="214282" y="3786190"/>
            <a:ext cx="164307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下矢印 91"/>
          <p:cNvSpPr/>
          <p:nvPr/>
        </p:nvSpPr>
        <p:spPr>
          <a:xfrm>
            <a:off x="642910" y="3857628"/>
            <a:ext cx="78581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/>
              <a:t>再帰</a:t>
            </a:r>
            <a:endParaRPr kumimoji="1" lang="en-US" altLang="ja-JP" sz="800" dirty="0" smtClean="0"/>
          </a:p>
          <a:p>
            <a:pPr algn="ctr"/>
            <a:r>
              <a:rPr kumimoji="1" lang="ja-JP" altLang="en-US" sz="800" dirty="0" smtClean="0"/>
              <a:t>呼出</a:t>
            </a:r>
            <a:endParaRPr kumimoji="1" lang="ja-JP" altLang="en-US" sz="800" dirty="0"/>
          </a:p>
        </p:txBody>
      </p:sp>
      <p:sp>
        <p:nvSpPr>
          <p:cNvPr id="94" name="正方形/長方形 93"/>
          <p:cNvSpPr/>
          <p:nvPr/>
        </p:nvSpPr>
        <p:spPr>
          <a:xfrm>
            <a:off x="214282" y="4214818"/>
            <a:ext cx="78581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5" name="正方形/長方形 94"/>
          <p:cNvSpPr/>
          <p:nvPr/>
        </p:nvSpPr>
        <p:spPr>
          <a:xfrm>
            <a:off x="1071538" y="4214818"/>
            <a:ext cx="78581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96" name="直線コネクタ 95"/>
          <p:cNvCxnSpPr/>
          <p:nvPr/>
        </p:nvCxnSpPr>
        <p:spPr>
          <a:xfrm>
            <a:off x="214282" y="4643446"/>
            <a:ext cx="7858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下矢印 97"/>
          <p:cNvSpPr/>
          <p:nvPr/>
        </p:nvSpPr>
        <p:spPr>
          <a:xfrm>
            <a:off x="285720" y="4643446"/>
            <a:ext cx="78581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/>
              <a:t>再帰</a:t>
            </a:r>
            <a:endParaRPr kumimoji="1" lang="en-US" altLang="ja-JP" sz="800" dirty="0" smtClean="0"/>
          </a:p>
          <a:p>
            <a:pPr algn="ctr"/>
            <a:r>
              <a:rPr kumimoji="1" lang="ja-JP" altLang="en-US" sz="800" dirty="0" smtClean="0"/>
              <a:t>呼出</a:t>
            </a:r>
            <a:endParaRPr kumimoji="1" lang="ja-JP" altLang="en-US" sz="800" dirty="0"/>
          </a:p>
        </p:txBody>
      </p:sp>
      <p:sp>
        <p:nvSpPr>
          <p:cNvPr id="99" name="正方形/長方形 98"/>
          <p:cNvSpPr/>
          <p:nvPr/>
        </p:nvSpPr>
        <p:spPr>
          <a:xfrm>
            <a:off x="214282" y="5000636"/>
            <a:ext cx="357190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571472" y="500063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102" name="直線矢印コネクタ 101"/>
          <p:cNvCxnSpPr>
            <a:stCxn id="100" idx="3"/>
          </p:cNvCxnSpPr>
          <p:nvPr/>
        </p:nvCxnSpPr>
        <p:spPr>
          <a:xfrm flipV="1">
            <a:off x="1000100" y="4500570"/>
            <a:ext cx="71438" cy="642942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直線コネクタ 102"/>
          <p:cNvCxnSpPr/>
          <p:nvPr/>
        </p:nvCxnSpPr>
        <p:spPr>
          <a:xfrm>
            <a:off x="366682" y="4795846"/>
            <a:ext cx="7858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下矢印 103"/>
          <p:cNvSpPr/>
          <p:nvPr/>
        </p:nvSpPr>
        <p:spPr>
          <a:xfrm>
            <a:off x="1142976" y="4643446"/>
            <a:ext cx="78581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/>
              <a:t>再帰</a:t>
            </a:r>
            <a:endParaRPr kumimoji="1" lang="en-US" altLang="ja-JP" sz="800" dirty="0" smtClean="0"/>
          </a:p>
          <a:p>
            <a:pPr algn="ctr"/>
            <a:r>
              <a:rPr kumimoji="1" lang="ja-JP" altLang="en-US" sz="800" dirty="0" smtClean="0"/>
              <a:t>呼出</a:t>
            </a:r>
            <a:endParaRPr kumimoji="1" lang="ja-JP" altLang="en-US" sz="800" dirty="0"/>
          </a:p>
        </p:txBody>
      </p:sp>
      <p:sp>
        <p:nvSpPr>
          <p:cNvPr id="105" name="正方形/長方形 104"/>
          <p:cNvSpPr/>
          <p:nvPr/>
        </p:nvSpPr>
        <p:spPr>
          <a:xfrm>
            <a:off x="1071538" y="5000636"/>
            <a:ext cx="357190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06" name="正方形/長方形 105"/>
          <p:cNvSpPr/>
          <p:nvPr/>
        </p:nvSpPr>
        <p:spPr>
          <a:xfrm>
            <a:off x="1428728" y="500063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107" name="直線矢印コネクタ 106"/>
          <p:cNvCxnSpPr/>
          <p:nvPr/>
        </p:nvCxnSpPr>
        <p:spPr>
          <a:xfrm rot="5400000" flipH="1" flipV="1">
            <a:off x="1500166" y="4857760"/>
            <a:ext cx="714380" cy="158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直線矢印コネクタ 108"/>
          <p:cNvCxnSpPr>
            <a:endCxn id="88" idx="1"/>
          </p:cNvCxnSpPr>
          <p:nvPr/>
        </p:nvCxnSpPr>
        <p:spPr>
          <a:xfrm rot="5400000" flipH="1" flipV="1">
            <a:off x="1464447" y="3893347"/>
            <a:ext cx="857256" cy="7143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直線コネクタ 89"/>
          <p:cNvCxnSpPr/>
          <p:nvPr/>
        </p:nvCxnSpPr>
        <p:spPr>
          <a:xfrm>
            <a:off x="1142976" y="4643446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214282" y="2571744"/>
            <a:ext cx="3429024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基準より小さい要素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3643306" y="2071678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44" name="直線矢印コネクタ 43"/>
          <p:cNvCxnSpPr/>
          <p:nvPr/>
        </p:nvCxnSpPr>
        <p:spPr>
          <a:xfrm>
            <a:off x="214282" y="1785926"/>
            <a:ext cx="7000924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テキスト ボックス 44"/>
          <p:cNvSpPr txBox="1"/>
          <p:nvPr/>
        </p:nvSpPr>
        <p:spPr>
          <a:xfrm>
            <a:off x="3000364" y="1571612"/>
            <a:ext cx="141417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46" name="正方形/長方形 45"/>
          <p:cNvSpPr/>
          <p:nvPr/>
        </p:nvSpPr>
        <p:spPr>
          <a:xfrm>
            <a:off x="3714744" y="2571744"/>
            <a:ext cx="3500462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基準より大きい要素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3571868" y="2285992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/>
              <a:t>基準</a:t>
            </a:r>
            <a:endParaRPr lang="en-US" altLang="ja-JP" sz="1200" dirty="0" smtClean="0"/>
          </a:p>
        </p:txBody>
      </p:sp>
      <p:sp>
        <p:nvSpPr>
          <p:cNvPr id="58" name="正方形/長方形 57"/>
          <p:cNvSpPr/>
          <p:nvPr/>
        </p:nvSpPr>
        <p:spPr>
          <a:xfrm>
            <a:off x="214282" y="2000240"/>
            <a:ext cx="7000924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　　　　　　　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3214678" y="2643182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3714744" y="2071678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67" name="直線矢印コネクタ 66"/>
          <p:cNvCxnSpPr/>
          <p:nvPr/>
        </p:nvCxnSpPr>
        <p:spPr>
          <a:xfrm>
            <a:off x="285720" y="2143116"/>
            <a:ext cx="1214446" cy="1588"/>
          </a:xfrm>
          <a:prstGeom prst="straightConnector1">
            <a:avLst/>
          </a:prstGeom>
          <a:ln w="19050"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線矢印コネクタ 69"/>
          <p:cNvCxnSpPr/>
          <p:nvPr/>
        </p:nvCxnSpPr>
        <p:spPr>
          <a:xfrm rot="10800000" flipV="1">
            <a:off x="6072198" y="2143116"/>
            <a:ext cx="1071570" cy="1588"/>
          </a:xfrm>
          <a:prstGeom prst="straightConnector1">
            <a:avLst/>
          </a:prstGeom>
          <a:ln w="19050"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テキスト ボックス 76"/>
          <p:cNvSpPr txBox="1"/>
          <p:nvPr/>
        </p:nvSpPr>
        <p:spPr>
          <a:xfrm>
            <a:off x="5214942" y="2285992"/>
            <a:ext cx="19848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/>
              <a:t>n</a:t>
            </a:r>
            <a:r>
              <a:rPr lang="ja-JP" altLang="en-US" sz="1200" dirty="0" smtClean="0"/>
              <a:t>回の比較</a:t>
            </a:r>
            <a:r>
              <a:rPr lang="en-US" altLang="ja-JP" sz="1200" dirty="0" smtClean="0"/>
              <a:t>,1</a:t>
            </a:r>
            <a:r>
              <a:rPr lang="ja-JP" altLang="en-US" sz="1200" dirty="0" smtClean="0"/>
              <a:t>～</a:t>
            </a:r>
            <a:r>
              <a:rPr lang="en-US" altLang="ja-JP" sz="1200" dirty="0" smtClean="0"/>
              <a:t>n/2</a:t>
            </a:r>
            <a:r>
              <a:rPr lang="ja-JP" altLang="en-US" sz="1200" dirty="0" smtClean="0"/>
              <a:t>回の入替</a:t>
            </a:r>
            <a:endParaRPr lang="en-US" altLang="ja-JP" sz="1200" dirty="0" smtClean="0"/>
          </a:p>
        </p:txBody>
      </p:sp>
      <p:cxnSp>
        <p:nvCxnSpPr>
          <p:cNvPr id="81" name="直線コネクタ 80"/>
          <p:cNvCxnSpPr/>
          <p:nvPr/>
        </p:nvCxnSpPr>
        <p:spPr>
          <a:xfrm>
            <a:off x="285720" y="3000372"/>
            <a:ext cx="335758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下矢印 85"/>
          <p:cNvSpPr/>
          <p:nvPr/>
        </p:nvSpPr>
        <p:spPr>
          <a:xfrm>
            <a:off x="1571604" y="3000372"/>
            <a:ext cx="78581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/>
              <a:t>再帰</a:t>
            </a:r>
            <a:endParaRPr kumimoji="1" lang="en-US" altLang="ja-JP" sz="800" dirty="0" smtClean="0"/>
          </a:p>
          <a:p>
            <a:pPr algn="ctr"/>
            <a:r>
              <a:rPr kumimoji="1" lang="ja-JP" altLang="en-US" sz="800" dirty="0" smtClean="0"/>
              <a:t>呼出</a:t>
            </a:r>
            <a:endParaRPr kumimoji="1" lang="ja-JP" altLang="en-US" sz="800" dirty="0"/>
          </a:p>
        </p:txBody>
      </p:sp>
      <p:sp>
        <p:nvSpPr>
          <p:cNvPr id="87" name="正方形/長方形 86"/>
          <p:cNvSpPr/>
          <p:nvPr/>
        </p:nvSpPr>
        <p:spPr>
          <a:xfrm>
            <a:off x="214282" y="3357562"/>
            <a:ext cx="1643074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1928794" y="3357562"/>
            <a:ext cx="1785950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89" name="直線コネクタ 88"/>
          <p:cNvCxnSpPr/>
          <p:nvPr/>
        </p:nvCxnSpPr>
        <p:spPr>
          <a:xfrm>
            <a:off x="214282" y="3786190"/>
            <a:ext cx="164307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下矢印 91"/>
          <p:cNvSpPr/>
          <p:nvPr/>
        </p:nvSpPr>
        <p:spPr>
          <a:xfrm>
            <a:off x="642910" y="3857628"/>
            <a:ext cx="78581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/>
              <a:t>再帰</a:t>
            </a:r>
            <a:endParaRPr kumimoji="1" lang="en-US" altLang="ja-JP" sz="800" dirty="0" smtClean="0"/>
          </a:p>
          <a:p>
            <a:pPr algn="ctr"/>
            <a:r>
              <a:rPr kumimoji="1" lang="ja-JP" altLang="en-US" sz="800" dirty="0" smtClean="0"/>
              <a:t>呼出</a:t>
            </a:r>
            <a:endParaRPr kumimoji="1" lang="ja-JP" altLang="en-US" sz="800" dirty="0"/>
          </a:p>
        </p:txBody>
      </p:sp>
      <p:sp>
        <p:nvSpPr>
          <p:cNvPr id="94" name="正方形/長方形 93"/>
          <p:cNvSpPr/>
          <p:nvPr/>
        </p:nvSpPr>
        <p:spPr>
          <a:xfrm>
            <a:off x="214282" y="4214818"/>
            <a:ext cx="78581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5" name="正方形/長方形 94"/>
          <p:cNvSpPr/>
          <p:nvPr/>
        </p:nvSpPr>
        <p:spPr>
          <a:xfrm>
            <a:off x="1071538" y="4214818"/>
            <a:ext cx="78581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96" name="直線コネクタ 95"/>
          <p:cNvCxnSpPr/>
          <p:nvPr/>
        </p:nvCxnSpPr>
        <p:spPr>
          <a:xfrm>
            <a:off x="214282" y="4643446"/>
            <a:ext cx="7858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下矢印 97"/>
          <p:cNvSpPr/>
          <p:nvPr/>
        </p:nvSpPr>
        <p:spPr>
          <a:xfrm>
            <a:off x="285720" y="4643446"/>
            <a:ext cx="78581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/>
              <a:t>再帰</a:t>
            </a:r>
            <a:endParaRPr kumimoji="1" lang="en-US" altLang="ja-JP" sz="800" dirty="0" smtClean="0"/>
          </a:p>
          <a:p>
            <a:pPr algn="ctr"/>
            <a:r>
              <a:rPr kumimoji="1" lang="ja-JP" altLang="en-US" sz="800" dirty="0" smtClean="0"/>
              <a:t>呼出</a:t>
            </a:r>
            <a:endParaRPr kumimoji="1" lang="ja-JP" altLang="en-US" sz="800" dirty="0"/>
          </a:p>
        </p:txBody>
      </p:sp>
      <p:sp>
        <p:nvSpPr>
          <p:cNvPr id="99" name="正方形/長方形 98"/>
          <p:cNvSpPr/>
          <p:nvPr/>
        </p:nvSpPr>
        <p:spPr>
          <a:xfrm>
            <a:off x="214282" y="5000636"/>
            <a:ext cx="357190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571472" y="500063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102" name="直線矢印コネクタ 101"/>
          <p:cNvCxnSpPr>
            <a:stCxn id="100" idx="3"/>
          </p:cNvCxnSpPr>
          <p:nvPr/>
        </p:nvCxnSpPr>
        <p:spPr>
          <a:xfrm flipV="1">
            <a:off x="1000100" y="4500570"/>
            <a:ext cx="71438" cy="642942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直線コネクタ 102"/>
          <p:cNvCxnSpPr/>
          <p:nvPr/>
        </p:nvCxnSpPr>
        <p:spPr>
          <a:xfrm>
            <a:off x="366682" y="4795846"/>
            <a:ext cx="7858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下矢印 103"/>
          <p:cNvSpPr/>
          <p:nvPr/>
        </p:nvSpPr>
        <p:spPr>
          <a:xfrm>
            <a:off x="1142976" y="4643446"/>
            <a:ext cx="78581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/>
              <a:t>再帰</a:t>
            </a:r>
            <a:endParaRPr kumimoji="1" lang="en-US" altLang="ja-JP" sz="800" dirty="0" smtClean="0"/>
          </a:p>
          <a:p>
            <a:pPr algn="ctr"/>
            <a:r>
              <a:rPr kumimoji="1" lang="ja-JP" altLang="en-US" sz="800" dirty="0" smtClean="0"/>
              <a:t>呼出</a:t>
            </a:r>
            <a:endParaRPr kumimoji="1" lang="ja-JP" altLang="en-US" sz="800" dirty="0"/>
          </a:p>
        </p:txBody>
      </p:sp>
      <p:sp>
        <p:nvSpPr>
          <p:cNvPr id="105" name="正方形/長方形 104"/>
          <p:cNvSpPr/>
          <p:nvPr/>
        </p:nvSpPr>
        <p:spPr>
          <a:xfrm>
            <a:off x="1071538" y="5000636"/>
            <a:ext cx="357190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06" name="正方形/長方形 105"/>
          <p:cNvSpPr/>
          <p:nvPr/>
        </p:nvSpPr>
        <p:spPr>
          <a:xfrm>
            <a:off x="1428728" y="500063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107" name="直線矢印コネクタ 106"/>
          <p:cNvCxnSpPr/>
          <p:nvPr/>
        </p:nvCxnSpPr>
        <p:spPr>
          <a:xfrm rot="5400000" flipH="1" flipV="1">
            <a:off x="1500166" y="4857760"/>
            <a:ext cx="714380" cy="158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直線矢印コネクタ 108"/>
          <p:cNvCxnSpPr>
            <a:endCxn id="88" idx="1"/>
          </p:cNvCxnSpPr>
          <p:nvPr/>
        </p:nvCxnSpPr>
        <p:spPr>
          <a:xfrm rot="5400000" flipH="1" flipV="1">
            <a:off x="1464447" y="3893347"/>
            <a:ext cx="857256" cy="7143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直線コネクタ 110"/>
          <p:cNvCxnSpPr/>
          <p:nvPr/>
        </p:nvCxnSpPr>
        <p:spPr>
          <a:xfrm>
            <a:off x="2000232" y="3786190"/>
            <a:ext cx="164307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下矢印 111"/>
          <p:cNvSpPr/>
          <p:nvPr/>
        </p:nvSpPr>
        <p:spPr>
          <a:xfrm>
            <a:off x="2428860" y="3857628"/>
            <a:ext cx="78581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/>
              <a:t>再帰</a:t>
            </a:r>
            <a:endParaRPr kumimoji="1" lang="en-US" altLang="ja-JP" sz="800" dirty="0" smtClean="0"/>
          </a:p>
          <a:p>
            <a:pPr algn="ctr"/>
            <a:r>
              <a:rPr kumimoji="1" lang="ja-JP" altLang="en-US" sz="800" dirty="0" smtClean="0"/>
              <a:t>呼出</a:t>
            </a:r>
            <a:endParaRPr kumimoji="1" lang="ja-JP" altLang="en-US" sz="800" dirty="0"/>
          </a:p>
        </p:txBody>
      </p:sp>
      <p:sp>
        <p:nvSpPr>
          <p:cNvPr id="113" name="正方形/長方形 112"/>
          <p:cNvSpPr/>
          <p:nvPr/>
        </p:nvSpPr>
        <p:spPr>
          <a:xfrm>
            <a:off x="2071670" y="4214818"/>
            <a:ext cx="78581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14" name="正方形/長方形 113"/>
          <p:cNvSpPr/>
          <p:nvPr/>
        </p:nvSpPr>
        <p:spPr>
          <a:xfrm>
            <a:off x="2928926" y="4214818"/>
            <a:ext cx="78581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90" name="直線コネクタ 89"/>
          <p:cNvCxnSpPr/>
          <p:nvPr/>
        </p:nvCxnSpPr>
        <p:spPr>
          <a:xfrm>
            <a:off x="1142976" y="4643446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214282" y="2571744"/>
            <a:ext cx="3429024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基準より小さい要素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3643306" y="2071678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44" name="直線矢印コネクタ 43"/>
          <p:cNvCxnSpPr/>
          <p:nvPr/>
        </p:nvCxnSpPr>
        <p:spPr>
          <a:xfrm>
            <a:off x="214282" y="1785926"/>
            <a:ext cx="7000924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テキスト ボックス 44"/>
          <p:cNvSpPr txBox="1"/>
          <p:nvPr/>
        </p:nvSpPr>
        <p:spPr>
          <a:xfrm>
            <a:off x="3000364" y="1571612"/>
            <a:ext cx="141417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46" name="正方形/長方形 45"/>
          <p:cNvSpPr/>
          <p:nvPr/>
        </p:nvSpPr>
        <p:spPr>
          <a:xfrm>
            <a:off x="3714744" y="2571744"/>
            <a:ext cx="3500462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基準より大きい要素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3571868" y="2285992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/>
              <a:t>基準</a:t>
            </a:r>
            <a:endParaRPr lang="en-US" altLang="ja-JP" sz="1200" dirty="0" smtClean="0"/>
          </a:p>
        </p:txBody>
      </p:sp>
      <p:sp>
        <p:nvSpPr>
          <p:cNvPr id="58" name="正方形/長方形 57"/>
          <p:cNvSpPr/>
          <p:nvPr/>
        </p:nvSpPr>
        <p:spPr>
          <a:xfrm>
            <a:off x="214282" y="2000240"/>
            <a:ext cx="7000924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　　　　　　　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3214678" y="2643182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3714744" y="2071678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67" name="直線矢印コネクタ 66"/>
          <p:cNvCxnSpPr/>
          <p:nvPr/>
        </p:nvCxnSpPr>
        <p:spPr>
          <a:xfrm>
            <a:off x="285720" y="2143116"/>
            <a:ext cx="1214446" cy="1588"/>
          </a:xfrm>
          <a:prstGeom prst="straightConnector1">
            <a:avLst/>
          </a:prstGeom>
          <a:ln w="19050"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線矢印コネクタ 69"/>
          <p:cNvCxnSpPr/>
          <p:nvPr/>
        </p:nvCxnSpPr>
        <p:spPr>
          <a:xfrm rot="10800000" flipV="1">
            <a:off x="6072198" y="2143116"/>
            <a:ext cx="1071570" cy="1588"/>
          </a:xfrm>
          <a:prstGeom prst="straightConnector1">
            <a:avLst/>
          </a:prstGeom>
          <a:ln w="19050"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テキスト ボックス 76"/>
          <p:cNvSpPr txBox="1"/>
          <p:nvPr/>
        </p:nvSpPr>
        <p:spPr>
          <a:xfrm>
            <a:off x="5214942" y="2285992"/>
            <a:ext cx="19848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/>
              <a:t>n</a:t>
            </a:r>
            <a:r>
              <a:rPr lang="ja-JP" altLang="en-US" sz="1200" dirty="0" smtClean="0"/>
              <a:t>回の比較</a:t>
            </a:r>
            <a:r>
              <a:rPr lang="en-US" altLang="ja-JP" sz="1200" dirty="0" smtClean="0"/>
              <a:t>,1</a:t>
            </a:r>
            <a:r>
              <a:rPr lang="ja-JP" altLang="en-US" sz="1200" dirty="0" smtClean="0"/>
              <a:t>～</a:t>
            </a:r>
            <a:r>
              <a:rPr lang="en-US" altLang="ja-JP" sz="1200" dirty="0" smtClean="0"/>
              <a:t>n/2</a:t>
            </a:r>
            <a:r>
              <a:rPr lang="ja-JP" altLang="en-US" sz="1200" dirty="0" smtClean="0"/>
              <a:t>回の入替</a:t>
            </a:r>
            <a:endParaRPr lang="en-US" altLang="ja-JP" sz="1200" dirty="0" smtClean="0"/>
          </a:p>
        </p:txBody>
      </p:sp>
      <p:cxnSp>
        <p:nvCxnSpPr>
          <p:cNvPr id="81" name="直線コネクタ 80"/>
          <p:cNvCxnSpPr/>
          <p:nvPr/>
        </p:nvCxnSpPr>
        <p:spPr>
          <a:xfrm>
            <a:off x="285720" y="3000372"/>
            <a:ext cx="335758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下矢印 85"/>
          <p:cNvSpPr/>
          <p:nvPr/>
        </p:nvSpPr>
        <p:spPr>
          <a:xfrm>
            <a:off x="1571604" y="3000372"/>
            <a:ext cx="78581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/>
              <a:t>再帰</a:t>
            </a:r>
            <a:endParaRPr kumimoji="1" lang="en-US" altLang="ja-JP" sz="800" dirty="0" smtClean="0"/>
          </a:p>
          <a:p>
            <a:pPr algn="ctr"/>
            <a:r>
              <a:rPr kumimoji="1" lang="ja-JP" altLang="en-US" sz="800" dirty="0" smtClean="0"/>
              <a:t>呼出</a:t>
            </a:r>
            <a:endParaRPr kumimoji="1" lang="ja-JP" altLang="en-US" sz="800" dirty="0"/>
          </a:p>
        </p:txBody>
      </p:sp>
      <p:sp>
        <p:nvSpPr>
          <p:cNvPr id="87" name="正方形/長方形 86"/>
          <p:cNvSpPr/>
          <p:nvPr/>
        </p:nvSpPr>
        <p:spPr>
          <a:xfrm>
            <a:off x="214282" y="3357562"/>
            <a:ext cx="1643074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1928794" y="3357562"/>
            <a:ext cx="1785950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89" name="直線コネクタ 88"/>
          <p:cNvCxnSpPr/>
          <p:nvPr/>
        </p:nvCxnSpPr>
        <p:spPr>
          <a:xfrm>
            <a:off x="214282" y="3786190"/>
            <a:ext cx="164307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下矢印 91"/>
          <p:cNvSpPr/>
          <p:nvPr/>
        </p:nvSpPr>
        <p:spPr>
          <a:xfrm>
            <a:off x="642910" y="3857628"/>
            <a:ext cx="78581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/>
              <a:t>再帰</a:t>
            </a:r>
            <a:endParaRPr kumimoji="1" lang="en-US" altLang="ja-JP" sz="800" dirty="0" smtClean="0"/>
          </a:p>
          <a:p>
            <a:pPr algn="ctr"/>
            <a:r>
              <a:rPr kumimoji="1" lang="ja-JP" altLang="en-US" sz="800" dirty="0" smtClean="0"/>
              <a:t>呼出</a:t>
            </a:r>
            <a:endParaRPr kumimoji="1" lang="ja-JP" altLang="en-US" sz="800" dirty="0"/>
          </a:p>
        </p:txBody>
      </p:sp>
      <p:sp>
        <p:nvSpPr>
          <p:cNvPr id="94" name="正方形/長方形 93"/>
          <p:cNvSpPr/>
          <p:nvPr/>
        </p:nvSpPr>
        <p:spPr>
          <a:xfrm>
            <a:off x="214282" y="4214818"/>
            <a:ext cx="78581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5" name="正方形/長方形 94"/>
          <p:cNvSpPr/>
          <p:nvPr/>
        </p:nvSpPr>
        <p:spPr>
          <a:xfrm>
            <a:off x="1071538" y="4214818"/>
            <a:ext cx="78581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96" name="直線コネクタ 95"/>
          <p:cNvCxnSpPr/>
          <p:nvPr/>
        </p:nvCxnSpPr>
        <p:spPr>
          <a:xfrm>
            <a:off x="214282" y="4643446"/>
            <a:ext cx="7858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下矢印 97"/>
          <p:cNvSpPr/>
          <p:nvPr/>
        </p:nvSpPr>
        <p:spPr>
          <a:xfrm>
            <a:off x="285720" y="4643446"/>
            <a:ext cx="78581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/>
              <a:t>再帰</a:t>
            </a:r>
            <a:endParaRPr kumimoji="1" lang="en-US" altLang="ja-JP" sz="800" dirty="0" smtClean="0"/>
          </a:p>
          <a:p>
            <a:pPr algn="ctr"/>
            <a:r>
              <a:rPr kumimoji="1" lang="ja-JP" altLang="en-US" sz="800" dirty="0" smtClean="0"/>
              <a:t>呼出</a:t>
            </a:r>
            <a:endParaRPr kumimoji="1" lang="ja-JP" altLang="en-US" sz="800" dirty="0"/>
          </a:p>
        </p:txBody>
      </p:sp>
      <p:sp>
        <p:nvSpPr>
          <p:cNvPr id="99" name="正方形/長方形 98"/>
          <p:cNvSpPr/>
          <p:nvPr/>
        </p:nvSpPr>
        <p:spPr>
          <a:xfrm>
            <a:off x="214282" y="5000636"/>
            <a:ext cx="357190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571472" y="500063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102" name="直線矢印コネクタ 101"/>
          <p:cNvCxnSpPr>
            <a:stCxn id="100" idx="3"/>
          </p:cNvCxnSpPr>
          <p:nvPr/>
        </p:nvCxnSpPr>
        <p:spPr>
          <a:xfrm flipV="1">
            <a:off x="1000100" y="4500570"/>
            <a:ext cx="71438" cy="642942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直線コネクタ 102"/>
          <p:cNvCxnSpPr/>
          <p:nvPr/>
        </p:nvCxnSpPr>
        <p:spPr>
          <a:xfrm>
            <a:off x="366682" y="4795846"/>
            <a:ext cx="7858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下矢印 103"/>
          <p:cNvSpPr/>
          <p:nvPr/>
        </p:nvSpPr>
        <p:spPr>
          <a:xfrm>
            <a:off x="1142976" y="4643446"/>
            <a:ext cx="78581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/>
              <a:t>再帰</a:t>
            </a:r>
            <a:endParaRPr kumimoji="1" lang="en-US" altLang="ja-JP" sz="800" dirty="0" smtClean="0"/>
          </a:p>
          <a:p>
            <a:pPr algn="ctr"/>
            <a:r>
              <a:rPr kumimoji="1" lang="ja-JP" altLang="en-US" sz="800" dirty="0" smtClean="0"/>
              <a:t>呼出</a:t>
            </a:r>
            <a:endParaRPr kumimoji="1" lang="ja-JP" altLang="en-US" sz="800" dirty="0"/>
          </a:p>
        </p:txBody>
      </p:sp>
      <p:sp>
        <p:nvSpPr>
          <p:cNvPr id="105" name="正方形/長方形 104"/>
          <p:cNvSpPr/>
          <p:nvPr/>
        </p:nvSpPr>
        <p:spPr>
          <a:xfrm>
            <a:off x="1071538" y="5000636"/>
            <a:ext cx="357190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06" name="正方形/長方形 105"/>
          <p:cNvSpPr/>
          <p:nvPr/>
        </p:nvSpPr>
        <p:spPr>
          <a:xfrm>
            <a:off x="1428728" y="500063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107" name="直線矢印コネクタ 106"/>
          <p:cNvCxnSpPr/>
          <p:nvPr/>
        </p:nvCxnSpPr>
        <p:spPr>
          <a:xfrm rot="5400000" flipH="1" flipV="1">
            <a:off x="1500166" y="4857760"/>
            <a:ext cx="714380" cy="158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直線矢印コネクタ 108"/>
          <p:cNvCxnSpPr>
            <a:endCxn id="88" idx="1"/>
          </p:cNvCxnSpPr>
          <p:nvPr/>
        </p:nvCxnSpPr>
        <p:spPr>
          <a:xfrm rot="5400000" flipH="1" flipV="1">
            <a:off x="1464447" y="3893347"/>
            <a:ext cx="857256" cy="7143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直線コネクタ 110"/>
          <p:cNvCxnSpPr/>
          <p:nvPr/>
        </p:nvCxnSpPr>
        <p:spPr>
          <a:xfrm>
            <a:off x="2000232" y="3786190"/>
            <a:ext cx="164307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下矢印 111"/>
          <p:cNvSpPr/>
          <p:nvPr/>
        </p:nvSpPr>
        <p:spPr>
          <a:xfrm>
            <a:off x="2428860" y="3857628"/>
            <a:ext cx="78581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/>
              <a:t>再帰</a:t>
            </a:r>
            <a:endParaRPr kumimoji="1" lang="en-US" altLang="ja-JP" sz="800" dirty="0" smtClean="0"/>
          </a:p>
          <a:p>
            <a:pPr algn="ctr"/>
            <a:r>
              <a:rPr kumimoji="1" lang="ja-JP" altLang="en-US" sz="800" dirty="0" smtClean="0"/>
              <a:t>呼出</a:t>
            </a:r>
            <a:endParaRPr kumimoji="1" lang="ja-JP" altLang="en-US" sz="800" dirty="0"/>
          </a:p>
        </p:txBody>
      </p:sp>
      <p:sp>
        <p:nvSpPr>
          <p:cNvPr id="113" name="正方形/長方形 112"/>
          <p:cNvSpPr/>
          <p:nvPr/>
        </p:nvSpPr>
        <p:spPr>
          <a:xfrm>
            <a:off x="2071670" y="4214818"/>
            <a:ext cx="78581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14" name="正方形/長方形 113"/>
          <p:cNvSpPr/>
          <p:nvPr/>
        </p:nvSpPr>
        <p:spPr>
          <a:xfrm>
            <a:off x="2928926" y="4214818"/>
            <a:ext cx="78581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115" name="直線コネクタ 114"/>
          <p:cNvCxnSpPr/>
          <p:nvPr/>
        </p:nvCxnSpPr>
        <p:spPr>
          <a:xfrm>
            <a:off x="2071670" y="4643446"/>
            <a:ext cx="7858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下矢印 115"/>
          <p:cNvSpPr/>
          <p:nvPr/>
        </p:nvSpPr>
        <p:spPr>
          <a:xfrm>
            <a:off x="2143108" y="4643446"/>
            <a:ext cx="78581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/>
              <a:t>再帰</a:t>
            </a:r>
            <a:endParaRPr kumimoji="1" lang="en-US" altLang="ja-JP" sz="800" dirty="0" smtClean="0"/>
          </a:p>
          <a:p>
            <a:pPr algn="ctr"/>
            <a:r>
              <a:rPr kumimoji="1" lang="ja-JP" altLang="en-US" sz="800" dirty="0" smtClean="0"/>
              <a:t>呼出</a:t>
            </a:r>
            <a:endParaRPr kumimoji="1" lang="ja-JP" altLang="en-US" sz="800" dirty="0"/>
          </a:p>
        </p:txBody>
      </p:sp>
      <p:sp>
        <p:nvSpPr>
          <p:cNvPr id="117" name="正方形/長方形 116"/>
          <p:cNvSpPr/>
          <p:nvPr/>
        </p:nvSpPr>
        <p:spPr>
          <a:xfrm>
            <a:off x="2071670" y="5000636"/>
            <a:ext cx="357190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18" name="正方形/長方形 117"/>
          <p:cNvSpPr/>
          <p:nvPr/>
        </p:nvSpPr>
        <p:spPr>
          <a:xfrm>
            <a:off x="2428860" y="500063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120" name="直線コネクタ 119"/>
          <p:cNvCxnSpPr/>
          <p:nvPr/>
        </p:nvCxnSpPr>
        <p:spPr>
          <a:xfrm>
            <a:off x="2224070" y="4795846"/>
            <a:ext cx="7858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直線コネクタ 89"/>
          <p:cNvCxnSpPr/>
          <p:nvPr/>
        </p:nvCxnSpPr>
        <p:spPr>
          <a:xfrm>
            <a:off x="1142976" y="4643446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57158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858148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55" name="正方形/長方形 54"/>
          <p:cNvSpPr/>
          <p:nvPr/>
        </p:nvSpPr>
        <p:spPr>
          <a:xfrm>
            <a:off x="3428992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3643306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grpSp>
        <p:nvGrpSpPr>
          <p:cNvPr id="4" name="グループ化 49"/>
          <p:cNvGrpSpPr/>
          <p:nvPr/>
        </p:nvGrpSpPr>
        <p:grpSpPr>
          <a:xfrm>
            <a:off x="1357290" y="2786058"/>
            <a:ext cx="646331" cy="1575025"/>
            <a:chOff x="571472" y="2786058"/>
            <a:chExt cx="646331" cy="1575025"/>
          </a:xfrm>
        </p:grpSpPr>
        <p:sp>
          <p:nvSpPr>
            <p:cNvPr id="30" name="下矢印 29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5" name="グループ化 50"/>
          <p:cNvGrpSpPr/>
          <p:nvPr/>
        </p:nvGrpSpPr>
        <p:grpSpPr>
          <a:xfrm>
            <a:off x="6929454" y="2786058"/>
            <a:ext cx="646331" cy="1575025"/>
            <a:chOff x="571472" y="2786058"/>
            <a:chExt cx="646331" cy="1575025"/>
          </a:xfrm>
        </p:grpSpPr>
        <p:sp>
          <p:nvSpPr>
            <p:cNvPr id="33" name="下矢印 32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sp>
        <p:nvSpPr>
          <p:cNvPr id="35" name="正方形/長方形 34"/>
          <p:cNvSpPr/>
          <p:nvPr/>
        </p:nvSpPr>
        <p:spPr>
          <a:xfrm>
            <a:off x="214282" y="4357694"/>
            <a:ext cx="2031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「左側」の入替候補</a:t>
            </a:r>
            <a:endParaRPr lang="ja-JP" altLang="en-US" dirty="0">
              <a:solidFill>
                <a:srgbClr val="FF0000"/>
              </a:solidFill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6143636" y="4357694"/>
            <a:ext cx="2031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「右側」の入替候補</a:t>
            </a:r>
            <a:endParaRPr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39" name="曲線コネクタ 38"/>
          <p:cNvCxnSpPr>
            <a:stCxn id="21" idx="2"/>
            <a:endCxn id="27" idx="2"/>
          </p:cNvCxnSpPr>
          <p:nvPr/>
        </p:nvCxnSpPr>
        <p:spPr>
          <a:xfrm rot="16200000" flipH="1">
            <a:off x="4464843" y="35695"/>
            <a:ext cx="1588" cy="5357850"/>
          </a:xfrm>
          <a:prstGeom prst="curvedConnector3">
            <a:avLst>
              <a:gd name="adj1" fmla="val 42586600"/>
            </a:avLst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4071934" y="3143248"/>
            <a:ext cx="902811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入替</a:t>
            </a:r>
            <a:endParaRPr kumimoji="1"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214282" y="2571744"/>
            <a:ext cx="3429024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基準より小さい要素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3643306" y="2071678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44" name="直線矢印コネクタ 43"/>
          <p:cNvCxnSpPr/>
          <p:nvPr/>
        </p:nvCxnSpPr>
        <p:spPr>
          <a:xfrm>
            <a:off x="214282" y="1785926"/>
            <a:ext cx="7000924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テキスト ボックス 44"/>
          <p:cNvSpPr txBox="1"/>
          <p:nvPr/>
        </p:nvSpPr>
        <p:spPr>
          <a:xfrm>
            <a:off x="3000364" y="1571612"/>
            <a:ext cx="141417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46" name="正方形/長方形 45"/>
          <p:cNvSpPr/>
          <p:nvPr/>
        </p:nvSpPr>
        <p:spPr>
          <a:xfrm>
            <a:off x="3714744" y="2571744"/>
            <a:ext cx="3500462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基準より大きい要素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3571868" y="2285992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/>
              <a:t>基準</a:t>
            </a:r>
            <a:endParaRPr lang="en-US" altLang="ja-JP" sz="1200" dirty="0" smtClean="0"/>
          </a:p>
        </p:txBody>
      </p:sp>
      <p:sp>
        <p:nvSpPr>
          <p:cNvPr id="58" name="正方形/長方形 57"/>
          <p:cNvSpPr/>
          <p:nvPr/>
        </p:nvSpPr>
        <p:spPr>
          <a:xfrm>
            <a:off x="214282" y="2000240"/>
            <a:ext cx="7000924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　　　　　　　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3214678" y="2643182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3714744" y="2071678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67" name="直線矢印コネクタ 66"/>
          <p:cNvCxnSpPr/>
          <p:nvPr/>
        </p:nvCxnSpPr>
        <p:spPr>
          <a:xfrm>
            <a:off x="285720" y="2143116"/>
            <a:ext cx="1214446" cy="1588"/>
          </a:xfrm>
          <a:prstGeom prst="straightConnector1">
            <a:avLst/>
          </a:prstGeom>
          <a:ln w="19050"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線矢印コネクタ 69"/>
          <p:cNvCxnSpPr/>
          <p:nvPr/>
        </p:nvCxnSpPr>
        <p:spPr>
          <a:xfrm rot="10800000" flipV="1">
            <a:off x="6072198" y="2143116"/>
            <a:ext cx="1071570" cy="1588"/>
          </a:xfrm>
          <a:prstGeom prst="straightConnector1">
            <a:avLst/>
          </a:prstGeom>
          <a:ln w="19050"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テキスト ボックス 76"/>
          <p:cNvSpPr txBox="1"/>
          <p:nvPr/>
        </p:nvSpPr>
        <p:spPr>
          <a:xfrm>
            <a:off x="5214942" y="2285992"/>
            <a:ext cx="19848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/>
              <a:t>n</a:t>
            </a:r>
            <a:r>
              <a:rPr lang="ja-JP" altLang="en-US" sz="1200" dirty="0" smtClean="0"/>
              <a:t>回の比較</a:t>
            </a:r>
            <a:r>
              <a:rPr lang="en-US" altLang="ja-JP" sz="1200" dirty="0" smtClean="0"/>
              <a:t>,1</a:t>
            </a:r>
            <a:r>
              <a:rPr lang="ja-JP" altLang="en-US" sz="1200" dirty="0" smtClean="0"/>
              <a:t>～</a:t>
            </a:r>
            <a:r>
              <a:rPr lang="en-US" altLang="ja-JP" sz="1200" dirty="0" smtClean="0"/>
              <a:t>n/2</a:t>
            </a:r>
            <a:r>
              <a:rPr lang="ja-JP" altLang="en-US" sz="1200" dirty="0" smtClean="0"/>
              <a:t>回の入替</a:t>
            </a:r>
            <a:endParaRPr lang="en-US" altLang="ja-JP" sz="1200" dirty="0" smtClean="0"/>
          </a:p>
        </p:txBody>
      </p:sp>
      <p:cxnSp>
        <p:nvCxnSpPr>
          <p:cNvPr id="81" name="直線コネクタ 80"/>
          <p:cNvCxnSpPr/>
          <p:nvPr/>
        </p:nvCxnSpPr>
        <p:spPr>
          <a:xfrm>
            <a:off x="285720" y="3000372"/>
            <a:ext cx="335758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下矢印 85"/>
          <p:cNvSpPr/>
          <p:nvPr/>
        </p:nvSpPr>
        <p:spPr>
          <a:xfrm>
            <a:off x="1571604" y="3000372"/>
            <a:ext cx="78581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/>
              <a:t>再帰</a:t>
            </a:r>
            <a:endParaRPr kumimoji="1" lang="en-US" altLang="ja-JP" sz="800" dirty="0" smtClean="0"/>
          </a:p>
          <a:p>
            <a:pPr algn="ctr"/>
            <a:r>
              <a:rPr kumimoji="1" lang="ja-JP" altLang="en-US" sz="800" dirty="0" smtClean="0"/>
              <a:t>呼出</a:t>
            </a:r>
            <a:endParaRPr kumimoji="1" lang="ja-JP" altLang="en-US" sz="800" dirty="0"/>
          </a:p>
        </p:txBody>
      </p:sp>
      <p:sp>
        <p:nvSpPr>
          <p:cNvPr id="87" name="正方形/長方形 86"/>
          <p:cNvSpPr/>
          <p:nvPr/>
        </p:nvSpPr>
        <p:spPr>
          <a:xfrm>
            <a:off x="214282" y="3357562"/>
            <a:ext cx="1643074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1928794" y="3357562"/>
            <a:ext cx="1785950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89" name="直線コネクタ 88"/>
          <p:cNvCxnSpPr/>
          <p:nvPr/>
        </p:nvCxnSpPr>
        <p:spPr>
          <a:xfrm>
            <a:off x="214282" y="3786190"/>
            <a:ext cx="164307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下矢印 91"/>
          <p:cNvSpPr/>
          <p:nvPr/>
        </p:nvSpPr>
        <p:spPr>
          <a:xfrm>
            <a:off x="642910" y="3857628"/>
            <a:ext cx="78581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/>
              <a:t>再帰</a:t>
            </a:r>
            <a:endParaRPr kumimoji="1" lang="en-US" altLang="ja-JP" sz="800" dirty="0" smtClean="0"/>
          </a:p>
          <a:p>
            <a:pPr algn="ctr"/>
            <a:r>
              <a:rPr kumimoji="1" lang="ja-JP" altLang="en-US" sz="800" dirty="0" smtClean="0"/>
              <a:t>呼出</a:t>
            </a:r>
            <a:endParaRPr kumimoji="1" lang="ja-JP" altLang="en-US" sz="800" dirty="0"/>
          </a:p>
        </p:txBody>
      </p:sp>
      <p:sp>
        <p:nvSpPr>
          <p:cNvPr id="94" name="正方形/長方形 93"/>
          <p:cNvSpPr/>
          <p:nvPr/>
        </p:nvSpPr>
        <p:spPr>
          <a:xfrm>
            <a:off x="214282" y="4214818"/>
            <a:ext cx="78581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5" name="正方形/長方形 94"/>
          <p:cNvSpPr/>
          <p:nvPr/>
        </p:nvSpPr>
        <p:spPr>
          <a:xfrm>
            <a:off x="1071538" y="4214818"/>
            <a:ext cx="78581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96" name="直線コネクタ 95"/>
          <p:cNvCxnSpPr/>
          <p:nvPr/>
        </p:nvCxnSpPr>
        <p:spPr>
          <a:xfrm>
            <a:off x="214282" y="4643446"/>
            <a:ext cx="7858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下矢印 97"/>
          <p:cNvSpPr/>
          <p:nvPr/>
        </p:nvSpPr>
        <p:spPr>
          <a:xfrm>
            <a:off x="285720" y="4643446"/>
            <a:ext cx="78581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/>
              <a:t>再帰</a:t>
            </a:r>
            <a:endParaRPr kumimoji="1" lang="en-US" altLang="ja-JP" sz="800" dirty="0" smtClean="0"/>
          </a:p>
          <a:p>
            <a:pPr algn="ctr"/>
            <a:r>
              <a:rPr kumimoji="1" lang="ja-JP" altLang="en-US" sz="800" dirty="0" smtClean="0"/>
              <a:t>呼出</a:t>
            </a:r>
            <a:endParaRPr kumimoji="1" lang="ja-JP" altLang="en-US" sz="800" dirty="0"/>
          </a:p>
        </p:txBody>
      </p:sp>
      <p:sp>
        <p:nvSpPr>
          <p:cNvPr id="99" name="正方形/長方形 98"/>
          <p:cNvSpPr/>
          <p:nvPr/>
        </p:nvSpPr>
        <p:spPr>
          <a:xfrm>
            <a:off x="214282" y="5000636"/>
            <a:ext cx="357190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571472" y="500063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102" name="直線矢印コネクタ 101"/>
          <p:cNvCxnSpPr>
            <a:stCxn id="100" idx="3"/>
          </p:cNvCxnSpPr>
          <p:nvPr/>
        </p:nvCxnSpPr>
        <p:spPr>
          <a:xfrm flipV="1">
            <a:off x="1000100" y="4500570"/>
            <a:ext cx="71438" cy="642942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直線コネクタ 102"/>
          <p:cNvCxnSpPr/>
          <p:nvPr/>
        </p:nvCxnSpPr>
        <p:spPr>
          <a:xfrm>
            <a:off x="366682" y="4795846"/>
            <a:ext cx="7858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下矢印 103"/>
          <p:cNvSpPr/>
          <p:nvPr/>
        </p:nvSpPr>
        <p:spPr>
          <a:xfrm>
            <a:off x="1142976" y="4643446"/>
            <a:ext cx="78581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/>
              <a:t>再帰</a:t>
            </a:r>
            <a:endParaRPr kumimoji="1" lang="en-US" altLang="ja-JP" sz="800" dirty="0" smtClean="0"/>
          </a:p>
          <a:p>
            <a:pPr algn="ctr"/>
            <a:r>
              <a:rPr kumimoji="1" lang="ja-JP" altLang="en-US" sz="800" dirty="0" smtClean="0"/>
              <a:t>呼出</a:t>
            </a:r>
            <a:endParaRPr kumimoji="1" lang="ja-JP" altLang="en-US" sz="800" dirty="0"/>
          </a:p>
        </p:txBody>
      </p:sp>
      <p:sp>
        <p:nvSpPr>
          <p:cNvPr id="105" name="正方形/長方形 104"/>
          <p:cNvSpPr/>
          <p:nvPr/>
        </p:nvSpPr>
        <p:spPr>
          <a:xfrm>
            <a:off x="1071538" y="5000636"/>
            <a:ext cx="357190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06" name="正方形/長方形 105"/>
          <p:cNvSpPr/>
          <p:nvPr/>
        </p:nvSpPr>
        <p:spPr>
          <a:xfrm>
            <a:off x="1428728" y="500063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107" name="直線矢印コネクタ 106"/>
          <p:cNvCxnSpPr/>
          <p:nvPr/>
        </p:nvCxnSpPr>
        <p:spPr>
          <a:xfrm rot="5400000" flipH="1" flipV="1">
            <a:off x="1500166" y="4857760"/>
            <a:ext cx="714380" cy="158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直線矢印コネクタ 108"/>
          <p:cNvCxnSpPr>
            <a:endCxn id="88" idx="1"/>
          </p:cNvCxnSpPr>
          <p:nvPr/>
        </p:nvCxnSpPr>
        <p:spPr>
          <a:xfrm rot="5400000" flipH="1" flipV="1">
            <a:off x="1464447" y="3893347"/>
            <a:ext cx="857256" cy="7143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直線コネクタ 110"/>
          <p:cNvCxnSpPr/>
          <p:nvPr/>
        </p:nvCxnSpPr>
        <p:spPr>
          <a:xfrm>
            <a:off x="2000232" y="3786190"/>
            <a:ext cx="164307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下矢印 111"/>
          <p:cNvSpPr/>
          <p:nvPr/>
        </p:nvSpPr>
        <p:spPr>
          <a:xfrm>
            <a:off x="2428860" y="3857628"/>
            <a:ext cx="78581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/>
              <a:t>再帰</a:t>
            </a:r>
            <a:endParaRPr kumimoji="1" lang="en-US" altLang="ja-JP" sz="800" dirty="0" smtClean="0"/>
          </a:p>
          <a:p>
            <a:pPr algn="ctr"/>
            <a:r>
              <a:rPr kumimoji="1" lang="ja-JP" altLang="en-US" sz="800" dirty="0" smtClean="0"/>
              <a:t>呼出</a:t>
            </a:r>
            <a:endParaRPr kumimoji="1" lang="ja-JP" altLang="en-US" sz="800" dirty="0"/>
          </a:p>
        </p:txBody>
      </p:sp>
      <p:sp>
        <p:nvSpPr>
          <p:cNvPr id="113" name="正方形/長方形 112"/>
          <p:cNvSpPr/>
          <p:nvPr/>
        </p:nvSpPr>
        <p:spPr>
          <a:xfrm>
            <a:off x="2071670" y="4214818"/>
            <a:ext cx="78581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14" name="正方形/長方形 113"/>
          <p:cNvSpPr/>
          <p:nvPr/>
        </p:nvSpPr>
        <p:spPr>
          <a:xfrm>
            <a:off x="2928926" y="4214818"/>
            <a:ext cx="78581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115" name="直線コネクタ 114"/>
          <p:cNvCxnSpPr/>
          <p:nvPr/>
        </p:nvCxnSpPr>
        <p:spPr>
          <a:xfrm>
            <a:off x="2071670" y="4643446"/>
            <a:ext cx="7858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下矢印 115"/>
          <p:cNvSpPr/>
          <p:nvPr/>
        </p:nvSpPr>
        <p:spPr>
          <a:xfrm>
            <a:off x="2143108" y="4643446"/>
            <a:ext cx="78581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/>
              <a:t>再帰</a:t>
            </a:r>
            <a:endParaRPr kumimoji="1" lang="en-US" altLang="ja-JP" sz="800" dirty="0" smtClean="0"/>
          </a:p>
          <a:p>
            <a:pPr algn="ctr"/>
            <a:r>
              <a:rPr kumimoji="1" lang="ja-JP" altLang="en-US" sz="800" dirty="0" smtClean="0"/>
              <a:t>呼出</a:t>
            </a:r>
            <a:endParaRPr kumimoji="1" lang="ja-JP" altLang="en-US" sz="800" dirty="0"/>
          </a:p>
        </p:txBody>
      </p:sp>
      <p:sp>
        <p:nvSpPr>
          <p:cNvPr id="117" name="正方形/長方形 116"/>
          <p:cNvSpPr/>
          <p:nvPr/>
        </p:nvSpPr>
        <p:spPr>
          <a:xfrm>
            <a:off x="2071670" y="5000636"/>
            <a:ext cx="357190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18" name="正方形/長方形 117"/>
          <p:cNvSpPr/>
          <p:nvPr/>
        </p:nvSpPr>
        <p:spPr>
          <a:xfrm>
            <a:off x="2428860" y="500063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119" name="直線矢印コネクタ 118"/>
          <p:cNvCxnSpPr>
            <a:stCxn id="118" idx="3"/>
          </p:cNvCxnSpPr>
          <p:nvPr/>
        </p:nvCxnSpPr>
        <p:spPr>
          <a:xfrm flipV="1">
            <a:off x="2857488" y="4500570"/>
            <a:ext cx="71438" cy="642942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直線コネクタ 119"/>
          <p:cNvCxnSpPr/>
          <p:nvPr/>
        </p:nvCxnSpPr>
        <p:spPr>
          <a:xfrm>
            <a:off x="2224070" y="4795846"/>
            <a:ext cx="7858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下矢印 120"/>
          <p:cNvSpPr/>
          <p:nvPr/>
        </p:nvSpPr>
        <p:spPr>
          <a:xfrm>
            <a:off x="3000364" y="4643446"/>
            <a:ext cx="78581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/>
              <a:t>再帰</a:t>
            </a:r>
            <a:endParaRPr kumimoji="1" lang="en-US" altLang="ja-JP" sz="800" dirty="0" smtClean="0"/>
          </a:p>
          <a:p>
            <a:pPr algn="ctr"/>
            <a:r>
              <a:rPr kumimoji="1" lang="ja-JP" altLang="en-US" sz="800" dirty="0" smtClean="0"/>
              <a:t>呼出</a:t>
            </a:r>
            <a:endParaRPr kumimoji="1" lang="ja-JP" altLang="en-US" sz="800" dirty="0"/>
          </a:p>
        </p:txBody>
      </p:sp>
      <p:sp>
        <p:nvSpPr>
          <p:cNvPr id="122" name="正方形/長方形 121"/>
          <p:cNvSpPr/>
          <p:nvPr/>
        </p:nvSpPr>
        <p:spPr>
          <a:xfrm>
            <a:off x="2928926" y="5000636"/>
            <a:ext cx="357190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23" name="正方形/長方形 122"/>
          <p:cNvSpPr/>
          <p:nvPr/>
        </p:nvSpPr>
        <p:spPr>
          <a:xfrm>
            <a:off x="3286116" y="500063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124" name="直線矢印コネクタ 123"/>
          <p:cNvCxnSpPr/>
          <p:nvPr/>
        </p:nvCxnSpPr>
        <p:spPr>
          <a:xfrm rot="5400000" flipH="1" flipV="1">
            <a:off x="3357554" y="4857760"/>
            <a:ext cx="714380" cy="158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直線矢印コネクタ 124"/>
          <p:cNvCxnSpPr/>
          <p:nvPr/>
        </p:nvCxnSpPr>
        <p:spPr>
          <a:xfrm rot="5400000" flipH="1" flipV="1">
            <a:off x="3356760" y="4000504"/>
            <a:ext cx="715174" cy="794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直線矢印コネクタ 126"/>
          <p:cNvCxnSpPr/>
          <p:nvPr/>
        </p:nvCxnSpPr>
        <p:spPr>
          <a:xfrm rot="5400000" flipH="1" flipV="1">
            <a:off x="3286910" y="3071016"/>
            <a:ext cx="857256" cy="158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直線コネクタ 89"/>
          <p:cNvCxnSpPr/>
          <p:nvPr/>
        </p:nvCxnSpPr>
        <p:spPr>
          <a:xfrm>
            <a:off x="1142976" y="4643446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直線コネクタ 90"/>
          <p:cNvCxnSpPr/>
          <p:nvPr/>
        </p:nvCxnSpPr>
        <p:spPr>
          <a:xfrm>
            <a:off x="3000364" y="4643446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214282" y="2571744"/>
            <a:ext cx="3429024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基準より小さい要素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3643306" y="2071678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44" name="直線矢印コネクタ 43"/>
          <p:cNvCxnSpPr/>
          <p:nvPr/>
        </p:nvCxnSpPr>
        <p:spPr>
          <a:xfrm>
            <a:off x="214282" y="1785926"/>
            <a:ext cx="7000924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テキスト ボックス 44"/>
          <p:cNvSpPr txBox="1"/>
          <p:nvPr/>
        </p:nvSpPr>
        <p:spPr>
          <a:xfrm>
            <a:off x="3000364" y="1571612"/>
            <a:ext cx="141417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46" name="正方形/長方形 45"/>
          <p:cNvSpPr/>
          <p:nvPr/>
        </p:nvSpPr>
        <p:spPr>
          <a:xfrm>
            <a:off x="3714744" y="2571744"/>
            <a:ext cx="3500462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基準より大きい要素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3571868" y="2285992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/>
              <a:t>基準</a:t>
            </a:r>
            <a:endParaRPr lang="en-US" altLang="ja-JP" sz="1200" dirty="0" smtClean="0"/>
          </a:p>
        </p:txBody>
      </p:sp>
      <p:sp>
        <p:nvSpPr>
          <p:cNvPr id="58" name="正方形/長方形 57"/>
          <p:cNvSpPr/>
          <p:nvPr/>
        </p:nvSpPr>
        <p:spPr>
          <a:xfrm>
            <a:off x="214282" y="2000240"/>
            <a:ext cx="7000924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　　　　　　　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3214678" y="2643182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3714744" y="2071678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67" name="直線矢印コネクタ 66"/>
          <p:cNvCxnSpPr/>
          <p:nvPr/>
        </p:nvCxnSpPr>
        <p:spPr>
          <a:xfrm>
            <a:off x="285720" y="2143116"/>
            <a:ext cx="1214446" cy="1588"/>
          </a:xfrm>
          <a:prstGeom prst="straightConnector1">
            <a:avLst/>
          </a:prstGeom>
          <a:ln w="19050"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線矢印コネクタ 69"/>
          <p:cNvCxnSpPr/>
          <p:nvPr/>
        </p:nvCxnSpPr>
        <p:spPr>
          <a:xfrm rot="10800000" flipV="1">
            <a:off x="6072198" y="2143116"/>
            <a:ext cx="1071570" cy="1588"/>
          </a:xfrm>
          <a:prstGeom prst="straightConnector1">
            <a:avLst/>
          </a:prstGeom>
          <a:ln w="19050"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テキスト ボックス 76"/>
          <p:cNvSpPr txBox="1"/>
          <p:nvPr/>
        </p:nvSpPr>
        <p:spPr>
          <a:xfrm>
            <a:off x="5214942" y="2285992"/>
            <a:ext cx="19848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/>
              <a:t>n</a:t>
            </a:r>
            <a:r>
              <a:rPr lang="ja-JP" altLang="en-US" sz="1200" dirty="0" smtClean="0"/>
              <a:t>回の比較</a:t>
            </a:r>
            <a:r>
              <a:rPr lang="en-US" altLang="ja-JP" sz="1200" dirty="0" smtClean="0"/>
              <a:t>,1</a:t>
            </a:r>
            <a:r>
              <a:rPr lang="ja-JP" altLang="en-US" sz="1200" dirty="0" smtClean="0"/>
              <a:t>～</a:t>
            </a:r>
            <a:r>
              <a:rPr lang="en-US" altLang="ja-JP" sz="1200" dirty="0" smtClean="0"/>
              <a:t>n/2</a:t>
            </a:r>
            <a:r>
              <a:rPr lang="ja-JP" altLang="en-US" sz="1200" dirty="0" smtClean="0"/>
              <a:t>回の入替</a:t>
            </a:r>
            <a:endParaRPr lang="en-US" altLang="ja-JP" sz="1200" dirty="0" smtClean="0"/>
          </a:p>
        </p:txBody>
      </p:sp>
      <p:cxnSp>
        <p:nvCxnSpPr>
          <p:cNvPr id="81" name="直線コネクタ 80"/>
          <p:cNvCxnSpPr/>
          <p:nvPr/>
        </p:nvCxnSpPr>
        <p:spPr>
          <a:xfrm>
            <a:off x="285720" y="3000372"/>
            <a:ext cx="335758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線コネクタ 83"/>
          <p:cNvCxnSpPr/>
          <p:nvPr/>
        </p:nvCxnSpPr>
        <p:spPr>
          <a:xfrm>
            <a:off x="3786182" y="3000372"/>
            <a:ext cx="335758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下矢印 85"/>
          <p:cNvSpPr/>
          <p:nvPr/>
        </p:nvSpPr>
        <p:spPr>
          <a:xfrm>
            <a:off x="1571604" y="3000372"/>
            <a:ext cx="78581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/>
              <a:t>再帰</a:t>
            </a:r>
            <a:endParaRPr kumimoji="1" lang="en-US" altLang="ja-JP" sz="800" dirty="0" smtClean="0"/>
          </a:p>
          <a:p>
            <a:pPr algn="ctr"/>
            <a:r>
              <a:rPr kumimoji="1" lang="ja-JP" altLang="en-US" sz="800" dirty="0" smtClean="0"/>
              <a:t>呼出</a:t>
            </a:r>
            <a:endParaRPr kumimoji="1" lang="ja-JP" altLang="en-US" sz="800" dirty="0"/>
          </a:p>
        </p:txBody>
      </p:sp>
      <p:sp>
        <p:nvSpPr>
          <p:cNvPr id="87" name="正方形/長方形 86"/>
          <p:cNvSpPr/>
          <p:nvPr/>
        </p:nvSpPr>
        <p:spPr>
          <a:xfrm>
            <a:off x="214282" y="3357562"/>
            <a:ext cx="1643074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1928794" y="3357562"/>
            <a:ext cx="1785950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89" name="直線コネクタ 88"/>
          <p:cNvCxnSpPr/>
          <p:nvPr/>
        </p:nvCxnSpPr>
        <p:spPr>
          <a:xfrm>
            <a:off x="214282" y="3786190"/>
            <a:ext cx="164307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下矢印 91"/>
          <p:cNvSpPr/>
          <p:nvPr/>
        </p:nvSpPr>
        <p:spPr>
          <a:xfrm>
            <a:off x="642910" y="3857628"/>
            <a:ext cx="78581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/>
              <a:t>再帰</a:t>
            </a:r>
            <a:endParaRPr kumimoji="1" lang="en-US" altLang="ja-JP" sz="800" dirty="0" smtClean="0"/>
          </a:p>
          <a:p>
            <a:pPr algn="ctr"/>
            <a:r>
              <a:rPr kumimoji="1" lang="ja-JP" altLang="en-US" sz="800" dirty="0" smtClean="0"/>
              <a:t>呼出</a:t>
            </a:r>
            <a:endParaRPr kumimoji="1" lang="ja-JP" altLang="en-US" sz="800" dirty="0"/>
          </a:p>
        </p:txBody>
      </p:sp>
      <p:sp>
        <p:nvSpPr>
          <p:cNvPr id="94" name="正方形/長方形 93"/>
          <p:cNvSpPr/>
          <p:nvPr/>
        </p:nvSpPr>
        <p:spPr>
          <a:xfrm>
            <a:off x="214282" y="4214818"/>
            <a:ext cx="78581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5" name="正方形/長方形 94"/>
          <p:cNvSpPr/>
          <p:nvPr/>
        </p:nvSpPr>
        <p:spPr>
          <a:xfrm>
            <a:off x="1071538" y="4214818"/>
            <a:ext cx="78581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96" name="直線コネクタ 95"/>
          <p:cNvCxnSpPr/>
          <p:nvPr/>
        </p:nvCxnSpPr>
        <p:spPr>
          <a:xfrm>
            <a:off x="214282" y="4643446"/>
            <a:ext cx="7858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下矢印 97"/>
          <p:cNvSpPr/>
          <p:nvPr/>
        </p:nvSpPr>
        <p:spPr>
          <a:xfrm>
            <a:off x="285720" y="4643446"/>
            <a:ext cx="78581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/>
              <a:t>再帰</a:t>
            </a:r>
            <a:endParaRPr kumimoji="1" lang="en-US" altLang="ja-JP" sz="800" dirty="0" smtClean="0"/>
          </a:p>
          <a:p>
            <a:pPr algn="ctr"/>
            <a:r>
              <a:rPr kumimoji="1" lang="ja-JP" altLang="en-US" sz="800" dirty="0" smtClean="0"/>
              <a:t>呼出</a:t>
            </a:r>
            <a:endParaRPr kumimoji="1" lang="ja-JP" altLang="en-US" sz="800" dirty="0"/>
          </a:p>
        </p:txBody>
      </p:sp>
      <p:sp>
        <p:nvSpPr>
          <p:cNvPr id="99" name="正方形/長方形 98"/>
          <p:cNvSpPr/>
          <p:nvPr/>
        </p:nvSpPr>
        <p:spPr>
          <a:xfrm>
            <a:off x="214282" y="5000636"/>
            <a:ext cx="357190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571472" y="500063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102" name="直線矢印コネクタ 101"/>
          <p:cNvCxnSpPr>
            <a:stCxn id="100" idx="3"/>
          </p:cNvCxnSpPr>
          <p:nvPr/>
        </p:nvCxnSpPr>
        <p:spPr>
          <a:xfrm flipV="1">
            <a:off x="1000100" y="4500570"/>
            <a:ext cx="71438" cy="642942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直線コネクタ 102"/>
          <p:cNvCxnSpPr/>
          <p:nvPr/>
        </p:nvCxnSpPr>
        <p:spPr>
          <a:xfrm>
            <a:off x="366682" y="4795846"/>
            <a:ext cx="7858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下矢印 103"/>
          <p:cNvSpPr/>
          <p:nvPr/>
        </p:nvSpPr>
        <p:spPr>
          <a:xfrm>
            <a:off x="1142976" y="4643446"/>
            <a:ext cx="78581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/>
              <a:t>再帰</a:t>
            </a:r>
            <a:endParaRPr kumimoji="1" lang="en-US" altLang="ja-JP" sz="800" dirty="0" smtClean="0"/>
          </a:p>
          <a:p>
            <a:pPr algn="ctr"/>
            <a:r>
              <a:rPr kumimoji="1" lang="ja-JP" altLang="en-US" sz="800" dirty="0" smtClean="0"/>
              <a:t>呼出</a:t>
            </a:r>
            <a:endParaRPr kumimoji="1" lang="ja-JP" altLang="en-US" sz="800" dirty="0"/>
          </a:p>
        </p:txBody>
      </p:sp>
      <p:sp>
        <p:nvSpPr>
          <p:cNvPr id="105" name="正方形/長方形 104"/>
          <p:cNvSpPr/>
          <p:nvPr/>
        </p:nvSpPr>
        <p:spPr>
          <a:xfrm>
            <a:off x="1071538" y="5000636"/>
            <a:ext cx="357190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06" name="正方形/長方形 105"/>
          <p:cNvSpPr/>
          <p:nvPr/>
        </p:nvSpPr>
        <p:spPr>
          <a:xfrm>
            <a:off x="1428728" y="500063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107" name="直線矢印コネクタ 106"/>
          <p:cNvCxnSpPr/>
          <p:nvPr/>
        </p:nvCxnSpPr>
        <p:spPr>
          <a:xfrm rot="5400000" flipH="1" flipV="1">
            <a:off x="1500166" y="4857760"/>
            <a:ext cx="714380" cy="158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直線矢印コネクタ 108"/>
          <p:cNvCxnSpPr>
            <a:endCxn id="88" idx="1"/>
          </p:cNvCxnSpPr>
          <p:nvPr/>
        </p:nvCxnSpPr>
        <p:spPr>
          <a:xfrm rot="5400000" flipH="1" flipV="1">
            <a:off x="1464447" y="3893347"/>
            <a:ext cx="857256" cy="7143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直線コネクタ 110"/>
          <p:cNvCxnSpPr/>
          <p:nvPr/>
        </p:nvCxnSpPr>
        <p:spPr>
          <a:xfrm>
            <a:off x="2000232" y="3786190"/>
            <a:ext cx="164307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下矢印 111"/>
          <p:cNvSpPr/>
          <p:nvPr/>
        </p:nvSpPr>
        <p:spPr>
          <a:xfrm>
            <a:off x="2428860" y="3857628"/>
            <a:ext cx="78581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/>
              <a:t>再帰</a:t>
            </a:r>
            <a:endParaRPr kumimoji="1" lang="en-US" altLang="ja-JP" sz="800" dirty="0" smtClean="0"/>
          </a:p>
          <a:p>
            <a:pPr algn="ctr"/>
            <a:r>
              <a:rPr kumimoji="1" lang="ja-JP" altLang="en-US" sz="800" dirty="0" smtClean="0"/>
              <a:t>呼出</a:t>
            </a:r>
            <a:endParaRPr kumimoji="1" lang="ja-JP" altLang="en-US" sz="800" dirty="0"/>
          </a:p>
        </p:txBody>
      </p:sp>
      <p:sp>
        <p:nvSpPr>
          <p:cNvPr id="113" name="正方形/長方形 112"/>
          <p:cNvSpPr/>
          <p:nvPr/>
        </p:nvSpPr>
        <p:spPr>
          <a:xfrm>
            <a:off x="2071670" y="4214818"/>
            <a:ext cx="78581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14" name="正方形/長方形 113"/>
          <p:cNvSpPr/>
          <p:nvPr/>
        </p:nvSpPr>
        <p:spPr>
          <a:xfrm>
            <a:off x="2928926" y="4214818"/>
            <a:ext cx="78581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115" name="直線コネクタ 114"/>
          <p:cNvCxnSpPr/>
          <p:nvPr/>
        </p:nvCxnSpPr>
        <p:spPr>
          <a:xfrm>
            <a:off x="2071670" y="4643446"/>
            <a:ext cx="7858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下矢印 115"/>
          <p:cNvSpPr/>
          <p:nvPr/>
        </p:nvSpPr>
        <p:spPr>
          <a:xfrm>
            <a:off x="2143108" y="4643446"/>
            <a:ext cx="78581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/>
              <a:t>再帰</a:t>
            </a:r>
            <a:endParaRPr kumimoji="1" lang="en-US" altLang="ja-JP" sz="800" dirty="0" smtClean="0"/>
          </a:p>
          <a:p>
            <a:pPr algn="ctr"/>
            <a:r>
              <a:rPr kumimoji="1" lang="ja-JP" altLang="en-US" sz="800" dirty="0" smtClean="0"/>
              <a:t>呼出</a:t>
            </a:r>
            <a:endParaRPr kumimoji="1" lang="ja-JP" altLang="en-US" sz="800" dirty="0"/>
          </a:p>
        </p:txBody>
      </p:sp>
      <p:sp>
        <p:nvSpPr>
          <p:cNvPr id="117" name="正方形/長方形 116"/>
          <p:cNvSpPr/>
          <p:nvPr/>
        </p:nvSpPr>
        <p:spPr>
          <a:xfrm>
            <a:off x="2071670" y="5000636"/>
            <a:ext cx="357190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18" name="正方形/長方形 117"/>
          <p:cNvSpPr/>
          <p:nvPr/>
        </p:nvSpPr>
        <p:spPr>
          <a:xfrm>
            <a:off x="2428860" y="500063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119" name="直線矢印コネクタ 118"/>
          <p:cNvCxnSpPr>
            <a:stCxn id="118" idx="3"/>
          </p:cNvCxnSpPr>
          <p:nvPr/>
        </p:nvCxnSpPr>
        <p:spPr>
          <a:xfrm flipV="1">
            <a:off x="2857488" y="4500570"/>
            <a:ext cx="71438" cy="642942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直線コネクタ 119"/>
          <p:cNvCxnSpPr/>
          <p:nvPr/>
        </p:nvCxnSpPr>
        <p:spPr>
          <a:xfrm>
            <a:off x="2224070" y="4795846"/>
            <a:ext cx="7858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下矢印 120"/>
          <p:cNvSpPr/>
          <p:nvPr/>
        </p:nvSpPr>
        <p:spPr>
          <a:xfrm>
            <a:off x="3000364" y="4643446"/>
            <a:ext cx="78581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/>
              <a:t>再帰</a:t>
            </a:r>
            <a:endParaRPr kumimoji="1" lang="en-US" altLang="ja-JP" sz="800" dirty="0" smtClean="0"/>
          </a:p>
          <a:p>
            <a:pPr algn="ctr"/>
            <a:r>
              <a:rPr kumimoji="1" lang="ja-JP" altLang="en-US" sz="800" dirty="0" smtClean="0"/>
              <a:t>呼出</a:t>
            </a:r>
            <a:endParaRPr kumimoji="1" lang="ja-JP" altLang="en-US" sz="800" dirty="0"/>
          </a:p>
        </p:txBody>
      </p:sp>
      <p:sp>
        <p:nvSpPr>
          <p:cNvPr id="122" name="正方形/長方形 121"/>
          <p:cNvSpPr/>
          <p:nvPr/>
        </p:nvSpPr>
        <p:spPr>
          <a:xfrm>
            <a:off x="2928926" y="5000636"/>
            <a:ext cx="357190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23" name="正方形/長方形 122"/>
          <p:cNvSpPr/>
          <p:nvPr/>
        </p:nvSpPr>
        <p:spPr>
          <a:xfrm>
            <a:off x="3286116" y="500063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124" name="直線矢印コネクタ 123"/>
          <p:cNvCxnSpPr/>
          <p:nvPr/>
        </p:nvCxnSpPr>
        <p:spPr>
          <a:xfrm rot="5400000" flipH="1" flipV="1">
            <a:off x="3357554" y="4857760"/>
            <a:ext cx="714380" cy="158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直線矢印コネクタ 124"/>
          <p:cNvCxnSpPr/>
          <p:nvPr/>
        </p:nvCxnSpPr>
        <p:spPr>
          <a:xfrm rot="5400000" flipH="1" flipV="1">
            <a:off x="3356760" y="4000504"/>
            <a:ext cx="715174" cy="794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直線矢印コネクタ 126"/>
          <p:cNvCxnSpPr/>
          <p:nvPr/>
        </p:nvCxnSpPr>
        <p:spPr>
          <a:xfrm rot="5400000" flipH="1" flipV="1">
            <a:off x="3286910" y="3071016"/>
            <a:ext cx="857256" cy="158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正方形/長方形 128"/>
          <p:cNvSpPr/>
          <p:nvPr/>
        </p:nvSpPr>
        <p:spPr>
          <a:xfrm>
            <a:off x="3786182" y="3357562"/>
            <a:ext cx="1643074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30" name="正方形/長方形 129"/>
          <p:cNvSpPr/>
          <p:nvPr/>
        </p:nvSpPr>
        <p:spPr>
          <a:xfrm>
            <a:off x="5500694" y="3357562"/>
            <a:ext cx="1714512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131" name="直線コネクタ 130"/>
          <p:cNvCxnSpPr/>
          <p:nvPr/>
        </p:nvCxnSpPr>
        <p:spPr>
          <a:xfrm>
            <a:off x="3786182" y="3786190"/>
            <a:ext cx="164307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下矢印 131"/>
          <p:cNvSpPr/>
          <p:nvPr/>
        </p:nvSpPr>
        <p:spPr>
          <a:xfrm>
            <a:off x="4214810" y="3857628"/>
            <a:ext cx="78581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/>
              <a:t>再帰</a:t>
            </a:r>
            <a:endParaRPr kumimoji="1" lang="en-US" altLang="ja-JP" sz="800" dirty="0" smtClean="0"/>
          </a:p>
          <a:p>
            <a:pPr algn="ctr"/>
            <a:r>
              <a:rPr kumimoji="1" lang="ja-JP" altLang="en-US" sz="800" dirty="0" smtClean="0"/>
              <a:t>呼出</a:t>
            </a:r>
            <a:endParaRPr kumimoji="1" lang="ja-JP" altLang="en-US" sz="800" dirty="0"/>
          </a:p>
        </p:txBody>
      </p:sp>
      <p:sp>
        <p:nvSpPr>
          <p:cNvPr id="133" name="正方形/長方形 132"/>
          <p:cNvSpPr/>
          <p:nvPr/>
        </p:nvSpPr>
        <p:spPr>
          <a:xfrm>
            <a:off x="3786182" y="4214818"/>
            <a:ext cx="78581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34" name="正方形/長方形 133"/>
          <p:cNvSpPr/>
          <p:nvPr/>
        </p:nvSpPr>
        <p:spPr>
          <a:xfrm>
            <a:off x="4643438" y="4214818"/>
            <a:ext cx="78581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135" name="直線コネクタ 134"/>
          <p:cNvCxnSpPr/>
          <p:nvPr/>
        </p:nvCxnSpPr>
        <p:spPr>
          <a:xfrm>
            <a:off x="3786182" y="4643446"/>
            <a:ext cx="7858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下矢印 135"/>
          <p:cNvSpPr/>
          <p:nvPr/>
        </p:nvSpPr>
        <p:spPr>
          <a:xfrm>
            <a:off x="3857620" y="4643446"/>
            <a:ext cx="78581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/>
              <a:t>再帰</a:t>
            </a:r>
            <a:endParaRPr kumimoji="1" lang="en-US" altLang="ja-JP" sz="800" dirty="0" smtClean="0"/>
          </a:p>
          <a:p>
            <a:pPr algn="ctr"/>
            <a:r>
              <a:rPr kumimoji="1" lang="ja-JP" altLang="en-US" sz="800" dirty="0" smtClean="0"/>
              <a:t>呼出</a:t>
            </a:r>
            <a:endParaRPr kumimoji="1" lang="ja-JP" altLang="en-US" sz="800" dirty="0"/>
          </a:p>
        </p:txBody>
      </p:sp>
      <p:sp>
        <p:nvSpPr>
          <p:cNvPr id="137" name="正方形/長方形 136"/>
          <p:cNvSpPr/>
          <p:nvPr/>
        </p:nvSpPr>
        <p:spPr>
          <a:xfrm>
            <a:off x="3786182" y="5000636"/>
            <a:ext cx="357190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38" name="正方形/長方形 137"/>
          <p:cNvSpPr/>
          <p:nvPr/>
        </p:nvSpPr>
        <p:spPr>
          <a:xfrm>
            <a:off x="4143372" y="500063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139" name="直線矢印コネクタ 138"/>
          <p:cNvCxnSpPr>
            <a:stCxn id="138" idx="3"/>
          </p:cNvCxnSpPr>
          <p:nvPr/>
        </p:nvCxnSpPr>
        <p:spPr>
          <a:xfrm flipV="1">
            <a:off x="4572000" y="4500570"/>
            <a:ext cx="71438" cy="642942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直線コネクタ 139"/>
          <p:cNvCxnSpPr/>
          <p:nvPr/>
        </p:nvCxnSpPr>
        <p:spPr>
          <a:xfrm>
            <a:off x="3938582" y="4795846"/>
            <a:ext cx="7858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下矢印 140"/>
          <p:cNvSpPr/>
          <p:nvPr/>
        </p:nvSpPr>
        <p:spPr>
          <a:xfrm>
            <a:off x="4714876" y="4643446"/>
            <a:ext cx="78581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/>
              <a:t>再帰</a:t>
            </a:r>
            <a:endParaRPr kumimoji="1" lang="en-US" altLang="ja-JP" sz="800" dirty="0" smtClean="0"/>
          </a:p>
          <a:p>
            <a:pPr algn="ctr"/>
            <a:r>
              <a:rPr kumimoji="1" lang="ja-JP" altLang="en-US" sz="800" dirty="0" smtClean="0"/>
              <a:t>呼出</a:t>
            </a:r>
            <a:endParaRPr kumimoji="1" lang="ja-JP" altLang="en-US" sz="800" dirty="0"/>
          </a:p>
        </p:txBody>
      </p:sp>
      <p:sp>
        <p:nvSpPr>
          <p:cNvPr id="142" name="正方形/長方形 141"/>
          <p:cNvSpPr/>
          <p:nvPr/>
        </p:nvSpPr>
        <p:spPr>
          <a:xfrm>
            <a:off x="4643438" y="5000636"/>
            <a:ext cx="357190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43" name="正方形/長方形 142"/>
          <p:cNvSpPr/>
          <p:nvPr/>
        </p:nvSpPr>
        <p:spPr>
          <a:xfrm>
            <a:off x="5000628" y="500063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144" name="直線矢印コネクタ 143"/>
          <p:cNvCxnSpPr/>
          <p:nvPr/>
        </p:nvCxnSpPr>
        <p:spPr>
          <a:xfrm rot="5400000" flipH="1" flipV="1">
            <a:off x="5072066" y="4857760"/>
            <a:ext cx="714380" cy="158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直線矢印コネクタ 144"/>
          <p:cNvCxnSpPr>
            <a:endCxn id="130" idx="1"/>
          </p:cNvCxnSpPr>
          <p:nvPr/>
        </p:nvCxnSpPr>
        <p:spPr>
          <a:xfrm rot="5400000" flipH="1" flipV="1">
            <a:off x="5036347" y="3893347"/>
            <a:ext cx="857256" cy="7143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直線コネクタ 145"/>
          <p:cNvCxnSpPr/>
          <p:nvPr/>
        </p:nvCxnSpPr>
        <p:spPr>
          <a:xfrm>
            <a:off x="5572132" y="3786190"/>
            <a:ext cx="164307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下矢印 146"/>
          <p:cNvSpPr/>
          <p:nvPr/>
        </p:nvSpPr>
        <p:spPr>
          <a:xfrm>
            <a:off x="6000760" y="3857628"/>
            <a:ext cx="78581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/>
              <a:t>再帰</a:t>
            </a:r>
            <a:endParaRPr kumimoji="1" lang="en-US" altLang="ja-JP" sz="800" dirty="0" smtClean="0"/>
          </a:p>
          <a:p>
            <a:pPr algn="ctr"/>
            <a:r>
              <a:rPr kumimoji="1" lang="ja-JP" altLang="en-US" sz="800" dirty="0" smtClean="0"/>
              <a:t>呼出</a:t>
            </a:r>
            <a:endParaRPr kumimoji="1" lang="ja-JP" altLang="en-US" sz="800" dirty="0"/>
          </a:p>
        </p:txBody>
      </p:sp>
      <p:sp>
        <p:nvSpPr>
          <p:cNvPr id="148" name="正方形/長方形 147"/>
          <p:cNvSpPr/>
          <p:nvPr/>
        </p:nvSpPr>
        <p:spPr>
          <a:xfrm>
            <a:off x="5643570" y="4214818"/>
            <a:ext cx="78581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49" name="正方形/長方形 148"/>
          <p:cNvSpPr/>
          <p:nvPr/>
        </p:nvSpPr>
        <p:spPr>
          <a:xfrm>
            <a:off x="6500826" y="4214818"/>
            <a:ext cx="714380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150" name="直線コネクタ 149"/>
          <p:cNvCxnSpPr/>
          <p:nvPr/>
        </p:nvCxnSpPr>
        <p:spPr>
          <a:xfrm>
            <a:off x="5643570" y="4643446"/>
            <a:ext cx="7858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下矢印 150"/>
          <p:cNvSpPr/>
          <p:nvPr/>
        </p:nvSpPr>
        <p:spPr>
          <a:xfrm>
            <a:off x="5715008" y="4643446"/>
            <a:ext cx="78581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/>
              <a:t>再帰</a:t>
            </a:r>
            <a:endParaRPr kumimoji="1" lang="en-US" altLang="ja-JP" sz="800" dirty="0" smtClean="0"/>
          </a:p>
          <a:p>
            <a:pPr algn="ctr"/>
            <a:r>
              <a:rPr kumimoji="1" lang="ja-JP" altLang="en-US" sz="800" dirty="0" smtClean="0"/>
              <a:t>呼出</a:t>
            </a:r>
            <a:endParaRPr kumimoji="1" lang="ja-JP" altLang="en-US" sz="800" dirty="0"/>
          </a:p>
        </p:txBody>
      </p:sp>
      <p:sp>
        <p:nvSpPr>
          <p:cNvPr id="152" name="正方形/長方形 151"/>
          <p:cNvSpPr/>
          <p:nvPr/>
        </p:nvSpPr>
        <p:spPr>
          <a:xfrm>
            <a:off x="5643570" y="5000636"/>
            <a:ext cx="357190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53" name="正方形/長方形 152"/>
          <p:cNvSpPr/>
          <p:nvPr/>
        </p:nvSpPr>
        <p:spPr>
          <a:xfrm>
            <a:off x="6000760" y="500063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154" name="直線矢印コネクタ 153"/>
          <p:cNvCxnSpPr>
            <a:stCxn id="153" idx="3"/>
          </p:cNvCxnSpPr>
          <p:nvPr/>
        </p:nvCxnSpPr>
        <p:spPr>
          <a:xfrm flipV="1">
            <a:off x="6429388" y="4500570"/>
            <a:ext cx="71438" cy="642942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直線コネクタ 154"/>
          <p:cNvCxnSpPr/>
          <p:nvPr/>
        </p:nvCxnSpPr>
        <p:spPr>
          <a:xfrm>
            <a:off x="5795970" y="4795846"/>
            <a:ext cx="7858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下矢印 155"/>
          <p:cNvSpPr/>
          <p:nvPr/>
        </p:nvSpPr>
        <p:spPr>
          <a:xfrm>
            <a:off x="6572264" y="4643446"/>
            <a:ext cx="78581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/>
              <a:t>再帰</a:t>
            </a:r>
            <a:endParaRPr kumimoji="1" lang="en-US" altLang="ja-JP" sz="800" dirty="0" smtClean="0"/>
          </a:p>
          <a:p>
            <a:pPr algn="ctr"/>
            <a:r>
              <a:rPr kumimoji="1" lang="ja-JP" altLang="en-US" sz="800" dirty="0" smtClean="0"/>
              <a:t>呼出</a:t>
            </a:r>
            <a:endParaRPr kumimoji="1" lang="ja-JP" altLang="en-US" sz="800" dirty="0"/>
          </a:p>
        </p:txBody>
      </p:sp>
      <p:sp>
        <p:nvSpPr>
          <p:cNvPr id="157" name="正方形/長方形 156"/>
          <p:cNvSpPr/>
          <p:nvPr/>
        </p:nvSpPr>
        <p:spPr>
          <a:xfrm>
            <a:off x="6500826" y="5000636"/>
            <a:ext cx="357190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58" name="正方形/長方形 157"/>
          <p:cNvSpPr/>
          <p:nvPr/>
        </p:nvSpPr>
        <p:spPr>
          <a:xfrm>
            <a:off x="6858016" y="5000636"/>
            <a:ext cx="357190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159" name="直線矢印コネクタ 158"/>
          <p:cNvCxnSpPr/>
          <p:nvPr/>
        </p:nvCxnSpPr>
        <p:spPr>
          <a:xfrm rot="5400000" flipH="1" flipV="1">
            <a:off x="6858810" y="4856966"/>
            <a:ext cx="714380" cy="158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直線矢印コネクタ 159"/>
          <p:cNvCxnSpPr/>
          <p:nvPr/>
        </p:nvCxnSpPr>
        <p:spPr>
          <a:xfrm rot="5400000" flipH="1" flipV="1">
            <a:off x="6858016" y="4000504"/>
            <a:ext cx="715174" cy="794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直線矢印コネクタ 161"/>
          <p:cNvCxnSpPr/>
          <p:nvPr/>
        </p:nvCxnSpPr>
        <p:spPr>
          <a:xfrm rot="5400000" flipH="1" flipV="1">
            <a:off x="6858016" y="3143248"/>
            <a:ext cx="715174" cy="794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直線矢印コネクタ 162"/>
          <p:cNvCxnSpPr/>
          <p:nvPr/>
        </p:nvCxnSpPr>
        <p:spPr>
          <a:xfrm rot="5400000" flipH="1" flipV="1">
            <a:off x="6858016" y="2285992"/>
            <a:ext cx="715174" cy="794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直線コネクタ 89"/>
          <p:cNvCxnSpPr/>
          <p:nvPr/>
        </p:nvCxnSpPr>
        <p:spPr>
          <a:xfrm>
            <a:off x="1142976" y="4643446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下矢印 90"/>
          <p:cNvSpPr/>
          <p:nvPr/>
        </p:nvSpPr>
        <p:spPr>
          <a:xfrm>
            <a:off x="5072066" y="3000372"/>
            <a:ext cx="78581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/>
              <a:t>再帰</a:t>
            </a:r>
            <a:endParaRPr kumimoji="1" lang="en-US" altLang="ja-JP" sz="800" dirty="0" smtClean="0"/>
          </a:p>
          <a:p>
            <a:pPr algn="ctr"/>
            <a:r>
              <a:rPr kumimoji="1" lang="ja-JP" altLang="en-US" sz="800" dirty="0" smtClean="0"/>
              <a:t>呼出</a:t>
            </a:r>
            <a:endParaRPr kumimoji="1" lang="ja-JP" altLang="en-US" sz="800" dirty="0"/>
          </a:p>
        </p:txBody>
      </p:sp>
      <p:sp>
        <p:nvSpPr>
          <p:cNvPr id="93" name="左中かっこ 92"/>
          <p:cNvSpPr/>
          <p:nvPr/>
        </p:nvSpPr>
        <p:spPr>
          <a:xfrm flipH="1">
            <a:off x="7358082" y="1928802"/>
            <a:ext cx="357190" cy="328614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7" name="テキスト ボックス 96"/>
          <p:cNvSpPr txBox="1"/>
          <p:nvPr/>
        </p:nvSpPr>
        <p:spPr>
          <a:xfrm>
            <a:off x="7707948" y="3429000"/>
            <a:ext cx="72167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log</a:t>
            </a:r>
            <a:r>
              <a:rPr kumimoji="1" lang="en-US" altLang="ja-JP" baseline="-25000" dirty="0" smtClean="0"/>
              <a:t>2</a:t>
            </a:r>
            <a:r>
              <a:rPr kumimoji="1" lang="en-US" altLang="ja-JP" dirty="0" smtClean="0"/>
              <a:t> n</a:t>
            </a:r>
            <a:endParaRPr kumimoji="1" lang="ja-JP" altLang="en-US" dirty="0"/>
          </a:p>
        </p:txBody>
      </p:sp>
      <p:sp>
        <p:nvSpPr>
          <p:cNvPr id="101" name="テキスト ボックス 100"/>
          <p:cNvSpPr txBox="1"/>
          <p:nvPr/>
        </p:nvSpPr>
        <p:spPr>
          <a:xfrm>
            <a:off x="2500298" y="5572140"/>
            <a:ext cx="408637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dirty="0" smtClean="0"/>
              <a:t>O(n x log n)</a:t>
            </a:r>
            <a:r>
              <a:rPr kumimoji="1" lang="ja-JP" altLang="en-US" dirty="0" smtClean="0"/>
              <a:t>の比較</a:t>
            </a:r>
            <a:r>
              <a:rPr lang="ja-JP" altLang="en-US" dirty="0" smtClean="0"/>
              <a:t>・入替</a:t>
            </a:r>
            <a:endParaRPr kumimoji="1" lang="ja-JP" altLang="en-US" dirty="0"/>
          </a:p>
        </p:txBody>
      </p:sp>
      <p:cxnSp>
        <p:nvCxnSpPr>
          <p:cNvPr id="108" name="直線コネクタ 107"/>
          <p:cNvCxnSpPr/>
          <p:nvPr/>
        </p:nvCxnSpPr>
        <p:spPr>
          <a:xfrm>
            <a:off x="3000364" y="4643446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直線コネクタ 109"/>
          <p:cNvCxnSpPr/>
          <p:nvPr/>
        </p:nvCxnSpPr>
        <p:spPr>
          <a:xfrm>
            <a:off x="4714876" y="4643446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直線コネクタ 125"/>
          <p:cNvCxnSpPr/>
          <p:nvPr/>
        </p:nvCxnSpPr>
        <p:spPr>
          <a:xfrm>
            <a:off x="6500826" y="4643446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テキスト ボックス 100"/>
          <p:cNvSpPr txBox="1"/>
          <p:nvPr/>
        </p:nvSpPr>
        <p:spPr>
          <a:xfrm>
            <a:off x="0" y="3500438"/>
            <a:ext cx="281679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dirty="0" smtClean="0"/>
              <a:t>O(n x log n)</a:t>
            </a:r>
            <a:endParaRPr kumimoji="1" lang="ja-JP" altLang="en-US" dirty="0"/>
          </a:p>
        </p:txBody>
      </p:sp>
      <p:sp>
        <p:nvSpPr>
          <p:cNvPr id="254" name="テキスト ボックス 253"/>
          <p:cNvSpPr txBox="1"/>
          <p:nvPr/>
        </p:nvSpPr>
        <p:spPr>
          <a:xfrm>
            <a:off x="2928926" y="2786058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1,000</a:t>
            </a:r>
            <a:endParaRPr kumimoji="1" lang="ja-JP" altLang="en-US" dirty="0"/>
          </a:p>
        </p:txBody>
      </p:sp>
      <p:sp>
        <p:nvSpPr>
          <p:cNvPr id="255" name="テキスト ボックス 254"/>
          <p:cNvSpPr txBox="1"/>
          <p:nvPr/>
        </p:nvSpPr>
        <p:spPr>
          <a:xfrm>
            <a:off x="4286248" y="2786058"/>
            <a:ext cx="1119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1,000,000</a:t>
            </a:r>
            <a:endParaRPr kumimoji="1" lang="ja-JP" altLang="en-US" dirty="0"/>
          </a:p>
        </p:txBody>
      </p:sp>
      <p:sp>
        <p:nvSpPr>
          <p:cNvPr id="258" name="テキスト ボックス 257"/>
          <p:cNvSpPr txBox="1"/>
          <p:nvPr/>
        </p:nvSpPr>
        <p:spPr>
          <a:xfrm>
            <a:off x="0" y="2571744"/>
            <a:ext cx="119776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dirty="0" smtClean="0"/>
              <a:t>O(n)</a:t>
            </a:r>
            <a:endParaRPr kumimoji="1" lang="ja-JP" altLang="en-US" dirty="0"/>
          </a:p>
        </p:txBody>
      </p:sp>
      <p:sp>
        <p:nvSpPr>
          <p:cNvPr id="260" name="テキスト ボックス 259"/>
          <p:cNvSpPr txBox="1"/>
          <p:nvPr/>
        </p:nvSpPr>
        <p:spPr>
          <a:xfrm>
            <a:off x="2857488" y="3786190"/>
            <a:ext cx="827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10,000</a:t>
            </a:r>
            <a:endParaRPr kumimoji="1" lang="ja-JP" altLang="en-US" dirty="0"/>
          </a:p>
        </p:txBody>
      </p:sp>
      <p:sp>
        <p:nvSpPr>
          <p:cNvPr id="261" name="テキスト ボックス 260"/>
          <p:cNvSpPr txBox="1"/>
          <p:nvPr/>
        </p:nvSpPr>
        <p:spPr>
          <a:xfrm>
            <a:off x="4214810" y="3786190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2</a:t>
            </a:r>
            <a:r>
              <a:rPr kumimoji="1" lang="en-US" altLang="ja-JP" dirty="0" smtClean="0"/>
              <a:t>0,000,000</a:t>
            </a:r>
            <a:endParaRPr kumimoji="1" lang="ja-JP" altLang="en-US" dirty="0"/>
          </a:p>
        </p:txBody>
      </p:sp>
      <p:sp>
        <p:nvSpPr>
          <p:cNvPr id="262" name="テキスト ボックス 261"/>
          <p:cNvSpPr txBox="1"/>
          <p:nvPr/>
        </p:nvSpPr>
        <p:spPr>
          <a:xfrm>
            <a:off x="6643702" y="2786058"/>
            <a:ext cx="1527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1,000,000,000</a:t>
            </a:r>
            <a:endParaRPr kumimoji="1" lang="ja-JP" altLang="en-US" dirty="0"/>
          </a:p>
        </p:txBody>
      </p:sp>
      <p:sp>
        <p:nvSpPr>
          <p:cNvPr id="264" name="テキスト ボックス 263"/>
          <p:cNvSpPr txBox="1"/>
          <p:nvPr/>
        </p:nvSpPr>
        <p:spPr>
          <a:xfrm>
            <a:off x="6572264" y="3786190"/>
            <a:ext cx="16450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30,000,000,000</a:t>
            </a:r>
            <a:endParaRPr kumimoji="1" lang="ja-JP" altLang="en-US" dirty="0"/>
          </a:p>
        </p:txBody>
      </p:sp>
      <p:sp>
        <p:nvSpPr>
          <p:cNvPr id="265" name="テキスト ボックス 264"/>
          <p:cNvSpPr txBox="1"/>
          <p:nvPr/>
        </p:nvSpPr>
        <p:spPr>
          <a:xfrm>
            <a:off x="0" y="5572140"/>
            <a:ext cx="138371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dirty="0" smtClean="0"/>
              <a:t>O(2</a:t>
            </a:r>
            <a:r>
              <a:rPr kumimoji="1" lang="en-US" altLang="ja-JP" sz="4400" baseline="30000" dirty="0" smtClean="0"/>
              <a:t>n</a:t>
            </a:r>
            <a:r>
              <a:rPr kumimoji="1" lang="en-US" altLang="ja-JP" sz="4400" dirty="0" smtClean="0"/>
              <a:t>)</a:t>
            </a:r>
            <a:endParaRPr kumimoji="1" lang="ja-JP" altLang="en-US" dirty="0"/>
          </a:p>
        </p:txBody>
      </p:sp>
      <p:sp>
        <p:nvSpPr>
          <p:cNvPr id="266" name="テキスト ボックス 265"/>
          <p:cNvSpPr txBox="1"/>
          <p:nvPr/>
        </p:nvSpPr>
        <p:spPr>
          <a:xfrm>
            <a:off x="3000364" y="5857892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10</a:t>
            </a:r>
            <a:r>
              <a:rPr kumimoji="1" lang="en-US" altLang="ja-JP" baseline="30000" dirty="0" smtClean="0"/>
              <a:t>300</a:t>
            </a:r>
            <a:endParaRPr kumimoji="1" lang="ja-JP" altLang="en-US" baseline="30000" dirty="0"/>
          </a:p>
        </p:txBody>
      </p:sp>
      <p:sp>
        <p:nvSpPr>
          <p:cNvPr id="269" name="テキスト ボックス 268"/>
          <p:cNvSpPr txBox="1"/>
          <p:nvPr/>
        </p:nvSpPr>
        <p:spPr>
          <a:xfrm>
            <a:off x="0" y="4572008"/>
            <a:ext cx="138852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dirty="0" smtClean="0"/>
              <a:t>O(n</a:t>
            </a:r>
            <a:r>
              <a:rPr kumimoji="1" lang="en-US" altLang="ja-JP" sz="4400" baseline="30000" dirty="0" smtClean="0"/>
              <a:t>2</a:t>
            </a:r>
            <a:r>
              <a:rPr kumimoji="1" lang="en-US" altLang="ja-JP" sz="4400" dirty="0" smtClean="0"/>
              <a:t>)</a:t>
            </a:r>
            <a:endParaRPr kumimoji="1" lang="ja-JP" altLang="en-US" dirty="0"/>
          </a:p>
        </p:txBody>
      </p:sp>
      <p:sp>
        <p:nvSpPr>
          <p:cNvPr id="270" name="テキスト ボックス 269"/>
          <p:cNvSpPr txBox="1"/>
          <p:nvPr/>
        </p:nvSpPr>
        <p:spPr>
          <a:xfrm>
            <a:off x="2786050" y="4857760"/>
            <a:ext cx="1119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1,000,000</a:t>
            </a:r>
            <a:endParaRPr kumimoji="1" lang="ja-JP" altLang="en-US" dirty="0"/>
          </a:p>
        </p:txBody>
      </p:sp>
      <p:sp>
        <p:nvSpPr>
          <p:cNvPr id="271" name="テキスト ボックス 270"/>
          <p:cNvSpPr txBox="1"/>
          <p:nvPr/>
        </p:nvSpPr>
        <p:spPr>
          <a:xfrm>
            <a:off x="4071934" y="4857760"/>
            <a:ext cx="1936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1,000,000,000,000</a:t>
            </a:r>
            <a:endParaRPr kumimoji="1" lang="ja-JP" altLang="en-US" dirty="0"/>
          </a:p>
        </p:txBody>
      </p:sp>
      <p:sp>
        <p:nvSpPr>
          <p:cNvPr id="272" name="テキスト ボックス 271"/>
          <p:cNvSpPr txBox="1"/>
          <p:nvPr/>
        </p:nvSpPr>
        <p:spPr>
          <a:xfrm>
            <a:off x="6000760" y="4857760"/>
            <a:ext cx="27542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1,000,000,000,000,000,000</a:t>
            </a:r>
            <a:endParaRPr kumimoji="1" lang="ja-JP" altLang="en-US" dirty="0"/>
          </a:p>
        </p:txBody>
      </p:sp>
      <p:sp>
        <p:nvSpPr>
          <p:cNvPr id="273" name="テキスト ボックス 272"/>
          <p:cNvSpPr txBox="1"/>
          <p:nvPr/>
        </p:nvSpPr>
        <p:spPr>
          <a:xfrm>
            <a:off x="3071802" y="185736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10</a:t>
            </a:r>
            <a:endParaRPr kumimoji="1" lang="ja-JP" altLang="en-US" dirty="0"/>
          </a:p>
        </p:txBody>
      </p:sp>
      <p:sp>
        <p:nvSpPr>
          <p:cNvPr id="274" name="テキスト ボックス 273"/>
          <p:cNvSpPr txBox="1"/>
          <p:nvPr/>
        </p:nvSpPr>
        <p:spPr>
          <a:xfrm>
            <a:off x="4643438" y="185736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20</a:t>
            </a:r>
            <a:endParaRPr kumimoji="1" lang="ja-JP" altLang="en-US" dirty="0"/>
          </a:p>
        </p:txBody>
      </p:sp>
      <p:sp>
        <p:nvSpPr>
          <p:cNvPr id="275" name="テキスト ボックス 274"/>
          <p:cNvSpPr txBox="1"/>
          <p:nvPr/>
        </p:nvSpPr>
        <p:spPr>
          <a:xfrm>
            <a:off x="0" y="1643050"/>
            <a:ext cx="202010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dirty="0" smtClean="0"/>
              <a:t>O(log n)</a:t>
            </a:r>
            <a:endParaRPr kumimoji="1" lang="ja-JP" altLang="en-US" dirty="0"/>
          </a:p>
        </p:txBody>
      </p:sp>
      <p:sp>
        <p:nvSpPr>
          <p:cNvPr id="276" name="テキスト ボックス 275"/>
          <p:cNvSpPr txBox="1"/>
          <p:nvPr/>
        </p:nvSpPr>
        <p:spPr>
          <a:xfrm>
            <a:off x="7215206" y="185736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30</a:t>
            </a:r>
            <a:endParaRPr kumimoji="1" lang="ja-JP" altLang="en-US" dirty="0"/>
          </a:p>
        </p:txBody>
      </p:sp>
      <p:sp>
        <p:nvSpPr>
          <p:cNvPr id="277" name="テキスト ボックス 276"/>
          <p:cNvSpPr txBox="1"/>
          <p:nvPr/>
        </p:nvSpPr>
        <p:spPr>
          <a:xfrm>
            <a:off x="3143240" y="10001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</a:t>
            </a:r>
            <a:endParaRPr kumimoji="1" lang="ja-JP" altLang="en-US" dirty="0"/>
          </a:p>
        </p:txBody>
      </p:sp>
      <p:sp>
        <p:nvSpPr>
          <p:cNvPr id="278" name="テキスト ボックス 277"/>
          <p:cNvSpPr txBox="1"/>
          <p:nvPr/>
        </p:nvSpPr>
        <p:spPr>
          <a:xfrm>
            <a:off x="4714876" y="10001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</a:t>
            </a:r>
            <a:endParaRPr kumimoji="1" lang="ja-JP" altLang="en-US" dirty="0"/>
          </a:p>
        </p:txBody>
      </p:sp>
      <p:sp>
        <p:nvSpPr>
          <p:cNvPr id="279" name="テキスト ボックス 278"/>
          <p:cNvSpPr txBox="1"/>
          <p:nvPr/>
        </p:nvSpPr>
        <p:spPr>
          <a:xfrm>
            <a:off x="0" y="785794"/>
            <a:ext cx="144302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dirty="0" smtClean="0"/>
              <a:t>O( 1 )</a:t>
            </a:r>
            <a:endParaRPr kumimoji="1" lang="ja-JP" altLang="en-US" dirty="0"/>
          </a:p>
        </p:txBody>
      </p:sp>
      <p:sp>
        <p:nvSpPr>
          <p:cNvPr id="280" name="テキスト ボックス 279"/>
          <p:cNvSpPr txBox="1"/>
          <p:nvPr/>
        </p:nvSpPr>
        <p:spPr>
          <a:xfrm>
            <a:off x="7215206" y="10001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</a:t>
            </a:r>
            <a:endParaRPr kumimoji="1" lang="ja-JP" altLang="en-US" dirty="0"/>
          </a:p>
        </p:txBody>
      </p:sp>
      <p:sp>
        <p:nvSpPr>
          <p:cNvPr id="281" name="テキスト ボックス 280"/>
          <p:cNvSpPr txBox="1"/>
          <p:nvPr/>
        </p:nvSpPr>
        <p:spPr>
          <a:xfrm>
            <a:off x="4500562" y="5857892"/>
            <a:ext cx="92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10</a:t>
            </a:r>
            <a:r>
              <a:rPr kumimoji="1" lang="en-US" altLang="ja-JP" baseline="30000" dirty="0" smtClean="0"/>
              <a:t>300,000</a:t>
            </a:r>
            <a:endParaRPr kumimoji="1" lang="ja-JP" altLang="en-US" baseline="30000" dirty="0"/>
          </a:p>
        </p:txBody>
      </p:sp>
      <p:sp>
        <p:nvSpPr>
          <p:cNvPr id="282" name="テキスト ボックス 281"/>
          <p:cNvSpPr txBox="1"/>
          <p:nvPr/>
        </p:nvSpPr>
        <p:spPr>
          <a:xfrm>
            <a:off x="6858016" y="5857892"/>
            <a:ext cx="12025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10</a:t>
            </a:r>
            <a:r>
              <a:rPr kumimoji="1" lang="en-US" altLang="ja-JP" baseline="30000" dirty="0" smtClean="0"/>
              <a:t>300,000,000</a:t>
            </a:r>
            <a:endParaRPr kumimoji="1" lang="ja-JP" altLang="en-US" baseline="30000" dirty="0"/>
          </a:p>
        </p:txBody>
      </p:sp>
      <p:sp>
        <p:nvSpPr>
          <p:cNvPr id="283" name="テキスト ボックス 282"/>
          <p:cNvSpPr txBox="1"/>
          <p:nvPr/>
        </p:nvSpPr>
        <p:spPr>
          <a:xfrm>
            <a:off x="2928926" y="500066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1,000</a:t>
            </a:r>
            <a:endParaRPr kumimoji="1" lang="ja-JP" altLang="en-US" dirty="0"/>
          </a:p>
        </p:txBody>
      </p:sp>
      <p:sp>
        <p:nvSpPr>
          <p:cNvPr id="284" name="テキスト ボックス 283"/>
          <p:cNvSpPr txBox="1"/>
          <p:nvPr/>
        </p:nvSpPr>
        <p:spPr>
          <a:xfrm>
            <a:off x="4286248" y="500042"/>
            <a:ext cx="1119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1,000,000</a:t>
            </a:r>
            <a:endParaRPr kumimoji="1" lang="ja-JP" altLang="en-US" dirty="0"/>
          </a:p>
        </p:txBody>
      </p:sp>
      <p:sp>
        <p:nvSpPr>
          <p:cNvPr id="286" name="テキスト ボックス 285"/>
          <p:cNvSpPr txBox="1"/>
          <p:nvPr/>
        </p:nvSpPr>
        <p:spPr>
          <a:xfrm>
            <a:off x="6643702" y="500042"/>
            <a:ext cx="1527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1,000,000,000</a:t>
            </a:r>
            <a:endParaRPr kumimoji="1" lang="ja-JP" altLang="en-US" dirty="0"/>
          </a:p>
        </p:txBody>
      </p:sp>
      <p:sp>
        <p:nvSpPr>
          <p:cNvPr id="287" name="テキスト ボックス 286"/>
          <p:cNvSpPr txBox="1"/>
          <p:nvPr/>
        </p:nvSpPr>
        <p:spPr>
          <a:xfrm>
            <a:off x="0" y="500042"/>
            <a:ext cx="1265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データ件数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テキスト ボックス 59"/>
          <p:cNvSpPr txBox="1"/>
          <p:nvPr/>
        </p:nvSpPr>
        <p:spPr>
          <a:xfrm>
            <a:off x="0" y="1643050"/>
            <a:ext cx="202010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dirty="0" smtClean="0"/>
              <a:t>O(log n)</a:t>
            </a:r>
            <a:endParaRPr kumimoji="1" lang="ja-JP" altLang="en-US" dirty="0"/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0" y="785794"/>
            <a:ext cx="144302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dirty="0" smtClean="0"/>
              <a:t>O( 1 )</a:t>
            </a:r>
            <a:endParaRPr kumimoji="1" lang="ja-JP" altLang="en-US" dirty="0"/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0" y="500042"/>
            <a:ext cx="1265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データ件数</a:t>
            </a:r>
            <a:endParaRPr kumimoji="1" lang="ja-JP" altLang="en-US" dirty="0"/>
          </a:p>
        </p:txBody>
      </p:sp>
      <p:sp>
        <p:nvSpPr>
          <p:cNvPr id="101" name="テキスト ボックス 100"/>
          <p:cNvSpPr txBox="1"/>
          <p:nvPr/>
        </p:nvSpPr>
        <p:spPr>
          <a:xfrm>
            <a:off x="0" y="3500438"/>
            <a:ext cx="281679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dirty="0" smtClean="0"/>
              <a:t>O(n x log n)</a:t>
            </a:r>
            <a:endParaRPr kumimoji="1" lang="ja-JP" altLang="en-US" dirty="0"/>
          </a:p>
        </p:txBody>
      </p:sp>
      <p:sp>
        <p:nvSpPr>
          <p:cNvPr id="254" name="テキスト ボックス 253"/>
          <p:cNvSpPr txBox="1"/>
          <p:nvPr/>
        </p:nvSpPr>
        <p:spPr>
          <a:xfrm>
            <a:off x="3143240" y="2786058"/>
            <a:ext cx="657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 sec</a:t>
            </a:r>
            <a:endParaRPr kumimoji="1" lang="ja-JP" altLang="en-US" dirty="0"/>
          </a:p>
        </p:txBody>
      </p:sp>
      <p:sp>
        <p:nvSpPr>
          <p:cNvPr id="255" name="テキスト ボックス 254"/>
          <p:cNvSpPr txBox="1"/>
          <p:nvPr/>
        </p:nvSpPr>
        <p:spPr>
          <a:xfrm>
            <a:off x="4714876" y="2786058"/>
            <a:ext cx="1066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1,000 sec</a:t>
            </a:r>
            <a:endParaRPr lang="ja-JP" altLang="en-US" dirty="0"/>
          </a:p>
        </p:txBody>
      </p:sp>
      <p:sp>
        <p:nvSpPr>
          <p:cNvPr id="258" name="テキスト ボックス 257"/>
          <p:cNvSpPr txBox="1"/>
          <p:nvPr/>
        </p:nvSpPr>
        <p:spPr>
          <a:xfrm>
            <a:off x="0" y="2571744"/>
            <a:ext cx="119776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dirty="0" smtClean="0"/>
              <a:t>O(n)</a:t>
            </a:r>
            <a:endParaRPr kumimoji="1" lang="ja-JP" altLang="en-US" dirty="0"/>
          </a:p>
        </p:txBody>
      </p:sp>
      <p:sp>
        <p:nvSpPr>
          <p:cNvPr id="260" name="テキスト ボックス 259"/>
          <p:cNvSpPr txBox="1"/>
          <p:nvPr/>
        </p:nvSpPr>
        <p:spPr>
          <a:xfrm>
            <a:off x="3071802" y="378619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10 sec</a:t>
            </a:r>
            <a:endParaRPr lang="ja-JP" altLang="en-US" dirty="0"/>
          </a:p>
        </p:txBody>
      </p:sp>
      <p:sp>
        <p:nvSpPr>
          <p:cNvPr id="261" name="テキスト ボックス 260"/>
          <p:cNvSpPr txBox="1"/>
          <p:nvPr/>
        </p:nvSpPr>
        <p:spPr>
          <a:xfrm>
            <a:off x="4643438" y="3786190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2x10</a:t>
            </a:r>
            <a:r>
              <a:rPr lang="en-US" altLang="ja-JP" baseline="30000" dirty="0" smtClean="0"/>
              <a:t>4</a:t>
            </a:r>
            <a:r>
              <a:rPr lang="en-US" altLang="ja-JP" dirty="0" smtClean="0"/>
              <a:t> sec</a:t>
            </a:r>
            <a:endParaRPr lang="ja-JP" altLang="en-US" dirty="0" smtClean="0"/>
          </a:p>
        </p:txBody>
      </p:sp>
      <p:sp>
        <p:nvSpPr>
          <p:cNvPr id="262" name="テキスト ボックス 261"/>
          <p:cNvSpPr txBox="1"/>
          <p:nvPr/>
        </p:nvSpPr>
        <p:spPr>
          <a:xfrm>
            <a:off x="7215206" y="2786058"/>
            <a:ext cx="14750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1,000,000 sec</a:t>
            </a:r>
            <a:endParaRPr lang="ja-JP" altLang="en-US" dirty="0"/>
          </a:p>
        </p:txBody>
      </p:sp>
      <p:sp>
        <p:nvSpPr>
          <p:cNvPr id="264" name="テキスト ボックス 263"/>
          <p:cNvSpPr txBox="1"/>
          <p:nvPr/>
        </p:nvSpPr>
        <p:spPr>
          <a:xfrm>
            <a:off x="7429520" y="3786190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3x10</a:t>
            </a:r>
            <a:r>
              <a:rPr lang="en-US" altLang="ja-JP" baseline="30000" dirty="0" smtClean="0"/>
              <a:t>7</a:t>
            </a:r>
            <a:r>
              <a:rPr lang="en-US" altLang="ja-JP" dirty="0" smtClean="0"/>
              <a:t>sec </a:t>
            </a:r>
            <a:endParaRPr lang="ja-JP" altLang="en-US" dirty="0" smtClean="0"/>
          </a:p>
        </p:txBody>
      </p:sp>
      <p:sp>
        <p:nvSpPr>
          <p:cNvPr id="265" name="テキスト ボックス 264"/>
          <p:cNvSpPr txBox="1"/>
          <p:nvPr/>
        </p:nvSpPr>
        <p:spPr>
          <a:xfrm>
            <a:off x="0" y="5572140"/>
            <a:ext cx="138371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dirty="0" smtClean="0"/>
              <a:t>O(2</a:t>
            </a:r>
            <a:r>
              <a:rPr kumimoji="1" lang="en-US" altLang="ja-JP" sz="4400" baseline="30000" dirty="0" smtClean="0"/>
              <a:t>n</a:t>
            </a:r>
            <a:r>
              <a:rPr kumimoji="1" lang="en-US" altLang="ja-JP" sz="4400" dirty="0" smtClean="0"/>
              <a:t>)</a:t>
            </a:r>
            <a:endParaRPr kumimoji="1" lang="ja-JP" altLang="en-US" dirty="0"/>
          </a:p>
        </p:txBody>
      </p:sp>
      <p:sp>
        <p:nvSpPr>
          <p:cNvPr id="266" name="テキスト ボックス 265"/>
          <p:cNvSpPr txBox="1"/>
          <p:nvPr/>
        </p:nvSpPr>
        <p:spPr>
          <a:xfrm>
            <a:off x="3000364" y="5857892"/>
            <a:ext cx="957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10</a:t>
            </a:r>
            <a:r>
              <a:rPr lang="en-US" altLang="ja-JP" baseline="30000" dirty="0" smtClean="0"/>
              <a:t>297</a:t>
            </a:r>
            <a:r>
              <a:rPr lang="en-US" altLang="ja-JP" dirty="0" smtClean="0"/>
              <a:t>sec</a:t>
            </a:r>
            <a:endParaRPr lang="ja-JP" altLang="en-US" dirty="0"/>
          </a:p>
        </p:txBody>
      </p:sp>
      <p:sp>
        <p:nvSpPr>
          <p:cNvPr id="269" name="テキスト ボックス 268"/>
          <p:cNvSpPr txBox="1"/>
          <p:nvPr/>
        </p:nvSpPr>
        <p:spPr>
          <a:xfrm>
            <a:off x="0" y="4572008"/>
            <a:ext cx="138852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dirty="0" smtClean="0"/>
              <a:t>O(n</a:t>
            </a:r>
            <a:r>
              <a:rPr kumimoji="1" lang="en-US" altLang="ja-JP" sz="4400" baseline="30000" dirty="0" smtClean="0"/>
              <a:t>2</a:t>
            </a:r>
            <a:r>
              <a:rPr kumimoji="1" lang="en-US" altLang="ja-JP" sz="4400" dirty="0" smtClean="0"/>
              <a:t>)</a:t>
            </a:r>
            <a:endParaRPr kumimoji="1" lang="ja-JP" altLang="en-US" dirty="0"/>
          </a:p>
        </p:txBody>
      </p:sp>
      <p:sp>
        <p:nvSpPr>
          <p:cNvPr id="270" name="テキスト ボックス 269"/>
          <p:cNvSpPr txBox="1"/>
          <p:nvPr/>
        </p:nvSpPr>
        <p:spPr>
          <a:xfrm>
            <a:off x="2857488" y="4857760"/>
            <a:ext cx="1066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1,000 sec</a:t>
            </a:r>
            <a:endParaRPr lang="ja-JP" altLang="en-US" dirty="0"/>
          </a:p>
        </p:txBody>
      </p:sp>
      <p:sp>
        <p:nvSpPr>
          <p:cNvPr id="272" name="テキスト ボックス 271"/>
          <p:cNvSpPr txBox="1"/>
          <p:nvPr/>
        </p:nvSpPr>
        <p:spPr>
          <a:xfrm>
            <a:off x="7143768" y="4857760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10</a:t>
            </a:r>
            <a:r>
              <a:rPr lang="en-US" altLang="ja-JP" baseline="30000" dirty="0" smtClean="0"/>
              <a:t>15</a:t>
            </a:r>
            <a:r>
              <a:rPr lang="en-US" altLang="ja-JP" dirty="0" smtClean="0"/>
              <a:t> sec</a:t>
            </a:r>
            <a:endParaRPr lang="ja-JP" altLang="en-US" dirty="0"/>
          </a:p>
        </p:txBody>
      </p:sp>
      <p:sp>
        <p:nvSpPr>
          <p:cNvPr id="273" name="テキスト ボックス 272"/>
          <p:cNvSpPr txBox="1"/>
          <p:nvPr/>
        </p:nvSpPr>
        <p:spPr>
          <a:xfrm>
            <a:off x="3071802" y="1928802"/>
            <a:ext cx="9589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10 </a:t>
            </a:r>
            <a:r>
              <a:rPr lang="en-US" altLang="ja-JP" dirty="0" err="1" smtClean="0"/>
              <a:t>msec</a:t>
            </a:r>
            <a:endParaRPr lang="ja-JP" altLang="en-US" dirty="0"/>
          </a:p>
        </p:txBody>
      </p:sp>
      <p:sp>
        <p:nvSpPr>
          <p:cNvPr id="274" name="テキスト ボックス 273"/>
          <p:cNvSpPr txBox="1"/>
          <p:nvPr/>
        </p:nvSpPr>
        <p:spPr>
          <a:xfrm>
            <a:off x="4643438" y="1928802"/>
            <a:ext cx="9589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2</a:t>
            </a:r>
            <a:r>
              <a:rPr lang="en-US" altLang="ja-JP" dirty="0" smtClean="0"/>
              <a:t>0 </a:t>
            </a:r>
            <a:r>
              <a:rPr lang="en-US" altLang="ja-JP" dirty="0" err="1" smtClean="0"/>
              <a:t>msec</a:t>
            </a:r>
            <a:endParaRPr lang="ja-JP" altLang="en-US" dirty="0" smtClean="0"/>
          </a:p>
        </p:txBody>
      </p:sp>
      <p:sp>
        <p:nvSpPr>
          <p:cNvPr id="276" name="テキスト ボックス 275"/>
          <p:cNvSpPr txBox="1"/>
          <p:nvPr/>
        </p:nvSpPr>
        <p:spPr>
          <a:xfrm>
            <a:off x="7072330" y="1928802"/>
            <a:ext cx="9589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30 </a:t>
            </a:r>
            <a:r>
              <a:rPr lang="en-US" altLang="ja-JP" dirty="0" err="1" smtClean="0"/>
              <a:t>msec</a:t>
            </a:r>
            <a:endParaRPr lang="ja-JP" altLang="en-US" dirty="0" smtClean="0"/>
          </a:p>
        </p:txBody>
      </p:sp>
      <p:sp>
        <p:nvSpPr>
          <p:cNvPr id="277" name="テキスト ボックス 276"/>
          <p:cNvSpPr txBox="1"/>
          <p:nvPr/>
        </p:nvSpPr>
        <p:spPr>
          <a:xfrm>
            <a:off x="3143240" y="1071546"/>
            <a:ext cx="8418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 </a:t>
            </a:r>
            <a:r>
              <a:rPr lang="en-US" altLang="ja-JP" dirty="0" err="1" smtClean="0"/>
              <a:t>msec</a:t>
            </a:r>
            <a:endParaRPr kumimoji="1" lang="ja-JP" altLang="en-US" dirty="0"/>
          </a:p>
        </p:txBody>
      </p:sp>
      <p:sp>
        <p:nvSpPr>
          <p:cNvPr id="278" name="テキスト ボックス 277"/>
          <p:cNvSpPr txBox="1"/>
          <p:nvPr/>
        </p:nvSpPr>
        <p:spPr>
          <a:xfrm>
            <a:off x="4714876" y="1071546"/>
            <a:ext cx="788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1msec</a:t>
            </a:r>
            <a:endParaRPr lang="ja-JP" altLang="en-US" dirty="0"/>
          </a:p>
        </p:txBody>
      </p:sp>
      <p:sp>
        <p:nvSpPr>
          <p:cNvPr id="280" name="テキスト ボックス 279"/>
          <p:cNvSpPr txBox="1"/>
          <p:nvPr/>
        </p:nvSpPr>
        <p:spPr>
          <a:xfrm>
            <a:off x="7215206" y="1071546"/>
            <a:ext cx="788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1msec</a:t>
            </a:r>
            <a:endParaRPr lang="ja-JP" altLang="en-US" dirty="0"/>
          </a:p>
        </p:txBody>
      </p:sp>
      <p:sp>
        <p:nvSpPr>
          <p:cNvPr id="281" name="テキスト ボックス 280"/>
          <p:cNvSpPr txBox="1"/>
          <p:nvPr/>
        </p:nvSpPr>
        <p:spPr>
          <a:xfrm>
            <a:off x="4500562" y="5857892"/>
            <a:ext cx="12843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10</a:t>
            </a:r>
            <a:r>
              <a:rPr lang="en-US" altLang="ja-JP" baseline="30000" dirty="0" smtClean="0"/>
              <a:t>299,997</a:t>
            </a:r>
            <a:r>
              <a:rPr lang="en-US" altLang="ja-JP" dirty="0" smtClean="0"/>
              <a:t> sec</a:t>
            </a:r>
            <a:endParaRPr lang="ja-JP" altLang="en-US" dirty="0"/>
          </a:p>
        </p:txBody>
      </p:sp>
      <p:sp>
        <p:nvSpPr>
          <p:cNvPr id="282" name="テキスト ボックス 281"/>
          <p:cNvSpPr txBox="1"/>
          <p:nvPr/>
        </p:nvSpPr>
        <p:spPr>
          <a:xfrm>
            <a:off x="6858016" y="5857892"/>
            <a:ext cx="15584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10</a:t>
            </a:r>
            <a:r>
              <a:rPr lang="en-US" altLang="ja-JP" baseline="30000" dirty="0" smtClean="0"/>
              <a:t>299,999,997</a:t>
            </a:r>
            <a:r>
              <a:rPr lang="en-US" altLang="ja-JP" dirty="0" smtClean="0"/>
              <a:t> sec</a:t>
            </a:r>
            <a:endParaRPr lang="ja-JP" altLang="en-US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42910" y="142852"/>
            <a:ext cx="4443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</a:t>
            </a:r>
            <a:r>
              <a:rPr lang="ja-JP" altLang="en-US" dirty="0"/>
              <a:t>回</a:t>
            </a:r>
            <a:r>
              <a:rPr kumimoji="1" lang="ja-JP" altLang="en-US" dirty="0" smtClean="0"/>
              <a:t>あたり</a:t>
            </a:r>
            <a:r>
              <a:rPr lang="en-US" altLang="ja-JP" dirty="0" smtClean="0"/>
              <a:t>1m</a:t>
            </a:r>
            <a:r>
              <a:rPr kumimoji="1" lang="en-US" altLang="ja-JP" dirty="0" smtClean="0"/>
              <a:t>s ( = </a:t>
            </a:r>
            <a:r>
              <a:rPr lang="en-US" altLang="ja-JP" dirty="0" smtClean="0"/>
              <a:t>10</a:t>
            </a:r>
            <a:r>
              <a:rPr lang="en-US" altLang="ja-JP" baseline="30000" dirty="0" smtClean="0"/>
              <a:t>-3</a:t>
            </a:r>
            <a:r>
              <a:rPr lang="en-US" altLang="ja-JP" dirty="0" smtClean="0"/>
              <a:t> sec</a:t>
            </a:r>
            <a:r>
              <a:rPr lang="ja-JP" altLang="en-US" dirty="0" smtClean="0"/>
              <a:t> </a:t>
            </a:r>
            <a:r>
              <a:rPr lang="en-US" altLang="ja-JP" dirty="0" smtClean="0"/>
              <a:t>)</a:t>
            </a:r>
            <a:r>
              <a:rPr lang="ja-JP" altLang="en-US" dirty="0" smtClean="0"/>
              <a:t>で計算できる場合</a:t>
            </a:r>
            <a:endParaRPr lang="ja-JP" altLang="en-US" baseline="30000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3071802" y="6143644"/>
            <a:ext cx="938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10</a:t>
            </a:r>
            <a:r>
              <a:rPr lang="en-US" altLang="ja-JP" baseline="30000" dirty="0" smtClean="0"/>
              <a:t>290</a:t>
            </a:r>
            <a:r>
              <a:rPr lang="en-US" altLang="ja-JP" dirty="0" smtClean="0"/>
              <a:t> </a:t>
            </a:r>
            <a:r>
              <a:rPr lang="ja-JP" altLang="en-US" dirty="0" smtClean="0"/>
              <a:t>年</a:t>
            </a:r>
            <a:endParaRPr lang="ja-JP" altLang="en-US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357422" y="6488668"/>
            <a:ext cx="2092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宇宙の歴史</a:t>
            </a:r>
            <a:r>
              <a:rPr lang="en-US" altLang="ja-JP" dirty="0" smtClean="0"/>
              <a:t>10</a:t>
            </a:r>
            <a:r>
              <a:rPr lang="en-US" altLang="ja-JP" baseline="30000" dirty="0" smtClean="0"/>
              <a:t>280</a:t>
            </a:r>
            <a:r>
              <a:rPr lang="en-US" altLang="ja-JP" dirty="0" smtClean="0"/>
              <a:t> </a:t>
            </a:r>
            <a:r>
              <a:rPr lang="ja-JP" altLang="en-US" dirty="0" smtClean="0"/>
              <a:t>回</a:t>
            </a:r>
            <a:endParaRPr lang="ja-JP" altLang="en-US" dirty="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2928926" y="500066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1,000</a:t>
            </a:r>
            <a:endParaRPr kumimoji="1" lang="ja-JP" altLang="en-US" dirty="0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4286248" y="500042"/>
            <a:ext cx="1119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1,000,000</a:t>
            </a:r>
            <a:endParaRPr kumimoji="1" lang="ja-JP" altLang="en-US" dirty="0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6643702" y="500042"/>
            <a:ext cx="1527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1,000,000,000</a:t>
            </a:r>
            <a:endParaRPr kumimoji="1" lang="ja-JP" altLang="en-US" dirty="0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7358082" y="3071810"/>
            <a:ext cx="790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(11</a:t>
            </a:r>
            <a:r>
              <a:rPr lang="ja-JP" altLang="en-US" dirty="0" smtClean="0"/>
              <a:t>日</a:t>
            </a:r>
            <a:r>
              <a:rPr lang="en-US" altLang="ja-JP" dirty="0" smtClean="0"/>
              <a:t>)</a:t>
            </a:r>
            <a:endParaRPr lang="ja-JP" altLang="en-US" dirty="0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7500958" y="4000504"/>
            <a:ext cx="673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(1</a:t>
            </a:r>
            <a:r>
              <a:rPr lang="ja-JP" altLang="en-US" dirty="0" smtClean="0"/>
              <a:t>年</a:t>
            </a:r>
            <a:r>
              <a:rPr lang="en-US" altLang="ja-JP" dirty="0" smtClean="0"/>
              <a:t>)</a:t>
            </a:r>
            <a:endParaRPr lang="ja-JP" altLang="en-US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4714876" y="4000504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(5.5h)</a:t>
            </a:r>
            <a:endParaRPr lang="ja-JP" altLang="en-US" dirty="0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4714876" y="4857760"/>
            <a:ext cx="8531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10</a:t>
            </a:r>
            <a:r>
              <a:rPr lang="en-US" altLang="ja-JP" baseline="30000" dirty="0" smtClean="0"/>
              <a:t>9</a:t>
            </a:r>
            <a:r>
              <a:rPr lang="en-US" altLang="ja-JP" dirty="0" smtClean="0"/>
              <a:t> sec</a:t>
            </a:r>
            <a:endParaRPr lang="ja-JP" altLang="en-US" dirty="0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4786314" y="5072074"/>
            <a:ext cx="790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(30</a:t>
            </a:r>
            <a:r>
              <a:rPr lang="ja-JP" altLang="en-US" dirty="0" smtClean="0"/>
              <a:t>年</a:t>
            </a:r>
            <a:r>
              <a:rPr lang="en-US" altLang="ja-JP" dirty="0" smtClean="0"/>
              <a:t>)</a:t>
            </a:r>
            <a:endParaRPr lang="ja-JP" altLang="en-US" dirty="0"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7286644" y="5143512"/>
            <a:ext cx="1135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(3</a:t>
            </a:r>
            <a:r>
              <a:rPr lang="ja-JP" altLang="en-US" dirty="0" smtClean="0"/>
              <a:t>千万年</a:t>
            </a:r>
            <a:r>
              <a:rPr lang="en-US" altLang="ja-JP" dirty="0" smtClean="0"/>
              <a:t>)</a:t>
            </a:r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テキスト ボックス 59"/>
          <p:cNvSpPr txBox="1"/>
          <p:nvPr/>
        </p:nvSpPr>
        <p:spPr>
          <a:xfrm>
            <a:off x="0" y="1643050"/>
            <a:ext cx="202010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dirty="0" smtClean="0"/>
              <a:t>O(log n)</a:t>
            </a:r>
            <a:endParaRPr kumimoji="1" lang="ja-JP" altLang="en-US" dirty="0"/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0" y="785794"/>
            <a:ext cx="144302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dirty="0" smtClean="0"/>
              <a:t>O( 1 )</a:t>
            </a:r>
            <a:endParaRPr kumimoji="1" lang="ja-JP" altLang="en-US" dirty="0"/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0" y="500042"/>
            <a:ext cx="1265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データ件数</a:t>
            </a:r>
            <a:endParaRPr kumimoji="1" lang="ja-JP" altLang="en-US" dirty="0"/>
          </a:p>
        </p:txBody>
      </p:sp>
      <p:sp>
        <p:nvSpPr>
          <p:cNvPr id="101" name="テキスト ボックス 100"/>
          <p:cNvSpPr txBox="1"/>
          <p:nvPr/>
        </p:nvSpPr>
        <p:spPr>
          <a:xfrm>
            <a:off x="0" y="3500438"/>
            <a:ext cx="281679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dirty="0" smtClean="0"/>
              <a:t>O(n x log n)</a:t>
            </a:r>
            <a:endParaRPr kumimoji="1" lang="ja-JP" altLang="en-US" dirty="0"/>
          </a:p>
        </p:txBody>
      </p:sp>
      <p:sp>
        <p:nvSpPr>
          <p:cNvPr id="254" name="テキスト ボックス 253"/>
          <p:cNvSpPr txBox="1"/>
          <p:nvPr/>
        </p:nvSpPr>
        <p:spPr>
          <a:xfrm>
            <a:off x="2928926" y="2786058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10</a:t>
            </a:r>
            <a:r>
              <a:rPr lang="en-US" altLang="ja-JP" baseline="30000" dirty="0" smtClean="0"/>
              <a:t>-7</a:t>
            </a:r>
            <a:r>
              <a:rPr lang="en-US" altLang="ja-JP" dirty="0" smtClean="0"/>
              <a:t> sec</a:t>
            </a:r>
            <a:endParaRPr kumimoji="1" lang="ja-JP" altLang="en-US" dirty="0"/>
          </a:p>
        </p:txBody>
      </p:sp>
      <p:sp>
        <p:nvSpPr>
          <p:cNvPr id="255" name="テキスト ボックス 254"/>
          <p:cNvSpPr txBox="1"/>
          <p:nvPr/>
        </p:nvSpPr>
        <p:spPr>
          <a:xfrm>
            <a:off x="4714876" y="2786058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10</a:t>
            </a:r>
            <a:r>
              <a:rPr lang="en-US" altLang="ja-JP" baseline="30000" dirty="0" smtClean="0"/>
              <a:t>-4</a:t>
            </a:r>
            <a:r>
              <a:rPr lang="en-US" altLang="ja-JP" dirty="0" smtClean="0"/>
              <a:t> sec</a:t>
            </a:r>
            <a:endParaRPr lang="ja-JP" altLang="en-US" dirty="0"/>
          </a:p>
        </p:txBody>
      </p:sp>
      <p:sp>
        <p:nvSpPr>
          <p:cNvPr id="258" name="テキスト ボックス 257"/>
          <p:cNvSpPr txBox="1"/>
          <p:nvPr/>
        </p:nvSpPr>
        <p:spPr>
          <a:xfrm>
            <a:off x="0" y="2571744"/>
            <a:ext cx="119776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dirty="0" smtClean="0"/>
              <a:t>O(n)</a:t>
            </a:r>
            <a:endParaRPr kumimoji="1" lang="ja-JP" altLang="en-US" dirty="0"/>
          </a:p>
        </p:txBody>
      </p:sp>
      <p:sp>
        <p:nvSpPr>
          <p:cNvPr id="260" name="テキスト ボックス 259"/>
          <p:cNvSpPr txBox="1"/>
          <p:nvPr/>
        </p:nvSpPr>
        <p:spPr>
          <a:xfrm>
            <a:off x="2857488" y="3786190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10</a:t>
            </a:r>
            <a:r>
              <a:rPr lang="en-US" altLang="ja-JP" baseline="30000" dirty="0" smtClean="0"/>
              <a:t>-6</a:t>
            </a:r>
            <a:r>
              <a:rPr lang="en-US" altLang="ja-JP" dirty="0" smtClean="0"/>
              <a:t> sec</a:t>
            </a:r>
            <a:endParaRPr lang="ja-JP" altLang="en-US" dirty="0"/>
          </a:p>
        </p:txBody>
      </p:sp>
      <p:sp>
        <p:nvSpPr>
          <p:cNvPr id="261" name="テキスト ボックス 260"/>
          <p:cNvSpPr txBox="1"/>
          <p:nvPr/>
        </p:nvSpPr>
        <p:spPr>
          <a:xfrm>
            <a:off x="4500562" y="3786190"/>
            <a:ext cx="1116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2x10</a:t>
            </a:r>
            <a:r>
              <a:rPr lang="en-US" altLang="ja-JP" baseline="30000" dirty="0" smtClean="0"/>
              <a:t>-3</a:t>
            </a:r>
            <a:r>
              <a:rPr lang="en-US" altLang="ja-JP" dirty="0" smtClean="0"/>
              <a:t> sec</a:t>
            </a:r>
            <a:endParaRPr lang="ja-JP" altLang="en-US" dirty="0" smtClean="0"/>
          </a:p>
        </p:txBody>
      </p:sp>
      <p:sp>
        <p:nvSpPr>
          <p:cNvPr id="262" name="テキスト ボックス 261"/>
          <p:cNvSpPr txBox="1"/>
          <p:nvPr/>
        </p:nvSpPr>
        <p:spPr>
          <a:xfrm>
            <a:off x="7215206" y="2786058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10</a:t>
            </a:r>
            <a:r>
              <a:rPr lang="en-US" altLang="ja-JP" baseline="30000" dirty="0" smtClean="0"/>
              <a:t>-1</a:t>
            </a:r>
            <a:r>
              <a:rPr lang="en-US" altLang="ja-JP" dirty="0" smtClean="0"/>
              <a:t> sec</a:t>
            </a:r>
            <a:endParaRPr lang="ja-JP" altLang="en-US" dirty="0"/>
          </a:p>
        </p:txBody>
      </p:sp>
      <p:sp>
        <p:nvSpPr>
          <p:cNvPr id="264" name="テキスト ボックス 263"/>
          <p:cNvSpPr txBox="1"/>
          <p:nvPr/>
        </p:nvSpPr>
        <p:spPr>
          <a:xfrm>
            <a:off x="7429520" y="3786190"/>
            <a:ext cx="657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3 sec</a:t>
            </a:r>
            <a:endParaRPr lang="ja-JP" altLang="en-US" dirty="0" smtClean="0"/>
          </a:p>
        </p:txBody>
      </p:sp>
      <p:sp>
        <p:nvSpPr>
          <p:cNvPr id="265" name="テキスト ボックス 264"/>
          <p:cNvSpPr txBox="1"/>
          <p:nvPr/>
        </p:nvSpPr>
        <p:spPr>
          <a:xfrm>
            <a:off x="0" y="5572140"/>
            <a:ext cx="138371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dirty="0" smtClean="0"/>
              <a:t>O(2</a:t>
            </a:r>
            <a:r>
              <a:rPr kumimoji="1" lang="en-US" altLang="ja-JP" sz="4400" baseline="30000" dirty="0" smtClean="0"/>
              <a:t>n</a:t>
            </a:r>
            <a:r>
              <a:rPr kumimoji="1" lang="en-US" altLang="ja-JP" sz="4400" dirty="0" smtClean="0"/>
              <a:t>)</a:t>
            </a:r>
            <a:endParaRPr kumimoji="1" lang="ja-JP" altLang="en-US" dirty="0"/>
          </a:p>
        </p:txBody>
      </p:sp>
      <p:sp>
        <p:nvSpPr>
          <p:cNvPr id="266" name="テキスト ボックス 265"/>
          <p:cNvSpPr txBox="1"/>
          <p:nvPr/>
        </p:nvSpPr>
        <p:spPr>
          <a:xfrm>
            <a:off x="3000364" y="5857892"/>
            <a:ext cx="1010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10</a:t>
            </a:r>
            <a:r>
              <a:rPr lang="en-US" altLang="ja-JP" baseline="30000" dirty="0" smtClean="0"/>
              <a:t>290</a:t>
            </a:r>
            <a:r>
              <a:rPr lang="en-US" altLang="ja-JP" dirty="0" smtClean="0"/>
              <a:t> sec</a:t>
            </a:r>
            <a:endParaRPr lang="ja-JP" altLang="en-US" dirty="0"/>
          </a:p>
        </p:txBody>
      </p:sp>
      <p:sp>
        <p:nvSpPr>
          <p:cNvPr id="269" name="テキスト ボックス 268"/>
          <p:cNvSpPr txBox="1"/>
          <p:nvPr/>
        </p:nvSpPr>
        <p:spPr>
          <a:xfrm>
            <a:off x="0" y="4572008"/>
            <a:ext cx="138852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dirty="0" smtClean="0"/>
              <a:t>O(n</a:t>
            </a:r>
            <a:r>
              <a:rPr kumimoji="1" lang="en-US" altLang="ja-JP" sz="4400" baseline="30000" dirty="0" smtClean="0"/>
              <a:t>2</a:t>
            </a:r>
            <a:r>
              <a:rPr kumimoji="1" lang="en-US" altLang="ja-JP" sz="4400" dirty="0" smtClean="0"/>
              <a:t>)</a:t>
            </a:r>
            <a:endParaRPr kumimoji="1" lang="ja-JP" altLang="en-US" dirty="0"/>
          </a:p>
        </p:txBody>
      </p:sp>
      <p:sp>
        <p:nvSpPr>
          <p:cNvPr id="270" name="テキスト ボックス 269"/>
          <p:cNvSpPr txBox="1"/>
          <p:nvPr/>
        </p:nvSpPr>
        <p:spPr>
          <a:xfrm>
            <a:off x="2857488" y="4857760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10</a:t>
            </a:r>
            <a:r>
              <a:rPr lang="en-US" altLang="ja-JP" baseline="30000" dirty="0" smtClean="0"/>
              <a:t>-4</a:t>
            </a:r>
            <a:r>
              <a:rPr lang="en-US" altLang="ja-JP" dirty="0" smtClean="0"/>
              <a:t> sec</a:t>
            </a:r>
            <a:endParaRPr lang="ja-JP" altLang="en-US" dirty="0"/>
          </a:p>
        </p:txBody>
      </p:sp>
      <p:sp>
        <p:nvSpPr>
          <p:cNvPr id="271" name="テキスト ボックス 270"/>
          <p:cNvSpPr txBox="1"/>
          <p:nvPr/>
        </p:nvSpPr>
        <p:spPr>
          <a:xfrm>
            <a:off x="4643438" y="4857760"/>
            <a:ext cx="891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100 sec</a:t>
            </a:r>
            <a:endParaRPr lang="ja-JP" altLang="en-US" dirty="0"/>
          </a:p>
        </p:txBody>
      </p:sp>
      <p:sp>
        <p:nvSpPr>
          <p:cNvPr id="272" name="テキスト ボックス 271"/>
          <p:cNvSpPr txBox="1"/>
          <p:nvPr/>
        </p:nvSpPr>
        <p:spPr>
          <a:xfrm>
            <a:off x="7143768" y="4857760"/>
            <a:ext cx="8531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10</a:t>
            </a:r>
            <a:r>
              <a:rPr lang="en-US" altLang="ja-JP" baseline="30000" dirty="0" smtClean="0"/>
              <a:t>8</a:t>
            </a:r>
            <a:r>
              <a:rPr lang="en-US" altLang="ja-JP" dirty="0" smtClean="0"/>
              <a:t> sec</a:t>
            </a:r>
            <a:endParaRPr lang="ja-JP" altLang="en-US" dirty="0"/>
          </a:p>
        </p:txBody>
      </p:sp>
      <p:sp>
        <p:nvSpPr>
          <p:cNvPr id="273" name="テキスト ボックス 272"/>
          <p:cNvSpPr txBox="1"/>
          <p:nvPr/>
        </p:nvSpPr>
        <p:spPr>
          <a:xfrm>
            <a:off x="3071802" y="1928802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10</a:t>
            </a:r>
            <a:r>
              <a:rPr lang="en-US" altLang="ja-JP" baseline="30000" dirty="0" smtClean="0"/>
              <a:t>-9</a:t>
            </a:r>
            <a:r>
              <a:rPr lang="en-US" altLang="ja-JP" dirty="0" smtClean="0"/>
              <a:t> sec</a:t>
            </a:r>
            <a:endParaRPr lang="ja-JP" altLang="en-US" dirty="0"/>
          </a:p>
        </p:txBody>
      </p:sp>
      <p:sp>
        <p:nvSpPr>
          <p:cNvPr id="274" name="テキスト ボックス 273"/>
          <p:cNvSpPr txBox="1"/>
          <p:nvPr/>
        </p:nvSpPr>
        <p:spPr>
          <a:xfrm>
            <a:off x="4643438" y="1928802"/>
            <a:ext cx="1116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2x</a:t>
            </a:r>
            <a:r>
              <a:rPr lang="en-US" altLang="ja-JP" dirty="0" smtClean="0"/>
              <a:t>10</a:t>
            </a:r>
            <a:r>
              <a:rPr lang="en-US" altLang="ja-JP" baseline="30000" dirty="0" smtClean="0"/>
              <a:t>-9</a:t>
            </a:r>
            <a:r>
              <a:rPr lang="en-US" altLang="ja-JP" dirty="0" smtClean="0"/>
              <a:t> sec</a:t>
            </a:r>
            <a:endParaRPr lang="ja-JP" altLang="en-US" dirty="0" smtClean="0"/>
          </a:p>
        </p:txBody>
      </p:sp>
      <p:sp>
        <p:nvSpPr>
          <p:cNvPr id="276" name="テキスト ボックス 275"/>
          <p:cNvSpPr txBox="1"/>
          <p:nvPr/>
        </p:nvSpPr>
        <p:spPr>
          <a:xfrm>
            <a:off x="7072330" y="1928802"/>
            <a:ext cx="1116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3x10</a:t>
            </a:r>
            <a:r>
              <a:rPr lang="en-US" altLang="ja-JP" baseline="30000" dirty="0" smtClean="0"/>
              <a:t>-9</a:t>
            </a:r>
            <a:r>
              <a:rPr lang="en-US" altLang="ja-JP" dirty="0" smtClean="0"/>
              <a:t> sec</a:t>
            </a:r>
            <a:endParaRPr lang="ja-JP" altLang="en-US" dirty="0" smtClean="0"/>
          </a:p>
        </p:txBody>
      </p:sp>
      <p:sp>
        <p:nvSpPr>
          <p:cNvPr id="277" name="テキスト ボックス 276"/>
          <p:cNvSpPr txBox="1"/>
          <p:nvPr/>
        </p:nvSpPr>
        <p:spPr>
          <a:xfrm>
            <a:off x="3143240" y="1071546"/>
            <a:ext cx="9781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10</a:t>
            </a:r>
            <a:r>
              <a:rPr lang="en-US" altLang="ja-JP" baseline="30000" dirty="0" smtClean="0"/>
              <a:t>-10</a:t>
            </a:r>
            <a:r>
              <a:rPr lang="en-US" altLang="ja-JP" dirty="0" smtClean="0"/>
              <a:t> sec</a:t>
            </a:r>
            <a:endParaRPr kumimoji="1" lang="ja-JP" altLang="en-US" dirty="0"/>
          </a:p>
        </p:txBody>
      </p:sp>
      <p:sp>
        <p:nvSpPr>
          <p:cNvPr id="278" name="テキスト ボックス 277"/>
          <p:cNvSpPr txBox="1"/>
          <p:nvPr/>
        </p:nvSpPr>
        <p:spPr>
          <a:xfrm>
            <a:off x="4714876" y="1071546"/>
            <a:ext cx="9781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10</a:t>
            </a:r>
            <a:r>
              <a:rPr lang="en-US" altLang="ja-JP" baseline="30000" dirty="0" smtClean="0"/>
              <a:t>-10</a:t>
            </a:r>
            <a:r>
              <a:rPr lang="en-US" altLang="ja-JP" dirty="0" smtClean="0"/>
              <a:t> sec</a:t>
            </a:r>
            <a:endParaRPr lang="ja-JP" altLang="en-US" dirty="0"/>
          </a:p>
        </p:txBody>
      </p:sp>
      <p:sp>
        <p:nvSpPr>
          <p:cNvPr id="280" name="テキスト ボックス 279"/>
          <p:cNvSpPr txBox="1"/>
          <p:nvPr/>
        </p:nvSpPr>
        <p:spPr>
          <a:xfrm>
            <a:off x="7215206" y="1071546"/>
            <a:ext cx="9781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10</a:t>
            </a:r>
            <a:r>
              <a:rPr lang="en-US" altLang="ja-JP" baseline="30000" dirty="0" smtClean="0"/>
              <a:t>-10</a:t>
            </a:r>
            <a:r>
              <a:rPr lang="en-US" altLang="ja-JP" dirty="0" smtClean="0"/>
              <a:t> sec</a:t>
            </a:r>
            <a:endParaRPr lang="ja-JP" altLang="en-US" dirty="0"/>
          </a:p>
        </p:txBody>
      </p:sp>
      <p:sp>
        <p:nvSpPr>
          <p:cNvPr id="281" name="テキスト ボックス 280"/>
          <p:cNvSpPr txBox="1"/>
          <p:nvPr/>
        </p:nvSpPr>
        <p:spPr>
          <a:xfrm>
            <a:off x="4500562" y="5857892"/>
            <a:ext cx="12843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10</a:t>
            </a:r>
            <a:r>
              <a:rPr lang="en-US" altLang="ja-JP" baseline="30000" dirty="0" smtClean="0"/>
              <a:t>299,990</a:t>
            </a:r>
            <a:r>
              <a:rPr lang="en-US" altLang="ja-JP" dirty="0" smtClean="0"/>
              <a:t> sec</a:t>
            </a:r>
            <a:endParaRPr lang="ja-JP" altLang="en-US" dirty="0"/>
          </a:p>
        </p:txBody>
      </p:sp>
      <p:sp>
        <p:nvSpPr>
          <p:cNvPr id="282" name="テキスト ボックス 281"/>
          <p:cNvSpPr txBox="1"/>
          <p:nvPr/>
        </p:nvSpPr>
        <p:spPr>
          <a:xfrm>
            <a:off x="6858016" y="5857892"/>
            <a:ext cx="15584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10</a:t>
            </a:r>
            <a:r>
              <a:rPr lang="en-US" altLang="ja-JP" baseline="30000" dirty="0" smtClean="0"/>
              <a:t>299,999,990</a:t>
            </a:r>
            <a:r>
              <a:rPr lang="en-US" altLang="ja-JP" dirty="0" smtClean="0"/>
              <a:t> sec</a:t>
            </a:r>
            <a:endParaRPr lang="ja-JP" altLang="en-US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42910" y="142852"/>
            <a:ext cx="7032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</a:t>
            </a:r>
            <a:r>
              <a:rPr lang="ja-JP" altLang="en-US" dirty="0"/>
              <a:t>回</a:t>
            </a:r>
            <a:r>
              <a:rPr kumimoji="1" lang="ja-JP" altLang="en-US" dirty="0" smtClean="0"/>
              <a:t>あたり</a:t>
            </a:r>
            <a:r>
              <a:rPr kumimoji="1" lang="en-US" altLang="ja-JP" dirty="0" smtClean="0"/>
              <a:t>0.1ns ( = </a:t>
            </a:r>
            <a:r>
              <a:rPr lang="en-US" altLang="ja-JP" dirty="0" smtClean="0"/>
              <a:t>10</a:t>
            </a:r>
            <a:r>
              <a:rPr lang="en-US" altLang="ja-JP" baseline="30000" dirty="0" smtClean="0"/>
              <a:t>-10</a:t>
            </a:r>
            <a:r>
              <a:rPr lang="en-US" altLang="ja-JP" dirty="0" smtClean="0"/>
              <a:t> sec</a:t>
            </a:r>
            <a:r>
              <a:rPr lang="ja-JP" altLang="en-US" dirty="0" smtClean="0"/>
              <a:t> </a:t>
            </a:r>
            <a:r>
              <a:rPr lang="en-US" altLang="ja-JP" dirty="0" smtClean="0"/>
              <a:t>)</a:t>
            </a:r>
            <a:r>
              <a:rPr lang="ja-JP" altLang="en-US" dirty="0" smtClean="0"/>
              <a:t>で計算できる場合：　</a:t>
            </a:r>
            <a:r>
              <a:rPr lang="en-US" altLang="ja-JP" dirty="0" smtClean="0"/>
              <a:t>1,000</a:t>
            </a:r>
            <a:r>
              <a:rPr lang="ja-JP" altLang="en-US" dirty="0" smtClean="0"/>
              <a:t>万倍速い計算機</a:t>
            </a:r>
            <a:endParaRPr lang="ja-JP" altLang="en-US" baseline="30000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7143768" y="5143512"/>
            <a:ext cx="673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(3</a:t>
            </a:r>
            <a:r>
              <a:rPr lang="ja-JP" altLang="en-US" dirty="0" smtClean="0"/>
              <a:t>年</a:t>
            </a:r>
            <a:r>
              <a:rPr lang="en-US" altLang="ja-JP" dirty="0" smtClean="0"/>
              <a:t>)</a:t>
            </a:r>
            <a:endParaRPr lang="ja-JP" altLang="en-US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3071802" y="6143644"/>
            <a:ext cx="938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10</a:t>
            </a:r>
            <a:r>
              <a:rPr lang="en-US" altLang="ja-JP" baseline="30000" dirty="0" smtClean="0"/>
              <a:t>282</a:t>
            </a:r>
            <a:r>
              <a:rPr lang="en-US" altLang="ja-JP" dirty="0" smtClean="0"/>
              <a:t> </a:t>
            </a:r>
            <a:r>
              <a:rPr lang="ja-JP" altLang="en-US" dirty="0" smtClean="0"/>
              <a:t>年</a:t>
            </a:r>
            <a:endParaRPr lang="ja-JP" altLang="en-US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357422" y="6488668"/>
            <a:ext cx="2092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宇宙の歴史</a:t>
            </a:r>
            <a:r>
              <a:rPr lang="en-US" altLang="ja-JP" dirty="0" smtClean="0"/>
              <a:t>10</a:t>
            </a:r>
            <a:r>
              <a:rPr lang="en-US" altLang="ja-JP" baseline="30000" dirty="0" smtClean="0"/>
              <a:t>272</a:t>
            </a:r>
            <a:r>
              <a:rPr lang="en-US" altLang="ja-JP" dirty="0" smtClean="0"/>
              <a:t> </a:t>
            </a:r>
            <a:r>
              <a:rPr lang="ja-JP" altLang="en-US" dirty="0" smtClean="0"/>
              <a:t>回</a:t>
            </a:r>
            <a:endParaRPr lang="ja-JP" altLang="en-US" dirty="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2928926" y="500066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1,000</a:t>
            </a:r>
            <a:endParaRPr kumimoji="1" lang="ja-JP" altLang="en-US" dirty="0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4286248" y="500042"/>
            <a:ext cx="1119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1,000,000</a:t>
            </a:r>
            <a:endParaRPr kumimoji="1" lang="ja-JP" altLang="en-US" dirty="0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6643702" y="500042"/>
            <a:ext cx="1527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1,000,000,000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57158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858148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55" name="正方形/長方形 54"/>
          <p:cNvSpPr/>
          <p:nvPr/>
        </p:nvSpPr>
        <p:spPr>
          <a:xfrm>
            <a:off x="3428992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3643306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grpSp>
        <p:nvGrpSpPr>
          <p:cNvPr id="4" name="グループ化 49"/>
          <p:cNvGrpSpPr/>
          <p:nvPr/>
        </p:nvGrpSpPr>
        <p:grpSpPr>
          <a:xfrm>
            <a:off x="1357290" y="2786058"/>
            <a:ext cx="646331" cy="1575025"/>
            <a:chOff x="571472" y="2786058"/>
            <a:chExt cx="646331" cy="1575025"/>
          </a:xfrm>
        </p:grpSpPr>
        <p:sp>
          <p:nvSpPr>
            <p:cNvPr id="30" name="下矢印 29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5" name="グループ化 50"/>
          <p:cNvGrpSpPr/>
          <p:nvPr/>
        </p:nvGrpSpPr>
        <p:grpSpPr>
          <a:xfrm>
            <a:off x="6929454" y="2786058"/>
            <a:ext cx="646331" cy="1575025"/>
            <a:chOff x="571472" y="2786058"/>
            <a:chExt cx="646331" cy="1575025"/>
          </a:xfrm>
        </p:grpSpPr>
        <p:sp>
          <p:nvSpPr>
            <p:cNvPr id="33" name="下矢印 32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sp>
        <p:nvSpPr>
          <p:cNvPr id="35" name="正方形/長方形 34"/>
          <p:cNvSpPr/>
          <p:nvPr/>
        </p:nvSpPr>
        <p:spPr>
          <a:xfrm>
            <a:off x="214282" y="4357694"/>
            <a:ext cx="2031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「左側」の入替候補</a:t>
            </a:r>
            <a:endParaRPr lang="ja-JP" altLang="en-US" dirty="0">
              <a:solidFill>
                <a:srgbClr val="FF0000"/>
              </a:solidFill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6143636" y="4357694"/>
            <a:ext cx="2031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「右側」の入替候補</a:t>
            </a:r>
            <a:endParaRPr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39" name="曲線コネクタ 38"/>
          <p:cNvCxnSpPr/>
          <p:nvPr/>
        </p:nvCxnSpPr>
        <p:spPr>
          <a:xfrm rot="16200000" flipH="1">
            <a:off x="4464843" y="35695"/>
            <a:ext cx="1588" cy="5357850"/>
          </a:xfrm>
          <a:prstGeom prst="curvedConnector3">
            <a:avLst>
              <a:gd name="adj1" fmla="val 42586600"/>
            </a:avLst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4071934" y="3143248"/>
            <a:ext cx="902811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入替</a:t>
            </a:r>
            <a:endParaRPr kumimoji="1" lang="ja-JP" altLang="en-US" sz="2800" dirty="0"/>
          </a:p>
        </p:txBody>
      </p:sp>
      <p:sp>
        <p:nvSpPr>
          <p:cNvPr id="40" name="正方形/長方形 39"/>
          <p:cNvSpPr/>
          <p:nvPr/>
        </p:nvSpPr>
        <p:spPr>
          <a:xfrm>
            <a:off x="2571736" y="2928934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5500694" y="2928934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57158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858148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55" name="正方形/長方形 54"/>
          <p:cNvSpPr/>
          <p:nvPr/>
        </p:nvSpPr>
        <p:spPr>
          <a:xfrm>
            <a:off x="3428992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3643306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grpSp>
        <p:nvGrpSpPr>
          <p:cNvPr id="4" name="グループ化 49"/>
          <p:cNvGrpSpPr/>
          <p:nvPr/>
        </p:nvGrpSpPr>
        <p:grpSpPr>
          <a:xfrm>
            <a:off x="1357290" y="2786058"/>
            <a:ext cx="646331" cy="1575025"/>
            <a:chOff x="571472" y="2786058"/>
            <a:chExt cx="646331" cy="1575025"/>
          </a:xfrm>
        </p:grpSpPr>
        <p:sp>
          <p:nvSpPr>
            <p:cNvPr id="30" name="下矢印 29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5" name="グループ化 50"/>
          <p:cNvGrpSpPr/>
          <p:nvPr/>
        </p:nvGrpSpPr>
        <p:grpSpPr>
          <a:xfrm>
            <a:off x="6929454" y="2786058"/>
            <a:ext cx="646331" cy="1575025"/>
            <a:chOff x="571472" y="2786058"/>
            <a:chExt cx="646331" cy="1575025"/>
          </a:xfrm>
        </p:grpSpPr>
        <p:sp>
          <p:nvSpPr>
            <p:cNvPr id="33" name="下矢印 32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cxnSp>
        <p:nvCxnSpPr>
          <p:cNvPr id="39" name="曲線コネクタ 38"/>
          <p:cNvCxnSpPr/>
          <p:nvPr/>
        </p:nvCxnSpPr>
        <p:spPr>
          <a:xfrm rot="16200000" flipH="1">
            <a:off x="4464843" y="35695"/>
            <a:ext cx="1588" cy="5357850"/>
          </a:xfrm>
          <a:prstGeom prst="curvedConnector3">
            <a:avLst>
              <a:gd name="adj1" fmla="val 42586600"/>
            </a:avLst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4071934" y="3143248"/>
            <a:ext cx="902811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入替</a:t>
            </a:r>
            <a:endParaRPr kumimoji="1" lang="ja-JP" altLang="en-US" sz="2800" dirty="0"/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57158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858148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55" name="正方形/長方形 54"/>
          <p:cNvSpPr/>
          <p:nvPr/>
        </p:nvSpPr>
        <p:spPr>
          <a:xfrm>
            <a:off x="3428992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3643306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grpSp>
        <p:nvGrpSpPr>
          <p:cNvPr id="4" name="グループ化 49"/>
          <p:cNvGrpSpPr/>
          <p:nvPr/>
        </p:nvGrpSpPr>
        <p:grpSpPr>
          <a:xfrm>
            <a:off x="1357290" y="2786058"/>
            <a:ext cx="646331" cy="1575025"/>
            <a:chOff x="571472" y="2786058"/>
            <a:chExt cx="646331" cy="1575025"/>
          </a:xfrm>
        </p:grpSpPr>
        <p:sp>
          <p:nvSpPr>
            <p:cNvPr id="30" name="下矢印 29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5" name="グループ化 50"/>
          <p:cNvGrpSpPr/>
          <p:nvPr/>
        </p:nvGrpSpPr>
        <p:grpSpPr>
          <a:xfrm>
            <a:off x="6929454" y="2786058"/>
            <a:ext cx="646331" cy="1575025"/>
            <a:chOff x="571472" y="2786058"/>
            <a:chExt cx="646331" cy="1575025"/>
          </a:xfrm>
        </p:grpSpPr>
        <p:sp>
          <p:nvSpPr>
            <p:cNvPr id="33" name="下矢印 32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32" name="グループ化 49"/>
          <p:cNvGrpSpPr/>
          <p:nvPr/>
        </p:nvGrpSpPr>
        <p:grpSpPr>
          <a:xfrm>
            <a:off x="2428860" y="2786058"/>
            <a:ext cx="646331" cy="1575025"/>
            <a:chOff x="571472" y="2786058"/>
            <a:chExt cx="646331" cy="1575025"/>
          </a:xfrm>
        </p:grpSpPr>
        <p:sp>
          <p:nvSpPr>
            <p:cNvPr id="35" name="下矢印 34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6" name="テキスト ボックス 35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43" name="グループ化 50"/>
          <p:cNvGrpSpPr/>
          <p:nvPr/>
        </p:nvGrpSpPr>
        <p:grpSpPr>
          <a:xfrm>
            <a:off x="5929322" y="2786058"/>
            <a:ext cx="646331" cy="1575025"/>
            <a:chOff x="571472" y="2786058"/>
            <a:chExt cx="646331" cy="1575025"/>
          </a:xfrm>
        </p:grpSpPr>
        <p:sp>
          <p:nvSpPr>
            <p:cNvPr id="44" name="下矢印 43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cxnSp>
        <p:nvCxnSpPr>
          <p:cNvPr id="47" name="直線矢印コネクタ 46"/>
          <p:cNvCxnSpPr/>
          <p:nvPr/>
        </p:nvCxnSpPr>
        <p:spPr>
          <a:xfrm>
            <a:off x="1857356" y="3286124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矢印コネクタ 47"/>
          <p:cNvCxnSpPr/>
          <p:nvPr/>
        </p:nvCxnSpPr>
        <p:spPr>
          <a:xfrm flipH="1">
            <a:off x="6357950" y="3286124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57158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858148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55" name="正方形/長方形 54"/>
          <p:cNvSpPr/>
          <p:nvPr/>
        </p:nvSpPr>
        <p:spPr>
          <a:xfrm>
            <a:off x="3428992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3643306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4" name="グループ化 49"/>
          <p:cNvGrpSpPr/>
          <p:nvPr/>
        </p:nvGrpSpPr>
        <p:grpSpPr>
          <a:xfrm>
            <a:off x="2428860" y="2786058"/>
            <a:ext cx="646331" cy="1575025"/>
            <a:chOff x="571472" y="2786058"/>
            <a:chExt cx="646331" cy="1575025"/>
          </a:xfrm>
        </p:grpSpPr>
        <p:sp>
          <p:nvSpPr>
            <p:cNvPr id="44" name="下矢印 43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sp>
        <p:nvSpPr>
          <p:cNvPr id="46" name="正方形/長方形 45"/>
          <p:cNvSpPr/>
          <p:nvPr/>
        </p:nvSpPr>
        <p:spPr>
          <a:xfrm>
            <a:off x="214282" y="4357694"/>
            <a:ext cx="26805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「左側」の入替候補を探す</a:t>
            </a:r>
            <a:endParaRPr lang="ja-JP" alt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57158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858148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55" name="正方形/長方形 54"/>
          <p:cNvSpPr/>
          <p:nvPr/>
        </p:nvSpPr>
        <p:spPr>
          <a:xfrm>
            <a:off x="3428992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3643306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43" name="グループ化 49"/>
          <p:cNvGrpSpPr/>
          <p:nvPr/>
        </p:nvGrpSpPr>
        <p:grpSpPr>
          <a:xfrm>
            <a:off x="2428860" y="2786058"/>
            <a:ext cx="646331" cy="1575025"/>
            <a:chOff x="571472" y="2786058"/>
            <a:chExt cx="646331" cy="1575025"/>
          </a:xfrm>
        </p:grpSpPr>
        <p:sp>
          <p:nvSpPr>
            <p:cNvPr id="44" name="下矢印 43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sp>
        <p:nvSpPr>
          <p:cNvPr id="46" name="正方形/長方形 45"/>
          <p:cNvSpPr/>
          <p:nvPr/>
        </p:nvSpPr>
        <p:spPr>
          <a:xfrm>
            <a:off x="214282" y="4357694"/>
            <a:ext cx="27238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「左側」の入替候補</a:t>
            </a:r>
            <a:r>
              <a:rPr lang="ja-JP" altLang="en-US" dirty="0" smtClean="0">
                <a:solidFill>
                  <a:srgbClr val="FF0000"/>
                </a:solidFill>
              </a:rPr>
              <a:t>発見！</a:t>
            </a:r>
            <a:endParaRPr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47" name="曲線コネクタ 46"/>
          <p:cNvCxnSpPr>
            <a:stCxn id="22" idx="2"/>
            <a:endCxn id="55" idx="0"/>
          </p:cNvCxnSpPr>
          <p:nvPr/>
        </p:nvCxnSpPr>
        <p:spPr>
          <a:xfrm rot="16200000" flipH="1">
            <a:off x="2571736" y="3000372"/>
            <a:ext cx="1643074" cy="1071570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/>
          <p:cNvSpPr txBox="1"/>
          <p:nvPr/>
        </p:nvSpPr>
        <p:spPr>
          <a:xfrm>
            <a:off x="3000364" y="3357562"/>
            <a:ext cx="101662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比較：</a:t>
            </a:r>
            <a:endParaRPr kumimoji="1" lang="en-US" altLang="ja-JP" dirty="0" smtClean="0"/>
          </a:p>
          <a:p>
            <a:pPr algn="ctr"/>
            <a:r>
              <a:rPr lang="en-US" altLang="ja-JP" dirty="0" smtClean="0"/>
              <a:t>NG</a:t>
            </a:r>
            <a:r>
              <a:rPr kumimoji="1" lang="en-US" altLang="ja-JP" dirty="0" smtClean="0"/>
              <a:t>!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57158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858148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55" name="正方形/長方形 54"/>
          <p:cNvSpPr/>
          <p:nvPr/>
        </p:nvSpPr>
        <p:spPr>
          <a:xfrm>
            <a:off x="3428992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3643306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4" name="グループ化 49"/>
          <p:cNvGrpSpPr/>
          <p:nvPr/>
        </p:nvGrpSpPr>
        <p:grpSpPr>
          <a:xfrm>
            <a:off x="2428860" y="2786058"/>
            <a:ext cx="646331" cy="1575025"/>
            <a:chOff x="571472" y="2786058"/>
            <a:chExt cx="646331" cy="1575025"/>
          </a:xfrm>
        </p:grpSpPr>
        <p:sp>
          <p:nvSpPr>
            <p:cNvPr id="44" name="下矢印 43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sp>
        <p:nvSpPr>
          <p:cNvPr id="29" name="正方形/長方形 28"/>
          <p:cNvSpPr/>
          <p:nvPr/>
        </p:nvSpPr>
        <p:spPr>
          <a:xfrm>
            <a:off x="6143636" y="4357694"/>
            <a:ext cx="26805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「右側」の入替候補を探す</a:t>
            </a:r>
            <a:endParaRPr lang="ja-JP" altLang="en-US" dirty="0">
              <a:solidFill>
                <a:srgbClr val="0070C0"/>
              </a:solidFill>
            </a:endParaRPr>
          </a:p>
        </p:txBody>
      </p:sp>
      <p:grpSp>
        <p:nvGrpSpPr>
          <p:cNvPr id="31" name="グループ化 50"/>
          <p:cNvGrpSpPr/>
          <p:nvPr/>
        </p:nvGrpSpPr>
        <p:grpSpPr>
          <a:xfrm>
            <a:off x="5929322" y="2786058"/>
            <a:ext cx="646331" cy="1575025"/>
            <a:chOff x="571472" y="2786058"/>
            <a:chExt cx="646331" cy="1575025"/>
          </a:xfrm>
        </p:grpSpPr>
        <p:sp>
          <p:nvSpPr>
            <p:cNvPr id="32" name="下矢印 31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57158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858148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55" name="正方形/長方形 54"/>
          <p:cNvSpPr/>
          <p:nvPr/>
        </p:nvSpPr>
        <p:spPr>
          <a:xfrm>
            <a:off x="3428992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3643306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4" name="グループ化 49"/>
          <p:cNvGrpSpPr/>
          <p:nvPr/>
        </p:nvGrpSpPr>
        <p:grpSpPr>
          <a:xfrm>
            <a:off x="2428860" y="2786058"/>
            <a:ext cx="646331" cy="1575025"/>
            <a:chOff x="571472" y="2786058"/>
            <a:chExt cx="646331" cy="1575025"/>
          </a:xfrm>
        </p:grpSpPr>
        <p:sp>
          <p:nvSpPr>
            <p:cNvPr id="44" name="下矢印 43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cxnSp>
        <p:nvCxnSpPr>
          <p:cNvPr id="47" name="曲線コネクタ 46"/>
          <p:cNvCxnSpPr>
            <a:stCxn id="26" idx="2"/>
            <a:endCxn id="55" idx="0"/>
          </p:cNvCxnSpPr>
          <p:nvPr/>
        </p:nvCxnSpPr>
        <p:spPr>
          <a:xfrm rot="5400000">
            <a:off x="4179091" y="2464587"/>
            <a:ext cx="1643074" cy="2143140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/>
          <p:cNvSpPr txBox="1"/>
          <p:nvPr/>
        </p:nvSpPr>
        <p:spPr>
          <a:xfrm>
            <a:off x="4500562" y="3357562"/>
            <a:ext cx="101662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比較：</a:t>
            </a:r>
            <a:endParaRPr kumimoji="1" lang="en-US" altLang="ja-JP" dirty="0" smtClean="0"/>
          </a:p>
          <a:p>
            <a:pPr algn="ctr"/>
            <a:r>
              <a:rPr kumimoji="1" lang="en-US" altLang="ja-JP" dirty="0" smtClean="0"/>
              <a:t>OK!</a:t>
            </a:r>
            <a:endParaRPr kumimoji="1" lang="ja-JP" altLang="en-US" dirty="0"/>
          </a:p>
        </p:txBody>
      </p:sp>
      <p:sp>
        <p:nvSpPr>
          <p:cNvPr id="29" name="正方形/長方形 28"/>
          <p:cNvSpPr/>
          <p:nvPr/>
        </p:nvSpPr>
        <p:spPr>
          <a:xfrm>
            <a:off x="6143636" y="4357694"/>
            <a:ext cx="26805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「右側」の入替候補を探す</a:t>
            </a:r>
            <a:endParaRPr lang="ja-JP" altLang="en-US" dirty="0">
              <a:solidFill>
                <a:srgbClr val="0070C0"/>
              </a:solidFill>
            </a:endParaRPr>
          </a:p>
        </p:txBody>
      </p:sp>
      <p:grpSp>
        <p:nvGrpSpPr>
          <p:cNvPr id="5" name="グループ化 50"/>
          <p:cNvGrpSpPr/>
          <p:nvPr/>
        </p:nvGrpSpPr>
        <p:grpSpPr>
          <a:xfrm>
            <a:off x="5929322" y="2786058"/>
            <a:ext cx="646331" cy="1575025"/>
            <a:chOff x="571472" y="2786058"/>
            <a:chExt cx="646331" cy="1575025"/>
          </a:xfrm>
        </p:grpSpPr>
        <p:sp>
          <p:nvSpPr>
            <p:cNvPr id="32" name="下矢印 31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57158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858148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55" name="正方形/長方形 54"/>
          <p:cNvSpPr/>
          <p:nvPr/>
        </p:nvSpPr>
        <p:spPr>
          <a:xfrm>
            <a:off x="3428992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3643306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4" name="グループ化 49"/>
          <p:cNvGrpSpPr/>
          <p:nvPr/>
        </p:nvGrpSpPr>
        <p:grpSpPr>
          <a:xfrm>
            <a:off x="2428860" y="2786058"/>
            <a:ext cx="646331" cy="1575025"/>
            <a:chOff x="571472" y="2786058"/>
            <a:chExt cx="646331" cy="1575025"/>
          </a:xfrm>
        </p:grpSpPr>
        <p:sp>
          <p:nvSpPr>
            <p:cNvPr id="44" name="下矢印 43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cxnSp>
        <p:nvCxnSpPr>
          <p:cNvPr id="47" name="曲線コネクタ 46"/>
          <p:cNvCxnSpPr>
            <a:stCxn id="25" idx="2"/>
            <a:endCxn id="55" idx="0"/>
          </p:cNvCxnSpPr>
          <p:nvPr/>
        </p:nvCxnSpPr>
        <p:spPr>
          <a:xfrm rot="5400000">
            <a:off x="3643306" y="3000372"/>
            <a:ext cx="1643074" cy="1071570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/>
          <p:cNvSpPr txBox="1"/>
          <p:nvPr/>
        </p:nvSpPr>
        <p:spPr>
          <a:xfrm>
            <a:off x="3929058" y="3357562"/>
            <a:ext cx="101662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比較：</a:t>
            </a:r>
            <a:endParaRPr kumimoji="1" lang="en-US" altLang="ja-JP" dirty="0" smtClean="0"/>
          </a:p>
          <a:p>
            <a:pPr algn="ctr"/>
            <a:r>
              <a:rPr kumimoji="1" lang="en-US" altLang="ja-JP" dirty="0" smtClean="0"/>
              <a:t>OK!</a:t>
            </a:r>
            <a:endParaRPr kumimoji="1" lang="ja-JP" altLang="en-US" dirty="0"/>
          </a:p>
        </p:txBody>
      </p:sp>
      <p:sp>
        <p:nvSpPr>
          <p:cNvPr id="29" name="正方形/長方形 28"/>
          <p:cNvSpPr/>
          <p:nvPr/>
        </p:nvSpPr>
        <p:spPr>
          <a:xfrm>
            <a:off x="6143636" y="4357694"/>
            <a:ext cx="26805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「右側」の入替候補を探す</a:t>
            </a:r>
            <a:endParaRPr lang="ja-JP" altLang="en-US" dirty="0">
              <a:solidFill>
                <a:srgbClr val="0070C0"/>
              </a:solidFill>
            </a:endParaRPr>
          </a:p>
        </p:txBody>
      </p:sp>
      <p:grpSp>
        <p:nvGrpSpPr>
          <p:cNvPr id="5" name="グループ化 50"/>
          <p:cNvGrpSpPr/>
          <p:nvPr/>
        </p:nvGrpSpPr>
        <p:grpSpPr>
          <a:xfrm>
            <a:off x="4857752" y="2786058"/>
            <a:ext cx="646331" cy="1575025"/>
            <a:chOff x="571472" y="2786058"/>
            <a:chExt cx="646331" cy="1575025"/>
          </a:xfrm>
        </p:grpSpPr>
        <p:sp>
          <p:nvSpPr>
            <p:cNvPr id="32" name="下矢印 31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57158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858148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55" name="正方形/長方形 54"/>
          <p:cNvSpPr/>
          <p:nvPr/>
        </p:nvSpPr>
        <p:spPr>
          <a:xfrm>
            <a:off x="3428992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3643306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4" name="グループ化 49"/>
          <p:cNvGrpSpPr/>
          <p:nvPr/>
        </p:nvGrpSpPr>
        <p:grpSpPr>
          <a:xfrm>
            <a:off x="2428860" y="2786058"/>
            <a:ext cx="646331" cy="1575025"/>
            <a:chOff x="571472" y="2786058"/>
            <a:chExt cx="646331" cy="1575025"/>
          </a:xfrm>
        </p:grpSpPr>
        <p:sp>
          <p:nvSpPr>
            <p:cNvPr id="44" name="下矢印 43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cxnSp>
        <p:nvCxnSpPr>
          <p:cNvPr id="47" name="曲線コネクタ 46"/>
          <p:cNvCxnSpPr>
            <a:stCxn id="23" idx="2"/>
            <a:endCxn id="55" idx="0"/>
          </p:cNvCxnSpPr>
          <p:nvPr/>
        </p:nvCxnSpPr>
        <p:spPr>
          <a:xfrm rot="5400000">
            <a:off x="3107521" y="3536157"/>
            <a:ext cx="1643074" cy="1588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/>
          <p:cNvSpPr txBox="1"/>
          <p:nvPr/>
        </p:nvSpPr>
        <p:spPr>
          <a:xfrm>
            <a:off x="3357554" y="3357562"/>
            <a:ext cx="101662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比較：</a:t>
            </a:r>
            <a:endParaRPr kumimoji="1" lang="en-US" altLang="ja-JP" dirty="0" smtClean="0"/>
          </a:p>
          <a:p>
            <a:pPr algn="ctr"/>
            <a:r>
              <a:rPr kumimoji="1" lang="en-US" altLang="ja-JP" dirty="0" smtClean="0"/>
              <a:t>NG!</a:t>
            </a:r>
            <a:endParaRPr kumimoji="1" lang="ja-JP" altLang="en-US" dirty="0"/>
          </a:p>
        </p:txBody>
      </p:sp>
      <p:sp>
        <p:nvSpPr>
          <p:cNvPr id="29" name="正方形/長方形 28"/>
          <p:cNvSpPr/>
          <p:nvPr/>
        </p:nvSpPr>
        <p:spPr>
          <a:xfrm>
            <a:off x="6143636" y="4357694"/>
            <a:ext cx="27238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「右側」の入替候補</a:t>
            </a:r>
            <a:r>
              <a:rPr lang="ja-JP" altLang="en-US" dirty="0" smtClean="0">
                <a:solidFill>
                  <a:srgbClr val="FF0000"/>
                </a:solidFill>
              </a:rPr>
              <a:t>発見！</a:t>
            </a:r>
            <a:endParaRPr lang="ja-JP" altLang="en-US" dirty="0">
              <a:solidFill>
                <a:srgbClr val="FF0000"/>
              </a:solidFill>
            </a:endParaRPr>
          </a:p>
        </p:txBody>
      </p:sp>
      <p:grpSp>
        <p:nvGrpSpPr>
          <p:cNvPr id="5" name="グループ化 50"/>
          <p:cNvGrpSpPr/>
          <p:nvPr/>
        </p:nvGrpSpPr>
        <p:grpSpPr>
          <a:xfrm>
            <a:off x="3929058" y="2786058"/>
            <a:ext cx="646331" cy="1575025"/>
            <a:chOff x="571472" y="2786058"/>
            <a:chExt cx="646331" cy="1575025"/>
          </a:xfrm>
        </p:grpSpPr>
        <p:sp>
          <p:nvSpPr>
            <p:cNvPr id="32" name="下矢印 31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57158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858148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55" name="正方形/長方形 54"/>
          <p:cNvSpPr/>
          <p:nvPr/>
        </p:nvSpPr>
        <p:spPr>
          <a:xfrm>
            <a:off x="3428992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3643306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4" name="グループ化 49"/>
          <p:cNvGrpSpPr/>
          <p:nvPr/>
        </p:nvGrpSpPr>
        <p:grpSpPr>
          <a:xfrm>
            <a:off x="2428860" y="2786058"/>
            <a:ext cx="646331" cy="1575025"/>
            <a:chOff x="571472" y="2786058"/>
            <a:chExt cx="646331" cy="1575025"/>
          </a:xfrm>
        </p:grpSpPr>
        <p:sp>
          <p:nvSpPr>
            <p:cNvPr id="44" name="下矢印 43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sp>
        <p:nvSpPr>
          <p:cNvPr id="29" name="正方形/長方形 28"/>
          <p:cNvSpPr/>
          <p:nvPr/>
        </p:nvSpPr>
        <p:spPr>
          <a:xfrm>
            <a:off x="6143636" y="4357694"/>
            <a:ext cx="2031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「右側」の入替候補</a:t>
            </a:r>
            <a:endParaRPr lang="ja-JP" altLang="en-US" dirty="0">
              <a:solidFill>
                <a:srgbClr val="FF0000"/>
              </a:solidFill>
            </a:endParaRPr>
          </a:p>
        </p:txBody>
      </p:sp>
      <p:grpSp>
        <p:nvGrpSpPr>
          <p:cNvPr id="5" name="グループ化 50"/>
          <p:cNvGrpSpPr/>
          <p:nvPr/>
        </p:nvGrpSpPr>
        <p:grpSpPr>
          <a:xfrm>
            <a:off x="3929058" y="2786058"/>
            <a:ext cx="646331" cy="1575025"/>
            <a:chOff x="571472" y="2786058"/>
            <a:chExt cx="646331" cy="1575025"/>
          </a:xfrm>
        </p:grpSpPr>
        <p:sp>
          <p:nvSpPr>
            <p:cNvPr id="32" name="下矢印 31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sp>
        <p:nvSpPr>
          <p:cNvPr id="34" name="正方形/長方形 33"/>
          <p:cNvSpPr/>
          <p:nvPr/>
        </p:nvSpPr>
        <p:spPr>
          <a:xfrm>
            <a:off x="214282" y="4357694"/>
            <a:ext cx="2031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「左側」の入替候補</a:t>
            </a:r>
            <a:endParaRPr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35" name="曲線コネクタ 34"/>
          <p:cNvCxnSpPr>
            <a:stCxn id="22" idx="2"/>
            <a:endCxn id="23" idx="2"/>
          </p:cNvCxnSpPr>
          <p:nvPr/>
        </p:nvCxnSpPr>
        <p:spPr>
          <a:xfrm rot="16200000" flipH="1">
            <a:off x="3393273" y="2178835"/>
            <a:ext cx="1588" cy="1071570"/>
          </a:xfrm>
          <a:prstGeom prst="curvedConnector3">
            <a:avLst>
              <a:gd name="adj1" fmla="val 36588488"/>
            </a:avLst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/>
          <p:cNvSpPr txBox="1"/>
          <p:nvPr/>
        </p:nvSpPr>
        <p:spPr>
          <a:xfrm>
            <a:off x="2928926" y="3143248"/>
            <a:ext cx="902811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入替</a:t>
            </a:r>
            <a:endParaRPr kumimoji="1"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57158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858148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55" name="正方形/長方形 54"/>
          <p:cNvSpPr/>
          <p:nvPr/>
        </p:nvSpPr>
        <p:spPr>
          <a:xfrm>
            <a:off x="3428992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3643306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4" name="グループ化 49"/>
          <p:cNvGrpSpPr/>
          <p:nvPr/>
        </p:nvGrpSpPr>
        <p:grpSpPr>
          <a:xfrm>
            <a:off x="2428860" y="2786058"/>
            <a:ext cx="646331" cy="1575025"/>
            <a:chOff x="571472" y="2786058"/>
            <a:chExt cx="646331" cy="1575025"/>
          </a:xfrm>
        </p:grpSpPr>
        <p:sp>
          <p:nvSpPr>
            <p:cNvPr id="44" name="下矢印 43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sp>
        <p:nvSpPr>
          <p:cNvPr id="29" name="正方形/長方形 28"/>
          <p:cNvSpPr/>
          <p:nvPr/>
        </p:nvSpPr>
        <p:spPr>
          <a:xfrm>
            <a:off x="6143636" y="4357694"/>
            <a:ext cx="2031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「右側」の入替候補</a:t>
            </a:r>
            <a:endParaRPr lang="ja-JP" altLang="en-US" dirty="0">
              <a:solidFill>
                <a:srgbClr val="FF0000"/>
              </a:solidFill>
            </a:endParaRPr>
          </a:p>
        </p:txBody>
      </p:sp>
      <p:grpSp>
        <p:nvGrpSpPr>
          <p:cNvPr id="5" name="グループ化 50"/>
          <p:cNvGrpSpPr/>
          <p:nvPr/>
        </p:nvGrpSpPr>
        <p:grpSpPr>
          <a:xfrm>
            <a:off x="3929058" y="2786058"/>
            <a:ext cx="646331" cy="1575025"/>
            <a:chOff x="571472" y="2786058"/>
            <a:chExt cx="646331" cy="1575025"/>
          </a:xfrm>
        </p:grpSpPr>
        <p:sp>
          <p:nvSpPr>
            <p:cNvPr id="32" name="下矢印 31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sp>
        <p:nvSpPr>
          <p:cNvPr id="34" name="正方形/長方形 33"/>
          <p:cNvSpPr/>
          <p:nvPr/>
        </p:nvSpPr>
        <p:spPr>
          <a:xfrm>
            <a:off x="214282" y="4357694"/>
            <a:ext cx="2031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「左側」の入替候補</a:t>
            </a:r>
            <a:endParaRPr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35" name="曲線コネクタ 34"/>
          <p:cNvCxnSpPr/>
          <p:nvPr/>
        </p:nvCxnSpPr>
        <p:spPr>
          <a:xfrm rot="16200000" flipH="1">
            <a:off x="3393273" y="2178835"/>
            <a:ext cx="1588" cy="1071570"/>
          </a:xfrm>
          <a:prstGeom prst="curvedConnector3">
            <a:avLst>
              <a:gd name="adj1" fmla="val 36588488"/>
            </a:avLst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/>
          <p:cNvSpPr txBox="1"/>
          <p:nvPr/>
        </p:nvSpPr>
        <p:spPr>
          <a:xfrm>
            <a:off x="2928926" y="3143248"/>
            <a:ext cx="902811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入替</a:t>
            </a:r>
            <a:endParaRPr kumimoji="1" lang="ja-JP" altLang="en-US" sz="2800" dirty="0"/>
          </a:p>
        </p:txBody>
      </p:sp>
      <p:sp>
        <p:nvSpPr>
          <p:cNvPr id="41" name="正方形/長方形 40"/>
          <p:cNvSpPr/>
          <p:nvPr/>
        </p:nvSpPr>
        <p:spPr>
          <a:xfrm>
            <a:off x="3357554" y="235743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2500298" y="235743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57158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858148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55" name="正方形/長方形 54"/>
          <p:cNvSpPr/>
          <p:nvPr/>
        </p:nvSpPr>
        <p:spPr>
          <a:xfrm>
            <a:off x="3428992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3643306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4" name="グループ化 49"/>
          <p:cNvGrpSpPr/>
          <p:nvPr/>
        </p:nvGrpSpPr>
        <p:grpSpPr>
          <a:xfrm>
            <a:off x="2428860" y="2786058"/>
            <a:ext cx="646331" cy="1575025"/>
            <a:chOff x="571472" y="2786058"/>
            <a:chExt cx="646331" cy="1575025"/>
          </a:xfrm>
        </p:grpSpPr>
        <p:sp>
          <p:nvSpPr>
            <p:cNvPr id="44" name="下矢印 43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5" name="グループ化 50"/>
          <p:cNvGrpSpPr/>
          <p:nvPr/>
        </p:nvGrpSpPr>
        <p:grpSpPr>
          <a:xfrm>
            <a:off x="3929058" y="2786058"/>
            <a:ext cx="646331" cy="1575025"/>
            <a:chOff x="571472" y="2786058"/>
            <a:chExt cx="646331" cy="1575025"/>
          </a:xfrm>
        </p:grpSpPr>
        <p:sp>
          <p:nvSpPr>
            <p:cNvPr id="32" name="下矢印 31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cxnSp>
        <p:nvCxnSpPr>
          <p:cNvPr id="35" name="曲線コネクタ 34"/>
          <p:cNvCxnSpPr/>
          <p:nvPr/>
        </p:nvCxnSpPr>
        <p:spPr>
          <a:xfrm rot="16200000" flipH="1">
            <a:off x="3393273" y="2178835"/>
            <a:ext cx="1588" cy="1071570"/>
          </a:xfrm>
          <a:prstGeom prst="curvedConnector3">
            <a:avLst>
              <a:gd name="adj1" fmla="val 36588488"/>
            </a:avLst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/>
          <p:cNvSpPr txBox="1"/>
          <p:nvPr/>
        </p:nvSpPr>
        <p:spPr>
          <a:xfrm>
            <a:off x="2928926" y="3143248"/>
            <a:ext cx="902811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入替</a:t>
            </a:r>
            <a:endParaRPr kumimoji="1" lang="ja-JP" altLang="en-US" sz="2800" dirty="0"/>
          </a:p>
        </p:txBody>
      </p:sp>
      <p:sp>
        <p:nvSpPr>
          <p:cNvPr id="41" name="正方形/長方形 40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57158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858148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55" name="正方形/長方形 54"/>
          <p:cNvSpPr/>
          <p:nvPr/>
        </p:nvSpPr>
        <p:spPr>
          <a:xfrm>
            <a:off x="3428992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3643306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4" name="グループ化 49"/>
          <p:cNvGrpSpPr/>
          <p:nvPr/>
        </p:nvGrpSpPr>
        <p:grpSpPr>
          <a:xfrm>
            <a:off x="2428860" y="2786058"/>
            <a:ext cx="646331" cy="1575025"/>
            <a:chOff x="571472" y="2786058"/>
            <a:chExt cx="646331" cy="1575025"/>
          </a:xfrm>
        </p:grpSpPr>
        <p:sp>
          <p:nvSpPr>
            <p:cNvPr id="44" name="下矢印 43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5" name="グループ化 50"/>
          <p:cNvGrpSpPr/>
          <p:nvPr/>
        </p:nvGrpSpPr>
        <p:grpSpPr>
          <a:xfrm>
            <a:off x="3929058" y="2786058"/>
            <a:ext cx="646331" cy="1575025"/>
            <a:chOff x="571472" y="2786058"/>
            <a:chExt cx="646331" cy="1575025"/>
          </a:xfrm>
        </p:grpSpPr>
        <p:sp>
          <p:nvSpPr>
            <p:cNvPr id="32" name="下矢印 31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sp>
        <p:nvSpPr>
          <p:cNvPr id="41" name="正方形/長方形 40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31" name="グループ化 49"/>
          <p:cNvGrpSpPr/>
          <p:nvPr/>
        </p:nvGrpSpPr>
        <p:grpSpPr>
          <a:xfrm>
            <a:off x="3500430" y="2786058"/>
            <a:ext cx="646331" cy="1575025"/>
            <a:chOff x="571472" y="2786058"/>
            <a:chExt cx="646331" cy="1575025"/>
          </a:xfrm>
        </p:grpSpPr>
        <p:sp>
          <p:nvSpPr>
            <p:cNvPr id="34" name="下矢印 33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43" name="グループ化 50"/>
          <p:cNvGrpSpPr/>
          <p:nvPr/>
        </p:nvGrpSpPr>
        <p:grpSpPr>
          <a:xfrm>
            <a:off x="2928926" y="2786058"/>
            <a:ext cx="646331" cy="1575025"/>
            <a:chOff x="571472" y="2786058"/>
            <a:chExt cx="646331" cy="1575025"/>
          </a:xfrm>
        </p:grpSpPr>
        <p:sp>
          <p:nvSpPr>
            <p:cNvPr id="47" name="下矢印 46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8" name="テキスト ボックス 47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cxnSp>
        <p:nvCxnSpPr>
          <p:cNvPr id="49" name="直線矢印コネクタ 48"/>
          <p:cNvCxnSpPr/>
          <p:nvPr/>
        </p:nvCxnSpPr>
        <p:spPr>
          <a:xfrm>
            <a:off x="2928926" y="3286124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矢印コネクタ 49"/>
          <p:cNvCxnSpPr/>
          <p:nvPr/>
        </p:nvCxnSpPr>
        <p:spPr>
          <a:xfrm flipH="1">
            <a:off x="3357554" y="3357562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57158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858148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6" name="グループ化 49"/>
          <p:cNvGrpSpPr/>
          <p:nvPr/>
        </p:nvGrpSpPr>
        <p:grpSpPr>
          <a:xfrm>
            <a:off x="3500430" y="2786058"/>
            <a:ext cx="646331" cy="1575025"/>
            <a:chOff x="571472" y="2786058"/>
            <a:chExt cx="646331" cy="1575025"/>
          </a:xfrm>
        </p:grpSpPr>
        <p:sp>
          <p:nvSpPr>
            <p:cNvPr id="34" name="下矢印 33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8" name="グループ化 50"/>
          <p:cNvGrpSpPr/>
          <p:nvPr/>
        </p:nvGrpSpPr>
        <p:grpSpPr>
          <a:xfrm>
            <a:off x="2928926" y="2786058"/>
            <a:ext cx="646331" cy="1575025"/>
            <a:chOff x="571472" y="2786058"/>
            <a:chExt cx="646331" cy="1575025"/>
          </a:xfrm>
        </p:grpSpPr>
        <p:sp>
          <p:nvSpPr>
            <p:cNvPr id="47" name="下矢印 46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8" name="テキスト ボックス 47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sp>
        <p:nvSpPr>
          <p:cNvPr id="43" name="テキスト ボックス 42"/>
          <p:cNvSpPr txBox="1"/>
          <p:nvPr/>
        </p:nvSpPr>
        <p:spPr>
          <a:xfrm>
            <a:off x="2571736" y="4357694"/>
            <a:ext cx="19383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</a:t>
            </a:r>
            <a:r>
              <a:rPr lang="ja-JP" altLang="en-US" dirty="0" smtClean="0"/>
              <a:t>と</a:t>
            </a:r>
            <a:r>
              <a:rPr lang="en-US" altLang="ja-JP" dirty="0" smtClean="0"/>
              <a:t>j</a:t>
            </a:r>
            <a:r>
              <a:rPr lang="ja-JP" altLang="en-US" dirty="0" smtClean="0"/>
              <a:t>が逆転：</a:t>
            </a:r>
            <a:endParaRPr lang="en-US" altLang="ja-JP" dirty="0" smtClean="0"/>
          </a:p>
          <a:p>
            <a:r>
              <a:rPr kumimoji="1" lang="ja-JP" altLang="en-US" dirty="0" smtClean="0"/>
              <a:t>ここが分かれ目！</a:t>
            </a:r>
            <a:endParaRPr kumimoji="1" lang="ja-JP" altLang="en-US" dirty="0"/>
          </a:p>
        </p:txBody>
      </p:sp>
      <p:cxnSp>
        <p:nvCxnSpPr>
          <p:cNvPr id="51" name="直線コネクタ 50"/>
          <p:cNvCxnSpPr/>
          <p:nvPr/>
        </p:nvCxnSpPr>
        <p:spPr>
          <a:xfrm rot="5400000">
            <a:off x="1928794" y="2714620"/>
            <a:ext cx="3000396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57158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858148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6" name="グループ化 49"/>
          <p:cNvGrpSpPr/>
          <p:nvPr/>
        </p:nvGrpSpPr>
        <p:grpSpPr>
          <a:xfrm>
            <a:off x="3500430" y="2786058"/>
            <a:ext cx="492443" cy="1944357"/>
            <a:chOff x="571472" y="2786058"/>
            <a:chExt cx="492443" cy="1944357"/>
          </a:xfrm>
        </p:grpSpPr>
        <p:sp>
          <p:nvSpPr>
            <p:cNvPr id="34" name="下矢印 33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571472" y="3714752"/>
              <a:ext cx="49244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kumimoji="1"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kumimoji="1" lang="ja-JP" altLang="en-US" sz="1200" dirty="0" smtClean="0"/>
                <a:t>↓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8" name="グループ化 50"/>
          <p:cNvGrpSpPr/>
          <p:nvPr/>
        </p:nvGrpSpPr>
        <p:grpSpPr>
          <a:xfrm>
            <a:off x="2928926" y="2786058"/>
            <a:ext cx="492443" cy="1759691"/>
            <a:chOff x="571472" y="2786058"/>
            <a:chExt cx="492443" cy="1759691"/>
          </a:xfrm>
        </p:grpSpPr>
        <p:sp>
          <p:nvSpPr>
            <p:cNvPr id="47" name="下矢印 46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8" name="テキスト ボックス 47"/>
            <p:cNvSpPr txBox="1"/>
            <p:nvPr/>
          </p:nvSpPr>
          <p:spPr>
            <a:xfrm>
              <a:off x="571472" y="3714752"/>
              <a:ext cx="492443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</a:p>
            <a:p>
              <a:pPr algn="ctr"/>
              <a:r>
                <a:rPr lang="ja-JP" altLang="en-US" sz="1200" dirty="0" smtClean="0"/>
                <a:t>↓</a:t>
              </a:r>
              <a:endParaRPr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</p:txBody>
        </p:sp>
      </p:grpSp>
      <p:cxnSp>
        <p:nvCxnSpPr>
          <p:cNvPr id="52" name="直線コネクタ 51"/>
          <p:cNvCxnSpPr/>
          <p:nvPr/>
        </p:nvCxnSpPr>
        <p:spPr>
          <a:xfrm rot="5400000">
            <a:off x="1928794" y="2714620"/>
            <a:ext cx="3000396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57158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858148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4" name="グループ化 49"/>
          <p:cNvGrpSpPr/>
          <p:nvPr/>
        </p:nvGrpSpPr>
        <p:grpSpPr>
          <a:xfrm>
            <a:off x="3500430" y="2786058"/>
            <a:ext cx="492443" cy="1944357"/>
            <a:chOff x="571472" y="2786058"/>
            <a:chExt cx="492443" cy="1944357"/>
          </a:xfrm>
        </p:grpSpPr>
        <p:sp>
          <p:nvSpPr>
            <p:cNvPr id="34" name="下矢印 33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571472" y="3714752"/>
              <a:ext cx="49244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kumimoji="1"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kumimoji="1" lang="ja-JP" altLang="en-US" sz="1200" dirty="0" smtClean="0"/>
                <a:t>↓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5" name="グループ化 50"/>
          <p:cNvGrpSpPr/>
          <p:nvPr/>
        </p:nvGrpSpPr>
        <p:grpSpPr>
          <a:xfrm>
            <a:off x="2928926" y="2786058"/>
            <a:ext cx="492443" cy="1759691"/>
            <a:chOff x="571472" y="2786058"/>
            <a:chExt cx="492443" cy="1759691"/>
          </a:xfrm>
        </p:grpSpPr>
        <p:sp>
          <p:nvSpPr>
            <p:cNvPr id="47" name="下矢印 46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8" name="テキスト ボックス 47"/>
            <p:cNvSpPr txBox="1"/>
            <p:nvPr/>
          </p:nvSpPr>
          <p:spPr>
            <a:xfrm>
              <a:off x="571472" y="3714752"/>
              <a:ext cx="492443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</a:p>
            <a:p>
              <a:pPr algn="ctr"/>
              <a:r>
                <a:rPr lang="ja-JP" altLang="en-US" sz="1200" dirty="0" smtClean="0"/>
                <a:t>↓</a:t>
              </a:r>
              <a:endParaRPr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</p:txBody>
        </p:sp>
      </p:grpSp>
      <p:cxnSp>
        <p:nvCxnSpPr>
          <p:cNvPr id="52" name="直線コネクタ 51"/>
          <p:cNvCxnSpPr/>
          <p:nvPr/>
        </p:nvCxnSpPr>
        <p:spPr>
          <a:xfrm rot="5400000">
            <a:off x="1928794" y="2714620"/>
            <a:ext cx="3000396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テキスト ボックス 30"/>
          <p:cNvSpPr txBox="1"/>
          <p:nvPr/>
        </p:nvSpPr>
        <p:spPr>
          <a:xfrm>
            <a:off x="428596" y="3857628"/>
            <a:ext cx="25474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 smtClean="0"/>
              <a:t>この区間をクイックソート</a:t>
            </a:r>
            <a:endParaRPr kumimoji="1" lang="en-US" altLang="ja-JP" dirty="0" smtClean="0"/>
          </a:p>
          <a:p>
            <a:pPr algn="ctr"/>
            <a:r>
              <a:rPr lang="ja-JP" altLang="en-US" dirty="0" smtClean="0"/>
              <a:t>（再帰呼出）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314327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1071538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3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57158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2" name="正方形/長方形 41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5" name="グループ化 50"/>
          <p:cNvGrpSpPr/>
          <p:nvPr/>
        </p:nvGrpSpPr>
        <p:grpSpPr>
          <a:xfrm>
            <a:off x="2928926" y="2786058"/>
            <a:ext cx="492443" cy="1759691"/>
            <a:chOff x="571472" y="2786058"/>
            <a:chExt cx="492443" cy="1759691"/>
          </a:xfrm>
        </p:grpSpPr>
        <p:sp>
          <p:nvSpPr>
            <p:cNvPr id="47" name="下矢印 46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8" name="テキスト ボックス 47"/>
            <p:cNvSpPr txBox="1"/>
            <p:nvPr/>
          </p:nvSpPr>
          <p:spPr>
            <a:xfrm>
              <a:off x="571472" y="3714752"/>
              <a:ext cx="492443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</a:p>
            <a:p>
              <a:pPr algn="ctr"/>
              <a:r>
                <a:rPr lang="ja-JP" altLang="en-US" sz="1200" dirty="0" smtClean="0"/>
                <a:t>↓</a:t>
              </a:r>
              <a:endParaRPr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</p:txBody>
        </p:sp>
      </p:grpSp>
      <p:cxnSp>
        <p:nvCxnSpPr>
          <p:cNvPr id="52" name="直線コネクタ 51"/>
          <p:cNvCxnSpPr/>
          <p:nvPr/>
        </p:nvCxnSpPr>
        <p:spPr>
          <a:xfrm rot="5400000">
            <a:off x="1928794" y="2714620"/>
            <a:ext cx="3000396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428596" y="3857628"/>
            <a:ext cx="25474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 smtClean="0"/>
              <a:t>この区間をクイックソート</a:t>
            </a:r>
            <a:endParaRPr kumimoji="1" lang="en-US" altLang="ja-JP" dirty="0" smtClean="0"/>
          </a:p>
          <a:p>
            <a:pPr algn="ctr"/>
            <a:r>
              <a:rPr lang="ja-JP" altLang="en-US" dirty="0" smtClean="0"/>
              <a:t>（再帰呼出）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314327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1071538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3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57158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2" name="正方形/長方形 41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18" name="グループ化 35"/>
          <p:cNvGrpSpPr/>
          <p:nvPr/>
        </p:nvGrpSpPr>
        <p:grpSpPr>
          <a:xfrm>
            <a:off x="2714612" y="2786058"/>
            <a:ext cx="646331" cy="1074959"/>
            <a:chOff x="357158" y="2786058"/>
            <a:chExt cx="646331" cy="1074959"/>
          </a:xfrm>
        </p:grpSpPr>
        <p:sp>
          <p:nvSpPr>
            <p:cNvPr id="19" name="下矢印 18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21" name="グループ化 20"/>
          <p:cNvGrpSpPr/>
          <p:nvPr/>
        </p:nvGrpSpPr>
        <p:grpSpPr>
          <a:xfrm>
            <a:off x="1571604" y="2786058"/>
            <a:ext cx="492443" cy="705627"/>
            <a:chOff x="428596" y="2786058"/>
            <a:chExt cx="492443" cy="705627"/>
          </a:xfrm>
        </p:grpSpPr>
        <p:sp>
          <p:nvSpPr>
            <p:cNvPr id="22" name="下矢印 21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C0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428596" y="3214686"/>
              <a:ext cx="49244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ja-JP" altLang="en-US" sz="1200" dirty="0" smtClean="0"/>
                <a:t>真中</a:t>
              </a:r>
              <a:endParaRPr lang="en-US" altLang="ja-JP" sz="1200" dirty="0" smtClean="0"/>
            </a:p>
          </p:txBody>
        </p:sp>
      </p:grpSp>
      <p:sp>
        <p:nvSpPr>
          <p:cNvPr id="24" name="正方形/長方形 23"/>
          <p:cNvSpPr/>
          <p:nvPr/>
        </p:nvSpPr>
        <p:spPr>
          <a:xfrm>
            <a:off x="1285852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500166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cxnSp>
        <p:nvCxnSpPr>
          <p:cNvPr id="26" name="直線矢印コネクタ 25"/>
          <p:cNvCxnSpPr>
            <a:endCxn id="24" idx="0"/>
          </p:cNvCxnSpPr>
          <p:nvPr/>
        </p:nvCxnSpPr>
        <p:spPr>
          <a:xfrm rot="5400000">
            <a:off x="1368868" y="3908735"/>
            <a:ext cx="866009" cy="319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35" name="グループ化 34"/>
          <p:cNvGrpSpPr/>
          <p:nvPr/>
        </p:nvGrpSpPr>
        <p:grpSpPr>
          <a:xfrm>
            <a:off x="357158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6" name="グループ化 35"/>
          <p:cNvGrpSpPr/>
          <p:nvPr/>
        </p:nvGrpSpPr>
        <p:grpSpPr>
          <a:xfrm>
            <a:off x="7858148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9" name="グループ化 38"/>
          <p:cNvGrpSpPr/>
          <p:nvPr/>
        </p:nvGrpSpPr>
        <p:grpSpPr>
          <a:xfrm>
            <a:off x="3714744" y="2786058"/>
            <a:ext cx="492443" cy="705627"/>
            <a:chOff x="428596" y="2786058"/>
            <a:chExt cx="492443" cy="705627"/>
          </a:xfrm>
        </p:grpSpPr>
        <p:sp>
          <p:nvSpPr>
            <p:cNvPr id="40" name="下矢印 39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C0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428596" y="3214686"/>
              <a:ext cx="49244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ja-JP" altLang="en-US" sz="1200" dirty="0" smtClean="0"/>
                <a:t>真中</a:t>
              </a:r>
              <a:endParaRPr lang="en-US" altLang="ja-JP" sz="1200" dirty="0" smtClean="0"/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1000100" y="5657671"/>
            <a:ext cx="742382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・真中のキーよりも小さい要素は「左側」に移動。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・真中のキーよりも大きい要素は「右側」に移動。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55" name="正方形/長方形 54"/>
          <p:cNvSpPr/>
          <p:nvPr/>
        </p:nvSpPr>
        <p:spPr>
          <a:xfrm>
            <a:off x="3428992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3643306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cxnSp>
        <p:nvCxnSpPr>
          <p:cNvPr id="62" name="直線矢印コネクタ 61"/>
          <p:cNvCxnSpPr>
            <a:stCxn id="41" idx="2"/>
            <a:endCxn id="55" idx="0"/>
          </p:cNvCxnSpPr>
          <p:nvPr/>
        </p:nvCxnSpPr>
        <p:spPr>
          <a:xfrm rot="5400000">
            <a:off x="3512008" y="3908735"/>
            <a:ext cx="866009" cy="319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314327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1071538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3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57158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2" name="正方形/長方形 41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3" name="グループ化 35"/>
          <p:cNvGrpSpPr/>
          <p:nvPr/>
        </p:nvGrpSpPr>
        <p:grpSpPr>
          <a:xfrm>
            <a:off x="2714612" y="2786058"/>
            <a:ext cx="646331" cy="1074959"/>
            <a:chOff x="357158" y="2786058"/>
            <a:chExt cx="646331" cy="1074959"/>
          </a:xfrm>
        </p:grpSpPr>
        <p:sp>
          <p:nvSpPr>
            <p:cNvPr id="19" name="下矢印 18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24" name="正方形/長方形 23"/>
          <p:cNvSpPr/>
          <p:nvPr/>
        </p:nvSpPr>
        <p:spPr>
          <a:xfrm>
            <a:off x="1285852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500166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grpSp>
        <p:nvGrpSpPr>
          <p:cNvPr id="27" name="グループ化 49"/>
          <p:cNvGrpSpPr/>
          <p:nvPr/>
        </p:nvGrpSpPr>
        <p:grpSpPr>
          <a:xfrm>
            <a:off x="571472" y="2786058"/>
            <a:ext cx="646331" cy="1575025"/>
            <a:chOff x="571472" y="2786058"/>
            <a:chExt cx="646331" cy="1575025"/>
          </a:xfrm>
        </p:grpSpPr>
        <p:sp>
          <p:nvSpPr>
            <p:cNvPr id="28" name="下矢印 27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cxnSp>
        <p:nvCxnSpPr>
          <p:cNvPr id="33" name="曲線コネクタ 32"/>
          <p:cNvCxnSpPr>
            <a:stCxn id="13" idx="2"/>
            <a:endCxn id="24" idx="0"/>
          </p:cNvCxnSpPr>
          <p:nvPr/>
        </p:nvCxnSpPr>
        <p:spPr>
          <a:xfrm rot="16200000" flipH="1">
            <a:off x="428596" y="3000372"/>
            <a:ext cx="1643074" cy="1071570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1142976" y="3357562"/>
            <a:ext cx="101662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比較：</a:t>
            </a:r>
            <a:endParaRPr kumimoji="1" lang="en-US" altLang="ja-JP" dirty="0" smtClean="0"/>
          </a:p>
          <a:p>
            <a:pPr algn="ctr"/>
            <a:r>
              <a:rPr kumimoji="1" lang="en-US" altLang="ja-JP" dirty="0" smtClean="0"/>
              <a:t>NG!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314327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1071538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3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57158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2" name="正方形/長方形 41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3" name="グループ化 35"/>
          <p:cNvGrpSpPr/>
          <p:nvPr/>
        </p:nvGrpSpPr>
        <p:grpSpPr>
          <a:xfrm>
            <a:off x="2714612" y="2786058"/>
            <a:ext cx="646331" cy="1074959"/>
            <a:chOff x="357158" y="2786058"/>
            <a:chExt cx="646331" cy="1074959"/>
          </a:xfrm>
        </p:grpSpPr>
        <p:sp>
          <p:nvSpPr>
            <p:cNvPr id="19" name="下矢印 18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24" name="正方形/長方形 23"/>
          <p:cNvSpPr/>
          <p:nvPr/>
        </p:nvSpPr>
        <p:spPr>
          <a:xfrm>
            <a:off x="1285852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500166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grpSp>
        <p:nvGrpSpPr>
          <p:cNvPr id="4" name="グループ化 49"/>
          <p:cNvGrpSpPr/>
          <p:nvPr/>
        </p:nvGrpSpPr>
        <p:grpSpPr>
          <a:xfrm>
            <a:off x="571472" y="2786058"/>
            <a:ext cx="646331" cy="1575025"/>
            <a:chOff x="571472" y="2786058"/>
            <a:chExt cx="646331" cy="1575025"/>
          </a:xfrm>
        </p:grpSpPr>
        <p:sp>
          <p:nvSpPr>
            <p:cNvPr id="28" name="下矢印 27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cxnSp>
        <p:nvCxnSpPr>
          <p:cNvPr id="33" name="曲線コネクタ 32"/>
          <p:cNvCxnSpPr>
            <a:stCxn id="41" idx="2"/>
            <a:endCxn id="24" idx="0"/>
          </p:cNvCxnSpPr>
          <p:nvPr/>
        </p:nvCxnSpPr>
        <p:spPr>
          <a:xfrm rot="5400000">
            <a:off x="1500166" y="3000372"/>
            <a:ext cx="1643074" cy="1071570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1357290" y="3429000"/>
            <a:ext cx="101662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比較：</a:t>
            </a:r>
            <a:endParaRPr kumimoji="1" lang="en-US" altLang="ja-JP" dirty="0" smtClean="0"/>
          </a:p>
          <a:p>
            <a:pPr algn="ctr"/>
            <a:r>
              <a:rPr kumimoji="1" lang="en-US" altLang="ja-JP" dirty="0" smtClean="0"/>
              <a:t>OK!</a:t>
            </a:r>
            <a:endParaRPr kumimoji="1" lang="ja-JP" altLang="en-US" dirty="0"/>
          </a:p>
        </p:txBody>
      </p:sp>
      <p:grpSp>
        <p:nvGrpSpPr>
          <p:cNvPr id="27" name="グループ化 50"/>
          <p:cNvGrpSpPr/>
          <p:nvPr/>
        </p:nvGrpSpPr>
        <p:grpSpPr>
          <a:xfrm>
            <a:off x="2357422" y="2786058"/>
            <a:ext cx="646331" cy="1575025"/>
            <a:chOff x="571472" y="2786058"/>
            <a:chExt cx="646331" cy="1575025"/>
          </a:xfrm>
        </p:grpSpPr>
        <p:sp>
          <p:nvSpPr>
            <p:cNvPr id="30" name="下矢印 29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314327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1071538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3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57158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2" name="正方形/長方形 41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3" name="グループ化 35"/>
          <p:cNvGrpSpPr/>
          <p:nvPr/>
        </p:nvGrpSpPr>
        <p:grpSpPr>
          <a:xfrm>
            <a:off x="2714612" y="2786058"/>
            <a:ext cx="646331" cy="1074959"/>
            <a:chOff x="357158" y="2786058"/>
            <a:chExt cx="646331" cy="1074959"/>
          </a:xfrm>
        </p:grpSpPr>
        <p:sp>
          <p:nvSpPr>
            <p:cNvPr id="19" name="下矢印 18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24" name="正方形/長方形 23"/>
          <p:cNvSpPr/>
          <p:nvPr/>
        </p:nvSpPr>
        <p:spPr>
          <a:xfrm>
            <a:off x="1285852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500166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grpSp>
        <p:nvGrpSpPr>
          <p:cNvPr id="4" name="グループ化 49"/>
          <p:cNvGrpSpPr/>
          <p:nvPr/>
        </p:nvGrpSpPr>
        <p:grpSpPr>
          <a:xfrm>
            <a:off x="571472" y="2786058"/>
            <a:ext cx="646331" cy="1575025"/>
            <a:chOff x="571472" y="2786058"/>
            <a:chExt cx="646331" cy="1575025"/>
          </a:xfrm>
        </p:grpSpPr>
        <p:sp>
          <p:nvSpPr>
            <p:cNvPr id="28" name="下矢印 27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cxnSp>
        <p:nvCxnSpPr>
          <p:cNvPr id="33" name="曲線コネクタ 32"/>
          <p:cNvCxnSpPr>
            <a:stCxn id="42" idx="2"/>
            <a:endCxn id="24" idx="0"/>
          </p:cNvCxnSpPr>
          <p:nvPr/>
        </p:nvCxnSpPr>
        <p:spPr>
          <a:xfrm rot="5400000">
            <a:off x="964381" y="3536157"/>
            <a:ext cx="1643074" cy="1588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1142976" y="3429000"/>
            <a:ext cx="101662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比較：</a:t>
            </a:r>
            <a:endParaRPr kumimoji="1" lang="en-US" altLang="ja-JP" dirty="0" smtClean="0"/>
          </a:p>
          <a:p>
            <a:pPr algn="ctr"/>
            <a:r>
              <a:rPr kumimoji="1" lang="en-US" altLang="ja-JP" dirty="0" smtClean="0"/>
              <a:t>NG!</a:t>
            </a:r>
            <a:endParaRPr kumimoji="1" lang="ja-JP" altLang="en-US" dirty="0"/>
          </a:p>
        </p:txBody>
      </p:sp>
      <p:grpSp>
        <p:nvGrpSpPr>
          <p:cNvPr id="5" name="グループ化 50"/>
          <p:cNvGrpSpPr/>
          <p:nvPr/>
        </p:nvGrpSpPr>
        <p:grpSpPr>
          <a:xfrm>
            <a:off x="1785918" y="2786058"/>
            <a:ext cx="646331" cy="1575025"/>
            <a:chOff x="571472" y="2786058"/>
            <a:chExt cx="646331" cy="1575025"/>
          </a:xfrm>
        </p:grpSpPr>
        <p:sp>
          <p:nvSpPr>
            <p:cNvPr id="30" name="下矢印 29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314327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1071538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3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57158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2" name="正方形/長方形 41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3" name="グループ化 35"/>
          <p:cNvGrpSpPr/>
          <p:nvPr/>
        </p:nvGrpSpPr>
        <p:grpSpPr>
          <a:xfrm>
            <a:off x="2714612" y="2786058"/>
            <a:ext cx="646331" cy="1074959"/>
            <a:chOff x="357158" y="2786058"/>
            <a:chExt cx="646331" cy="1074959"/>
          </a:xfrm>
        </p:grpSpPr>
        <p:sp>
          <p:nvSpPr>
            <p:cNvPr id="19" name="下矢印 18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24" name="正方形/長方形 23"/>
          <p:cNvSpPr/>
          <p:nvPr/>
        </p:nvSpPr>
        <p:spPr>
          <a:xfrm>
            <a:off x="1285852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500166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grpSp>
        <p:nvGrpSpPr>
          <p:cNvPr id="4" name="グループ化 49"/>
          <p:cNvGrpSpPr/>
          <p:nvPr/>
        </p:nvGrpSpPr>
        <p:grpSpPr>
          <a:xfrm>
            <a:off x="571472" y="2786058"/>
            <a:ext cx="646331" cy="1575025"/>
            <a:chOff x="571472" y="2786058"/>
            <a:chExt cx="646331" cy="1575025"/>
          </a:xfrm>
        </p:grpSpPr>
        <p:sp>
          <p:nvSpPr>
            <p:cNvPr id="28" name="下矢印 27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5" name="グループ化 50"/>
          <p:cNvGrpSpPr/>
          <p:nvPr/>
        </p:nvGrpSpPr>
        <p:grpSpPr>
          <a:xfrm>
            <a:off x="1785918" y="2786058"/>
            <a:ext cx="646331" cy="1575025"/>
            <a:chOff x="571472" y="2786058"/>
            <a:chExt cx="646331" cy="1575025"/>
          </a:xfrm>
        </p:grpSpPr>
        <p:sp>
          <p:nvSpPr>
            <p:cNvPr id="30" name="下矢印 29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cxnSp>
        <p:nvCxnSpPr>
          <p:cNvPr id="32" name="曲線コネクタ 31"/>
          <p:cNvCxnSpPr/>
          <p:nvPr/>
        </p:nvCxnSpPr>
        <p:spPr>
          <a:xfrm rot="16200000" flipH="1">
            <a:off x="1320777" y="2179629"/>
            <a:ext cx="1588" cy="1071570"/>
          </a:xfrm>
          <a:prstGeom prst="curvedConnector3">
            <a:avLst>
              <a:gd name="adj1" fmla="val 36588488"/>
            </a:avLst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/>
          <p:cNvSpPr txBox="1"/>
          <p:nvPr/>
        </p:nvSpPr>
        <p:spPr>
          <a:xfrm>
            <a:off x="1071538" y="3143248"/>
            <a:ext cx="902811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入替</a:t>
            </a:r>
            <a:endParaRPr kumimoji="1"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314327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1071538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3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57158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2" name="正方形/長方形 41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3" name="グループ化 35"/>
          <p:cNvGrpSpPr/>
          <p:nvPr/>
        </p:nvGrpSpPr>
        <p:grpSpPr>
          <a:xfrm>
            <a:off x="2714612" y="2786058"/>
            <a:ext cx="646331" cy="1074959"/>
            <a:chOff x="357158" y="2786058"/>
            <a:chExt cx="646331" cy="1074959"/>
          </a:xfrm>
        </p:grpSpPr>
        <p:sp>
          <p:nvSpPr>
            <p:cNvPr id="19" name="下矢印 18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24" name="正方形/長方形 23"/>
          <p:cNvSpPr/>
          <p:nvPr/>
        </p:nvSpPr>
        <p:spPr>
          <a:xfrm>
            <a:off x="1285852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500166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grpSp>
        <p:nvGrpSpPr>
          <p:cNvPr id="4" name="グループ化 49"/>
          <p:cNvGrpSpPr/>
          <p:nvPr/>
        </p:nvGrpSpPr>
        <p:grpSpPr>
          <a:xfrm>
            <a:off x="571472" y="2786058"/>
            <a:ext cx="646331" cy="1575025"/>
            <a:chOff x="571472" y="2786058"/>
            <a:chExt cx="646331" cy="1575025"/>
          </a:xfrm>
        </p:grpSpPr>
        <p:sp>
          <p:nvSpPr>
            <p:cNvPr id="28" name="下矢印 27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5" name="グループ化 50"/>
          <p:cNvGrpSpPr/>
          <p:nvPr/>
        </p:nvGrpSpPr>
        <p:grpSpPr>
          <a:xfrm>
            <a:off x="1785918" y="2786058"/>
            <a:ext cx="646331" cy="1575025"/>
            <a:chOff x="571472" y="2786058"/>
            <a:chExt cx="646331" cy="1575025"/>
          </a:xfrm>
        </p:grpSpPr>
        <p:sp>
          <p:nvSpPr>
            <p:cNvPr id="30" name="下矢印 29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cxnSp>
        <p:nvCxnSpPr>
          <p:cNvPr id="32" name="曲線コネクタ 31"/>
          <p:cNvCxnSpPr/>
          <p:nvPr/>
        </p:nvCxnSpPr>
        <p:spPr>
          <a:xfrm rot="16200000" flipH="1">
            <a:off x="1320777" y="2179629"/>
            <a:ext cx="1588" cy="1071570"/>
          </a:xfrm>
          <a:prstGeom prst="curvedConnector3">
            <a:avLst>
              <a:gd name="adj1" fmla="val 36588488"/>
            </a:avLst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/>
          <p:cNvSpPr txBox="1"/>
          <p:nvPr/>
        </p:nvSpPr>
        <p:spPr>
          <a:xfrm>
            <a:off x="1071538" y="3143248"/>
            <a:ext cx="902811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入替</a:t>
            </a:r>
            <a:endParaRPr kumimoji="1"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314327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1071538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3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57158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2" name="正方形/長方形 41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3" name="グループ化 35"/>
          <p:cNvGrpSpPr/>
          <p:nvPr/>
        </p:nvGrpSpPr>
        <p:grpSpPr>
          <a:xfrm>
            <a:off x="2714612" y="2786058"/>
            <a:ext cx="646331" cy="1074959"/>
            <a:chOff x="357158" y="2786058"/>
            <a:chExt cx="646331" cy="1074959"/>
          </a:xfrm>
        </p:grpSpPr>
        <p:sp>
          <p:nvSpPr>
            <p:cNvPr id="19" name="下矢印 18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24" name="正方形/長方形 23"/>
          <p:cNvSpPr/>
          <p:nvPr/>
        </p:nvSpPr>
        <p:spPr>
          <a:xfrm>
            <a:off x="1285852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500166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grpSp>
        <p:nvGrpSpPr>
          <p:cNvPr id="4" name="グループ化 49"/>
          <p:cNvGrpSpPr/>
          <p:nvPr/>
        </p:nvGrpSpPr>
        <p:grpSpPr>
          <a:xfrm>
            <a:off x="571472" y="2786058"/>
            <a:ext cx="646331" cy="1575025"/>
            <a:chOff x="571472" y="2786058"/>
            <a:chExt cx="646331" cy="1575025"/>
          </a:xfrm>
        </p:grpSpPr>
        <p:sp>
          <p:nvSpPr>
            <p:cNvPr id="28" name="下矢印 27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5" name="グループ化 50"/>
          <p:cNvGrpSpPr/>
          <p:nvPr/>
        </p:nvGrpSpPr>
        <p:grpSpPr>
          <a:xfrm>
            <a:off x="1785918" y="2786058"/>
            <a:ext cx="646331" cy="1575025"/>
            <a:chOff x="571472" y="2786058"/>
            <a:chExt cx="646331" cy="1575025"/>
          </a:xfrm>
        </p:grpSpPr>
        <p:sp>
          <p:nvSpPr>
            <p:cNvPr id="30" name="下矢印 29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40" name="グループ化 49"/>
          <p:cNvGrpSpPr/>
          <p:nvPr/>
        </p:nvGrpSpPr>
        <p:grpSpPr>
          <a:xfrm>
            <a:off x="1571604" y="2786058"/>
            <a:ext cx="646331" cy="1575025"/>
            <a:chOff x="571472" y="2786058"/>
            <a:chExt cx="646331" cy="1575025"/>
          </a:xfrm>
        </p:grpSpPr>
        <p:sp>
          <p:nvSpPr>
            <p:cNvPr id="43" name="下矢印 42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4" name="テキスト ボックス 43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45" name="グループ化 50"/>
          <p:cNvGrpSpPr/>
          <p:nvPr/>
        </p:nvGrpSpPr>
        <p:grpSpPr>
          <a:xfrm>
            <a:off x="785786" y="2786058"/>
            <a:ext cx="646331" cy="1575025"/>
            <a:chOff x="571472" y="2786058"/>
            <a:chExt cx="646331" cy="1575025"/>
          </a:xfrm>
        </p:grpSpPr>
        <p:sp>
          <p:nvSpPr>
            <p:cNvPr id="46" name="下矢印 45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7" name="テキスト ボックス 46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cxnSp>
        <p:nvCxnSpPr>
          <p:cNvPr id="48" name="直線矢印コネクタ 47"/>
          <p:cNvCxnSpPr/>
          <p:nvPr/>
        </p:nvCxnSpPr>
        <p:spPr>
          <a:xfrm>
            <a:off x="1000100" y="3286124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矢印コネクタ 48"/>
          <p:cNvCxnSpPr/>
          <p:nvPr/>
        </p:nvCxnSpPr>
        <p:spPr>
          <a:xfrm flipH="1">
            <a:off x="1214414" y="3357562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314327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1071538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3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57158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2" name="正方形/長方形 41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3" name="グループ化 35"/>
          <p:cNvGrpSpPr/>
          <p:nvPr/>
        </p:nvGrpSpPr>
        <p:grpSpPr>
          <a:xfrm>
            <a:off x="2714612" y="2786058"/>
            <a:ext cx="646331" cy="1074959"/>
            <a:chOff x="357158" y="2786058"/>
            <a:chExt cx="646331" cy="1074959"/>
          </a:xfrm>
        </p:grpSpPr>
        <p:sp>
          <p:nvSpPr>
            <p:cNvPr id="19" name="下矢印 18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24" name="正方形/長方形 23"/>
          <p:cNvSpPr/>
          <p:nvPr/>
        </p:nvSpPr>
        <p:spPr>
          <a:xfrm>
            <a:off x="1285852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500166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grpSp>
        <p:nvGrpSpPr>
          <p:cNvPr id="6" name="グループ化 49"/>
          <p:cNvGrpSpPr/>
          <p:nvPr/>
        </p:nvGrpSpPr>
        <p:grpSpPr>
          <a:xfrm>
            <a:off x="1571604" y="2786058"/>
            <a:ext cx="646331" cy="1575025"/>
            <a:chOff x="571472" y="2786058"/>
            <a:chExt cx="646331" cy="1575025"/>
          </a:xfrm>
        </p:grpSpPr>
        <p:sp>
          <p:nvSpPr>
            <p:cNvPr id="43" name="下矢印 42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4" name="テキスト ボックス 43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8" name="グループ化 50"/>
          <p:cNvGrpSpPr/>
          <p:nvPr/>
        </p:nvGrpSpPr>
        <p:grpSpPr>
          <a:xfrm>
            <a:off x="785786" y="2786058"/>
            <a:ext cx="646331" cy="1575025"/>
            <a:chOff x="571472" y="2786058"/>
            <a:chExt cx="646331" cy="1575025"/>
          </a:xfrm>
        </p:grpSpPr>
        <p:sp>
          <p:nvSpPr>
            <p:cNvPr id="46" name="下矢印 45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7" name="テキスト ボックス 46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314327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1071538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3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57158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2" name="正方形/長方形 41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3" name="グループ化 35"/>
          <p:cNvGrpSpPr/>
          <p:nvPr/>
        </p:nvGrpSpPr>
        <p:grpSpPr>
          <a:xfrm>
            <a:off x="2714612" y="2786058"/>
            <a:ext cx="646331" cy="1074959"/>
            <a:chOff x="357158" y="2786058"/>
            <a:chExt cx="646331" cy="1074959"/>
          </a:xfrm>
        </p:grpSpPr>
        <p:sp>
          <p:nvSpPr>
            <p:cNvPr id="19" name="下矢印 18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4" name="グループ化 49"/>
          <p:cNvGrpSpPr/>
          <p:nvPr/>
        </p:nvGrpSpPr>
        <p:grpSpPr>
          <a:xfrm>
            <a:off x="1571604" y="2786058"/>
            <a:ext cx="646331" cy="1575025"/>
            <a:chOff x="571472" y="2786058"/>
            <a:chExt cx="646331" cy="1575025"/>
          </a:xfrm>
        </p:grpSpPr>
        <p:sp>
          <p:nvSpPr>
            <p:cNvPr id="43" name="下矢印 42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4" name="テキスト ボックス 43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5" name="グループ化 50"/>
          <p:cNvGrpSpPr/>
          <p:nvPr/>
        </p:nvGrpSpPr>
        <p:grpSpPr>
          <a:xfrm>
            <a:off x="785786" y="2786058"/>
            <a:ext cx="646331" cy="1575025"/>
            <a:chOff x="571472" y="2786058"/>
            <a:chExt cx="646331" cy="1575025"/>
          </a:xfrm>
        </p:grpSpPr>
        <p:sp>
          <p:nvSpPr>
            <p:cNvPr id="46" name="下矢印 45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7" name="テキスト ボックス 46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sp>
        <p:nvSpPr>
          <p:cNvPr id="33" name="テキスト ボックス 32"/>
          <p:cNvSpPr txBox="1"/>
          <p:nvPr/>
        </p:nvSpPr>
        <p:spPr>
          <a:xfrm>
            <a:off x="428596" y="4500570"/>
            <a:ext cx="19383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</a:t>
            </a:r>
            <a:r>
              <a:rPr lang="ja-JP" altLang="en-US" dirty="0" smtClean="0"/>
              <a:t>と</a:t>
            </a:r>
            <a:r>
              <a:rPr lang="en-US" altLang="ja-JP" dirty="0" smtClean="0"/>
              <a:t>j</a:t>
            </a:r>
            <a:r>
              <a:rPr lang="ja-JP" altLang="en-US" dirty="0" smtClean="0"/>
              <a:t>が逆転：</a:t>
            </a:r>
            <a:endParaRPr lang="en-US" altLang="ja-JP" dirty="0" smtClean="0"/>
          </a:p>
          <a:p>
            <a:r>
              <a:rPr kumimoji="1" lang="ja-JP" altLang="en-US" dirty="0" smtClean="0"/>
              <a:t>ここが分かれ目！</a:t>
            </a:r>
            <a:endParaRPr kumimoji="1" lang="ja-JP" altLang="en-US" dirty="0"/>
          </a:p>
        </p:txBody>
      </p:sp>
      <p:cxnSp>
        <p:nvCxnSpPr>
          <p:cNvPr id="34" name="直線コネクタ 33"/>
          <p:cNvCxnSpPr/>
          <p:nvPr/>
        </p:nvCxnSpPr>
        <p:spPr>
          <a:xfrm rot="5400000">
            <a:off x="-213552" y="2713826"/>
            <a:ext cx="3000396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グループ化 49"/>
          <p:cNvGrpSpPr/>
          <p:nvPr/>
        </p:nvGrpSpPr>
        <p:grpSpPr>
          <a:xfrm>
            <a:off x="1571604" y="2786058"/>
            <a:ext cx="492443" cy="1944357"/>
            <a:chOff x="571472" y="2786058"/>
            <a:chExt cx="492443" cy="1944357"/>
          </a:xfrm>
        </p:grpSpPr>
        <p:sp>
          <p:nvSpPr>
            <p:cNvPr id="25" name="下矢印 24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571472" y="3714752"/>
              <a:ext cx="49244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kumimoji="1"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kumimoji="1" lang="ja-JP" altLang="en-US" sz="1200" dirty="0" smtClean="0"/>
                <a:t>↓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27" name="グループ化 50"/>
          <p:cNvGrpSpPr/>
          <p:nvPr/>
        </p:nvGrpSpPr>
        <p:grpSpPr>
          <a:xfrm>
            <a:off x="785786" y="2786058"/>
            <a:ext cx="492443" cy="1759691"/>
            <a:chOff x="571472" y="2786058"/>
            <a:chExt cx="492443" cy="1759691"/>
          </a:xfrm>
        </p:grpSpPr>
        <p:sp>
          <p:nvSpPr>
            <p:cNvPr id="28" name="下矢印 27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571472" y="3714752"/>
              <a:ext cx="492443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</a:p>
            <a:p>
              <a:pPr algn="ctr"/>
              <a:r>
                <a:rPr lang="ja-JP" altLang="en-US" sz="1200" dirty="0" smtClean="0"/>
                <a:t>↓</a:t>
              </a:r>
              <a:endParaRPr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</p:txBody>
        </p:sp>
      </p:grpSp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314327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1071538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3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57158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2" name="正方形/長方形 41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3" name="グループ化 35"/>
          <p:cNvGrpSpPr/>
          <p:nvPr/>
        </p:nvGrpSpPr>
        <p:grpSpPr>
          <a:xfrm>
            <a:off x="2714612" y="2786058"/>
            <a:ext cx="646331" cy="1074959"/>
            <a:chOff x="357158" y="2786058"/>
            <a:chExt cx="646331" cy="1074959"/>
          </a:xfrm>
        </p:grpSpPr>
        <p:sp>
          <p:nvSpPr>
            <p:cNvPr id="19" name="下矢印 18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cxnSp>
        <p:nvCxnSpPr>
          <p:cNvPr id="34" name="直線コネクタ 33"/>
          <p:cNvCxnSpPr/>
          <p:nvPr/>
        </p:nvCxnSpPr>
        <p:spPr>
          <a:xfrm rot="5400000">
            <a:off x="-213552" y="2713826"/>
            <a:ext cx="3000396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テキスト ボックス 30"/>
          <p:cNvSpPr txBox="1"/>
          <p:nvPr/>
        </p:nvSpPr>
        <p:spPr>
          <a:xfrm>
            <a:off x="142844" y="4714884"/>
            <a:ext cx="12923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この区間は</a:t>
            </a:r>
            <a:endParaRPr lang="en-US" altLang="ja-JP" dirty="0" smtClean="0"/>
          </a:p>
          <a:p>
            <a:r>
              <a:rPr lang="ja-JP" altLang="en-US" dirty="0" smtClean="0"/>
              <a:t>ソート完了</a:t>
            </a:r>
            <a:endParaRPr lang="en-US" altLang="ja-JP" dirty="0" err="1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728" y="4714884"/>
            <a:ext cx="25474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 smtClean="0"/>
              <a:t>この区間をクイックソート</a:t>
            </a:r>
            <a:endParaRPr kumimoji="1" lang="en-US" altLang="ja-JP" dirty="0" smtClean="0"/>
          </a:p>
          <a:p>
            <a:pPr algn="ctr"/>
            <a:r>
              <a:rPr lang="ja-JP" altLang="en-US" dirty="0" smtClean="0"/>
              <a:t>（再帰呼出）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1285852" y="1785926"/>
            <a:ext cx="207170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1714480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2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1" name="正方形/長方形 40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5" name="グループ化 35"/>
          <p:cNvGrpSpPr/>
          <p:nvPr/>
        </p:nvGrpSpPr>
        <p:grpSpPr>
          <a:xfrm>
            <a:off x="2714612" y="2786058"/>
            <a:ext cx="646331" cy="1074959"/>
            <a:chOff x="357158" y="2786058"/>
            <a:chExt cx="646331" cy="1074959"/>
          </a:xfrm>
        </p:grpSpPr>
        <p:sp>
          <p:nvSpPr>
            <p:cNvPr id="19" name="下矢印 18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0" name="グループ化 34"/>
          <p:cNvGrpSpPr/>
          <p:nvPr/>
        </p:nvGrpSpPr>
        <p:grpSpPr>
          <a:xfrm>
            <a:off x="1214414" y="2786058"/>
            <a:ext cx="646331" cy="1074959"/>
            <a:chOff x="357158" y="2786058"/>
            <a:chExt cx="646331" cy="1074959"/>
          </a:xfrm>
        </p:grpSpPr>
        <p:sp>
          <p:nvSpPr>
            <p:cNvPr id="33" name="下矢印 32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6" name="グループ化 35"/>
          <p:cNvGrpSpPr/>
          <p:nvPr/>
        </p:nvGrpSpPr>
        <p:grpSpPr>
          <a:xfrm>
            <a:off x="1714480" y="2786058"/>
            <a:ext cx="492443" cy="705627"/>
            <a:chOff x="428596" y="2786058"/>
            <a:chExt cx="492443" cy="705627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C0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428596" y="3214686"/>
              <a:ext cx="49244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ja-JP" altLang="en-US" sz="1200" dirty="0" smtClean="0"/>
                <a:t>真中</a:t>
              </a:r>
              <a:endParaRPr lang="en-US" altLang="ja-JP" sz="1200" dirty="0" smtClean="0"/>
            </a:p>
          </p:txBody>
        </p:sp>
      </p:grpSp>
      <p:sp>
        <p:nvSpPr>
          <p:cNvPr id="39" name="正方形/長方形 38"/>
          <p:cNvSpPr/>
          <p:nvPr/>
        </p:nvSpPr>
        <p:spPr>
          <a:xfrm>
            <a:off x="1714480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1857356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cxnSp>
        <p:nvCxnSpPr>
          <p:cNvPr id="43" name="直線矢印コネクタ 42"/>
          <p:cNvCxnSpPr>
            <a:stCxn id="38" idx="2"/>
            <a:endCxn id="39" idx="0"/>
          </p:cNvCxnSpPr>
          <p:nvPr/>
        </p:nvCxnSpPr>
        <p:spPr>
          <a:xfrm rot="16200000" flipH="1">
            <a:off x="1654620" y="3797767"/>
            <a:ext cx="866009" cy="2538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57158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858148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1000100" y="5657671"/>
            <a:ext cx="742382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・真中のキーよりも小さい要素は「左側」に移動。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・真中のキーよりも大きい要素は「右側」に移動。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55" name="正方形/長方形 54"/>
          <p:cNvSpPr/>
          <p:nvPr/>
        </p:nvSpPr>
        <p:spPr>
          <a:xfrm>
            <a:off x="3428992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3643306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grpSp>
        <p:nvGrpSpPr>
          <p:cNvPr id="29" name="グループ化 49"/>
          <p:cNvGrpSpPr/>
          <p:nvPr/>
        </p:nvGrpSpPr>
        <p:grpSpPr>
          <a:xfrm>
            <a:off x="571472" y="2786058"/>
            <a:ext cx="646331" cy="1575025"/>
            <a:chOff x="571472" y="2786058"/>
            <a:chExt cx="646331" cy="1575025"/>
          </a:xfrm>
        </p:grpSpPr>
        <p:sp>
          <p:nvSpPr>
            <p:cNvPr id="30" name="下矢印 29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sp>
        <p:nvSpPr>
          <p:cNvPr id="32" name="正方形/長方形 31"/>
          <p:cNvSpPr/>
          <p:nvPr/>
        </p:nvSpPr>
        <p:spPr>
          <a:xfrm>
            <a:off x="214282" y="4357694"/>
            <a:ext cx="26805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「左側」の入替候補を探す</a:t>
            </a:r>
            <a:endParaRPr lang="ja-JP" alt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1285852" y="1785926"/>
            <a:ext cx="207170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1714480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2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1" name="正方形/長方形 40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5"/>
          <p:cNvGrpSpPr/>
          <p:nvPr/>
        </p:nvGrpSpPr>
        <p:grpSpPr>
          <a:xfrm>
            <a:off x="2714612" y="2786058"/>
            <a:ext cx="646331" cy="1074959"/>
            <a:chOff x="357158" y="2786058"/>
            <a:chExt cx="646331" cy="1074959"/>
          </a:xfrm>
        </p:grpSpPr>
        <p:sp>
          <p:nvSpPr>
            <p:cNvPr id="19" name="下矢印 18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4"/>
          <p:cNvGrpSpPr/>
          <p:nvPr/>
        </p:nvGrpSpPr>
        <p:grpSpPr>
          <a:xfrm>
            <a:off x="1214414" y="2786058"/>
            <a:ext cx="646331" cy="1074959"/>
            <a:chOff x="357158" y="2786058"/>
            <a:chExt cx="646331" cy="1074959"/>
          </a:xfrm>
        </p:grpSpPr>
        <p:sp>
          <p:nvSpPr>
            <p:cNvPr id="33" name="下矢印 32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39" name="正方形/長方形 38"/>
          <p:cNvSpPr/>
          <p:nvPr/>
        </p:nvSpPr>
        <p:spPr>
          <a:xfrm>
            <a:off x="1714480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1857356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grpSp>
        <p:nvGrpSpPr>
          <p:cNvPr id="27" name="グループ化 49"/>
          <p:cNvGrpSpPr/>
          <p:nvPr/>
        </p:nvGrpSpPr>
        <p:grpSpPr>
          <a:xfrm>
            <a:off x="1428728" y="2786058"/>
            <a:ext cx="646331" cy="1575025"/>
            <a:chOff x="571472" y="2786058"/>
            <a:chExt cx="646331" cy="1575025"/>
          </a:xfrm>
        </p:grpSpPr>
        <p:sp>
          <p:nvSpPr>
            <p:cNvPr id="28" name="下矢印 27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cxnSp>
        <p:nvCxnSpPr>
          <p:cNvPr id="30" name="曲線コネクタ 29"/>
          <p:cNvCxnSpPr>
            <a:stCxn id="13" idx="2"/>
            <a:endCxn id="39" idx="0"/>
          </p:cNvCxnSpPr>
          <p:nvPr/>
        </p:nvCxnSpPr>
        <p:spPr>
          <a:xfrm rot="16200000" flipH="1">
            <a:off x="1178695" y="3321843"/>
            <a:ext cx="1643074" cy="428628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1857356" y="3286124"/>
            <a:ext cx="101662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比較：</a:t>
            </a:r>
            <a:endParaRPr kumimoji="1" lang="en-US" altLang="ja-JP" dirty="0" smtClean="0"/>
          </a:p>
          <a:p>
            <a:pPr algn="ctr"/>
            <a:r>
              <a:rPr kumimoji="1" lang="en-US" altLang="ja-JP" dirty="0" smtClean="0"/>
              <a:t>NG!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1285852" y="1785926"/>
            <a:ext cx="207170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1714480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2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1" name="正方形/長方形 40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5"/>
          <p:cNvGrpSpPr/>
          <p:nvPr/>
        </p:nvGrpSpPr>
        <p:grpSpPr>
          <a:xfrm>
            <a:off x="2714612" y="2786058"/>
            <a:ext cx="646331" cy="1074959"/>
            <a:chOff x="357158" y="2786058"/>
            <a:chExt cx="646331" cy="1074959"/>
          </a:xfrm>
        </p:grpSpPr>
        <p:sp>
          <p:nvSpPr>
            <p:cNvPr id="19" name="下矢印 18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4"/>
          <p:cNvGrpSpPr/>
          <p:nvPr/>
        </p:nvGrpSpPr>
        <p:grpSpPr>
          <a:xfrm>
            <a:off x="1214414" y="2786058"/>
            <a:ext cx="646331" cy="1074959"/>
            <a:chOff x="357158" y="2786058"/>
            <a:chExt cx="646331" cy="1074959"/>
          </a:xfrm>
        </p:grpSpPr>
        <p:sp>
          <p:nvSpPr>
            <p:cNvPr id="33" name="下矢印 32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39" name="正方形/長方形 38"/>
          <p:cNvSpPr/>
          <p:nvPr/>
        </p:nvSpPr>
        <p:spPr>
          <a:xfrm>
            <a:off x="1714480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1857356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grpSp>
        <p:nvGrpSpPr>
          <p:cNvPr id="4" name="グループ化 49"/>
          <p:cNvGrpSpPr/>
          <p:nvPr/>
        </p:nvGrpSpPr>
        <p:grpSpPr>
          <a:xfrm>
            <a:off x="1428728" y="2786058"/>
            <a:ext cx="646331" cy="1575025"/>
            <a:chOff x="571472" y="2786058"/>
            <a:chExt cx="646331" cy="1575025"/>
          </a:xfrm>
        </p:grpSpPr>
        <p:sp>
          <p:nvSpPr>
            <p:cNvPr id="28" name="下矢印 27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cxnSp>
        <p:nvCxnSpPr>
          <p:cNvPr id="30" name="曲線コネクタ 29"/>
          <p:cNvCxnSpPr>
            <a:stCxn id="41" idx="2"/>
            <a:endCxn id="39" idx="0"/>
          </p:cNvCxnSpPr>
          <p:nvPr/>
        </p:nvCxnSpPr>
        <p:spPr>
          <a:xfrm rot="5400000">
            <a:off x="1714480" y="3214686"/>
            <a:ext cx="1643074" cy="642942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1857356" y="3286124"/>
            <a:ext cx="101662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比較：</a:t>
            </a:r>
            <a:endParaRPr kumimoji="1" lang="en-US" altLang="ja-JP" dirty="0" smtClean="0"/>
          </a:p>
          <a:p>
            <a:pPr algn="ctr"/>
            <a:r>
              <a:rPr kumimoji="1" lang="en-US" altLang="ja-JP" dirty="0" smtClean="0"/>
              <a:t>OK!</a:t>
            </a:r>
            <a:endParaRPr kumimoji="1" lang="ja-JP" altLang="en-US" dirty="0"/>
          </a:p>
        </p:txBody>
      </p:sp>
      <p:grpSp>
        <p:nvGrpSpPr>
          <p:cNvPr id="24" name="グループ化 50"/>
          <p:cNvGrpSpPr/>
          <p:nvPr/>
        </p:nvGrpSpPr>
        <p:grpSpPr>
          <a:xfrm>
            <a:off x="2428860" y="2786058"/>
            <a:ext cx="646331" cy="1575025"/>
            <a:chOff x="571472" y="2786058"/>
            <a:chExt cx="646331" cy="1575025"/>
          </a:xfrm>
        </p:grpSpPr>
        <p:sp>
          <p:nvSpPr>
            <p:cNvPr id="25" name="下矢印 24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1285852" y="1785926"/>
            <a:ext cx="207170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1714480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2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1" name="正方形/長方形 40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5"/>
          <p:cNvGrpSpPr/>
          <p:nvPr/>
        </p:nvGrpSpPr>
        <p:grpSpPr>
          <a:xfrm>
            <a:off x="2714612" y="2786058"/>
            <a:ext cx="646331" cy="1074959"/>
            <a:chOff x="357158" y="2786058"/>
            <a:chExt cx="646331" cy="1074959"/>
          </a:xfrm>
        </p:grpSpPr>
        <p:sp>
          <p:nvSpPr>
            <p:cNvPr id="19" name="下矢印 18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4"/>
          <p:cNvGrpSpPr/>
          <p:nvPr/>
        </p:nvGrpSpPr>
        <p:grpSpPr>
          <a:xfrm>
            <a:off x="1214414" y="2786058"/>
            <a:ext cx="646331" cy="1074959"/>
            <a:chOff x="357158" y="2786058"/>
            <a:chExt cx="646331" cy="1074959"/>
          </a:xfrm>
        </p:grpSpPr>
        <p:sp>
          <p:nvSpPr>
            <p:cNvPr id="33" name="下矢印 32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39" name="正方形/長方形 38"/>
          <p:cNvSpPr/>
          <p:nvPr/>
        </p:nvSpPr>
        <p:spPr>
          <a:xfrm>
            <a:off x="1714480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1857356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grpSp>
        <p:nvGrpSpPr>
          <p:cNvPr id="4" name="グループ化 49"/>
          <p:cNvGrpSpPr/>
          <p:nvPr/>
        </p:nvGrpSpPr>
        <p:grpSpPr>
          <a:xfrm>
            <a:off x="1428728" y="2786058"/>
            <a:ext cx="646331" cy="1575025"/>
            <a:chOff x="571472" y="2786058"/>
            <a:chExt cx="646331" cy="1575025"/>
          </a:xfrm>
        </p:grpSpPr>
        <p:sp>
          <p:nvSpPr>
            <p:cNvPr id="28" name="下矢印 27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cxnSp>
        <p:nvCxnSpPr>
          <p:cNvPr id="30" name="曲線コネクタ 29"/>
          <p:cNvCxnSpPr>
            <a:stCxn id="13" idx="2"/>
            <a:endCxn id="39" idx="0"/>
          </p:cNvCxnSpPr>
          <p:nvPr/>
        </p:nvCxnSpPr>
        <p:spPr>
          <a:xfrm rot="16200000" flipH="1">
            <a:off x="1178695" y="3321843"/>
            <a:ext cx="1643074" cy="428628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2285984" y="3643314"/>
            <a:ext cx="101662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比較：</a:t>
            </a:r>
            <a:endParaRPr kumimoji="1" lang="en-US" altLang="ja-JP" dirty="0" smtClean="0"/>
          </a:p>
          <a:p>
            <a:pPr algn="ctr"/>
            <a:r>
              <a:rPr kumimoji="1" lang="en-US" altLang="ja-JP" dirty="0" smtClean="0"/>
              <a:t>NG!</a:t>
            </a:r>
            <a:endParaRPr kumimoji="1" lang="ja-JP" altLang="en-US" dirty="0"/>
          </a:p>
        </p:txBody>
      </p:sp>
      <p:grpSp>
        <p:nvGrpSpPr>
          <p:cNvPr id="5" name="グループ化 50"/>
          <p:cNvGrpSpPr/>
          <p:nvPr/>
        </p:nvGrpSpPr>
        <p:grpSpPr>
          <a:xfrm>
            <a:off x="1785918" y="2786058"/>
            <a:ext cx="646331" cy="1575025"/>
            <a:chOff x="571472" y="2786058"/>
            <a:chExt cx="646331" cy="1575025"/>
          </a:xfrm>
        </p:grpSpPr>
        <p:sp>
          <p:nvSpPr>
            <p:cNvPr id="25" name="下矢印 24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50"/>
          <p:cNvGrpSpPr/>
          <p:nvPr/>
        </p:nvGrpSpPr>
        <p:grpSpPr>
          <a:xfrm>
            <a:off x="1785918" y="2786058"/>
            <a:ext cx="646331" cy="1575025"/>
            <a:chOff x="571472" y="2786058"/>
            <a:chExt cx="646331" cy="1575025"/>
          </a:xfrm>
        </p:grpSpPr>
        <p:sp>
          <p:nvSpPr>
            <p:cNvPr id="25" name="下矢印 24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1285852" y="1785926"/>
            <a:ext cx="207170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1714480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2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1" name="正方形/長方形 40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5"/>
          <p:cNvGrpSpPr/>
          <p:nvPr/>
        </p:nvGrpSpPr>
        <p:grpSpPr>
          <a:xfrm>
            <a:off x="2714612" y="2786058"/>
            <a:ext cx="646331" cy="1074959"/>
            <a:chOff x="357158" y="2786058"/>
            <a:chExt cx="646331" cy="1074959"/>
          </a:xfrm>
        </p:grpSpPr>
        <p:sp>
          <p:nvSpPr>
            <p:cNvPr id="19" name="下矢印 18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4"/>
          <p:cNvGrpSpPr/>
          <p:nvPr/>
        </p:nvGrpSpPr>
        <p:grpSpPr>
          <a:xfrm>
            <a:off x="1214414" y="2786058"/>
            <a:ext cx="646331" cy="1074959"/>
            <a:chOff x="357158" y="2786058"/>
            <a:chExt cx="646331" cy="1074959"/>
          </a:xfrm>
        </p:grpSpPr>
        <p:sp>
          <p:nvSpPr>
            <p:cNvPr id="33" name="下矢印 32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4" name="グループ化 49"/>
          <p:cNvGrpSpPr/>
          <p:nvPr/>
        </p:nvGrpSpPr>
        <p:grpSpPr>
          <a:xfrm>
            <a:off x="1428728" y="2786058"/>
            <a:ext cx="646331" cy="1575025"/>
            <a:chOff x="571472" y="2786058"/>
            <a:chExt cx="646331" cy="1575025"/>
          </a:xfrm>
        </p:grpSpPr>
        <p:sp>
          <p:nvSpPr>
            <p:cNvPr id="28" name="下矢印 27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sp>
        <p:nvSpPr>
          <p:cNvPr id="27" name="テキスト ボックス 26"/>
          <p:cNvSpPr txBox="1"/>
          <p:nvPr/>
        </p:nvSpPr>
        <p:spPr>
          <a:xfrm>
            <a:off x="1071538" y="4357694"/>
            <a:ext cx="1643074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 smtClean="0"/>
              <a:t>同じ場所を</a:t>
            </a:r>
            <a:endParaRPr lang="en-US" altLang="ja-JP" dirty="0" smtClean="0"/>
          </a:p>
          <a:p>
            <a:pPr algn="ctr"/>
            <a:r>
              <a:rPr lang="ja-JP" altLang="en-US" dirty="0" smtClean="0"/>
              <a:t>指しているので</a:t>
            </a:r>
            <a:endParaRPr lang="en-US" altLang="ja-JP" dirty="0" smtClean="0"/>
          </a:p>
          <a:p>
            <a:pPr algn="ctr"/>
            <a:r>
              <a:rPr kumimoji="1" lang="ja-JP" altLang="en-US" dirty="0" smtClean="0"/>
              <a:t>入替不要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50"/>
          <p:cNvGrpSpPr/>
          <p:nvPr/>
        </p:nvGrpSpPr>
        <p:grpSpPr>
          <a:xfrm>
            <a:off x="1785918" y="2786058"/>
            <a:ext cx="646331" cy="1575025"/>
            <a:chOff x="571472" y="2786058"/>
            <a:chExt cx="646331" cy="1575025"/>
          </a:xfrm>
        </p:grpSpPr>
        <p:sp>
          <p:nvSpPr>
            <p:cNvPr id="25" name="下矢印 24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1285852" y="1785926"/>
            <a:ext cx="207170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1714480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2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1" name="正方形/長方形 40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3" name="グループ化 35"/>
          <p:cNvGrpSpPr/>
          <p:nvPr/>
        </p:nvGrpSpPr>
        <p:grpSpPr>
          <a:xfrm>
            <a:off x="2714612" y="2786058"/>
            <a:ext cx="646331" cy="1074959"/>
            <a:chOff x="357158" y="2786058"/>
            <a:chExt cx="646331" cy="1074959"/>
          </a:xfrm>
        </p:grpSpPr>
        <p:sp>
          <p:nvSpPr>
            <p:cNvPr id="19" name="下矢印 18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4" name="グループ化 34"/>
          <p:cNvGrpSpPr/>
          <p:nvPr/>
        </p:nvGrpSpPr>
        <p:grpSpPr>
          <a:xfrm>
            <a:off x="1214414" y="2786058"/>
            <a:ext cx="646331" cy="1074959"/>
            <a:chOff x="357158" y="2786058"/>
            <a:chExt cx="646331" cy="1074959"/>
          </a:xfrm>
        </p:grpSpPr>
        <p:sp>
          <p:nvSpPr>
            <p:cNvPr id="33" name="下矢印 32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5" name="グループ化 49"/>
          <p:cNvGrpSpPr/>
          <p:nvPr/>
        </p:nvGrpSpPr>
        <p:grpSpPr>
          <a:xfrm>
            <a:off x="1428728" y="2786058"/>
            <a:ext cx="646331" cy="1575025"/>
            <a:chOff x="571472" y="2786058"/>
            <a:chExt cx="646331" cy="1575025"/>
          </a:xfrm>
        </p:grpSpPr>
        <p:sp>
          <p:nvSpPr>
            <p:cNvPr id="28" name="下矢印 27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sp>
        <p:nvSpPr>
          <p:cNvPr id="27" name="テキスト ボックス 26"/>
          <p:cNvSpPr txBox="1"/>
          <p:nvPr/>
        </p:nvSpPr>
        <p:spPr>
          <a:xfrm>
            <a:off x="1071538" y="4357694"/>
            <a:ext cx="1643074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 smtClean="0"/>
              <a:t>同じ場所を</a:t>
            </a:r>
            <a:endParaRPr lang="en-US" altLang="ja-JP" dirty="0" smtClean="0"/>
          </a:p>
          <a:p>
            <a:pPr algn="ctr"/>
            <a:r>
              <a:rPr lang="ja-JP" altLang="en-US" dirty="0" smtClean="0"/>
              <a:t>指しているので</a:t>
            </a:r>
            <a:endParaRPr lang="en-US" altLang="ja-JP" dirty="0" smtClean="0"/>
          </a:p>
          <a:p>
            <a:pPr algn="ctr"/>
            <a:r>
              <a:rPr kumimoji="1" lang="ja-JP" altLang="en-US" dirty="0" smtClean="0"/>
              <a:t>入替不要</a:t>
            </a:r>
            <a:endParaRPr kumimoji="1" lang="ja-JP" altLang="en-US" dirty="0"/>
          </a:p>
        </p:txBody>
      </p:sp>
      <p:grpSp>
        <p:nvGrpSpPr>
          <p:cNvPr id="22" name="グループ化 49"/>
          <p:cNvGrpSpPr/>
          <p:nvPr/>
        </p:nvGrpSpPr>
        <p:grpSpPr>
          <a:xfrm>
            <a:off x="2357422" y="2786058"/>
            <a:ext cx="646331" cy="1575025"/>
            <a:chOff x="571472" y="2786058"/>
            <a:chExt cx="646331" cy="1575025"/>
          </a:xfrm>
        </p:grpSpPr>
        <p:sp>
          <p:nvSpPr>
            <p:cNvPr id="23" name="下矢印 22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30" name="グループ化 50"/>
          <p:cNvGrpSpPr/>
          <p:nvPr/>
        </p:nvGrpSpPr>
        <p:grpSpPr>
          <a:xfrm>
            <a:off x="500034" y="2786058"/>
            <a:ext cx="646331" cy="1575025"/>
            <a:chOff x="571472" y="2786058"/>
            <a:chExt cx="646331" cy="1575025"/>
          </a:xfrm>
        </p:grpSpPr>
        <p:sp>
          <p:nvSpPr>
            <p:cNvPr id="31" name="下矢印 30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cxnSp>
        <p:nvCxnSpPr>
          <p:cNvPr id="34" name="直線矢印コネクタ 33"/>
          <p:cNvCxnSpPr/>
          <p:nvPr/>
        </p:nvCxnSpPr>
        <p:spPr>
          <a:xfrm>
            <a:off x="1857356" y="3286124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矢印コネクタ 35"/>
          <p:cNvCxnSpPr/>
          <p:nvPr/>
        </p:nvCxnSpPr>
        <p:spPr>
          <a:xfrm rot="10800000">
            <a:off x="928662" y="3429000"/>
            <a:ext cx="107157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1285852" y="1785926"/>
            <a:ext cx="207170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1714480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2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1" name="正方形/長方形 40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3" name="グループ化 35"/>
          <p:cNvGrpSpPr/>
          <p:nvPr/>
        </p:nvGrpSpPr>
        <p:grpSpPr>
          <a:xfrm>
            <a:off x="2714612" y="2786058"/>
            <a:ext cx="646331" cy="1074959"/>
            <a:chOff x="357158" y="2786058"/>
            <a:chExt cx="646331" cy="1074959"/>
          </a:xfrm>
        </p:grpSpPr>
        <p:sp>
          <p:nvSpPr>
            <p:cNvPr id="19" name="下矢印 18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4" name="グループ化 34"/>
          <p:cNvGrpSpPr/>
          <p:nvPr/>
        </p:nvGrpSpPr>
        <p:grpSpPr>
          <a:xfrm>
            <a:off x="1214414" y="2786058"/>
            <a:ext cx="646331" cy="1074959"/>
            <a:chOff x="357158" y="2786058"/>
            <a:chExt cx="646331" cy="1074959"/>
          </a:xfrm>
        </p:grpSpPr>
        <p:sp>
          <p:nvSpPr>
            <p:cNvPr id="33" name="下矢印 32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6" name="グループ化 49"/>
          <p:cNvGrpSpPr/>
          <p:nvPr/>
        </p:nvGrpSpPr>
        <p:grpSpPr>
          <a:xfrm>
            <a:off x="2357422" y="2786058"/>
            <a:ext cx="646331" cy="1575025"/>
            <a:chOff x="571472" y="2786058"/>
            <a:chExt cx="646331" cy="1575025"/>
          </a:xfrm>
        </p:grpSpPr>
        <p:sp>
          <p:nvSpPr>
            <p:cNvPr id="23" name="下矢印 22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8" name="グループ化 50"/>
          <p:cNvGrpSpPr/>
          <p:nvPr/>
        </p:nvGrpSpPr>
        <p:grpSpPr>
          <a:xfrm>
            <a:off x="500034" y="2786058"/>
            <a:ext cx="646331" cy="1575025"/>
            <a:chOff x="571472" y="2786058"/>
            <a:chExt cx="646331" cy="1575025"/>
          </a:xfrm>
        </p:grpSpPr>
        <p:sp>
          <p:nvSpPr>
            <p:cNvPr id="31" name="下矢印 30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sp>
        <p:nvSpPr>
          <p:cNvPr id="30" name="テキスト ボックス 29"/>
          <p:cNvSpPr txBox="1"/>
          <p:nvPr/>
        </p:nvSpPr>
        <p:spPr>
          <a:xfrm>
            <a:off x="285720" y="4500570"/>
            <a:ext cx="15371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left</a:t>
            </a:r>
            <a:r>
              <a:rPr lang="ja-JP" altLang="en-US" dirty="0" smtClean="0"/>
              <a:t>と</a:t>
            </a:r>
            <a:r>
              <a:rPr lang="en-US" altLang="ja-JP" dirty="0" smtClean="0"/>
              <a:t>j</a:t>
            </a:r>
            <a:r>
              <a:rPr lang="ja-JP" altLang="en-US" dirty="0" smtClean="0"/>
              <a:t>が逆転：</a:t>
            </a:r>
            <a:endParaRPr lang="en-US" altLang="ja-JP" dirty="0" smtClean="0"/>
          </a:p>
          <a:p>
            <a:r>
              <a:rPr kumimoji="1" lang="ja-JP" altLang="en-US" dirty="0" smtClean="0"/>
              <a:t>ソート完了！</a:t>
            </a:r>
            <a:endParaRPr kumimoji="1" lang="ja-JP" altLang="en-US" dirty="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2143108" y="4500570"/>
            <a:ext cx="16605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</a:t>
            </a:r>
            <a:r>
              <a:rPr lang="ja-JP" altLang="en-US" dirty="0" smtClean="0"/>
              <a:t>と</a:t>
            </a:r>
            <a:r>
              <a:rPr lang="en-US" altLang="ja-JP" dirty="0" smtClean="0"/>
              <a:t>right</a:t>
            </a:r>
            <a:r>
              <a:rPr lang="ja-JP" altLang="en-US" dirty="0" smtClean="0"/>
              <a:t>が一致：</a:t>
            </a:r>
            <a:endParaRPr lang="en-US" altLang="ja-JP" dirty="0" smtClean="0"/>
          </a:p>
          <a:p>
            <a:r>
              <a:rPr kumimoji="1" lang="ja-JP" altLang="en-US" dirty="0" smtClean="0"/>
              <a:t>ソート完了！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1285852" y="1785926"/>
            <a:ext cx="207170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1714480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2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1" name="正方形/長方形 40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5"/>
          <p:cNvGrpSpPr/>
          <p:nvPr/>
        </p:nvGrpSpPr>
        <p:grpSpPr>
          <a:xfrm>
            <a:off x="2714612" y="2786058"/>
            <a:ext cx="646331" cy="1074959"/>
            <a:chOff x="357158" y="2786058"/>
            <a:chExt cx="646331" cy="1074959"/>
          </a:xfrm>
        </p:grpSpPr>
        <p:sp>
          <p:nvSpPr>
            <p:cNvPr id="19" name="下矢印 18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4"/>
          <p:cNvGrpSpPr/>
          <p:nvPr/>
        </p:nvGrpSpPr>
        <p:grpSpPr>
          <a:xfrm>
            <a:off x="1214414" y="2786058"/>
            <a:ext cx="646331" cy="1074959"/>
            <a:chOff x="357158" y="2786058"/>
            <a:chExt cx="646331" cy="1074959"/>
          </a:xfrm>
        </p:grpSpPr>
        <p:sp>
          <p:nvSpPr>
            <p:cNvPr id="33" name="下矢印 32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4" name="グループ化 49"/>
          <p:cNvGrpSpPr/>
          <p:nvPr/>
        </p:nvGrpSpPr>
        <p:grpSpPr>
          <a:xfrm>
            <a:off x="2357422" y="2786058"/>
            <a:ext cx="646331" cy="1575025"/>
            <a:chOff x="571472" y="2786058"/>
            <a:chExt cx="646331" cy="1575025"/>
          </a:xfrm>
        </p:grpSpPr>
        <p:sp>
          <p:nvSpPr>
            <p:cNvPr id="23" name="下矢印 22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5" name="グループ化 50"/>
          <p:cNvGrpSpPr/>
          <p:nvPr/>
        </p:nvGrpSpPr>
        <p:grpSpPr>
          <a:xfrm>
            <a:off x="500034" y="2786058"/>
            <a:ext cx="646331" cy="1575025"/>
            <a:chOff x="571472" y="2786058"/>
            <a:chExt cx="646331" cy="1575025"/>
          </a:xfrm>
        </p:grpSpPr>
        <p:sp>
          <p:nvSpPr>
            <p:cNvPr id="31" name="下矢印 30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sp>
        <p:nvSpPr>
          <p:cNvPr id="30" name="テキスト ボックス 29"/>
          <p:cNvSpPr txBox="1"/>
          <p:nvPr/>
        </p:nvSpPr>
        <p:spPr>
          <a:xfrm>
            <a:off x="285720" y="4500570"/>
            <a:ext cx="15371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left</a:t>
            </a:r>
            <a:r>
              <a:rPr lang="ja-JP" altLang="en-US" dirty="0" smtClean="0"/>
              <a:t>と</a:t>
            </a:r>
            <a:r>
              <a:rPr lang="en-US" altLang="ja-JP" dirty="0" smtClean="0"/>
              <a:t>j</a:t>
            </a:r>
            <a:r>
              <a:rPr lang="ja-JP" altLang="en-US" dirty="0" smtClean="0"/>
              <a:t>が逆転：</a:t>
            </a:r>
            <a:endParaRPr lang="en-US" altLang="ja-JP" dirty="0" smtClean="0"/>
          </a:p>
          <a:p>
            <a:r>
              <a:rPr kumimoji="1" lang="ja-JP" altLang="en-US" dirty="0" smtClean="0"/>
              <a:t>ソート完了！</a:t>
            </a:r>
            <a:endParaRPr kumimoji="1" lang="ja-JP" altLang="en-US" dirty="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2143108" y="4500570"/>
            <a:ext cx="16605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</a:t>
            </a:r>
            <a:r>
              <a:rPr lang="ja-JP" altLang="en-US" dirty="0" smtClean="0"/>
              <a:t>と</a:t>
            </a:r>
            <a:r>
              <a:rPr lang="en-US" altLang="ja-JP" dirty="0" smtClean="0"/>
              <a:t>right</a:t>
            </a:r>
            <a:r>
              <a:rPr lang="ja-JP" altLang="en-US" dirty="0" smtClean="0"/>
              <a:t>が一致：</a:t>
            </a:r>
            <a:endParaRPr lang="en-US" altLang="ja-JP" dirty="0" smtClean="0"/>
          </a:p>
          <a:p>
            <a:r>
              <a:rPr kumimoji="1" lang="ja-JP" altLang="en-US" dirty="0" smtClean="0"/>
              <a:t>ソート完了！</a:t>
            </a:r>
            <a:endParaRPr kumimoji="1" lang="ja-JP" altLang="en-US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928662" y="5143512"/>
            <a:ext cx="36631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rgbClr val="FF0000"/>
                </a:solidFill>
              </a:rPr>
              <a:t>呼び出し元に戻る</a:t>
            </a:r>
            <a:endParaRPr kumimoji="1" lang="ja-JP" altLang="en-US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49"/>
          <p:cNvGrpSpPr/>
          <p:nvPr/>
        </p:nvGrpSpPr>
        <p:grpSpPr>
          <a:xfrm>
            <a:off x="1571604" y="2786058"/>
            <a:ext cx="492443" cy="1944357"/>
            <a:chOff x="571472" y="2786058"/>
            <a:chExt cx="492443" cy="1944357"/>
          </a:xfrm>
        </p:grpSpPr>
        <p:sp>
          <p:nvSpPr>
            <p:cNvPr id="25" name="下矢印 24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571472" y="3714752"/>
              <a:ext cx="49244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kumimoji="1"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kumimoji="1" lang="ja-JP" altLang="en-US" sz="1200" dirty="0" smtClean="0"/>
                <a:t>↓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3" name="グループ化 50"/>
          <p:cNvGrpSpPr/>
          <p:nvPr/>
        </p:nvGrpSpPr>
        <p:grpSpPr>
          <a:xfrm>
            <a:off x="785786" y="2786058"/>
            <a:ext cx="492443" cy="1759691"/>
            <a:chOff x="571472" y="2786058"/>
            <a:chExt cx="492443" cy="1759691"/>
          </a:xfrm>
        </p:grpSpPr>
        <p:sp>
          <p:nvSpPr>
            <p:cNvPr id="28" name="下矢印 27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571472" y="3714752"/>
              <a:ext cx="492443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</a:p>
            <a:p>
              <a:pPr algn="ctr"/>
              <a:r>
                <a:rPr lang="ja-JP" altLang="en-US" sz="1200" dirty="0" smtClean="0"/>
                <a:t>↓</a:t>
              </a:r>
              <a:endParaRPr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</p:txBody>
        </p:sp>
      </p:grpSp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314327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1071538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3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4" name="グループ化 34"/>
          <p:cNvGrpSpPr/>
          <p:nvPr/>
        </p:nvGrpSpPr>
        <p:grpSpPr>
          <a:xfrm>
            <a:off x="357158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2" name="正方形/長方形 41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5" name="グループ化 35"/>
          <p:cNvGrpSpPr/>
          <p:nvPr/>
        </p:nvGrpSpPr>
        <p:grpSpPr>
          <a:xfrm>
            <a:off x="2714612" y="2786058"/>
            <a:ext cx="646331" cy="1074959"/>
            <a:chOff x="357158" y="2786058"/>
            <a:chExt cx="646331" cy="1074959"/>
          </a:xfrm>
        </p:grpSpPr>
        <p:sp>
          <p:nvSpPr>
            <p:cNvPr id="19" name="下矢印 18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cxnSp>
        <p:nvCxnSpPr>
          <p:cNvPr id="34" name="直線コネクタ 33"/>
          <p:cNvCxnSpPr/>
          <p:nvPr/>
        </p:nvCxnSpPr>
        <p:spPr>
          <a:xfrm rot="5400000">
            <a:off x="-213552" y="2713826"/>
            <a:ext cx="3000396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テキスト ボックス 31"/>
          <p:cNvSpPr txBox="1"/>
          <p:nvPr/>
        </p:nvSpPr>
        <p:spPr>
          <a:xfrm>
            <a:off x="1428728" y="4572008"/>
            <a:ext cx="254749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 smtClean="0"/>
              <a:t>この区間をクイックソート</a:t>
            </a:r>
            <a:endParaRPr kumimoji="1" lang="en-US" altLang="ja-JP" dirty="0" smtClean="0"/>
          </a:p>
          <a:p>
            <a:pPr algn="ctr"/>
            <a:r>
              <a:rPr lang="ja-JP" altLang="en-US" dirty="0" smtClean="0"/>
              <a:t>（再帰呼出）</a:t>
            </a:r>
            <a:endParaRPr lang="en-US" altLang="ja-JP" dirty="0" smtClean="0"/>
          </a:p>
          <a:p>
            <a:pPr algn="ctr"/>
            <a:r>
              <a:rPr kumimoji="1" lang="ja-JP" altLang="en-US" dirty="0" smtClean="0"/>
              <a:t>↓</a:t>
            </a:r>
            <a:endParaRPr kumimoji="1" lang="en-US" altLang="ja-JP" dirty="0" smtClean="0"/>
          </a:p>
          <a:p>
            <a:pPr algn="ctr"/>
            <a:r>
              <a:rPr lang="ja-JP" altLang="en-US" dirty="0" smtClean="0">
                <a:solidFill>
                  <a:srgbClr val="FF0000"/>
                </a:solidFill>
              </a:rPr>
              <a:t>ソート完了！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4000496" y="4929198"/>
            <a:ext cx="36631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rgbClr val="FF0000"/>
                </a:solidFill>
              </a:rPr>
              <a:t>呼び出し元に戻る</a:t>
            </a:r>
            <a:endParaRPr kumimoji="1" lang="ja-JP" altLang="en-US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57158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858148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4" name="グループ化 49"/>
          <p:cNvGrpSpPr/>
          <p:nvPr/>
        </p:nvGrpSpPr>
        <p:grpSpPr>
          <a:xfrm>
            <a:off x="3500430" y="2786058"/>
            <a:ext cx="492443" cy="1944357"/>
            <a:chOff x="571472" y="2786058"/>
            <a:chExt cx="492443" cy="1944357"/>
          </a:xfrm>
        </p:grpSpPr>
        <p:sp>
          <p:nvSpPr>
            <p:cNvPr id="34" name="下矢印 33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571472" y="3714752"/>
              <a:ext cx="49244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kumimoji="1"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kumimoji="1" lang="ja-JP" altLang="en-US" sz="1200" dirty="0" smtClean="0"/>
                <a:t>↓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5" name="グループ化 50"/>
          <p:cNvGrpSpPr/>
          <p:nvPr/>
        </p:nvGrpSpPr>
        <p:grpSpPr>
          <a:xfrm>
            <a:off x="2928926" y="2786058"/>
            <a:ext cx="492443" cy="1759691"/>
            <a:chOff x="571472" y="2786058"/>
            <a:chExt cx="492443" cy="1759691"/>
          </a:xfrm>
        </p:grpSpPr>
        <p:sp>
          <p:nvSpPr>
            <p:cNvPr id="47" name="下矢印 46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8" name="テキスト ボックス 47"/>
            <p:cNvSpPr txBox="1"/>
            <p:nvPr/>
          </p:nvSpPr>
          <p:spPr>
            <a:xfrm>
              <a:off x="571472" y="3714752"/>
              <a:ext cx="492443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</a:p>
            <a:p>
              <a:pPr algn="ctr"/>
              <a:r>
                <a:rPr lang="ja-JP" altLang="en-US" sz="1200" dirty="0" smtClean="0"/>
                <a:t>↓</a:t>
              </a:r>
              <a:endParaRPr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</p:txBody>
        </p:sp>
      </p:grpSp>
      <p:cxnSp>
        <p:nvCxnSpPr>
          <p:cNvPr id="52" name="直線コネクタ 51"/>
          <p:cNvCxnSpPr/>
          <p:nvPr/>
        </p:nvCxnSpPr>
        <p:spPr>
          <a:xfrm rot="5400000">
            <a:off x="1928794" y="2714620"/>
            <a:ext cx="3000396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テキスト ボックス 30"/>
          <p:cNvSpPr txBox="1"/>
          <p:nvPr/>
        </p:nvSpPr>
        <p:spPr>
          <a:xfrm>
            <a:off x="428596" y="3857628"/>
            <a:ext cx="254749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 smtClean="0"/>
              <a:t>この区間をクイックソート</a:t>
            </a:r>
            <a:endParaRPr kumimoji="1" lang="en-US" altLang="ja-JP" dirty="0" smtClean="0"/>
          </a:p>
          <a:p>
            <a:pPr algn="ctr"/>
            <a:r>
              <a:rPr lang="ja-JP" altLang="en-US" dirty="0" smtClean="0"/>
              <a:t>（再帰呼出）</a:t>
            </a:r>
            <a:endParaRPr lang="en-US" altLang="ja-JP" dirty="0" smtClean="0"/>
          </a:p>
          <a:p>
            <a:pPr algn="ctr"/>
            <a:r>
              <a:rPr kumimoji="1" lang="ja-JP" altLang="en-US" dirty="0" smtClean="0"/>
              <a:t>↓</a:t>
            </a:r>
            <a:endParaRPr kumimoji="1" lang="en-US" altLang="ja-JP" dirty="0" smtClean="0"/>
          </a:p>
          <a:p>
            <a:pPr algn="ctr"/>
            <a:r>
              <a:rPr lang="ja-JP" altLang="en-US" dirty="0" smtClean="0">
                <a:solidFill>
                  <a:srgbClr val="FF0000"/>
                </a:solidFill>
              </a:rPr>
              <a:t>ソート完了！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57158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858148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4" name="グループ化 49"/>
          <p:cNvGrpSpPr/>
          <p:nvPr/>
        </p:nvGrpSpPr>
        <p:grpSpPr>
          <a:xfrm>
            <a:off x="3500430" y="2786058"/>
            <a:ext cx="492443" cy="1944357"/>
            <a:chOff x="571472" y="2786058"/>
            <a:chExt cx="492443" cy="1944357"/>
          </a:xfrm>
        </p:grpSpPr>
        <p:sp>
          <p:nvSpPr>
            <p:cNvPr id="34" name="下矢印 33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571472" y="3714752"/>
              <a:ext cx="49244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kumimoji="1"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kumimoji="1" lang="ja-JP" altLang="en-US" sz="1200" dirty="0" smtClean="0"/>
                <a:t>↓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5" name="グループ化 50"/>
          <p:cNvGrpSpPr/>
          <p:nvPr/>
        </p:nvGrpSpPr>
        <p:grpSpPr>
          <a:xfrm>
            <a:off x="2928926" y="2786058"/>
            <a:ext cx="492443" cy="1759691"/>
            <a:chOff x="571472" y="2786058"/>
            <a:chExt cx="492443" cy="1759691"/>
          </a:xfrm>
        </p:grpSpPr>
        <p:sp>
          <p:nvSpPr>
            <p:cNvPr id="47" name="下矢印 46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8" name="テキスト ボックス 47"/>
            <p:cNvSpPr txBox="1"/>
            <p:nvPr/>
          </p:nvSpPr>
          <p:spPr>
            <a:xfrm>
              <a:off x="571472" y="3714752"/>
              <a:ext cx="492443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</a:p>
            <a:p>
              <a:pPr algn="ctr"/>
              <a:r>
                <a:rPr lang="ja-JP" altLang="en-US" sz="1200" dirty="0" smtClean="0"/>
                <a:t>↓</a:t>
              </a:r>
              <a:endParaRPr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</p:txBody>
        </p:sp>
      </p:grpSp>
      <p:cxnSp>
        <p:nvCxnSpPr>
          <p:cNvPr id="52" name="直線コネクタ 51"/>
          <p:cNvCxnSpPr/>
          <p:nvPr/>
        </p:nvCxnSpPr>
        <p:spPr>
          <a:xfrm rot="5400000">
            <a:off x="1928794" y="2714620"/>
            <a:ext cx="3000396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4643438" y="3929066"/>
            <a:ext cx="25474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 smtClean="0"/>
              <a:t>この区間をクイックソート</a:t>
            </a:r>
            <a:endParaRPr kumimoji="1" lang="en-US" altLang="ja-JP" dirty="0" smtClean="0"/>
          </a:p>
          <a:p>
            <a:pPr algn="ctr"/>
            <a:r>
              <a:rPr lang="ja-JP" altLang="en-US" dirty="0" smtClean="0"/>
              <a:t>（再帰呼出）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57158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858148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55" name="正方形/長方形 54"/>
          <p:cNvSpPr/>
          <p:nvPr/>
        </p:nvSpPr>
        <p:spPr>
          <a:xfrm>
            <a:off x="3428992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3643306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grpSp>
        <p:nvGrpSpPr>
          <p:cNvPr id="4" name="グループ化 49"/>
          <p:cNvGrpSpPr/>
          <p:nvPr/>
        </p:nvGrpSpPr>
        <p:grpSpPr>
          <a:xfrm>
            <a:off x="571472" y="2786058"/>
            <a:ext cx="646331" cy="1575025"/>
            <a:chOff x="571472" y="2786058"/>
            <a:chExt cx="646331" cy="1575025"/>
          </a:xfrm>
        </p:grpSpPr>
        <p:sp>
          <p:nvSpPr>
            <p:cNvPr id="30" name="下矢印 29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cxnSp>
        <p:nvCxnSpPr>
          <p:cNvPr id="32" name="曲線コネクタ 31"/>
          <p:cNvCxnSpPr>
            <a:stCxn id="13" idx="2"/>
            <a:endCxn id="55" idx="0"/>
          </p:cNvCxnSpPr>
          <p:nvPr/>
        </p:nvCxnSpPr>
        <p:spPr>
          <a:xfrm rot="16200000" flipH="1">
            <a:off x="1500166" y="1928802"/>
            <a:ext cx="1643074" cy="3214710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/>
          <p:cNvSpPr txBox="1"/>
          <p:nvPr/>
        </p:nvSpPr>
        <p:spPr>
          <a:xfrm>
            <a:off x="1928794" y="3214686"/>
            <a:ext cx="1016624" cy="120032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 smtClean="0"/>
              <a:t>比較：</a:t>
            </a:r>
            <a:endParaRPr kumimoji="1" lang="en-US" altLang="ja-JP" dirty="0" smtClean="0"/>
          </a:p>
          <a:p>
            <a:pPr algn="ctr"/>
            <a:r>
              <a:rPr lang="ja-JP" altLang="en-US" dirty="0" smtClean="0"/>
              <a:t>基準より</a:t>
            </a:r>
            <a:endParaRPr lang="en-US" altLang="ja-JP" dirty="0" smtClean="0"/>
          </a:p>
          <a:p>
            <a:pPr algn="ctr"/>
            <a:r>
              <a:rPr kumimoji="1" lang="ja-JP" altLang="en-US" dirty="0" smtClean="0"/>
              <a:t>小さい</a:t>
            </a:r>
            <a:endParaRPr kumimoji="1" lang="en-US" altLang="ja-JP" dirty="0" smtClean="0"/>
          </a:p>
          <a:p>
            <a:pPr algn="ctr"/>
            <a:r>
              <a:rPr kumimoji="1" lang="en-US" altLang="ja-JP" dirty="0" smtClean="0"/>
              <a:t>OK!</a:t>
            </a:r>
            <a:endParaRPr kumimoji="1" lang="ja-JP" altLang="en-US" dirty="0"/>
          </a:p>
        </p:txBody>
      </p:sp>
      <p:sp>
        <p:nvSpPr>
          <p:cNvPr id="39" name="正方形/長方形 38"/>
          <p:cNvSpPr/>
          <p:nvPr/>
        </p:nvSpPr>
        <p:spPr>
          <a:xfrm>
            <a:off x="214282" y="4357694"/>
            <a:ext cx="26805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「左側」の入替候補を探す</a:t>
            </a:r>
            <a:endParaRPr lang="ja-JP" alt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428992" y="1785926"/>
            <a:ext cx="528641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542925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5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428992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858148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4643438" y="3929066"/>
            <a:ext cx="25474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 smtClean="0"/>
              <a:t>この区間をクイックソート</a:t>
            </a:r>
            <a:endParaRPr kumimoji="1" lang="en-US" altLang="ja-JP" dirty="0" smtClean="0"/>
          </a:p>
          <a:p>
            <a:pPr algn="ctr"/>
            <a:r>
              <a:rPr lang="ja-JP" altLang="en-US" dirty="0" smtClean="0"/>
              <a:t>（再帰呼出）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428992" y="1785926"/>
            <a:ext cx="528641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542925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5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428992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858148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19" name="グループ化 18"/>
          <p:cNvGrpSpPr/>
          <p:nvPr/>
        </p:nvGrpSpPr>
        <p:grpSpPr>
          <a:xfrm>
            <a:off x="5786446" y="2786058"/>
            <a:ext cx="492443" cy="705627"/>
            <a:chOff x="428596" y="2786058"/>
            <a:chExt cx="492443" cy="705627"/>
          </a:xfrm>
        </p:grpSpPr>
        <p:sp>
          <p:nvSpPr>
            <p:cNvPr id="20" name="下矢印 19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C0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428596" y="3214686"/>
              <a:ext cx="49244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ja-JP" altLang="en-US" sz="1200" dirty="0" smtClean="0"/>
                <a:t>真中</a:t>
              </a:r>
              <a:endParaRPr lang="en-US" altLang="ja-JP" sz="1200" dirty="0" smtClean="0"/>
            </a:p>
          </p:txBody>
        </p:sp>
      </p:grpSp>
      <p:sp>
        <p:nvSpPr>
          <p:cNvPr id="22" name="正方形/長方形 21"/>
          <p:cNvSpPr/>
          <p:nvPr/>
        </p:nvSpPr>
        <p:spPr>
          <a:xfrm>
            <a:off x="5500694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715008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cxnSp>
        <p:nvCxnSpPr>
          <p:cNvPr id="24" name="直線矢印コネクタ 23"/>
          <p:cNvCxnSpPr>
            <a:endCxn id="22" idx="0"/>
          </p:cNvCxnSpPr>
          <p:nvPr/>
        </p:nvCxnSpPr>
        <p:spPr>
          <a:xfrm rot="5400000">
            <a:off x="5583710" y="3908735"/>
            <a:ext cx="866009" cy="319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428992" y="1785926"/>
            <a:ext cx="528641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542925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5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428992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858148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500694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715008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grpSp>
        <p:nvGrpSpPr>
          <p:cNvPr id="27" name="グループ化 49"/>
          <p:cNvGrpSpPr/>
          <p:nvPr/>
        </p:nvGrpSpPr>
        <p:grpSpPr>
          <a:xfrm>
            <a:off x="3714744" y="2786058"/>
            <a:ext cx="646331" cy="1575025"/>
            <a:chOff x="571472" y="2786058"/>
            <a:chExt cx="646331" cy="1575025"/>
          </a:xfrm>
        </p:grpSpPr>
        <p:sp>
          <p:nvSpPr>
            <p:cNvPr id="29" name="下矢印 28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cxnSp>
        <p:nvCxnSpPr>
          <p:cNvPr id="31" name="曲線コネクタ 30"/>
          <p:cNvCxnSpPr>
            <a:stCxn id="46" idx="2"/>
            <a:endCxn id="22" idx="0"/>
          </p:cNvCxnSpPr>
          <p:nvPr/>
        </p:nvCxnSpPr>
        <p:spPr>
          <a:xfrm rot="16200000" flipH="1">
            <a:off x="4143372" y="2500306"/>
            <a:ext cx="1643074" cy="2071702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テキスト ボックス 31"/>
          <p:cNvSpPr txBox="1"/>
          <p:nvPr/>
        </p:nvSpPr>
        <p:spPr>
          <a:xfrm>
            <a:off x="4500562" y="3357562"/>
            <a:ext cx="761747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 smtClean="0"/>
              <a:t>比較：</a:t>
            </a:r>
            <a:endParaRPr kumimoji="1" lang="en-US" altLang="ja-JP" dirty="0" smtClean="0"/>
          </a:p>
          <a:p>
            <a:pPr algn="ctr"/>
            <a:r>
              <a:rPr kumimoji="1" lang="en-US" altLang="ja-JP" dirty="0" smtClean="0"/>
              <a:t>OK!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428992" y="1785926"/>
            <a:ext cx="528641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542925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5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428992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858148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500694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715008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grpSp>
        <p:nvGrpSpPr>
          <p:cNvPr id="4" name="グループ化 49"/>
          <p:cNvGrpSpPr/>
          <p:nvPr/>
        </p:nvGrpSpPr>
        <p:grpSpPr>
          <a:xfrm>
            <a:off x="4572000" y="2786058"/>
            <a:ext cx="646331" cy="1575025"/>
            <a:chOff x="571472" y="2786058"/>
            <a:chExt cx="646331" cy="1575025"/>
          </a:xfrm>
        </p:grpSpPr>
        <p:sp>
          <p:nvSpPr>
            <p:cNvPr id="29" name="下矢印 28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cxnSp>
        <p:nvCxnSpPr>
          <p:cNvPr id="31" name="曲線コネクタ 30"/>
          <p:cNvCxnSpPr>
            <a:stCxn id="25" idx="2"/>
            <a:endCxn id="22" idx="0"/>
          </p:cNvCxnSpPr>
          <p:nvPr/>
        </p:nvCxnSpPr>
        <p:spPr>
          <a:xfrm rot="16200000" flipH="1">
            <a:off x="4679157" y="3036091"/>
            <a:ext cx="1643074" cy="1000132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テキスト ボックス 31"/>
          <p:cNvSpPr txBox="1"/>
          <p:nvPr/>
        </p:nvSpPr>
        <p:spPr>
          <a:xfrm>
            <a:off x="5214942" y="3357562"/>
            <a:ext cx="761747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 smtClean="0"/>
              <a:t>比較：</a:t>
            </a:r>
            <a:endParaRPr kumimoji="1" lang="en-US" altLang="ja-JP" dirty="0" smtClean="0"/>
          </a:p>
          <a:p>
            <a:pPr algn="ctr"/>
            <a:r>
              <a:rPr kumimoji="1" lang="en-US" altLang="ja-JP" dirty="0" smtClean="0"/>
              <a:t>OK!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428992" y="1785926"/>
            <a:ext cx="528641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542925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5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428992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858148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500694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715008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grpSp>
        <p:nvGrpSpPr>
          <p:cNvPr id="4" name="グループ化 49"/>
          <p:cNvGrpSpPr/>
          <p:nvPr/>
        </p:nvGrpSpPr>
        <p:grpSpPr>
          <a:xfrm>
            <a:off x="5500694" y="2786058"/>
            <a:ext cx="646331" cy="1575025"/>
            <a:chOff x="571472" y="2786058"/>
            <a:chExt cx="646331" cy="1575025"/>
          </a:xfrm>
        </p:grpSpPr>
        <p:sp>
          <p:nvSpPr>
            <p:cNvPr id="29" name="下矢印 28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cxnSp>
        <p:nvCxnSpPr>
          <p:cNvPr id="31" name="曲線コネクタ 30"/>
          <p:cNvCxnSpPr>
            <a:stCxn id="26" idx="2"/>
            <a:endCxn id="22" idx="0"/>
          </p:cNvCxnSpPr>
          <p:nvPr/>
        </p:nvCxnSpPr>
        <p:spPr>
          <a:xfrm rot="5400000">
            <a:off x="5214942" y="3500438"/>
            <a:ext cx="1643074" cy="71438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テキスト ボックス 31"/>
          <p:cNvSpPr txBox="1"/>
          <p:nvPr/>
        </p:nvSpPr>
        <p:spPr>
          <a:xfrm>
            <a:off x="5786446" y="3357562"/>
            <a:ext cx="761747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 smtClean="0"/>
              <a:t>比較：</a:t>
            </a:r>
            <a:endParaRPr kumimoji="1" lang="en-US" altLang="ja-JP" dirty="0" smtClean="0"/>
          </a:p>
          <a:p>
            <a:pPr algn="ctr"/>
            <a:r>
              <a:rPr kumimoji="1" lang="en-US" altLang="ja-JP" dirty="0" smtClean="0"/>
              <a:t>NG!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428992" y="1785926"/>
            <a:ext cx="528641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542925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5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428992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858148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500694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715008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grpSp>
        <p:nvGrpSpPr>
          <p:cNvPr id="4" name="グループ化 49"/>
          <p:cNvGrpSpPr/>
          <p:nvPr/>
        </p:nvGrpSpPr>
        <p:grpSpPr>
          <a:xfrm>
            <a:off x="5500694" y="2786058"/>
            <a:ext cx="646331" cy="1575025"/>
            <a:chOff x="571472" y="2786058"/>
            <a:chExt cx="646331" cy="1575025"/>
          </a:xfrm>
        </p:grpSpPr>
        <p:sp>
          <p:nvSpPr>
            <p:cNvPr id="29" name="下矢印 28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cxnSp>
        <p:nvCxnSpPr>
          <p:cNvPr id="31" name="曲線コネクタ 30"/>
          <p:cNvCxnSpPr>
            <a:stCxn id="28" idx="2"/>
            <a:endCxn id="22" idx="0"/>
          </p:cNvCxnSpPr>
          <p:nvPr/>
        </p:nvCxnSpPr>
        <p:spPr>
          <a:xfrm rot="5400000">
            <a:off x="6286512" y="2428868"/>
            <a:ext cx="1643074" cy="2214578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テキスト ボックス 31"/>
          <p:cNvSpPr txBox="1"/>
          <p:nvPr/>
        </p:nvSpPr>
        <p:spPr>
          <a:xfrm>
            <a:off x="6500826" y="3357562"/>
            <a:ext cx="761747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 smtClean="0"/>
              <a:t>比較：</a:t>
            </a:r>
            <a:endParaRPr kumimoji="1" lang="en-US" altLang="ja-JP" dirty="0" smtClean="0"/>
          </a:p>
          <a:p>
            <a:pPr algn="ctr"/>
            <a:r>
              <a:rPr kumimoji="1" lang="en-US" altLang="ja-JP" dirty="0" smtClean="0"/>
              <a:t>NG!</a:t>
            </a:r>
            <a:endParaRPr kumimoji="1" lang="ja-JP" altLang="en-US" dirty="0"/>
          </a:p>
        </p:txBody>
      </p:sp>
      <p:grpSp>
        <p:nvGrpSpPr>
          <p:cNvPr id="27" name="グループ化 50"/>
          <p:cNvGrpSpPr/>
          <p:nvPr/>
        </p:nvGrpSpPr>
        <p:grpSpPr>
          <a:xfrm>
            <a:off x="7643834" y="2786058"/>
            <a:ext cx="646331" cy="1575025"/>
            <a:chOff x="571472" y="2786058"/>
            <a:chExt cx="646331" cy="1575025"/>
          </a:xfrm>
        </p:grpSpPr>
        <p:sp>
          <p:nvSpPr>
            <p:cNvPr id="33" name="下矢印 32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428992" y="1785926"/>
            <a:ext cx="528641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542925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5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428992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858148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500694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715008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grpSp>
        <p:nvGrpSpPr>
          <p:cNvPr id="4" name="グループ化 49"/>
          <p:cNvGrpSpPr/>
          <p:nvPr/>
        </p:nvGrpSpPr>
        <p:grpSpPr>
          <a:xfrm>
            <a:off x="5500694" y="2786058"/>
            <a:ext cx="646331" cy="1575025"/>
            <a:chOff x="571472" y="2786058"/>
            <a:chExt cx="646331" cy="1575025"/>
          </a:xfrm>
        </p:grpSpPr>
        <p:sp>
          <p:nvSpPr>
            <p:cNvPr id="29" name="下矢印 28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5" name="グループ化 50"/>
          <p:cNvGrpSpPr/>
          <p:nvPr/>
        </p:nvGrpSpPr>
        <p:grpSpPr>
          <a:xfrm>
            <a:off x="7643834" y="2786058"/>
            <a:ext cx="646331" cy="1575025"/>
            <a:chOff x="571472" y="2786058"/>
            <a:chExt cx="646331" cy="1575025"/>
          </a:xfrm>
        </p:grpSpPr>
        <p:sp>
          <p:nvSpPr>
            <p:cNvPr id="33" name="下矢印 32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cxnSp>
        <p:nvCxnSpPr>
          <p:cNvPr id="35" name="曲線コネクタ 34"/>
          <p:cNvCxnSpPr>
            <a:stCxn id="26" idx="2"/>
            <a:endCxn id="28" idx="2"/>
          </p:cNvCxnSpPr>
          <p:nvPr/>
        </p:nvCxnSpPr>
        <p:spPr>
          <a:xfrm rot="16200000" flipH="1">
            <a:off x="7143768" y="1643050"/>
            <a:ext cx="1588" cy="2143140"/>
          </a:xfrm>
          <a:prstGeom prst="curvedConnector3">
            <a:avLst>
              <a:gd name="adj1" fmla="val 31190186"/>
            </a:avLst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/>
          <p:cNvSpPr txBox="1"/>
          <p:nvPr/>
        </p:nvSpPr>
        <p:spPr>
          <a:xfrm>
            <a:off x="6715140" y="3071810"/>
            <a:ext cx="902811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入替</a:t>
            </a:r>
            <a:endParaRPr kumimoji="1"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428992" y="1785926"/>
            <a:ext cx="528641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542925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5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428992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858148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500694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715008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grpSp>
        <p:nvGrpSpPr>
          <p:cNvPr id="4" name="グループ化 49"/>
          <p:cNvGrpSpPr/>
          <p:nvPr/>
        </p:nvGrpSpPr>
        <p:grpSpPr>
          <a:xfrm>
            <a:off x="5500694" y="2786058"/>
            <a:ext cx="646331" cy="1575025"/>
            <a:chOff x="571472" y="2786058"/>
            <a:chExt cx="646331" cy="1575025"/>
          </a:xfrm>
        </p:grpSpPr>
        <p:sp>
          <p:nvSpPr>
            <p:cNvPr id="29" name="下矢印 28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5" name="グループ化 50"/>
          <p:cNvGrpSpPr/>
          <p:nvPr/>
        </p:nvGrpSpPr>
        <p:grpSpPr>
          <a:xfrm>
            <a:off x="7643834" y="2786058"/>
            <a:ext cx="646331" cy="1575025"/>
            <a:chOff x="571472" y="2786058"/>
            <a:chExt cx="646331" cy="1575025"/>
          </a:xfrm>
        </p:grpSpPr>
        <p:sp>
          <p:nvSpPr>
            <p:cNvPr id="33" name="下矢印 32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sp>
        <p:nvSpPr>
          <p:cNvPr id="32" name="正方形/長方形 31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cxnSp>
        <p:nvCxnSpPr>
          <p:cNvPr id="41" name="曲線コネクタ 40"/>
          <p:cNvCxnSpPr/>
          <p:nvPr/>
        </p:nvCxnSpPr>
        <p:spPr>
          <a:xfrm rot="16200000" flipH="1">
            <a:off x="7143768" y="1643050"/>
            <a:ext cx="1588" cy="2143140"/>
          </a:xfrm>
          <a:prstGeom prst="curvedConnector3">
            <a:avLst>
              <a:gd name="adj1" fmla="val 31190186"/>
            </a:avLst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テキスト ボックス 41"/>
          <p:cNvSpPr txBox="1"/>
          <p:nvPr/>
        </p:nvSpPr>
        <p:spPr>
          <a:xfrm>
            <a:off x="6715140" y="3071810"/>
            <a:ext cx="902811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入替</a:t>
            </a:r>
            <a:endParaRPr kumimoji="1"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428992" y="1785926"/>
            <a:ext cx="528641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542925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5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428992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858148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500694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715008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grpSp>
        <p:nvGrpSpPr>
          <p:cNvPr id="4" name="グループ化 49"/>
          <p:cNvGrpSpPr/>
          <p:nvPr/>
        </p:nvGrpSpPr>
        <p:grpSpPr>
          <a:xfrm>
            <a:off x="5500694" y="2786058"/>
            <a:ext cx="646331" cy="1575025"/>
            <a:chOff x="571472" y="2786058"/>
            <a:chExt cx="646331" cy="1575025"/>
          </a:xfrm>
        </p:grpSpPr>
        <p:sp>
          <p:nvSpPr>
            <p:cNvPr id="29" name="下矢印 28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5" name="グループ化 50"/>
          <p:cNvGrpSpPr/>
          <p:nvPr/>
        </p:nvGrpSpPr>
        <p:grpSpPr>
          <a:xfrm>
            <a:off x="7643834" y="2786058"/>
            <a:ext cx="646331" cy="1575025"/>
            <a:chOff x="571472" y="2786058"/>
            <a:chExt cx="646331" cy="1575025"/>
          </a:xfrm>
        </p:grpSpPr>
        <p:sp>
          <p:nvSpPr>
            <p:cNvPr id="33" name="下矢印 32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sp>
        <p:nvSpPr>
          <p:cNvPr id="32" name="正方形/長方形 31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8" name="グループ化 49"/>
          <p:cNvGrpSpPr/>
          <p:nvPr/>
        </p:nvGrpSpPr>
        <p:grpSpPr>
          <a:xfrm>
            <a:off x="6643702" y="2786058"/>
            <a:ext cx="646331" cy="1575025"/>
            <a:chOff x="571472" y="2786058"/>
            <a:chExt cx="646331" cy="1575025"/>
          </a:xfrm>
        </p:grpSpPr>
        <p:sp>
          <p:nvSpPr>
            <p:cNvPr id="31" name="下矢印 30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42" name="グループ化 50"/>
          <p:cNvGrpSpPr/>
          <p:nvPr/>
        </p:nvGrpSpPr>
        <p:grpSpPr>
          <a:xfrm>
            <a:off x="7000892" y="2786058"/>
            <a:ext cx="646331" cy="1575025"/>
            <a:chOff x="571472" y="2786058"/>
            <a:chExt cx="646331" cy="1575025"/>
          </a:xfrm>
        </p:grpSpPr>
        <p:sp>
          <p:nvSpPr>
            <p:cNvPr id="43" name="下矢印 42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4" name="テキスト ボックス 43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cxnSp>
        <p:nvCxnSpPr>
          <p:cNvPr id="45" name="直線矢印コネクタ 44"/>
          <p:cNvCxnSpPr/>
          <p:nvPr/>
        </p:nvCxnSpPr>
        <p:spPr>
          <a:xfrm>
            <a:off x="5929322" y="3286124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矢印コネクタ 46"/>
          <p:cNvCxnSpPr/>
          <p:nvPr/>
        </p:nvCxnSpPr>
        <p:spPr>
          <a:xfrm rot="10800000">
            <a:off x="7429520" y="3286124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428992" y="1785926"/>
            <a:ext cx="528641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542925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5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428992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858148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500694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715008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6" name="グループ化 49"/>
          <p:cNvGrpSpPr/>
          <p:nvPr/>
        </p:nvGrpSpPr>
        <p:grpSpPr>
          <a:xfrm>
            <a:off x="6643702" y="2786058"/>
            <a:ext cx="646331" cy="1575025"/>
            <a:chOff x="571472" y="2786058"/>
            <a:chExt cx="646331" cy="1575025"/>
          </a:xfrm>
        </p:grpSpPr>
        <p:sp>
          <p:nvSpPr>
            <p:cNvPr id="31" name="下矢印 30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8" name="グループ化 50"/>
          <p:cNvGrpSpPr/>
          <p:nvPr/>
        </p:nvGrpSpPr>
        <p:grpSpPr>
          <a:xfrm>
            <a:off x="7000892" y="2786058"/>
            <a:ext cx="646331" cy="1575025"/>
            <a:chOff x="571472" y="2786058"/>
            <a:chExt cx="646331" cy="1575025"/>
          </a:xfrm>
        </p:grpSpPr>
        <p:sp>
          <p:nvSpPr>
            <p:cNvPr id="43" name="下矢印 42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4" name="テキスト ボックス 43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57158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858148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55" name="正方形/長方形 54"/>
          <p:cNvSpPr/>
          <p:nvPr/>
        </p:nvSpPr>
        <p:spPr>
          <a:xfrm>
            <a:off x="3428992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3643306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grpSp>
        <p:nvGrpSpPr>
          <p:cNvPr id="4" name="グループ化 49"/>
          <p:cNvGrpSpPr/>
          <p:nvPr/>
        </p:nvGrpSpPr>
        <p:grpSpPr>
          <a:xfrm>
            <a:off x="1357290" y="2786058"/>
            <a:ext cx="646331" cy="1575025"/>
            <a:chOff x="571472" y="2786058"/>
            <a:chExt cx="646331" cy="1575025"/>
          </a:xfrm>
        </p:grpSpPr>
        <p:sp>
          <p:nvSpPr>
            <p:cNvPr id="30" name="下矢印 29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cxnSp>
        <p:nvCxnSpPr>
          <p:cNvPr id="32" name="曲線コネクタ 31"/>
          <p:cNvCxnSpPr>
            <a:stCxn id="21" idx="2"/>
            <a:endCxn id="55" idx="0"/>
          </p:cNvCxnSpPr>
          <p:nvPr/>
        </p:nvCxnSpPr>
        <p:spPr>
          <a:xfrm rot="16200000" flipH="1">
            <a:off x="2035951" y="2464587"/>
            <a:ext cx="1643074" cy="2143140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2285984" y="3000372"/>
            <a:ext cx="1016624" cy="120032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 smtClean="0"/>
              <a:t>比較：</a:t>
            </a:r>
            <a:endParaRPr kumimoji="1" lang="en-US" altLang="ja-JP" dirty="0" smtClean="0"/>
          </a:p>
          <a:p>
            <a:pPr algn="ctr"/>
            <a:r>
              <a:rPr lang="ja-JP" altLang="en-US" dirty="0" smtClean="0"/>
              <a:t>基準より</a:t>
            </a:r>
            <a:endParaRPr lang="en-US" altLang="ja-JP" dirty="0" smtClean="0"/>
          </a:p>
          <a:p>
            <a:pPr algn="ctr"/>
            <a:r>
              <a:rPr kumimoji="1" lang="ja-JP" altLang="en-US" dirty="0" smtClean="0"/>
              <a:t>大きい</a:t>
            </a:r>
            <a:endParaRPr kumimoji="1" lang="en-US" altLang="ja-JP" dirty="0" smtClean="0"/>
          </a:p>
          <a:p>
            <a:pPr algn="ctr"/>
            <a:r>
              <a:rPr lang="en-US" altLang="ja-JP" dirty="0" smtClean="0"/>
              <a:t>NG</a:t>
            </a:r>
            <a:r>
              <a:rPr kumimoji="1" lang="en-US" altLang="ja-JP" dirty="0" smtClean="0"/>
              <a:t>!</a:t>
            </a:r>
            <a:endParaRPr kumimoji="1" lang="ja-JP" altLang="en-US" dirty="0"/>
          </a:p>
        </p:txBody>
      </p:sp>
      <p:sp>
        <p:nvSpPr>
          <p:cNvPr id="33" name="正方形/長方形 32"/>
          <p:cNvSpPr/>
          <p:nvPr/>
        </p:nvSpPr>
        <p:spPr>
          <a:xfrm>
            <a:off x="214282" y="4357694"/>
            <a:ext cx="27238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「左側」の入替候補</a:t>
            </a:r>
            <a:r>
              <a:rPr lang="ja-JP" altLang="en-US" dirty="0" smtClean="0">
                <a:solidFill>
                  <a:srgbClr val="FF0000"/>
                </a:solidFill>
              </a:rPr>
              <a:t>発見！</a:t>
            </a:r>
            <a:endParaRPr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428992" y="1785926"/>
            <a:ext cx="528641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542925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5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428992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858148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500694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715008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4" name="グループ化 49"/>
          <p:cNvGrpSpPr/>
          <p:nvPr/>
        </p:nvGrpSpPr>
        <p:grpSpPr>
          <a:xfrm>
            <a:off x="6643702" y="2786058"/>
            <a:ext cx="646331" cy="1575025"/>
            <a:chOff x="571472" y="2786058"/>
            <a:chExt cx="646331" cy="1575025"/>
          </a:xfrm>
        </p:grpSpPr>
        <p:sp>
          <p:nvSpPr>
            <p:cNvPr id="31" name="下矢印 30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cxnSp>
        <p:nvCxnSpPr>
          <p:cNvPr id="26" name="曲線コネクタ 25"/>
          <p:cNvCxnSpPr>
            <a:stCxn id="40" idx="2"/>
            <a:endCxn id="22" idx="0"/>
          </p:cNvCxnSpPr>
          <p:nvPr/>
        </p:nvCxnSpPr>
        <p:spPr>
          <a:xfrm rot="5400000">
            <a:off x="5750727" y="2964653"/>
            <a:ext cx="1643074" cy="1143008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6000760" y="3357562"/>
            <a:ext cx="761747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比較：</a:t>
            </a:r>
            <a:endParaRPr kumimoji="1" lang="en-US" altLang="ja-JP" dirty="0" smtClean="0"/>
          </a:p>
          <a:p>
            <a:pPr algn="ctr"/>
            <a:r>
              <a:rPr kumimoji="1" lang="en-US" altLang="ja-JP" dirty="0" smtClean="0"/>
              <a:t>OK!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428992" y="1785926"/>
            <a:ext cx="528641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542925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5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428992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858148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500694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715008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4" name="グループ化 49"/>
          <p:cNvGrpSpPr/>
          <p:nvPr/>
        </p:nvGrpSpPr>
        <p:grpSpPr>
          <a:xfrm>
            <a:off x="7572396" y="2786058"/>
            <a:ext cx="646331" cy="1575025"/>
            <a:chOff x="571472" y="2786058"/>
            <a:chExt cx="646331" cy="1575025"/>
          </a:xfrm>
        </p:grpSpPr>
        <p:sp>
          <p:nvSpPr>
            <p:cNvPr id="31" name="下矢印 30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cxnSp>
        <p:nvCxnSpPr>
          <p:cNvPr id="26" name="曲線コネクタ 25"/>
          <p:cNvCxnSpPr>
            <a:stCxn id="32" idx="2"/>
            <a:endCxn id="22" idx="0"/>
          </p:cNvCxnSpPr>
          <p:nvPr/>
        </p:nvCxnSpPr>
        <p:spPr>
          <a:xfrm rot="5400000">
            <a:off x="6286512" y="2428868"/>
            <a:ext cx="1643074" cy="2214578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6000760" y="3357562"/>
            <a:ext cx="761747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比較：</a:t>
            </a:r>
            <a:endParaRPr kumimoji="1" lang="en-US" altLang="ja-JP" dirty="0" smtClean="0"/>
          </a:p>
          <a:p>
            <a:pPr algn="ctr"/>
            <a:r>
              <a:rPr kumimoji="1" lang="en-US" altLang="ja-JP" dirty="0" smtClean="0"/>
              <a:t>NG!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428992" y="1785926"/>
            <a:ext cx="528641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542925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5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428992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858148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500694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715008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cxnSp>
        <p:nvCxnSpPr>
          <p:cNvPr id="26" name="曲線コネクタ 25"/>
          <p:cNvCxnSpPr>
            <a:stCxn id="40" idx="2"/>
            <a:endCxn id="22" idx="0"/>
          </p:cNvCxnSpPr>
          <p:nvPr/>
        </p:nvCxnSpPr>
        <p:spPr>
          <a:xfrm rot="5400000">
            <a:off x="5750727" y="2964653"/>
            <a:ext cx="1643074" cy="1143008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6000760" y="3357562"/>
            <a:ext cx="761747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比較：</a:t>
            </a:r>
            <a:endParaRPr kumimoji="1" lang="en-US" altLang="ja-JP" dirty="0" smtClean="0"/>
          </a:p>
          <a:p>
            <a:pPr algn="ctr"/>
            <a:r>
              <a:rPr kumimoji="1" lang="en-US" altLang="ja-JP" dirty="0" smtClean="0"/>
              <a:t>NG!</a:t>
            </a:r>
            <a:endParaRPr kumimoji="1" lang="ja-JP" altLang="en-US" dirty="0"/>
          </a:p>
        </p:txBody>
      </p:sp>
      <p:grpSp>
        <p:nvGrpSpPr>
          <p:cNvPr id="28" name="グループ化 50"/>
          <p:cNvGrpSpPr/>
          <p:nvPr/>
        </p:nvGrpSpPr>
        <p:grpSpPr>
          <a:xfrm>
            <a:off x="7000892" y="2786058"/>
            <a:ext cx="646331" cy="1575025"/>
            <a:chOff x="571472" y="2786058"/>
            <a:chExt cx="646331" cy="1575025"/>
          </a:xfrm>
        </p:grpSpPr>
        <p:sp>
          <p:nvSpPr>
            <p:cNvPr id="29" name="下矢印 28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428992" y="1785926"/>
            <a:ext cx="528641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542925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5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428992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858148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500694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715008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4" name="グループ化 50"/>
          <p:cNvGrpSpPr/>
          <p:nvPr/>
        </p:nvGrpSpPr>
        <p:grpSpPr>
          <a:xfrm>
            <a:off x="7000892" y="2786058"/>
            <a:ext cx="646331" cy="1575025"/>
            <a:chOff x="571472" y="2786058"/>
            <a:chExt cx="646331" cy="1575025"/>
          </a:xfrm>
        </p:grpSpPr>
        <p:sp>
          <p:nvSpPr>
            <p:cNvPr id="29" name="下矢印 28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28" name="グループ化 49"/>
          <p:cNvGrpSpPr/>
          <p:nvPr/>
        </p:nvGrpSpPr>
        <p:grpSpPr>
          <a:xfrm>
            <a:off x="7572396" y="2786058"/>
            <a:ext cx="646331" cy="1575025"/>
            <a:chOff x="571472" y="2786058"/>
            <a:chExt cx="646331" cy="1575025"/>
          </a:xfrm>
        </p:grpSpPr>
        <p:sp>
          <p:nvSpPr>
            <p:cNvPr id="31" name="下矢印 30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428992" y="1785926"/>
            <a:ext cx="528641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542925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5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428992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858148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500694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715008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4" name="グループ化 50"/>
          <p:cNvGrpSpPr/>
          <p:nvPr/>
        </p:nvGrpSpPr>
        <p:grpSpPr>
          <a:xfrm>
            <a:off x="7000892" y="2786058"/>
            <a:ext cx="646331" cy="1575025"/>
            <a:chOff x="571472" y="2786058"/>
            <a:chExt cx="646331" cy="1575025"/>
          </a:xfrm>
        </p:grpSpPr>
        <p:sp>
          <p:nvSpPr>
            <p:cNvPr id="29" name="下矢印 28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5" name="グループ化 49"/>
          <p:cNvGrpSpPr/>
          <p:nvPr/>
        </p:nvGrpSpPr>
        <p:grpSpPr>
          <a:xfrm>
            <a:off x="7572396" y="2786058"/>
            <a:ext cx="646331" cy="1575025"/>
            <a:chOff x="571472" y="2786058"/>
            <a:chExt cx="646331" cy="1575025"/>
          </a:xfrm>
        </p:grpSpPr>
        <p:sp>
          <p:nvSpPr>
            <p:cNvPr id="31" name="下矢印 30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sp>
        <p:nvSpPr>
          <p:cNvPr id="26" name="テキスト ボックス 25"/>
          <p:cNvSpPr txBox="1"/>
          <p:nvPr/>
        </p:nvSpPr>
        <p:spPr>
          <a:xfrm>
            <a:off x="6858016" y="4500570"/>
            <a:ext cx="1643074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 smtClean="0"/>
              <a:t>逆転しているので</a:t>
            </a:r>
            <a:endParaRPr lang="en-US" altLang="ja-JP" dirty="0" smtClean="0"/>
          </a:p>
          <a:p>
            <a:pPr algn="ctr"/>
            <a:r>
              <a:rPr kumimoji="1" lang="ja-JP" altLang="en-US" dirty="0" smtClean="0"/>
              <a:t>入替不要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428992" y="1785926"/>
            <a:ext cx="528641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542925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5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428992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858148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500694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715008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4" name="グループ化 50"/>
          <p:cNvGrpSpPr/>
          <p:nvPr/>
        </p:nvGrpSpPr>
        <p:grpSpPr>
          <a:xfrm>
            <a:off x="7000892" y="2786058"/>
            <a:ext cx="646331" cy="1575025"/>
            <a:chOff x="571472" y="2786058"/>
            <a:chExt cx="646331" cy="1575025"/>
          </a:xfrm>
        </p:grpSpPr>
        <p:sp>
          <p:nvSpPr>
            <p:cNvPr id="29" name="下矢印 28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5" name="グループ化 49"/>
          <p:cNvGrpSpPr/>
          <p:nvPr/>
        </p:nvGrpSpPr>
        <p:grpSpPr>
          <a:xfrm>
            <a:off x="7572396" y="2786058"/>
            <a:ext cx="646331" cy="1575025"/>
            <a:chOff x="571472" y="2786058"/>
            <a:chExt cx="646331" cy="1575025"/>
          </a:xfrm>
        </p:grpSpPr>
        <p:sp>
          <p:nvSpPr>
            <p:cNvPr id="31" name="下矢印 30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sp>
        <p:nvSpPr>
          <p:cNvPr id="27" name="テキスト ボックス 26"/>
          <p:cNvSpPr txBox="1"/>
          <p:nvPr/>
        </p:nvSpPr>
        <p:spPr>
          <a:xfrm>
            <a:off x="6858016" y="4500570"/>
            <a:ext cx="19383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</a:t>
            </a:r>
            <a:r>
              <a:rPr lang="ja-JP" altLang="en-US" dirty="0" smtClean="0"/>
              <a:t>と</a:t>
            </a:r>
            <a:r>
              <a:rPr lang="en-US" altLang="ja-JP" dirty="0" smtClean="0"/>
              <a:t>j</a:t>
            </a:r>
            <a:r>
              <a:rPr lang="ja-JP" altLang="en-US" dirty="0" smtClean="0"/>
              <a:t>が逆転：</a:t>
            </a:r>
            <a:endParaRPr lang="en-US" altLang="ja-JP" dirty="0" smtClean="0"/>
          </a:p>
          <a:p>
            <a:r>
              <a:rPr kumimoji="1" lang="ja-JP" altLang="en-US" dirty="0" smtClean="0"/>
              <a:t>ここが分かれ目！</a:t>
            </a:r>
            <a:endParaRPr kumimoji="1" lang="ja-JP" altLang="en-US" dirty="0"/>
          </a:p>
        </p:txBody>
      </p:sp>
      <p:cxnSp>
        <p:nvCxnSpPr>
          <p:cNvPr id="28" name="直線コネクタ 27"/>
          <p:cNvCxnSpPr/>
          <p:nvPr/>
        </p:nvCxnSpPr>
        <p:spPr>
          <a:xfrm rot="5400000">
            <a:off x="6215868" y="2713826"/>
            <a:ext cx="3000396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グループ化 49"/>
          <p:cNvGrpSpPr/>
          <p:nvPr/>
        </p:nvGrpSpPr>
        <p:grpSpPr>
          <a:xfrm>
            <a:off x="7572396" y="2786058"/>
            <a:ext cx="492443" cy="1944357"/>
            <a:chOff x="571472" y="2786058"/>
            <a:chExt cx="492443" cy="1944357"/>
          </a:xfrm>
        </p:grpSpPr>
        <p:sp>
          <p:nvSpPr>
            <p:cNvPr id="35" name="下矢印 34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6" name="テキスト ボックス 35"/>
            <p:cNvSpPr txBox="1"/>
            <p:nvPr/>
          </p:nvSpPr>
          <p:spPr>
            <a:xfrm>
              <a:off x="571472" y="3714752"/>
              <a:ext cx="49244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kumimoji="1"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kumimoji="1" lang="ja-JP" altLang="en-US" sz="1200" dirty="0" smtClean="0"/>
                <a:t>↓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41" name="グループ化 50"/>
          <p:cNvGrpSpPr/>
          <p:nvPr/>
        </p:nvGrpSpPr>
        <p:grpSpPr>
          <a:xfrm>
            <a:off x="7000892" y="2786058"/>
            <a:ext cx="492443" cy="1759691"/>
            <a:chOff x="571472" y="2786058"/>
            <a:chExt cx="492443" cy="1759691"/>
          </a:xfrm>
        </p:grpSpPr>
        <p:sp>
          <p:nvSpPr>
            <p:cNvPr id="42" name="下矢印 41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3" name="テキスト ボックス 42"/>
            <p:cNvSpPr txBox="1"/>
            <p:nvPr/>
          </p:nvSpPr>
          <p:spPr>
            <a:xfrm>
              <a:off x="571472" y="3714752"/>
              <a:ext cx="492443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</a:p>
            <a:p>
              <a:pPr algn="ctr"/>
              <a:r>
                <a:rPr lang="ja-JP" altLang="en-US" sz="1200" dirty="0" smtClean="0"/>
                <a:t>↓</a:t>
              </a:r>
              <a:endParaRPr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</p:txBody>
        </p:sp>
      </p:grpSp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428992" y="1785926"/>
            <a:ext cx="528641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542925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5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428992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858148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cxnSp>
        <p:nvCxnSpPr>
          <p:cNvPr id="28" name="直線コネクタ 27"/>
          <p:cNvCxnSpPr/>
          <p:nvPr/>
        </p:nvCxnSpPr>
        <p:spPr>
          <a:xfrm rot="5400000">
            <a:off x="6215868" y="2713826"/>
            <a:ext cx="3000396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テキスト ボックス 43"/>
          <p:cNvSpPr txBox="1"/>
          <p:nvPr/>
        </p:nvSpPr>
        <p:spPr>
          <a:xfrm>
            <a:off x="4286248" y="3500438"/>
            <a:ext cx="25474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 smtClean="0"/>
              <a:t>この区間をクイックソート</a:t>
            </a:r>
            <a:endParaRPr kumimoji="1" lang="en-US" altLang="ja-JP" dirty="0" smtClean="0"/>
          </a:p>
          <a:p>
            <a:pPr algn="ctr"/>
            <a:r>
              <a:rPr lang="ja-JP" altLang="en-US" dirty="0" smtClean="0"/>
              <a:t>（再帰呼出）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428992" y="1785926"/>
            <a:ext cx="421484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5000628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4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4" name="グループ化 34"/>
          <p:cNvGrpSpPr/>
          <p:nvPr/>
        </p:nvGrpSpPr>
        <p:grpSpPr>
          <a:xfrm>
            <a:off x="3428992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5" name="グループ化 35"/>
          <p:cNvGrpSpPr/>
          <p:nvPr/>
        </p:nvGrpSpPr>
        <p:grpSpPr>
          <a:xfrm>
            <a:off x="7000892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4286248" y="3500438"/>
            <a:ext cx="25474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 smtClean="0"/>
              <a:t>この区間をクイックソート</a:t>
            </a:r>
            <a:endParaRPr kumimoji="1" lang="en-US" altLang="ja-JP" dirty="0" smtClean="0"/>
          </a:p>
          <a:p>
            <a:pPr algn="ctr"/>
            <a:r>
              <a:rPr lang="ja-JP" altLang="en-US" dirty="0" smtClean="0"/>
              <a:t>（再帰呼出）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428992" y="1785926"/>
            <a:ext cx="421484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5000628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4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428992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000892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18" name="グループ化 17"/>
          <p:cNvGrpSpPr/>
          <p:nvPr/>
        </p:nvGrpSpPr>
        <p:grpSpPr>
          <a:xfrm>
            <a:off x="4786313" y="2794812"/>
            <a:ext cx="492443" cy="705627"/>
            <a:chOff x="428596" y="2786058"/>
            <a:chExt cx="492443" cy="705627"/>
          </a:xfrm>
        </p:grpSpPr>
        <p:sp>
          <p:nvSpPr>
            <p:cNvPr id="19" name="下矢印 18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C0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428596" y="3214686"/>
              <a:ext cx="49244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ja-JP" altLang="en-US" sz="1200" dirty="0" smtClean="0"/>
                <a:t>真中</a:t>
              </a:r>
              <a:endParaRPr lang="en-US" altLang="ja-JP" sz="1200" dirty="0" smtClean="0"/>
            </a:p>
          </p:txBody>
        </p:sp>
      </p:grpSp>
      <p:sp>
        <p:nvSpPr>
          <p:cNvPr id="21" name="正方形/長方形 20"/>
          <p:cNvSpPr/>
          <p:nvPr/>
        </p:nvSpPr>
        <p:spPr>
          <a:xfrm>
            <a:off x="5072066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286380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cxnSp>
        <p:nvCxnSpPr>
          <p:cNvPr id="23" name="直線矢印コネクタ 22"/>
          <p:cNvCxnSpPr>
            <a:stCxn id="20" idx="2"/>
            <a:endCxn id="21" idx="0"/>
          </p:cNvCxnSpPr>
          <p:nvPr/>
        </p:nvCxnSpPr>
        <p:spPr>
          <a:xfrm rot="16200000" flipH="1">
            <a:off x="4873706" y="3659267"/>
            <a:ext cx="857255" cy="5395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428992" y="1785926"/>
            <a:ext cx="421484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5000628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4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428992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000892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072066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286380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grpSp>
        <p:nvGrpSpPr>
          <p:cNvPr id="24" name="グループ化 49"/>
          <p:cNvGrpSpPr/>
          <p:nvPr/>
        </p:nvGrpSpPr>
        <p:grpSpPr>
          <a:xfrm>
            <a:off x="3714744" y="2786058"/>
            <a:ext cx="646331" cy="1575025"/>
            <a:chOff x="571472" y="2786058"/>
            <a:chExt cx="646331" cy="1575025"/>
          </a:xfrm>
        </p:grpSpPr>
        <p:sp>
          <p:nvSpPr>
            <p:cNvPr id="26" name="下矢印 25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cxnSp>
        <p:nvCxnSpPr>
          <p:cNvPr id="28" name="曲線コネクタ 27"/>
          <p:cNvCxnSpPr>
            <a:stCxn id="46" idx="2"/>
            <a:endCxn id="21" idx="0"/>
          </p:cNvCxnSpPr>
          <p:nvPr/>
        </p:nvCxnSpPr>
        <p:spPr>
          <a:xfrm rot="16200000" flipH="1">
            <a:off x="3929058" y="2714620"/>
            <a:ext cx="1643074" cy="1643074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4500562" y="3357562"/>
            <a:ext cx="761747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 smtClean="0"/>
              <a:t>比較：</a:t>
            </a:r>
            <a:endParaRPr kumimoji="1" lang="en-US" altLang="ja-JP" dirty="0" smtClean="0"/>
          </a:p>
          <a:p>
            <a:pPr algn="ctr"/>
            <a:r>
              <a:rPr kumimoji="1" lang="en-US" altLang="ja-JP" dirty="0" smtClean="0"/>
              <a:t>OK!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57158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858148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55" name="正方形/長方形 54"/>
          <p:cNvSpPr/>
          <p:nvPr/>
        </p:nvSpPr>
        <p:spPr>
          <a:xfrm>
            <a:off x="3428992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3643306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grpSp>
        <p:nvGrpSpPr>
          <p:cNvPr id="4" name="グループ化 49"/>
          <p:cNvGrpSpPr/>
          <p:nvPr/>
        </p:nvGrpSpPr>
        <p:grpSpPr>
          <a:xfrm>
            <a:off x="1357290" y="2786058"/>
            <a:ext cx="646331" cy="1575025"/>
            <a:chOff x="571472" y="2786058"/>
            <a:chExt cx="646331" cy="1575025"/>
          </a:xfrm>
        </p:grpSpPr>
        <p:sp>
          <p:nvSpPr>
            <p:cNvPr id="30" name="下矢印 29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29" name="グループ化 50"/>
          <p:cNvGrpSpPr/>
          <p:nvPr/>
        </p:nvGrpSpPr>
        <p:grpSpPr>
          <a:xfrm>
            <a:off x="7643834" y="2786058"/>
            <a:ext cx="646331" cy="1575025"/>
            <a:chOff x="571472" y="2786058"/>
            <a:chExt cx="646331" cy="1575025"/>
          </a:xfrm>
        </p:grpSpPr>
        <p:sp>
          <p:nvSpPr>
            <p:cNvPr id="33" name="下矢印 32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sp>
        <p:nvSpPr>
          <p:cNvPr id="41" name="正方形/長方形 40"/>
          <p:cNvSpPr/>
          <p:nvPr/>
        </p:nvSpPr>
        <p:spPr>
          <a:xfrm>
            <a:off x="6143636" y="4357694"/>
            <a:ext cx="26805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「右側」の入替候補を探す</a:t>
            </a:r>
            <a:endParaRPr lang="ja-JP" alt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428992" y="1785926"/>
            <a:ext cx="421484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5000628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4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428992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000892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072066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286380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grpSp>
        <p:nvGrpSpPr>
          <p:cNvPr id="4" name="グループ化 49"/>
          <p:cNvGrpSpPr/>
          <p:nvPr/>
        </p:nvGrpSpPr>
        <p:grpSpPr>
          <a:xfrm>
            <a:off x="4500562" y="2786058"/>
            <a:ext cx="646331" cy="1575025"/>
            <a:chOff x="571472" y="2786058"/>
            <a:chExt cx="646331" cy="1575025"/>
          </a:xfrm>
        </p:grpSpPr>
        <p:sp>
          <p:nvSpPr>
            <p:cNvPr id="26" name="下矢印 25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cxnSp>
        <p:nvCxnSpPr>
          <p:cNvPr id="28" name="曲線コネクタ 27"/>
          <p:cNvCxnSpPr>
            <a:stCxn id="25" idx="2"/>
            <a:endCxn id="21" idx="0"/>
          </p:cNvCxnSpPr>
          <p:nvPr/>
        </p:nvCxnSpPr>
        <p:spPr>
          <a:xfrm rot="16200000" flipH="1">
            <a:off x="4464843" y="3250405"/>
            <a:ext cx="1643074" cy="571504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5072066" y="3357562"/>
            <a:ext cx="761747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 smtClean="0"/>
              <a:t>比較：</a:t>
            </a:r>
            <a:endParaRPr kumimoji="1" lang="en-US" altLang="ja-JP" dirty="0" smtClean="0"/>
          </a:p>
          <a:p>
            <a:pPr algn="ctr"/>
            <a:r>
              <a:rPr kumimoji="1" lang="en-US" altLang="ja-JP" dirty="0" smtClean="0"/>
              <a:t>NG!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428992" y="1785926"/>
            <a:ext cx="421484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5000628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4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428992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000892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072066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286380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grpSp>
        <p:nvGrpSpPr>
          <p:cNvPr id="4" name="グループ化 49"/>
          <p:cNvGrpSpPr/>
          <p:nvPr/>
        </p:nvGrpSpPr>
        <p:grpSpPr>
          <a:xfrm>
            <a:off x="4500562" y="2786058"/>
            <a:ext cx="646331" cy="1575025"/>
            <a:chOff x="571472" y="2786058"/>
            <a:chExt cx="646331" cy="1575025"/>
          </a:xfrm>
        </p:grpSpPr>
        <p:sp>
          <p:nvSpPr>
            <p:cNvPr id="26" name="下矢印 25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cxnSp>
        <p:nvCxnSpPr>
          <p:cNvPr id="28" name="曲線コネクタ 27"/>
          <p:cNvCxnSpPr>
            <a:stCxn id="40" idx="2"/>
            <a:endCxn id="21" idx="0"/>
          </p:cNvCxnSpPr>
          <p:nvPr/>
        </p:nvCxnSpPr>
        <p:spPr>
          <a:xfrm rot="5400000">
            <a:off x="5536413" y="2750339"/>
            <a:ext cx="1643074" cy="1571636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5715008" y="3429000"/>
            <a:ext cx="761747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 smtClean="0"/>
              <a:t>比較：</a:t>
            </a:r>
            <a:endParaRPr kumimoji="1" lang="en-US" altLang="ja-JP" dirty="0" smtClean="0"/>
          </a:p>
          <a:p>
            <a:pPr algn="ctr"/>
            <a:r>
              <a:rPr kumimoji="1" lang="en-US" altLang="ja-JP" dirty="0" smtClean="0"/>
              <a:t>OK!</a:t>
            </a:r>
            <a:endParaRPr kumimoji="1" lang="ja-JP" altLang="en-US" dirty="0"/>
          </a:p>
        </p:txBody>
      </p:sp>
      <p:grpSp>
        <p:nvGrpSpPr>
          <p:cNvPr id="24" name="グループ化 50"/>
          <p:cNvGrpSpPr/>
          <p:nvPr/>
        </p:nvGrpSpPr>
        <p:grpSpPr>
          <a:xfrm>
            <a:off x="6643702" y="2786058"/>
            <a:ext cx="646331" cy="1575025"/>
            <a:chOff x="571472" y="2786058"/>
            <a:chExt cx="646331" cy="1575025"/>
          </a:xfrm>
        </p:grpSpPr>
        <p:sp>
          <p:nvSpPr>
            <p:cNvPr id="30" name="下矢印 29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428992" y="1785926"/>
            <a:ext cx="421484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5000628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4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428992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000892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072066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286380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grpSp>
        <p:nvGrpSpPr>
          <p:cNvPr id="4" name="グループ化 49"/>
          <p:cNvGrpSpPr/>
          <p:nvPr/>
        </p:nvGrpSpPr>
        <p:grpSpPr>
          <a:xfrm>
            <a:off x="4500562" y="2786058"/>
            <a:ext cx="646331" cy="1575025"/>
            <a:chOff x="571472" y="2786058"/>
            <a:chExt cx="646331" cy="1575025"/>
          </a:xfrm>
        </p:grpSpPr>
        <p:sp>
          <p:nvSpPr>
            <p:cNvPr id="26" name="下矢印 25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cxnSp>
        <p:nvCxnSpPr>
          <p:cNvPr id="28" name="曲線コネクタ 27"/>
          <p:cNvCxnSpPr>
            <a:stCxn id="39" idx="2"/>
            <a:endCxn id="21" idx="0"/>
          </p:cNvCxnSpPr>
          <p:nvPr/>
        </p:nvCxnSpPr>
        <p:spPr>
          <a:xfrm rot="5400000">
            <a:off x="5000628" y="3286124"/>
            <a:ext cx="1643074" cy="500066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5072066" y="3429000"/>
            <a:ext cx="761747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 smtClean="0"/>
              <a:t>比較：</a:t>
            </a:r>
            <a:endParaRPr kumimoji="1" lang="en-US" altLang="ja-JP" dirty="0" smtClean="0"/>
          </a:p>
          <a:p>
            <a:pPr algn="ctr"/>
            <a:r>
              <a:rPr kumimoji="1" lang="en-US" altLang="ja-JP" dirty="0" smtClean="0"/>
              <a:t>NG!</a:t>
            </a:r>
            <a:endParaRPr kumimoji="1" lang="ja-JP" altLang="en-US" dirty="0"/>
          </a:p>
        </p:txBody>
      </p:sp>
      <p:grpSp>
        <p:nvGrpSpPr>
          <p:cNvPr id="5" name="グループ化 50"/>
          <p:cNvGrpSpPr/>
          <p:nvPr/>
        </p:nvGrpSpPr>
        <p:grpSpPr>
          <a:xfrm>
            <a:off x="5929322" y="2786058"/>
            <a:ext cx="646331" cy="1575025"/>
            <a:chOff x="571472" y="2786058"/>
            <a:chExt cx="646331" cy="1575025"/>
          </a:xfrm>
        </p:grpSpPr>
        <p:sp>
          <p:nvSpPr>
            <p:cNvPr id="30" name="下矢印 29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428992" y="1785926"/>
            <a:ext cx="421484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5000628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4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428992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000892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072066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286380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grpSp>
        <p:nvGrpSpPr>
          <p:cNvPr id="4" name="グループ化 49"/>
          <p:cNvGrpSpPr/>
          <p:nvPr/>
        </p:nvGrpSpPr>
        <p:grpSpPr>
          <a:xfrm>
            <a:off x="4500562" y="2786058"/>
            <a:ext cx="646331" cy="1575025"/>
            <a:chOff x="571472" y="2786058"/>
            <a:chExt cx="646331" cy="1575025"/>
          </a:xfrm>
        </p:grpSpPr>
        <p:sp>
          <p:nvSpPr>
            <p:cNvPr id="26" name="下矢印 25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5" name="グループ化 50"/>
          <p:cNvGrpSpPr/>
          <p:nvPr/>
        </p:nvGrpSpPr>
        <p:grpSpPr>
          <a:xfrm>
            <a:off x="5929322" y="2786058"/>
            <a:ext cx="646331" cy="1575025"/>
            <a:chOff x="571472" y="2786058"/>
            <a:chExt cx="646331" cy="1575025"/>
          </a:xfrm>
        </p:grpSpPr>
        <p:sp>
          <p:nvSpPr>
            <p:cNvPr id="30" name="下矢印 29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cxnSp>
        <p:nvCxnSpPr>
          <p:cNvPr id="32" name="曲線コネクタ 31"/>
          <p:cNvCxnSpPr>
            <a:stCxn id="25" idx="2"/>
            <a:endCxn id="39" idx="2"/>
          </p:cNvCxnSpPr>
          <p:nvPr/>
        </p:nvCxnSpPr>
        <p:spPr>
          <a:xfrm rot="16200000" flipH="1">
            <a:off x="5536413" y="2178835"/>
            <a:ext cx="1588" cy="1071570"/>
          </a:xfrm>
          <a:prstGeom prst="curvedConnector3">
            <a:avLst>
              <a:gd name="adj1" fmla="val 35988676"/>
            </a:avLst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テキスト ボックス 32"/>
          <p:cNvSpPr txBox="1"/>
          <p:nvPr/>
        </p:nvSpPr>
        <p:spPr>
          <a:xfrm>
            <a:off x="5072066" y="3143248"/>
            <a:ext cx="902811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入替</a:t>
            </a:r>
            <a:endParaRPr kumimoji="1"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428992" y="1785926"/>
            <a:ext cx="421484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5000628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4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428992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000892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072066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286380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grpSp>
        <p:nvGrpSpPr>
          <p:cNvPr id="4" name="グループ化 49"/>
          <p:cNvGrpSpPr/>
          <p:nvPr/>
        </p:nvGrpSpPr>
        <p:grpSpPr>
          <a:xfrm>
            <a:off x="4500562" y="2786058"/>
            <a:ext cx="646331" cy="1575025"/>
            <a:chOff x="571472" y="2786058"/>
            <a:chExt cx="646331" cy="1575025"/>
          </a:xfrm>
        </p:grpSpPr>
        <p:sp>
          <p:nvSpPr>
            <p:cNvPr id="26" name="下矢印 25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5" name="グループ化 50"/>
          <p:cNvGrpSpPr/>
          <p:nvPr/>
        </p:nvGrpSpPr>
        <p:grpSpPr>
          <a:xfrm>
            <a:off x="5929322" y="2786058"/>
            <a:ext cx="646331" cy="1575025"/>
            <a:chOff x="571472" y="2786058"/>
            <a:chExt cx="646331" cy="1575025"/>
          </a:xfrm>
        </p:grpSpPr>
        <p:sp>
          <p:nvSpPr>
            <p:cNvPr id="30" name="下矢印 29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cxnSp>
        <p:nvCxnSpPr>
          <p:cNvPr id="32" name="曲線コネクタ 31"/>
          <p:cNvCxnSpPr/>
          <p:nvPr/>
        </p:nvCxnSpPr>
        <p:spPr>
          <a:xfrm rot="16200000" flipH="1">
            <a:off x="5536413" y="2178835"/>
            <a:ext cx="1588" cy="1071570"/>
          </a:xfrm>
          <a:prstGeom prst="curvedConnector3">
            <a:avLst>
              <a:gd name="adj1" fmla="val 35988676"/>
            </a:avLst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テキスト ボックス 32"/>
          <p:cNvSpPr txBox="1"/>
          <p:nvPr/>
        </p:nvSpPr>
        <p:spPr>
          <a:xfrm>
            <a:off x="5072066" y="3143248"/>
            <a:ext cx="902811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入替</a:t>
            </a:r>
            <a:endParaRPr kumimoji="1" lang="ja-JP" altLang="en-US" sz="2800" dirty="0"/>
          </a:p>
        </p:txBody>
      </p:sp>
      <p:sp>
        <p:nvSpPr>
          <p:cNvPr id="28" name="正方形/長方形 27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428992" y="1785926"/>
            <a:ext cx="421484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5000628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4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428992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000892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072066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286380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grpSp>
        <p:nvGrpSpPr>
          <p:cNvPr id="4" name="グループ化 49"/>
          <p:cNvGrpSpPr/>
          <p:nvPr/>
        </p:nvGrpSpPr>
        <p:grpSpPr>
          <a:xfrm>
            <a:off x="4500562" y="2786058"/>
            <a:ext cx="646331" cy="1575025"/>
            <a:chOff x="571472" y="2786058"/>
            <a:chExt cx="646331" cy="1575025"/>
          </a:xfrm>
        </p:grpSpPr>
        <p:sp>
          <p:nvSpPr>
            <p:cNvPr id="26" name="下矢印 25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5" name="グループ化 50"/>
          <p:cNvGrpSpPr/>
          <p:nvPr/>
        </p:nvGrpSpPr>
        <p:grpSpPr>
          <a:xfrm>
            <a:off x="5929322" y="2786058"/>
            <a:ext cx="646331" cy="1575025"/>
            <a:chOff x="571472" y="2786058"/>
            <a:chExt cx="646331" cy="1575025"/>
          </a:xfrm>
        </p:grpSpPr>
        <p:sp>
          <p:nvSpPr>
            <p:cNvPr id="30" name="下矢印 29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sp>
        <p:nvSpPr>
          <p:cNvPr id="28" name="正方形/長方形 27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34" name="グループ化 49"/>
          <p:cNvGrpSpPr/>
          <p:nvPr/>
        </p:nvGrpSpPr>
        <p:grpSpPr>
          <a:xfrm>
            <a:off x="5500694" y="2786058"/>
            <a:ext cx="646331" cy="1575025"/>
            <a:chOff x="571472" y="2786058"/>
            <a:chExt cx="646331" cy="1575025"/>
          </a:xfrm>
        </p:grpSpPr>
        <p:sp>
          <p:nvSpPr>
            <p:cNvPr id="35" name="下矢印 34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6" name="テキスト ボックス 35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39" name="グループ化 50"/>
          <p:cNvGrpSpPr/>
          <p:nvPr/>
        </p:nvGrpSpPr>
        <p:grpSpPr>
          <a:xfrm>
            <a:off x="4929190" y="2786058"/>
            <a:ext cx="646331" cy="1575025"/>
            <a:chOff x="571472" y="2786058"/>
            <a:chExt cx="646331" cy="1575025"/>
          </a:xfrm>
        </p:grpSpPr>
        <p:sp>
          <p:nvSpPr>
            <p:cNvPr id="41" name="下矢印 40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cxnSp>
        <p:nvCxnSpPr>
          <p:cNvPr id="43" name="直線矢印コネクタ 42"/>
          <p:cNvCxnSpPr/>
          <p:nvPr/>
        </p:nvCxnSpPr>
        <p:spPr>
          <a:xfrm>
            <a:off x="4929190" y="3286124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矢印コネクタ 43"/>
          <p:cNvCxnSpPr/>
          <p:nvPr/>
        </p:nvCxnSpPr>
        <p:spPr>
          <a:xfrm rot="10800000">
            <a:off x="5357818" y="3357562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428992" y="1785926"/>
            <a:ext cx="421484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5000628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4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428992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000892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6" name="グループ化 49"/>
          <p:cNvGrpSpPr/>
          <p:nvPr/>
        </p:nvGrpSpPr>
        <p:grpSpPr>
          <a:xfrm>
            <a:off x="5500694" y="2786058"/>
            <a:ext cx="646331" cy="1575025"/>
            <a:chOff x="571472" y="2786058"/>
            <a:chExt cx="646331" cy="1575025"/>
          </a:xfrm>
        </p:grpSpPr>
        <p:sp>
          <p:nvSpPr>
            <p:cNvPr id="35" name="下矢印 34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6" name="テキスト ボックス 35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8" name="グループ化 50"/>
          <p:cNvGrpSpPr/>
          <p:nvPr/>
        </p:nvGrpSpPr>
        <p:grpSpPr>
          <a:xfrm>
            <a:off x="4929190" y="2786058"/>
            <a:ext cx="646331" cy="1575025"/>
            <a:chOff x="571472" y="2786058"/>
            <a:chExt cx="646331" cy="1575025"/>
          </a:xfrm>
        </p:grpSpPr>
        <p:sp>
          <p:nvSpPr>
            <p:cNvPr id="41" name="下矢印 40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sp>
        <p:nvSpPr>
          <p:cNvPr id="33" name="テキスト ボックス 32"/>
          <p:cNvSpPr txBox="1"/>
          <p:nvPr/>
        </p:nvSpPr>
        <p:spPr>
          <a:xfrm>
            <a:off x="4714876" y="4500570"/>
            <a:ext cx="19383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</a:t>
            </a:r>
            <a:r>
              <a:rPr lang="ja-JP" altLang="en-US" dirty="0" smtClean="0"/>
              <a:t>と</a:t>
            </a:r>
            <a:r>
              <a:rPr lang="en-US" altLang="ja-JP" dirty="0" smtClean="0"/>
              <a:t>j</a:t>
            </a:r>
            <a:r>
              <a:rPr lang="ja-JP" altLang="en-US" dirty="0" smtClean="0"/>
              <a:t>が逆転：</a:t>
            </a:r>
            <a:endParaRPr lang="en-US" altLang="ja-JP" dirty="0" smtClean="0"/>
          </a:p>
          <a:p>
            <a:r>
              <a:rPr kumimoji="1" lang="ja-JP" altLang="en-US" dirty="0" smtClean="0"/>
              <a:t>ここが分かれ目！</a:t>
            </a:r>
            <a:endParaRPr kumimoji="1" lang="ja-JP" altLang="en-US" dirty="0"/>
          </a:p>
        </p:txBody>
      </p:sp>
      <p:cxnSp>
        <p:nvCxnSpPr>
          <p:cNvPr id="34" name="直線コネクタ 33"/>
          <p:cNvCxnSpPr/>
          <p:nvPr/>
        </p:nvCxnSpPr>
        <p:spPr>
          <a:xfrm rot="5400000">
            <a:off x="4072728" y="2713826"/>
            <a:ext cx="3000396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グループ化 49"/>
          <p:cNvGrpSpPr/>
          <p:nvPr/>
        </p:nvGrpSpPr>
        <p:grpSpPr>
          <a:xfrm>
            <a:off x="5500694" y="2786058"/>
            <a:ext cx="492443" cy="1944357"/>
            <a:chOff x="571472" y="2786058"/>
            <a:chExt cx="492443" cy="1944357"/>
          </a:xfrm>
        </p:grpSpPr>
        <p:sp>
          <p:nvSpPr>
            <p:cNvPr id="26" name="下矢印 25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571472" y="3714752"/>
              <a:ext cx="49244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kumimoji="1"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kumimoji="1" lang="ja-JP" altLang="en-US" sz="1200" dirty="0" smtClean="0"/>
                <a:t>↓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30" name="グループ化 50"/>
          <p:cNvGrpSpPr/>
          <p:nvPr/>
        </p:nvGrpSpPr>
        <p:grpSpPr>
          <a:xfrm>
            <a:off x="4929190" y="2786058"/>
            <a:ext cx="492443" cy="1759691"/>
            <a:chOff x="571472" y="2786058"/>
            <a:chExt cx="492443" cy="1759691"/>
          </a:xfrm>
        </p:grpSpPr>
        <p:sp>
          <p:nvSpPr>
            <p:cNvPr id="31" name="下矢印 30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571472" y="3714752"/>
              <a:ext cx="492443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</a:p>
            <a:p>
              <a:pPr algn="ctr"/>
              <a:r>
                <a:rPr lang="ja-JP" altLang="en-US" sz="1200" dirty="0" smtClean="0"/>
                <a:t>↓</a:t>
              </a:r>
              <a:endParaRPr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</p:txBody>
        </p:sp>
      </p:grpSp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428992" y="1785926"/>
            <a:ext cx="421484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5000628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4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428992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000892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cxnSp>
        <p:nvCxnSpPr>
          <p:cNvPr id="34" name="直線コネクタ 33"/>
          <p:cNvCxnSpPr/>
          <p:nvPr/>
        </p:nvCxnSpPr>
        <p:spPr>
          <a:xfrm rot="5400000">
            <a:off x="4072728" y="2713826"/>
            <a:ext cx="3000396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テキスト ボックス 38"/>
          <p:cNvSpPr txBox="1"/>
          <p:nvPr/>
        </p:nvSpPr>
        <p:spPr>
          <a:xfrm>
            <a:off x="3000364" y="4572008"/>
            <a:ext cx="25474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 smtClean="0"/>
              <a:t>この区間をクイックソート</a:t>
            </a:r>
            <a:endParaRPr kumimoji="1" lang="en-US" altLang="ja-JP" dirty="0" smtClean="0"/>
          </a:p>
          <a:p>
            <a:pPr algn="ctr"/>
            <a:r>
              <a:rPr lang="ja-JP" altLang="en-US" dirty="0" smtClean="0"/>
              <a:t>（再帰呼出）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428992" y="1785926"/>
            <a:ext cx="207170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3714744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2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grpSp>
        <p:nvGrpSpPr>
          <p:cNvPr id="4" name="グループ化 34"/>
          <p:cNvGrpSpPr/>
          <p:nvPr/>
        </p:nvGrpSpPr>
        <p:grpSpPr>
          <a:xfrm>
            <a:off x="3428992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5" name="グループ化 35"/>
          <p:cNvGrpSpPr/>
          <p:nvPr/>
        </p:nvGrpSpPr>
        <p:grpSpPr>
          <a:xfrm>
            <a:off x="4929190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6" name="正方形/長方形 45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3000364" y="4572008"/>
            <a:ext cx="25474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 smtClean="0"/>
              <a:t>この区間をクイックソート</a:t>
            </a:r>
            <a:endParaRPr kumimoji="1" lang="en-US" altLang="ja-JP" dirty="0" smtClean="0"/>
          </a:p>
          <a:p>
            <a:pPr algn="ctr"/>
            <a:r>
              <a:rPr lang="ja-JP" altLang="en-US" dirty="0" smtClean="0"/>
              <a:t>（再帰呼出）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428992" y="1785926"/>
            <a:ext cx="207170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3714744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2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428992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4929190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6" name="正方形/長方形 45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17" name="グループ化 16"/>
          <p:cNvGrpSpPr/>
          <p:nvPr/>
        </p:nvGrpSpPr>
        <p:grpSpPr>
          <a:xfrm>
            <a:off x="3786182" y="2786058"/>
            <a:ext cx="492443" cy="705627"/>
            <a:chOff x="428596" y="2786058"/>
            <a:chExt cx="492443" cy="705627"/>
          </a:xfrm>
        </p:grpSpPr>
        <p:sp>
          <p:nvSpPr>
            <p:cNvPr id="18" name="下矢印 17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C0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" name="テキスト ボックス 18"/>
            <p:cNvSpPr txBox="1"/>
            <p:nvPr/>
          </p:nvSpPr>
          <p:spPr>
            <a:xfrm>
              <a:off x="428596" y="3214686"/>
              <a:ext cx="49244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ja-JP" altLang="en-US" sz="1200" dirty="0" smtClean="0"/>
                <a:t>真中</a:t>
              </a:r>
              <a:endParaRPr lang="en-US" altLang="ja-JP" sz="1200" dirty="0" smtClean="0"/>
            </a:p>
          </p:txBody>
        </p:sp>
      </p:grpSp>
      <p:sp>
        <p:nvSpPr>
          <p:cNvPr id="20" name="正方形/長方形 19"/>
          <p:cNvSpPr/>
          <p:nvPr/>
        </p:nvSpPr>
        <p:spPr>
          <a:xfrm>
            <a:off x="4071935" y="4348940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286249" y="506332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cxnSp>
        <p:nvCxnSpPr>
          <p:cNvPr id="22" name="直線矢印コネクタ 21"/>
          <p:cNvCxnSpPr>
            <a:endCxn id="20" idx="0"/>
          </p:cNvCxnSpPr>
          <p:nvPr/>
        </p:nvCxnSpPr>
        <p:spPr>
          <a:xfrm rot="16200000" flipH="1">
            <a:off x="3873575" y="3650513"/>
            <a:ext cx="857255" cy="5395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57158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858148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55" name="正方形/長方形 54"/>
          <p:cNvSpPr/>
          <p:nvPr/>
        </p:nvSpPr>
        <p:spPr>
          <a:xfrm>
            <a:off x="3428992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3643306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grpSp>
        <p:nvGrpSpPr>
          <p:cNvPr id="4" name="グループ化 49"/>
          <p:cNvGrpSpPr/>
          <p:nvPr/>
        </p:nvGrpSpPr>
        <p:grpSpPr>
          <a:xfrm>
            <a:off x="1357290" y="2786058"/>
            <a:ext cx="646331" cy="1575025"/>
            <a:chOff x="571472" y="2786058"/>
            <a:chExt cx="646331" cy="1575025"/>
          </a:xfrm>
        </p:grpSpPr>
        <p:sp>
          <p:nvSpPr>
            <p:cNvPr id="30" name="下矢印 29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cxnSp>
        <p:nvCxnSpPr>
          <p:cNvPr id="32" name="曲線コネクタ 31"/>
          <p:cNvCxnSpPr>
            <a:stCxn id="28" idx="2"/>
            <a:endCxn id="55" idx="0"/>
          </p:cNvCxnSpPr>
          <p:nvPr/>
        </p:nvCxnSpPr>
        <p:spPr>
          <a:xfrm rot="5400000">
            <a:off x="5250661" y="1393017"/>
            <a:ext cx="1643074" cy="4286280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グループ化 50"/>
          <p:cNvGrpSpPr/>
          <p:nvPr/>
        </p:nvGrpSpPr>
        <p:grpSpPr>
          <a:xfrm>
            <a:off x="7643834" y="2786058"/>
            <a:ext cx="646331" cy="1575025"/>
            <a:chOff x="571472" y="2786058"/>
            <a:chExt cx="646331" cy="1575025"/>
          </a:xfrm>
        </p:grpSpPr>
        <p:sp>
          <p:nvSpPr>
            <p:cNvPr id="33" name="下矢印 32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sp>
        <p:nvSpPr>
          <p:cNvPr id="39" name="テキスト ボックス 38"/>
          <p:cNvSpPr txBox="1"/>
          <p:nvPr/>
        </p:nvSpPr>
        <p:spPr>
          <a:xfrm>
            <a:off x="5572132" y="3071810"/>
            <a:ext cx="1047082" cy="120032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 smtClean="0"/>
              <a:t>比較：</a:t>
            </a:r>
            <a:endParaRPr kumimoji="1" lang="en-US" altLang="ja-JP" dirty="0" smtClean="0"/>
          </a:p>
          <a:p>
            <a:pPr algn="ctr"/>
            <a:r>
              <a:rPr lang="ja-JP" altLang="en-US" dirty="0" smtClean="0"/>
              <a:t>基準より</a:t>
            </a:r>
            <a:endParaRPr lang="en-US" altLang="ja-JP" dirty="0" smtClean="0"/>
          </a:p>
          <a:p>
            <a:pPr algn="ctr"/>
            <a:r>
              <a:rPr lang="ja-JP" altLang="en-US" dirty="0" smtClean="0"/>
              <a:t>大き</a:t>
            </a:r>
            <a:r>
              <a:rPr kumimoji="1" lang="ja-JP" altLang="en-US" dirty="0" smtClean="0"/>
              <a:t>い</a:t>
            </a:r>
            <a:endParaRPr kumimoji="1" lang="en-US" altLang="ja-JP" dirty="0" smtClean="0"/>
          </a:p>
          <a:p>
            <a:pPr algn="ctr"/>
            <a:r>
              <a:rPr kumimoji="1" lang="en-US" altLang="ja-JP" dirty="0" smtClean="0"/>
              <a:t>OK!</a:t>
            </a:r>
            <a:endParaRPr kumimoji="1" lang="ja-JP" altLang="en-US" dirty="0"/>
          </a:p>
        </p:txBody>
      </p:sp>
      <p:sp>
        <p:nvSpPr>
          <p:cNvPr id="36" name="正方形/長方形 35"/>
          <p:cNvSpPr/>
          <p:nvPr/>
        </p:nvSpPr>
        <p:spPr>
          <a:xfrm>
            <a:off x="6143636" y="4357694"/>
            <a:ext cx="26805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「右側」の入替候補を探す</a:t>
            </a:r>
            <a:endParaRPr lang="ja-JP" alt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428992" y="1785926"/>
            <a:ext cx="207170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3714744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2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428992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4929190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6" name="正方形/長方形 45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071935" y="4348940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286249" y="506332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grpSp>
        <p:nvGrpSpPr>
          <p:cNvPr id="23" name="グループ化 49"/>
          <p:cNvGrpSpPr/>
          <p:nvPr/>
        </p:nvGrpSpPr>
        <p:grpSpPr>
          <a:xfrm>
            <a:off x="3714744" y="2786058"/>
            <a:ext cx="646331" cy="1575025"/>
            <a:chOff x="571472" y="2786058"/>
            <a:chExt cx="646331" cy="1575025"/>
          </a:xfrm>
        </p:grpSpPr>
        <p:sp>
          <p:nvSpPr>
            <p:cNvPr id="24" name="下矢印 23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cxnSp>
        <p:nvCxnSpPr>
          <p:cNvPr id="26" name="曲線コネクタ 25"/>
          <p:cNvCxnSpPr>
            <a:endCxn id="20" idx="0"/>
          </p:cNvCxnSpPr>
          <p:nvPr/>
        </p:nvCxnSpPr>
        <p:spPr>
          <a:xfrm rot="16200000" flipH="1">
            <a:off x="3433369" y="3210308"/>
            <a:ext cx="1634320" cy="642943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4286248" y="3286124"/>
            <a:ext cx="761747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 smtClean="0"/>
              <a:t>比較：</a:t>
            </a:r>
            <a:endParaRPr kumimoji="1" lang="en-US" altLang="ja-JP" dirty="0" smtClean="0"/>
          </a:p>
          <a:p>
            <a:pPr algn="ctr"/>
            <a:r>
              <a:rPr kumimoji="1" lang="en-US" altLang="ja-JP" dirty="0" smtClean="0"/>
              <a:t>NG!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428992" y="1785926"/>
            <a:ext cx="207170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3714744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2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428992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4929190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6" name="正方形/長方形 45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071935" y="4348940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286249" y="506332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grpSp>
        <p:nvGrpSpPr>
          <p:cNvPr id="4" name="グループ化 49"/>
          <p:cNvGrpSpPr/>
          <p:nvPr/>
        </p:nvGrpSpPr>
        <p:grpSpPr>
          <a:xfrm>
            <a:off x="3714744" y="2786058"/>
            <a:ext cx="646331" cy="1575025"/>
            <a:chOff x="571472" y="2786058"/>
            <a:chExt cx="646331" cy="1575025"/>
          </a:xfrm>
        </p:grpSpPr>
        <p:sp>
          <p:nvSpPr>
            <p:cNvPr id="24" name="下矢印 23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cxnSp>
        <p:nvCxnSpPr>
          <p:cNvPr id="26" name="曲線コネクタ 25"/>
          <p:cNvCxnSpPr>
            <a:stCxn id="29" idx="2"/>
            <a:endCxn id="20" idx="0"/>
          </p:cNvCxnSpPr>
          <p:nvPr/>
        </p:nvCxnSpPr>
        <p:spPr>
          <a:xfrm rot="5400000">
            <a:off x="3969155" y="3317467"/>
            <a:ext cx="1634320" cy="428627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4214810" y="3286124"/>
            <a:ext cx="761747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 smtClean="0"/>
              <a:t>比較：</a:t>
            </a:r>
            <a:endParaRPr kumimoji="1" lang="en-US" altLang="ja-JP" dirty="0" smtClean="0"/>
          </a:p>
          <a:p>
            <a:pPr algn="ctr"/>
            <a:r>
              <a:rPr kumimoji="1" lang="en-US" altLang="ja-JP" dirty="0" smtClean="0"/>
              <a:t>NG!</a:t>
            </a:r>
            <a:endParaRPr kumimoji="1" lang="ja-JP" altLang="en-US" dirty="0"/>
          </a:p>
        </p:txBody>
      </p:sp>
      <p:grpSp>
        <p:nvGrpSpPr>
          <p:cNvPr id="22" name="グループ化 50"/>
          <p:cNvGrpSpPr/>
          <p:nvPr/>
        </p:nvGrpSpPr>
        <p:grpSpPr>
          <a:xfrm>
            <a:off x="4572000" y="2786058"/>
            <a:ext cx="646331" cy="1575025"/>
            <a:chOff x="571472" y="2786058"/>
            <a:chExt cx="646331" cy="1575025"/>
          </a:xfrm>
        </p:grpSpPr>
        <p:sp>
          <p:nvSpPr>
            <p:cNvPr id="23" name="下矢印 22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50"/>
          <p:cNvGrpSpPr/>
          <p:nvPr/>
        </p:nvGrpSpPr>
        <p:grpSpPr>
          <a:xfrm>
            <a:off x="4572000" y="2786058"/>
            <a:ext cx="646331" cy="1575025"/>
            <a:chOff x="571472" y="2786058"/>
            <a:chExt cx="646331" cy="1575025"/>
          </a:xfrm>
        </p:grpSpPr>
        <p:sp>
          <p:nvSpPr>
            <p:cNvPr id="23" name="下矢印 22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428992" y="1785926"/>
            <a:ext cx="207170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3714744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2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428992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4929190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6" name="正方形/長方形 45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071935" y="4348940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286249" y="506332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grpSp>
        <p:nvGrpSpPr>
          <p:cNvPr id="4" name="グループ化 49"/>
          <p:cNvGrpSpPr/>
          <p:nvPr/>
        </p:nvGrpSpPr>
        <p:grpSpPr>
          <a:xfrm>
            <a:off x="3714744" y="2786058"/>
            <a:ext cx="646331" cy="1575025"/>
            <a:chOff x="571472" y="2786058"/>
            <a:chExt cx="646331" cy="1575025"/>
          </a:xfrm>
        </p:grpSpPr>
        <p:sp>
          <p:nvSpPr>
            <p:cNvPr id="24" name="下矢印 23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cxnSp>
        <p:nvCxnSpPr>
          <p:cNvPr id="30" name="曲線コネクタ 29"/>
          <p:cNvCxnSpPr/>
          <p:nvPr/>
        </p:nvCxnSpPr>
        <p:spPr>
          <a:xfrm rot="16200000" flipH="1">
            <a:off x="4464843" y="2178835"/>
            <a:ext cx="1588" cy="1071570"/>
          </a:xfrm>
          <a:prstGeom prst="curvedConnector3">
            <a:avLst>
              <a:gd name="adj1" fmla="val 35988676"/>
            </a:avLst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テキスト ボックス 30"/>
          <p:cNvSpPr txBox="1"/>
          <p:nvPr/>
        </p:nvSpPr>
        <p:spPr>
          <a:xfrm>
            <a:off x="4000496" y="3143248"/>
            <a:ext cx="902811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入替</a:t>
            </a:r>
            <a:endParaRPr kumimoji="1"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50"/>
          <p:cNvGrpSpPr/>
          <p:nvPr/>
        </p:nvGrpSpPr>
        <p:grpSpPr>
          <a:xfrm>
            <a:off x="4572000" y="2786058"/>
            <a:ext cx="646331" cy="1575025"/>
            <a:chOff x="571472" y="2786058"/>
            <a:chExt cx="646331" cy="1575025"/>
          </a:xfrm>
        </p:grpSpPr>
        <p:sp>
          <p:nvSpPr>
            <p:cNvPr id="23" name="下矢印 22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428992" y="1785926"/>
            <a:ext cx="207170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3714744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2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grpSp>
        <p:nvGrpSpPr>
          <p:cNvPr id="3" name="グループ化 34"/>
          <p:cNvGrpSpPr/>
          <p:nvPr/>
        </p:nvGrpSpPr>
        <p:grpSpPr>
          <a:xfrm>
            <a:off x="3428992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4" name="グループ化 35"/>
          <p:cNvGrpSpPr/>
          <p:nvPr/>
        </p:nvGrpSpPr>
        <p:grpSpPr>
          <a:xfrm>
            <a:off x="4929190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6" name="正方形/長方形 45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071935" y="4348940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286249" y="506332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grpSp>
        <p:nvGrpSpPr>
          <p:cNvPr id="5" name="グループ化 49"/>
          <p:cNvGrpSpPr/>
          <p:nvPr/>
        </p:nvGrpSpPr>
        <p:grpSpPr>
          <a:xfrm>
            <a:off x="3714744" y="2786058"/>
            <a:ext cx="646331" cy="1575025"/>
            <a:chOff x="571472" y="2786058"/>
            <a:chExt cx="646331" cy="1575025"/>
          </a:xfrm>
        </p:grpSpPr>
        <p:sp>
          <p:nvSpPr>
            <p:cNvPr id="24" name="下矢印 23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cxnSp>
        <p:nvCxnSpPr>
          <p:cNvPr id="30" name="曲線コネクタ 29"/>
          <p:cNvCxnSpPr/>
          <p:nvPr/>
        </p:nvCxnSpPr>
        <p:spPr>
          <a:xfrm rot="16200000" flipH="1">
            <a:off x="4464843" y="2178835"/>
            <a:ext cx="1588" cy="1071570"/>
          </a:xfrm>
          <a:prstGeom prst="curvedConnector3">
            <a:avLst>
              <a:gd name="adj1" fmla="val 35988676"/>
            </a:avLst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テキスト ボックス 30"/>
          <p:cNvSpPr txBox="1"/>
          <p:nvPr/>
        </p:nvSpPr>
        <p:spPr>
          <a:xfrm>
            <a:off x="4000496" y="3143248"/>
            <a:ext cx="902811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入替</a:t>
            </a:r>
            <a:endParaRPr kumimoji="1"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50"/>
          <p:cNvGrpSpPr/>
          <p:nvPr/>
        </p:nvGrpSpPr>
        <p:grpSpPr>
          <a:xfrm>
            <a:off x="4572000" y="2786058"/>
            <a:ext cx="646331" cy="1575025"/>
            <a:chOff x="571472" y="2786058"/>
            <a:chExt cx="646331" cy="1575025"/>
          </a:xfrm>
        </p:grpSpPr>
        <p:sp>
          <p:nvSpPr>
            <p:cNvPr id="23" name="下矢印 22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428992" y="1785926"/>
            <a:ext cx="207170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3714744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2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grpSp>
        <p:nvGrpSpPr>
          <p:cNvPr id="3" name="グループ化 34"/>
          <p:cNvGrpSpPr/>
          <p:nvPr/>
        </p:nvGrpSpPr>
        <p:grpSpPr>
          <a:xfrm>
            <a:off x="3428992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4" name="グループ化 35"/>
          <p:cNvGrpSpPr/>
          <p:nvPr/>
        </p:nvGrpSpPr>
        <p:grpSpPr>
          <a:xfrm>
            <a:off x="4929190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6" name="正方形/長方形 45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071935" y="4348940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286249" y="506332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grpSp>
        <p:nvGrpSpPr>
          <p:cNvPr id="5" name="グループ化 49"/>
          <p:cNvGrpSpPr/>
          <p:nvPr/>
        </p:nvGrpSpPr>
        <p:grpSpPr>
          <a:xfrm>
            <a:off x="3714744" y="2786058"/>
            <a:ext cx="646331" cy="1575025"/>
            <a:chOff x="571472" y="2786058"/>
            <a:chExt cx="646331" cy="1575025"/>
          </a:xfrm>
        </p:grpSpPr>
        <p:sp>
          <p:nvSpPr>
            <p:cNvPr id="24" name="下矢印 23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33" name="グループ化 49"/>
          <p:cNvGrpSpPr/>
          <p:nvPr/>
        </p:nvGrpSpPr>
        <p:grpSpPr>
          <a:xfrm>
            <a:off x="4357686" y="2786058"/>
            <a:ext cx="646331" cy="1575025"/>
            <a:chOff x="571472" y="2786058"/>
            <a:chExt cx="646331" cy="1575025"/>
          </a:xfrm>
        </p:grpSpPr>
        <p:sp>
          <p:nvSpPr>
            <p:cNvPr id="34" name="下矢印 33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36" name="グループ化 50"/>
          <p:cNvGrpSpPr/>
          <p:nvPr/>
        </p:nvGrpSpPr>
        <p:grpSpPr>
          <a:xfrm>
            <a:off x="4000496" y="2786058"/>
            <a:ext cx="646331" cy="1575025"/>
            <a:chOff x="571472" y="2786058"/>
            <a:chExt cx="646331" cy="1575025"/>
          </a:xfrm>
        </p:grpSpPr>
        <p:sp>
          <p:nvSpPr>
            <p:cNvPr id="39" name="下矢印 38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0" name="テキスト ボックス 39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cxnSp>
        <p:nvCxnSpPr>
          <p:cNvPr id="41" name="直線矢印コネクタ 40"/>
          <p:cNvCxnSpPr/>
          <p:nvPr/>
        </p:nvCxnSpPr>
        <p:spPr>
          <a:xfrm>
            <a:off x="4071934" y="3214686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矢印コネクタ 41"/>
          <p:cNvCxnSpPr/>
          <p:nvPr/>
        </p:nvCxnSpPr>
        <p:spPr>
          <a:xfrm rot="10800000">
            <a:off x="4429124" y="3286124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428992" y="1785926"/>
            <a:ext cx="207170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3714744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2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grpSp>
        <p:nvGrpSpPr>
          <p:cNvPr id="3" name="グループ化 34"/>
          <p:cNvGrpSpPr/>
          <p:nvPr/>
        </p:nvGrpSpPr>
        <p:grpSpPr>
          <a:xfrm>
            <a:off x="3428992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6" name="正方形/長方形 45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6" name="グループ化 49"/>
          <p:cNvGrpSpPr/>
          <p:nvPr/>
        </p:nvGrpSpPr>
        <p:grpSpPr>
          <a:xfrm>
            <a:off x="4357686" y="2786058"/>
            <a:ext cx="646331" cy="1575025"/>
            <a:chOff x="571472" y="2786058"/>
            <a:chExt cx="646331" cy="1575025"/>
          </a:xfrm>
        </p:grpSpPr>
        <p:sp>
          <p:nvSpPr>
            <p:cNvPr id="34" name="下矢印 33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8" name="グループ化 50"/>
          <p:cNvGrpSpPr/>
          <p:nvPr/>
        </p:nvGrpSpPr>
        <p:grpSpPr>
          <a:xfrm>
            <a:off x="4000496" y="2786058"/>
            <a:ext cx="646331" cy="1575025"/>
            <a:chOff x="571472" y="2786058"/>
            <a:chExt cx="646331" cy="1575025"/>
          </a:xfrm>
        </p:grpSpPr>
        <p:sp>
          <p:nvSpPr>
            <p:cNvPr id="39" name="下矢印 38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0" name="テキスト ボックス 39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sp>
        <p:nvSpPr>
          <p:cNvPr id="31" name="テキスト ボックス 30"/>
          <p:cNvSpPr txBox="1"/>
          <p:nvPr/>
        </p:nvSpPr>
        <p:spPr>
          <a:xfrm>
            <a:off x="3643306" y="4500570"/>
            <a:ext cx="19383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</a:t>
            </a:r>
            <a:r>
              <a:rPr lang="ja-JP" altLang="en-US" dirty="0" smtClean="0"/>
              <a:t>と</a:t>
            </a:r>
            <a:r>
              <a:rPr lang="en-US" altLang="ja-JP" dirty="0" smtClean="0"/>
              <a:t>j</a:t>
            </a:r>
            <a:r>
              <a:rPr lang="ja-JP" altLang="en-US" dirty="0" smtClean="0"/>
              <a:t>が逆転：</a:t>
            </a:r>
            <a:endParaRPr lang="en-US" altLang="ja-JP" dirty="0" smtClean="0"/>
          </a:p>
          <a:p>
            <a:r>
              <a:rPr kumimoji="1" lang="ja-JP" altLang="en-US" dirty="0" smtClean="0"/>
              <a:t>ここが分かれ目！</a:t>
            </a:r>
            <a:endParaRPr kumimoji="1" lang="ja-JP" altLang="en-US" dirty="0"/>
          </a:p>
        </p:txBody>
      </p:sp>
      <p:cxnSp>
        <p:nvCxnSpPr>
          <p:cNvPr id="32" name="直線コネクタ 31"/>
          <p:cNvCxnSpPr/>
          <p:nvPr/>
        </p:nvCxnSpPr>
        <p:spPr>
          <a:xfrm rot="5400000">
            <a:off x="3001158" y="2713826"/>
            <a:ext cx="3000396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" name="グループ化 35"/>
          <p:cNvGrpSpPr/>
          <p:nvPr/>
        </p:nvGrpSpPr>
        <p:grpSpPr>
          <a:xfrm>
            <a:off x="4929190" y="2786058"/>
            <a:ext cx="646331" cy="1074959"/>
            <a:chOff x="357158" y="2786058"/>
            <a:chExt cx="646331" cy="1074959"/>
          </a:xfrm>
        </p:grpSpPr>
        <p:sp>
          <p:nvSpPr>
            <p:cNvPr id="36" name="下矢印 35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3" name="テキスト ボックス 42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グループ化 49"/>
          <p:cNvGrpSpPr/>
          <p:nvPr/>
        </p:nvGrpSpPr>
        <p:grpSpPr>
          <a:xfrm>
            <a:off x="4357686" y="2786058"/>
            <a:ext cx="492443" cy="1944357"/>
            <a:chOff x="571472" y="2786058"/>
            <a:chExt cx="492443" cy="1944357"/>
          </a:xfrm>
        </p:grpSpPr>
        <p:sp>
          <p:nvSpPr>
            <p:cNvPr id="24" name="下矢印 23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571472" y="3714752"/>
              <a:ext cx="49244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kumimoji="1"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kumimoji="1" lang="ja-JP" altLang="en-US" sz="1200" dirty="0" smtClean="0"/>
                <a:t>↓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26" name="グループ化 50"/>
          <p:cNvGrpSpPr/>
          <p:nvPr/>
        </p:nvGrpSpPr>
        <p:grpSpPr>
          <a:xfrm>
            <a:off x="4000496" y="2786058"/>
            <a:ext cx="492443" cy="1759691"/>
            <a:chOff x="571472" y="2786058"/>
            <a:chExt cx="492443" cy="1759691"/>
          </a:xfrm>
        </p:grpSpPr>
        <p:sp>
          <p:nvSpPr>
            <p:cNvPr id="27" name="下矢印 26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571472" y="3714752"/>
              <a:ext cx="492443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</a:p>
            <a:p>
              <a:pPr algn="ctr"/>
              <a:r>
                <a:rPr lang="ja-JP" altLang="en-US" sz="1200" dirty="0" smtClean="0"/>
                <a:t>↓</a:t>
              </a:r>
              <a:endParaRPr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</p:txBody>
        </p:sp>
      </p:grpSp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428992" y="1785926"/>
            <a:ext cx="207170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3714744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2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428992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6" name="正方形/長方形 45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cxnSp>
        <p:nvCxnSpPr>
          <p:cNvPr id="32" name="直線コネクタ 31"/>
          <p:cNvCxnSpPr/>
          <p:nvPr/>
        </p:nvCxnSpPr>
        <p:spPr>
          <a:xfrm rot="5400000">
            <a:off x="3001158" y="2713826"/>
            <a:ext cx="3000396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グループ化 35"/>
          <p:cNvGrpSpPr/>
          <p:nvPr/>
        </p:nvGrpSpPr>
        <p:grpSpPr>
          <a:xfrm>
            <a:off x="4929190" y="2786058"/>
            <a:ext cx="646331" cy="1074959"/>
            <a:chOff x="357158" y="2786058"/>
            <a:chExt cx="646331" cy="1074959"/>
          </a:xfrm>
        </p:grpSpPr>
        <p:sp>
          <p:nvSpPr>
            <p:cNvPr id="36" name="下矢印 35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3" name="テキスト ボックス 42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49"/>
          <p:cNvGrpSpPr/>
          <p:nvPr/>
        </p:nvGrpSpPr>
        <p:grpSpPr>
          <a:xfrm>
            <a:off x="4357686" y="2786058"/>
            <a:ext cx="492443" cy="1944357"/>
            <a:chOff x="571472" y="2786058"/>
            <a:chExt cx="492443" cy="1944357"/>
          </a:xfrm>
        </p:grpSpPr>
        <p:sp>
          <p:nvSpPr>
            <p:cNvPr id="24" name="下矢印 23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571472" y="3714752"/>
              <a:ext cx="49244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kumimoji="1"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kumimoji="1" lang="ja-JP" altLang="en-US" sz="1200" dirty="0" smtClean="0"/>
                <a:t>↓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3" name="グループ化 50"/>
          <p:cNvGrpSpPr/>
          <p:nvPr/>
        </p:nvGrpSpPr>
        <p:grpSpPr>
          <a:xfrm>
            <a:off x="4000496" y="2786058"/>
            <a:ext cx="492443" cy="1759691"/>
            <a:chOff x="571472" y="2786058"/>
            <a:chExt cx="492443" cy="1759691"/>
          </a:xfrm>
        </p:grpSpPr>
        <p:sp>
          <p:nvSpPr>
            <p:cNvPr id="27" name="下矢印 26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571472" y="3714752"/>
              <a:ext cx="492443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</a:p>
            <a:p>
              <a:pPr algn="ctr"/>
              <a:r>
                <a:rPr lang="ja-JP" altLang="en-US" sz="1200" dirty="0" smtClean="0"/>
                <a:t>↓</a:t>
              </a:r>
              <a:endParaRPr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</p:txBody>
        </p:sp>
      </p:grpSp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428992" y="1785926"/>
            <a:ext cx="207170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3714744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2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grpSp>
        <p:nvGrpSpPr>
          <p:cNvPr id="4" name="グループ化 34"/>
          <p:cNvGrpSpPr/>
          <p:nvPr/>
        </p:nvGrpSpPr>
        <p:grpSpPr>
          <a:xfrm>
            <a:off x="3428992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6" name="正方形/長方形 45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cxnSp>
        <p:nvCxnSpPr>
          <p:cNvPr id="32" name="直線コネクタ 31"/>
          <p:cNvCxnSpPr/>
          <p:nvPr/>
        </p:nvCxnSpPr>
        <p:spPr>
          <a:xfrm rot="5400000">
            <a:off x="3001158" y="2713826"/>
            <a:ext cx="3000396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グループ化 35"/>
          <p:cNvGrpSpPr/>
          <p:nvPr/>
        </p:nvGrpSpPr>
        <p:grpSpPr>
          <a:xfrm>
            <a:off x="4929190" y="2786058"/>
            <a:ext cx="646331" cy="1074959"/>
            <a:chOff x="357158" y="2786058"/>
            <a:chExt cx="646331" cy="1074959"/>
          </a:xfrm>
        </p:grpSpPr>
        <p:sp>
          <p:nvSpPr>
            <p:cNvPr id="36" name="下矢印 35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3" name="テキスト ボックス 42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22" name="テキスト ボックス 21"/>
          <p:cNvSpPr txBox="1"/>
          <p:nvPr/>
        </p:nvSpPr>
        <p:spPr>
          <a:xfrm>
            <a:off x="3071802" y="4643446"/>
            <a:ext cx="12923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この区間は</a:t>
            </a:r>
            <a:endParaRPr lang="en-US" altLang="ja-JP" dirty="0" smtClean="0"/>
          </a:p>
          <a:p>
            <a:r>
              <a:rPr lang="ja-JP" altLang="en-US" dirty="0" smtClean="0"/>
              <a:t>ソート完了</a:t>
            </a:r>
            <a:endParaRPr lang="en-US" altLang="ja-JP" dirty="0" err="1" smtClean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714876" y="4643446"/>
            <a:ext cx="12923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この区間は</a:t>
            </a:r>
            <a:endParaRPr lang="en-US" altLang="ja-JP" dirty="0" smtClean="0"/>
          </a:p>
          <a:p>
            <a:r>
              <a:rPr lang="ja-JP" altLang="en-US" dirty="0" smtClean="0"/>
              <a:t>ソート完了</a:t>
            </a:r>
            <a:endParaRPr lang="en-US" altLang="ja-JP" dirty="0" err="1" smtClean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357818" y="4000504"/>
            <a:ext cx="36631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rgbClr val="FF0000"/>
                </a:solidFill>
              </a:rPr>
              <a:t>呼び出し元に戻る</a:t>
            </a:r>
            <a:endParaRPr kumimoji="1" lang="ja-JP" altLang="en-US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49"/>
          <p:cNvGrpSpPr/>
          <p:nvPr/>
        </p:nvGrpSpPr>
        <p:grpSpPr>
          <a:xfrm>
            <a:off x="5500694" y="2786058"/>
            <a:ext cx="492443" cy="1944357"/>
            <a:chOff x="571472" y="2786058"/>
            <a:chExt cx="492443" cy="1944357"/>
          </a:xfrm>
        </p:grpSpPr>
        <p:sp>
          <p:nvSpPr>
            <p:cNvPr id="26" name="下矢印 25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571472" y="3714752"/>
              <a:ext cx="49244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kumimoji="1"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kumimoji="1" lang="ja-JP" altLang="en-US" sz="1200" dirty="0" smtClean="0"/>
                <a:t>↓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3" name="グループ化 50"/>
          <p:cNvGrpSpPr/>
          <p:nvPr/>
        </p:nvGrpSpPr>
        <p:grpSpPr>
          <a:xfrm>
            <a:off x="4929190" y="2786058"/>
            <a:ext cx="492443" cy="1759691"/>
            <a:chOff x="571472" y="2786058"/>
            <a:chExt cx="492443" cy="1759691"/>
          </a:xfrm>
        </p:grpSpPr>
        <p:sp>
          <p:nvSpPr>
            <p:cNvPr id="31" name="下矢印 30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571472" y="3714752"/>
              <a:ext cx="492443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</a:p>
            <a:p>
              <a:pPr algn="ctr"/>
              <a:r>
                <a:rPr lang="ja-JP" altLang="en-US" sz="1200" dirty="0" smtClean="0"/>
                <a:t>↓</a:t>
              </a:r>
              <a:endParaRPr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</p:txBody>
        </p:sp>
      </p:grpSp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428992" y="1785926"/>
            <a:ext cx="421484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5000628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4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grpSp>
        <p:nvGrpSpPr>
          <p:cNvPr id="4" name="グループ化 34"/>
          <p:cNvGrpSpPr/>
          <p:nvPr/>
        </p:nvGrpSpPr>
        <p:grpSpPr>
          <a:xfrm>
            <a:off x="3428992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5" name="グループ化 35"/>
          <p:cNvGrpSpPr/>
          <p:nvPr/>
        </p:nvGrpSpPr>
        <p:grpSpPr>
          <a:xfrm>
            <a:off x="7000892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cxnSp>
        <p:nvCxnSpPr>
          <p:cNvPr id="34" name="直線コネクタ 33"/>
          <p:cNvCxnSpPr/>
          <p:nvPr/>
        </p:nvCxnSpPr>
        <p:spPr>
          <a:xfrm rot="5400000">
            <a:off x="4072728" y="2713826"/>
            <a:ext cx="3000396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テキスト ボックス 38"/>
          <p:cNvSpPr txBox="1"/>
          <p:nvPr/>
        </p:nvSpPr>
        <p:spPr>
          <a:xfrm>
            <a:off x="3000364" y="4572008"/>
            <a:ext cx="254749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 smtClean="0"/>
              <a:t>この区間をクイックソート</a:t>
            </a:r>
            <a:endParaRPr kumimoji="1" lang="en-US" altLang="ja-JP" dirty="0" smtClean="0"/>
          </a:p>
          <a:p>
            <a:pPr algn="ctr"/>
            <a:r>
              <a:rPr lang="ja-JP" altLang="en-US" dirty="0" smtClean="0"/>
              <a:t>（再帰呼出）</a:t>
            </a:r>
            <a:endParaRPr lang="en-US" altLang="ja-JP" dirty="0" smtClean="0"/>
          </a:p>
          <a:p>
            <a:pPr algn="ctr"/>
            <a:r>
              <a:rPr lang="ja-JP" altLang="en-US" dirty="0" smtClean="0"/>
              <a:t>↓</a:t>
            </a:r>
            <a:endParaRPr lang="en-US" altLang="ja-JP" dirty="0" smtClean="0"/>
          </a:p>
          <a:p>
            <a:pPr algn="ctr"/>
            <a:r>
              <a:rPr lang="ja-JP" altLang="en-US" dirty="0" smtClean="0">
                <a:solidFill>
                  <a:srgbClr val="FF0000"/>
                </a:solidFill>
              </a:rPr>
              <a:t>ソート完了！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49"/>
          <p:cNvGrpSpPr/>
          <p:nvPr/>
        </p:nvGrpSpPr>
        <p:grpSpPr>
          <a:xfrm>
            <a:off x="5500694" y="2786058"/>
            <a:ext cx="492443" cy="1944357"/>
            <a:chOff x="571472" y="2786058"/>
            <a:chExt cx="492443" cy="1944357"/>
          </a:xfrm>
        </p:grpSpPr>
        <p:sp>
          <p:nvSpPr>
            <p:cNvPr id="26" name="下矢印 25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571472" y="3714752"/>
              <a:ext cx="49244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kumimoji="1"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kumimoji="1" lang="ja-JP" altLang="en-US" sz="1200" dirty="0" smtClean="0"/>
                <a:t>↓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3" name="グループ化 50"/>
          <p:cNvGrpSpPr/>
          <p:nvPr/>
        </p:nvGrpSpPr>
        <p:grpSpPr>
          <a:xfrm>
            <a:off x="4929190" y="2786058"/>
            <a:ext cx="492443" cy="1759691"/>
            <a:chOff x="571472" y="2786058"/>
            <a:chExt cx="492443" cy="1759691"/>
          </a:xfrm>
        </p:grpSpPr>
        <p:sp>
          <p:nvSpPr>
            <p:cNvPr id="31" name="下矢印 30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571472" y="3714752"/>
              <a:ext cx="492443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</a:p>
            <a:p>
              <a:pPr algn="ctr"/>
              <a:r>
                <a:rPr lang="ja-JP" altLang="en-US" sz="1200" dirty="0" smtClean="0"/>
                <a:t>↓</a:t>
              </a:r>
              <a:endParaRPr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</p:txBody>
        </p:sp>
      </p:grpSp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428992" y="1785926"/>
            <a:ext cx="421484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5000628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4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grpSp>
        <p:nvGrpSpPr>
          <p:cNvPr id="4" name="グループ化 34"/>
          <p:cNvGrpSpPr/>
          <p:nvPr/>
        </p:nvGrpSpPr>
        <p:grpSpPr>
          <a:xfrm>
            <a:off x="3428992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5" name="グループ化 35"/>
          <p:cNvGrpSpPr/>
          <p:nvPr/>
        </p:nvGrpSpPr>
        <p:grpSpPr>
          <a:xfrm>
            <a:off x="7000892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cxnSp>
        <p:nvCxnSpPr>
          <p:cNvPr id="34" name="直線コネクタ 33"/>
          <p:cNvCxnSpPr/>
          <p:nvPr/>
        </p:nvCxnSpPr>
        <p:spPr>
          <a:xfrm rot="5400000">
            <a:off x="4072728" y="2713826"/>
            <a:ext cx="3000396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テキスト ボックス 24"/>
          <p:cNvSpPr txBox="1"/>
          <p:nvPr/>
        </p:nvSpPr>
        <p:spPr>
          <a:xfrm>
            <a:off x="5572132" y="4572008"/>
            <a:ext cx="25474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 smtClean="0"/>
              <a:t>この区間をクイックソート</a:t>
            </a:r>
            <a:endParaRPr kumimoji="1" lang="en-US" altLang="ja-JP" dirty="0" smtClean="0"/>
          </a:p>
          <a:p>
            <a:pPr algn="ctr"/>
            <a:r>
              <a:rPr lang="ja-JP" altLang="en-US" dirty="0" smtClean="0"/>
              <a:t>（再帰呼出）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357158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858148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55" name="正方形/長方形 54"/>
          <p:cNvSpPr/>
          <p:nvPr/>
        </p:nvSpPr>
        <p:spPr>
          <a:xfrm>
            <a:off x="3428992" y="435769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3643306" y="50720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grpSp>
        <p:nvGrpSpPr>
          <p:cNvPr id="4" name="グループ化 49"/>
          <p:cNvGrpSpPr/>
          <p:nvPr/>
        </p:nvGrpSpPr>
        <p:grpSpPr>
          <a:xfrm>
            <a:off x="1357290" y="2786058"/>
            <a:ext cx="646331" cy="1575025"/>
            <a:chOff x="571472" y="2786058"/>
            <a:chExt cx="646331" cy="1575025"/>
          </a:xfrm>
        </p:grpSpPr>
        <p:sp>
          <p:nvSpPr>
            <p:cNvPr id="30" name="下矢印 29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cxnSp>
        <p:nvCxnSpPr>
          <p:cNvPr id="32" name="曲線コネクタ 31"/>
          <p:cNvCxnSpPr>
            <a:stCxn id="27" idx="2"/>
            <a:endCxn id="55" idx="0"/>
          </p:cNvCxnSpPr>
          <p:nvPr/>
        </p:nvCxnSpPr>
        <p:spPr>
          <a:xfrm rot="5400000">
            <a:off x="4714876" y="1928802"/>
            <a:ext cx="1643074" cy="3214710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グループ化 50"/>
          <p:cNvGrpSpPr/>
          <p:nvPr/>
        </p:nvGrpSpPr>
        <p:grpSpPr>
          <a:xfrm>
            <a:off x="6929454" y="2786058"/>
            <a:ext cx="646331" cy="1575025"/>
            <a:chOff x="571472" y="2786058"/>
            <a:chExt cx="646331" cy="1575025"/>
          </a:xfrm>
        </p:grpSpPr>
        <p:sp>
          <p:nvSpPr>
            <p:cNvPr id="33" name="下矢印 32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sp>
        <p:nvSpPr>
          <p:cNvPr id="39" name="テキスト ボックス 38"/>
          <p:cNvSpPr txBox="1"/>
          <p:nvPr/>
        </p:nvSpPr>
        <p:spPr>
          <a:xfrm>
            <a:off x="5214942" y="3071810"/>
            <a:ext cx="1027845" cy="120032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 smtClean="0"/>
              <a:t>比較：</a:t>
            </a:r>
            <a:endParaRPr kumimoji="1" lang="en-US" altLang="ja-JP" dirty="0" smtClean="0"/>
          </a:p>
          <a:p>
            <a:pPr algn="ctr"/>
            <a:r>
              <a:rPr lang="ja-JP" altLang="en-US" dirty="0" smtClean="0"/>
              <a:t>基準より</a:t>
            </a:r>
            <a:endParaRPr lang="en-US" altLang="ja-JP" dirty="0" smtClean="0"/>
          </a:p>
          <a:p>
            <a:pPr algn="ctr"/>
            <a:r>
              <a:rPr kumimoji="1" lang="ja-JP" altLang="en-US" dirty="0" smtClean="0"/>
              <a:t>小さい</a:t>
            </a:r>
            <a:endParaRPr kumimoji="1" lang="en-US" altLang="ja-JP" dirty="0" smtClean="0"/>
          </a:p>
          <a:p>
            <a:pPr algn="ctr"/>
            <a:r>
              <a:rPr lang="en-US" altLang="ja-JP" dirty="0" smtClean="0"/>
              <a:t>NG</a:t>
            </a:r>
            <a:r>
              <a:rPr kumimoji="1" lang="en-US" altLang="ja-JP" dirty="0" smtClean="0"/>
              <a:t>!</a:t>
            </a:r>
            <a:endParaRPr kumimoji="1" lang="ja-JP" altLang="en-US" dirty="0"/>
          </a:p>
        </p:txBody>
      </p:sp>
      <p:sp>
        <p:nvSpPr>
          <p:cNvPr id="36" name="正方形/長方形 35"/>
          <p:cNvSpPr/>
          <p:nvPr/>
        </p:nvSpPr>
        <p:spPr>
          <a:xfrm>
            <a:off x="6143636" y="4357694"/>
            <a:ext cx="27238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「右側」の入替候補</a:t>
            </a:r>
            <a:r>
              <a:rPr lang="ja-JP" altLang="en-US" dirty="0" smtClean="0">
                <a:solidFill>
                  <a:srgbClr val="FF0000"/>
                </a:solidFill>
              </a:rPr>
              <a:t>発見！</a:t>
            </a:r>
            <a:endParaRPr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5572132" y="1785926"/>
            <a:ext cx="207170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000760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2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grpSp>
        <p:nvGrpSpPr>
          <p:cNvPr id="4" name="グループ化 34"/>
          <p:cNvGrpSpPr/>
          <p:nvPr/>
        </p:nvGrpSpPr>
        <p:grpSpPr>
          <a:xfrm>
            <a:off x="5500694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5" name="グループ化 35"/>
          <p:cNvGrpSpPr/>
          <p:nvPr/>
        </p:nvGrpSpPr>
        <p:grpSpPr>
          <a:xfrm>
            <a:off x="7000892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572132" y="4572008"/>
            <a:ext cx="25474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 smtClean="0"/>
              <a:t>この区間をクイックソート</a:t>
            </a:r>
            <a:endParaRPr kumimoji="1" lang="en-US" altLang="ja-JP" dirty="0" smtClean="0"/>
          </a:p>
          <a:p>
            <a:pPr algn="ctr"/>
            <a:r>
              <a:rPr lang="ja-JP" altLang="en-US" dirty="0" smtClean="0"/>
              <a:t>（再帰呼出）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5572132" y="1785926"/>
            <a:ext cx="207170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000760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2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5500694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000892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17" name="グループ化 16"/>
          <p:cNvGrpSpPr/>
          <p:nvPr/>
        </p:nvGrpSpPr>
        <p:grpSpPr>
          <a:xfrm>
            <a:off x="5857884" y="2786058"/>
            <a:ext cx="492443" cy="705627"/>
            <a:chOff x="428596" y="2786058"/>
            <a:chExt cx="492443" cy="705627"/>
          </a:xfrm>
        </p:grpSpPr>
        <p:sp>
          <p:nvSpPr>
            <p:cNvPr id="18" name="下矢印 17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C0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" name="テキスト ボックス 18"/>
            <p:cNvSpPr txBox="1"/>
            <p:nvPr/>
          </p:nvSpPr>
          <p:spPr>
            <a:xfrm>
              <a:off x="428596" y="3214686"/>
              <a:ext cx="49244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ja-JP" altLang="en-US" sz="1200" dirty="0" smtClean="0"/>
                <a:t>真中</a:t>
              </a:r>
              <a:endParaRPr lang="en-US" altLang="ja-JP" sz="1200" dirty="0" smtClean="0"/>
            </a:p>
          </p:txBody>
        </p:sp>
      </p:grpSp>
      <p:sp>
        <p:nvSpPr>
          <p:cNvPr id="20" name="正方形/長方形 19"/>
          <p:cNvSpPr/>
          <p:nvPr/>
        </p:nvSpPr>
        <p:spPr>
          <a:xfrm>
            <a:off x="6143637" y="4348940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6357951" y="506332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cxnSp>
        <p:nvCxnSpPr>
          <p:cNvPr id="22" name="直線矢印コネクタ 21"/>
          <p:cNvCxnSpPr>
            <a:endCxn id="20" idx="0"/>
          </p:cNvCxnSpPr>
          <p:nvPr/>
        </p:nvCxnSpPr>
        <p:spPr>
          <a:xfrm rot="16200000" flipH="1">
            <a:off x="5945277" y="3650513"/>
            <a:ext cx="857255" cy="5395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5572132" y="1785926"/>
            <a:ext cx="207170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000760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2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5500694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000892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6143637" y="4348940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6357951" y="506332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grpSp>
        <p:nvGrpSpPr>
          <p:cNvPr id="23" name="グループ化 49"/>
          <p:cNvGrpSpPr/>
          <p:nvPr/>
        </p:nvGrpSpPr>
        <p:grpSpPr>
          <a:xfrm>
            <a:off x="5786446" y="2786058"/>
            <a:ext cx="646331" cy="1575025"/>
            <a:chOff x="571472" y="2786058"/>
            <a:chExt cx="646331" cy="1575025"/>
          </a:xfrm>
        </p:grpSpPr>
        <p:sp>
          <p:nvSpPr>
            <p:cNvPr id="24" name="下矢印 23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cxnSp>
        <p:nvCxnSpPr>
          <p:cNvPr id="26" name="曲線コネクタ 25"/>
          <p:cNvCxnSpPr/>
          <p:nvPr/>
        </p:nvCxnSpPr>
        <p:spPr>
          <a:xfrm rot="16200000" flipH="1">
            <a:off x="5505071" y="3210308"/>
            <a:ext cx="1634320" cy="642943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6357950" y="3286124"/>
            <a:ext cx="761747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 smtClean="0"/>
              <a:t>比較：</a:t>
            </a:r>
            <a:endParaRPr kumimoji="1" lang="en-US" altLang="ja-JP" dirty="0" smtClean="0"/>
          </a:p>
          <a:p>
            <a:pPr algn="ctr"/>
            <a:r>
              <a:rPr kumimoji="1" lang="en-US" altLang="ja-JP" dirty="0" smtClean="0"/>
              <a:t>NG!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5572132" y="1785926"/>
            <a:ext cx="207170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000760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2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5500694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000892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6143637" y="4348940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6357951" y="506332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grpSp>
        <p:nvGrpSpPr>
          <p:cNvPr id="4" name="グループ化 49"/>
          <p:cNvGrpSpPr/>
          <p:nvPr/>
        </p:nvGrpSpPr>
        <p:grpSpPr>
          <a:xfrm>
            <a:off x="5786446" y="2786058"/>
            <a:ext cx="646331" cy="1575025"/>
            <a:chOff x="571472" y="2786058"/>
            <a:chExt cx="646331" cy="1575025"/>
          </a:xfrm>
        </p:grpSpPr>
        <p:sp>
          <p:nvSpPr>
            <p:cNvPr id="24" name="下矢印 23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cxnSp>
        <p:nvCxnSpPr>
          <p:cNvPr id="26" name="曲線コネクタ 25"/>
          <p:cNvCxnSpPr>
            <a:stCxn id="40" idx="2"/>
          </p:cNvCxnSpPr>
          <p:nvPr/>
        </p:nvCxnSpPr>
        <p:spPr>
          <a:xfrm rot="5400000">
            <a:off x="6076575" y="3281747"/>
            <a:ext cx="1634320" cy="500066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6357950" y="3286124"/>
            <a:ext cx="761747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 smtClean="0"/>
              <a:t>比較：</a:t>
            </a:r>
            <a:endParaRPr kumimoji="1" lang="en-US" altLang="ja-JP" dirty="0" smtClean="0"/>
          </a:p>
          <a:p>
            <a:pPr algn="ctr"/>
            <a:r>
              <a:rPr kumimoji="1" lang="en-US" altLang="ja-JP" dirty="0" smtClean="0"/>
              <a:t>OK!</a:t>
            </a:r>
            <a:endParaRPr kumimoji="1" lang="ja-JP" altLang="en-US" dirty="0"/>
          </a:p>
        </p:txBody>
      </p:sp>
      <p:grpSp>
        <p:nvGrpSpPr>
          <p:cNvPr id="22" name="グループ化 50"/>
          <p:cNvGrpSpPr/>
          <p:nvPr/>
        </p:nvGrpSpPr>
        <p:grpSpPr>
          <a:xfrm>
            <a:off x="6715140" y="2786058"/>
            <a:ext cx="646331" cy="1575025"/>
            <a:chOff x="571472" y="2786058"/>
            <a:chExt cx="646331" cy="1575025"/>
          </a:xfrm>
        </p:grpSpPr>
        <p:sp>
          <p:nvSpPr>
            <p:cNvPr id="23" name="下矢印 22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5572132" y="1785926"/>
            <a:ext cx="207170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000760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2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5500694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000892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6143637" y="4348940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6357951" y="506332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grpSp>
        <p:nvGrpSpPr>
          <p:cNvPr id="4" name="グループ化 49"/>
          <p:cNvGrpSpPr/>
          <p:nvPr/>
        </p:nvGrpSpPr>
        <p:grpSpPr>
          <a:xfrm>
            <a:off x="5786446" y="2786058"/>
            <a:ext cx="646331" cy="1575025"/>
            <a:chOff x="571472" y="2786058"/>
            <a:chExt cx="646331" cy="1575025"/>
          </a:xfrm>
        </p:grpSpPr>
        <p:sp>
          <p:nvSpPr>
            <p:cNvPr id="24" name="下矢印 23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cxnSp>
        <p:nvCxnSpPr>
          <p:cNvPr id="26" name="曲線コネクタ 25"/>
          <p:cNvCxnSpPr>
            <a:stCxn id="28" idx="2"/>
          </p:cNvCxnSpPr>
          <p:nvPr/>
        </p:nvCxnSpPr>
        <p:spPr>
          <a:xfrm rot="16200000" flipH="1">
            <a:off x="5540790" y="3246028"/>
            <a:ext cx="1634320" cy="571504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6357950" y="3286124"/>
            <a:ext cx="761747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 smtClean="0"/>
              <a:t>比較：</a:t>
            </a:r>
            <a:endParaRPr kumimoji="1" lang="en-US" altLang="ja-JP" dirty="0" smtClean="0"/>
          </a:p>
          <a:p>
            <a:pPr algn="ctr"/>
            <a:r>
              <a:rPr kumimoji="1" lang="en-US" altLang="ja-JP" dirty="0" smtClean="0"/>
              <a:t>OK!</a:t>
            </a:r>
            <a:endParaRPr kumimoji="1" lang="ja-JP" altLang="en-US" dirty="0"/>
          </a:p>
        </p:txBody>
      </p:sp>
      <p:grpSp>
        <p:nvGrpSpPr>
          <p:cNvPr id="5" name="グループ化 50"/>
          <p:cNvGrpSpPr/>
          <p:nvPr/>
        </p:nvGrpSpPr>
        <p:grpSpPr>
          <a:xfrm>
            <a:off x="6000760" y="2786058"/>
            <a:ext cx="646331" cy="1575025"/>
            <a:chOff x="571472" y="2786058"/>
            <a:chExt cx="646331" cy="1575025"/>
          </a:xfrm>
        </p:grpSpPr>
        <p:sp>
          <p:nvSpPr>
            <p:cNvPr id="23" name="下矢印 22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5572132" y="1785926"/>
            <a:ext cx="207170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000760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2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5500694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000892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6143637" y="4348940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6357951" y="506332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 smtClean="0"/>
              <a:t>基準</a:t>
            </a:r>
            <a:endParaRPr lang="en-US" altLang="ja-JP" sz="1200" dirty="0" smtClean="0"/>
          </a:p>
          <a:p>
            <a:pPr algn="ctr"/>
            <a:r>
              <a:rPr lang="en-US" altLang="ja-JP" sz="1200" dirty="0" smtClean="0"/>
              <a:t>x</a:t>
            </a:r>
          </a:p>
          <a:p>
            <a:pPr algn="ctr"/>
            <a:r>
              <a:rPr lang="ja-JP" altLang="en-US" sz="1200" dirty="0" smtClean="0">
                <a:solidFill>
                  <a:srgbClr val="00B050"/>
                </a:solidFill>
              </a:rPr>
              <a:t>（定数）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  <p:grpSp>
        <p:nvGrpSpPr>
          <p:cNvPr id="4" name="グループ化 49"/>
          <p:cNvGrpSpPr/>
          <p:nvPr/>
        </p:nvGrpSpPr>
        <p:grpSpPr>
          <a:xfrm>
            <a:off x="5786446" y="2786058"/>
            <a:ext cx="646331" cy="1575025"/>
            <a:chOff x="571472" y="2786058"/>
            <a:chExt cx="646331" cy="1575025"/>
          </a:xfrm>
        </p:grpSpPr>
        <p:sp>
          <p:nvSpPr>
            <p:cNvPr id="24" name="下矢印 23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cxnSp>
        <p:nvCxnSpPr>
          <p:cNvPr id="26" name="曲線コネクタ 25"/>
          <p:cNvCxnSpPr>
            <a:stCxn id="28" idx="2"/>
          </p:cNvCxnSpPr>
          <p:nvPr/>
        </p:nvCxnSpPr>
        <p:spPr>
          <a:xfrm rot="16200000" flipH="1">
            <a:off x="5540790" y="3246028"/>
            <a:ext cx="1634320" cy="571504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6357950" y="3286124"/>
            <a:ext cx="761747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 smtClean="0"/>
              <a:t>比較：</a:t>
            </a:r>
            <a:endParaRPr kumimoji="1" lang="en-US" altLang="ja-JP" dirty="0" smtClean="0"/>
          </a:p>
          <a:p>
            <a:pPr algn="ctr"/>
            <a:r>
              <a:rPr kumimoji="1" lang="en-US" altLang="ja-JP" dirty="0" smtClean="0"/>
              <a:t>OK!</a:t>
            </a:r>
            <a:endParaRPr kumimoji="1" lang="ja-JP" altLang="en-US" dirty="0"/>
          </a:p>
        </p:txBody>
      </p:sp>
      <p:grpSp>
        <p:nvGrpSpPr>
          <p:cNvPr id="5" name="グループ化 50"/>
          <p:cNvGrpSpPr/>
          <p:nvPr/>
        </p:nvGrpSpPr>
        <p:grpSpPr>
          <a:xfrm>
            <a:off x="6000760" y="2786058"/>
            <a:ext cx="646331" cy="1575025"/>
            <a:chOff x="571472" y="2786058"/>
            <a:chExt cx="646331" cy="1575025"/>
          </a:xfrm>
        </p:grpSpPr>
        <p:sp>
          <p:nvSpPr>
            <p:cNvPr id="23" name="下矢印 22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30" name="グループ化 49"/>
          <p:cNvGrpSpPr/>
          <p:nvPr/>
        </p:nvGrpSpPr>
        <p:grpSpPr>
          <a:xfrm>
            <a:off x="6715140" y="2786058"/>
            <a:ext cx="646331" cy="1575025"/>
            <a:chOff x="571472" y="2786058"/>
            <a:chExt cx="646331" cy="1575025"/>
          </a:xfrm>
        </p:grpSpPr>
        <p:sp>
          <p:nvSpPr>
            <p:cNvPr id="31" name="下矢印 30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33" name="グループ化 50"/>
          <p:cNvGrpSpPr/>
          <p:nvPr/>
        </p:nvGrpSpPr>
        <p:grpSpPr>
          <a:xfrm>
            <a:off x="4714876" y="2786058"/>
            <a:ext cx="646331" cy="1575025"/>
            <a:chOff x="571472" y="2786058"/>
            <a:chExt cx="646331" cy="1575025"/>
          </a:xfrm>
        </p:grpSpPr>
        <p:sp>
          <p:nvSpPr>
            <p:cNvPr id="34" name="下矢印 33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cxnSp>
        <p:nvCxnSpPr>
          <p:cNvPr id="36" name="直線矢印コネクタ 35"/>
          <p:cNvCxnSpPr/>
          <p:nvPr/>
        </p:nvCxnSpPr>
        <p:spPr>
          <a:xfrm>
            <a:off x="6215074" y="3214686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矢印コネクタ 38"/>
          <p:cNvCxnSpPr/>
          <p:nvPr/>
        </p:nvCxnSpPr>
        <p:spPr>
          <a:xfrm rot="10800000">
            <a:off x="5143504" y="3429000"/>
            <a:ext cx="107157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5572132" y="1785926"/>
            <a:ext cx="207170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000760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2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grpSp>
        <p:nvGrpSpPr>
          <p:cNvPr id="2" name="グループ化 34"/>
          <p:cNvGrpSpPr/>
          <p:nvPr/>
        </p:nvGrpSpPr>
        <p:grpSpPr>
          <a:xfrm>
            <a:off x="5500694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グループ化 35"/>
          <p:cNvGrpSpPr/>
          <p:nvPr/>
        </p:nvGrpSpPr>
        <p:grpSpPr>
          <a:xfrm>
            <a:off x="7000892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grpSp>
        <p:nvGrpSpPr>
          <p:cNvPr id="6" name="グループ化 49"/>
          <p:cNvGrpSpPr/>
          <p:nvPr/>
        </p:nvGrpSpPr>
        <p:grpSpPr>
          <a:xfrm>
            <a:off x="6715140" y="2786058"/>
            <a:ext cx="646331" cy="1575025"/>
            <a:chOff x="571472" y="2786058"/>
            <a:chExt cx="646331" cy="1575025"/>
          </a:xfrm>
        </p:grpSpPr>
        <p:sp>
          <p:nvSpPr>
            <p:cNvPr id="31" name="下矢印 30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8" name="グループ化 50"/>
          <p:cNvGrpSpPr/>
          <p:nvPr/>
        </p:nvGrpSpPr>
        <p:grpSpPr>
          <a:xfrm>
            <a:off x="4714876" y="2786058"/>
            <a:ext cx="646331" cy="1575025"/>
            <a:chOff x="571472" y="2786058"/>
            <a:chExt cx="646331" cy="1575025"/>
          </a:xfrm>
        </p:grpSpPr>
        <p:sp>
          <p:nvSpPr>
            <p:cNvPr id="34" name="下矢印 33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571472" y="3714752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右候補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70C0"/>
                  </a:solidFill>
                </a:rPr>
                <a:t>（変数）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sp>
        <p:nvSpPr>
          <p:cNvPr id="33" name="テキスト ボックス 32"/>
          <p:cNvSpPr txBox="1"/>
          <p:nvPr/>
        </p:nvSpPr>
        <p:spPr>
          <a:xfrm>
            <a:off x="4857752" y="4429132"/>
            <a:ext cx="15371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left</a:t>
            </a:r>
            <a:r>
              <a:rPr lang="ja-JP" altLang="en-US" dirty="0" smtClean="0"/>
              <a:t>と</a:t>
            </a:r>
            <a:r>
              <a:rPr lang="en-US" altLang="ja-JP" dirty="0" smtClean="0"/>
              <a:t>j</a:t>
            </a:r>
            <a:r>
              <a:rPr lang="ja-JP" altLang="en-US" dirty="0" smtClean="0"/>
              <a:t>が逆転：</a:t>
            </a:r>
            <a:endParaRPr lang="en-US" altLang="ja-JP" dirty="0" smtClean="0"/>
          </a:p>
          <a:p>
            <a:r>
              <a:rPr kumimoji="1" lang="ja-JP" altLang="en-US" dirty="0" smtClean="0"/>
              <a:t>ソート完了！</a:t>
            </a:r>
            <a:endParaRPr kumimoji="1" lang="ja-JP" altLang="en-US" dirty="0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6715140" y="4429132"/>
            <a:ext cx="16605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</a:t>
            </a:r>
            <a:r>
              <a:rPr lang="ja-JP" altLang="en-US" dirty="0" smtClean="0"/>
              <a:t>と</a:t>
            </a:r>
            <a:r>
              <a:rPr lang="en-US" altLang="ja-JP" dirty="0" smtClean="0"/>
              <a:t>right</a:t>
            </a:r>
            <a:r>
              <a:rPr lang="ja-JP" altLang="en-US" dirty="0" smtClean="0"/>
              <a:t>が一致：</a:t>
            </a:r>
            <a:endParaRPr lang="en-US" altLang="ja-JP" dirty="0" smtClean="0"/>
          </a:p>
          <a:p>
            <a:r>
              <a:rPr kumimoji="1" lang="ja-JP" altLang="en-US" dirty="0" smtClean="0"/>
              <a:t>ソート完了！</a:t>
            </a:r>
            <a:endParaRPr kumimoji="1" lang="ja-JP" altLang="en-US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5072066" y="5072074"/>
            <a:ext cx="36631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rgbClr val="FF0000"/>
                </a:solidFill>
              </a:rPr>
              <a:t>呼び出し元に戻る</a:t>
            </a:r>
            <a:endParaRPr kumimoji="1" lang="ja-JP" altLang="en-US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49"/>
          <p:cNvGrpSpPr/>
          <p:nvPr/>
        </p:nvGrpSpPr>
        <p:grpSpPr>
          <a:xfrm>
            <a:off x="5500694" y="2786058"/>
            <a:ext cx="492443" cy="1944357"/>
            <a:chOff x="571472" y="2786058"/>
            <a:chExt cx="492443" cy="1944357"/>
          </a:xfrm>
        </p:grpSpPr>
        <p:sp>
          <p:nvSpPr>
            <p:cNvPr id="26" name="下矢印 25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571472" y="3714752"/>
              <a:ext cx="49244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kumimoji="1"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kumimoji="1" lang="ja-JP" altLang="en-US" sz="1200" dirty="0" smtClean="0"/>
                <a:t>↓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3" name="グループ化 50"/>
          <p:cNvGrpSpPr/>
          <p:nvPr/>
        </p:nvGrpSpPr>
        <p:grpSpPr>
          <a:xfrm>
            <a:off x="4929190" y="2786058"/>
            <a:ext cx="492443" cy="1759691"/>
            <a:chOff x="571472" y="2786058"/>
            <a:chExt cx="492443" cy="1759691"/>
          </a:xfrm>
        </p:grpSpPr>
        <p:sp>
          <p:nvSpPr>
            <p:cNvPr id="31" name="下矢印 30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571472" y="3714752"/>
              <a:ext cx="492443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</a:p>
            <a:p>
              <a:pPr algn="ctr"/>
              <a:r>
                <a:rPr lang="ja-JP" altLang="en-US" sz="1200" dirty="0" smtClean="0"/>
                <a:t>↓</a:t>
              </a:r>
              <a:endParaRPr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</p:txBody>
        </p:sp>
      </p:grpSp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428992" y="1785926"/>
            <a:ext cx="421484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5000628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4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grpSp>
        <p:nvGrpSpPr>
          <p:cNvPr id="4" name="グループ化 34"/>
          <p:cNvGrpSpPr/>
          <p:nvPr/>
        </p:nvGrpSpPr>
        <p:grpSpPr>
          <a:xfrm>
            <a:off x="3428992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5" name="グループ化 35"/>
          <p:cNvGrpSpPr/>
          <p:nvPr/>
        </p:nvGrpSpPr>
        <p:grpSpPr>
          <a:xfrm>
            <a:off x="7000892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cxnSp>
        <p:nvCxnSpPr>
          <p:cNvPr id="34" name="直線コネクタ 33"/>
          <p:cNvCxnSpPr/>
          <p:nvPr/>
        </p:nvCxnSpPr>
        <p:spPr>
          <a:xfrm rot="5400000">
            <a:off x="4072728" y="2713826"/>
            <a:ext cx="3000396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テキスト ボックス 24"/>
          <p:cNvSpPr txBox="1"/>
          <p:nvPr/>
        </p:nvSpPr>
        <p:spPr>
          <a:xfrm>
            <a:off x="5572132" y="4572008"/>
            <a:ext cx="254749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 smtClean="0"/>
              <a:t>この区間をクイックソート</a:t>
            </a:r>
            <a:endParaRPr kumimoji="1" lang="en-US" altLang="ja-JP" dirty="0" smtClean="0"/>
          </a:p>
          <a:p>
            <a:pPr algn="ctr"/>
            <a:r>
              <a:rPr lang="ja-JP" altLang="en-US" dirty="0" smtClean="0"/>
              <a:t>（再帰呼出）</a:t>
            </a:r>
            <a:endParaRPr lang="en-US" altLang="ja-JP" dirty="0" smtClean="0"/>
          </a:p>
          <a:p>
            <a:pPr algn="ctr"/>
            <a:r>
              <a:rPr lang="ja-JP" altLang="en-US" dirty="0" smtClean="0"/>
              <a:t>↓</a:t>
            </a:r>
            <a:endParaRPr lang="en-US" altLang="ja-JP" dirty="0" smtClean="0"/>
          </a:p>
          <a:p>
            <a:pPr algn="ctr"/>
            <a:r>
              <a:rPr lang="ja-JP" altLang="en-US" dirty="0" smtClean="0">
                <a:solidFill>
                  <a:srgbClr val="FF0000"/>
                </a:solidFill>
              </a:rPr>
              <a:t>ソート完了！</a:t>
            </a: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2285984" y="4929198"/>
            <a:ext cx="36631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rgbClr val="FF0000"/>
                </a:solidFill>
              </a:rPr>
              <a:t>呼び出し元に戻る</a:t>
            </a:r>
            <a:endParaRPr kumimoji="1" lang="ja-JP" altLang="en-US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49"/>
          <p:cNvGrpSpPr/>
          <p:nvPr/>
        </p:nvGrpSpPr>
        <p:grpSpPr>
          <a:xfrm>
            <a:off x="7572396" y="2786058"/>
            <a:ext cx="492443" cy="1944357"/>
            <a:chOff x="571472" y="2786058"/>
            <a:chExt cx="492443" cy="1944357"/>
          </a:xfrm>
        </p:grpSpPr>
        <p:sp>
          <p:nvSpPr>
            <p:cNvPr id="35" name="下矢印 34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6" name="テキスト ボックス 35"/>
            <p:cNvSpPr txBox="1"/>
            <p:nvPr/>
          </p:nvSpPr>
          <p:spPr>
            <a:xfrm>
              <a:off x="571472" y="3714752"/>
              <a:ext cx="49244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kumimoji="1"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kumimoji="1" lang="ja-JP" altLang="en-US" sz="1200" dirty="0" smtClean="0"/>
                <a:t>↓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3" name="グループ化 50"/>
          <p:cNvGrpSpPr/>
          <p:nvPr/>
        </p:nvGrpSpPr>
        <p:grpSpPr>
          <a:xfrm>
            <a:off x="7000892" y="2786058"/>
            <a:ext cx="492443" cy="1759691"/>
            <a:chOff x="571472" y="2786058"/>
            <a:chExt cx="492443" cy="1759691"/>
          </a:xfrm>
        </p:grpSpPr>
        <p:sp>
          <p:nvSpPr>
            <p:cNvPr id="42" name="下矢印 41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3" name="テキスト ボックス 42"/>
            <p:cNvSpPr txBox="1"/>
            <p:nvPr/>
          </p:nvSpPr>
          <p:spPr>
            <a:xfrm>
              <a:off x="571472" y="3714752"/>
              <a:ext cx="492443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</a:p>
            <a:p>
              <a:pPr algn="ctr"/>
              <a:r>
                <a:rPr lang="ja-JP" altLang="en-US" sz="1200" dirty="0" smtClean="0"/>
                <a:t>↓</a:t>
              </a:r>
              <a:endParaRPr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</p:txBody>
        </p:sp>
      </p:grpSp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428992" y="1785926"/>
            <a:ext cx="528641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542925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5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grpSp>
        <p:nvGrpSpPr>
          <p:cNvPr id="4" name="グループ化 34"/>
          <p:cNvGrpSpPr/>
          <p:nvPr/>
        </p:nvGrpSpPr>
        <p:grpSpPr>
          <a:xfrm>
            <a:off x="3428992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5" name="グループ化 35"/>
          <p:cNvGrpSpPr/>
          <p:nvPr/>
        </p:nvGrpSpPr>
        <p:grpSpPr>
          <a:xfrm>
            <a:off x="7858148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32" name="正方形/長方形 31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cxnSp>
        <p:nvCxnSpPr>
          <p:cNvPr id="28" name="直線コネクタ 27"/>
          <p:cNvCxnSpPr/>
          <p:nvPr/>
        </p:nvCxnSpPr>
        <p:spPr>
          <a:xfrm rot="5400000">
            <a:off x="6215868" y="2713826"/>
            <a:ext cx="3000396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テキスト ボックス 43"/>
          <p:cNvSpPr txBox="1"/>
          <p:nvPr/>
        </p:nvSpPr>
        <p:spPr>
          <a:xfrm>
            <a:off x="4286248" y="3500438"/>
            <a:ext cx="254749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 smtClean="0"/>
              <a:t>この区間をクイックソート</a:t>
            </a:r>
            <a:endParaRPr kumimoji="1" lang="en-US" altLang="ja-JP" dirty="0" smtClean="0"/>
          </a:p>
          <a:p>
            <a:pPr algn="ctr"/>
            <a:r>
              <a:rPr lang="ja-JP" altLang="en-US" dirty="0" smtClean="0"/>
              <a:t>（再帰呼出）</a:t>
            </a:r>
            <a:endParaRPr lang="en-US" altLang="ja-JP" dirty="0" smtClean="0"/>
          </a:p>
          <a:p>
            <a:pPr algn="ctr"/>
            <a:r>
              <a:rPr lang="ja-JP" altLang="en-US" dirty="0" smtClean="0"/>
              <a:t>↓</a:t>
            </a:r>
            <a:endParaRPr lang="en-US" altLang="ja-JP" dirty="0" smtClean="0"/>
          </a:p>
          <a:p>
            <a:pPr algn="ctr"/>
            <a:r>
              <a:rPr lang="ja-JP" altLang="en-US" dirty="0" smtClean="0">
                <a:solidFill>
                  <a:srgbClr val="FF0000"/>
                </a:solidFill>
              </a:rPr>
              <a:t>ソート完了！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49"/>
          <p:cNvGrpSpPr/>
          <p:nvPr/>
        </p:nvGrpSpPr>
        <p:grpSpPr>
          <a:xfrm>
            <a:off x="7572396" y="2786058"/>
            <a:ext cx="492443" cy="1944357"/>
            <a:chOff x="571472" y="2786058"/>
            <a:chExt cx="492443" cy="1944357"/>
          </a:xfrm>
        </p:grpSpPr>
        <p:sp>
          <p:nvSpPr>
            <p:cNvPr id="35" name="下矢印 34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6" name="テキスト ボックス 35"/>
            <p:cNvSpPr txBox="1"/>
            <p:nvPr/>
          </p:nvSpPr>
          <p:spPr>
            <a:xfrm>
              <a:off x="571472" y="3714752"/>
              <a:ext cx="49244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kumimoji="1" lang="en-US" altLang="ja-JP" sz="1200" dirty="0" err="1" smtClean="0"/>
                <a:t>i</a:t>
              </a:r>
              <a:endParaRPr kumimoji="1" lang="en-US" altLang="ja-JP" sz="1200" dirty="0" smtClean="0"/>
            </a:p>
            <a:p>
              <a:pPr algn="ctr"/>
              <a:r>
                <a:rPr kumimoji="1" lang="ja-JP" altLang="en-US" sz="1200" dirty="0" smtClean="0"/>
                <a:t>↓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3" name="グループ化 50"/>
          <p:cNvGrpSpPr/>
          <p:nvPr/>
        </p:nvGrpSpPr>
        <p:grpSpPr>
          <a:xfrm>
            <a:off x="7000892" y="2786058"/>
            <a:ext cx="492443" cy="1759691"/>
            <a:chOff x="571472" y="2786058"/>
            <a:chExt cx="492443" cy="1759691"/>
          </a:xfrm>
        </p:grpSpPr>
        <p:sp>
          <p:nvSpPr>
            <p:cNvPr id="42" name="下矢印 41"/>
            <p:cNvSpPr/>
            <p:nvPr/>
          </p:nvSpPr>
          <p:spPr>
            <a:xfrm flipV="1">
              <a:off x="785786" y="2786058"/>
              <a:ext cx="214314" cy="928694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3" name="テキスト ボックス 42"/>
            <p:cNvSpPr txBox="1"/>
            <p:nvPr/>
          </p:nvSpPr>
          <p:spPr>
            <a:xfrm>
              <a:off x="571472" y="3714752"/>
              <a:ext cx="492443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j</a:t>
              </a:r>
            </a:p>
            <a:p>
              <a:pPr algn="ctr"/>
              <a:r>
                <a:rPr lang="ja-JP" altLang="en-US" sz="1200" dirty="0" smtClean="0"/>
                <a:t>↓</a:t>
              </a:r>
              <a:endParaRPr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</p:txBody>
        </p:sp>
      </p:grpSp>
      <p:sp>
        <p:nvSpPr>
          <p:cNvPr id="7" name="テキスト ボックス 6"/>
          <p:cNvSpPr txBox="1"/>
          <p:nvPr/>
        </p:nvSpPr>
        <p:spPr>
          <a:xfrm>
            <a:off x="0" y="571480"/>
            <a:ext cx="7157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解の方針：基準よりも小さいエリアと大きいエリアに分割する。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　それぞれのエリアについて、同じ</a:t>
            </a:r>
            <a:r>
              <a:rPr lang="ja-JP" altLang="en-US" dirty="0" smtClean="0"/>
              <a:t>処理を行う（再帰呼び出し）。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3428992" y="1785926"/>
            <a:ext cx="528641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542925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5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クイックソート</a:t>
            </a:r>
            <a:endParaRPr kumimoji="1" lang="ja-JP" altLang="en-US" dirty="0">
              <a:latin typeface="+mn-ea"/>
            </a:endParaRPr>
          </a:p>
        </p:txBody>
      </p:sp>
      <p:grpSp>
        <p:nvGrpSpPr>
          <p:cNvPr id="4" name="グループ化 34"/>
          <p:cNvGrpSpPr/>
          <p:nvPr/>
        </p:nvGrpSpPr>
        <p:grpSpPr>
          <a:xfrm>
            <a:off x="3428992" y="2786058"/>
            <a:ext cx="646331" cy="1074959"/>
            <a:chOff x="357158" y="2786058"/>
            <a:chExt cx="646331" cy="1074959"/>
          </a:xfrm>
        </p:grpSpPr>
        <p:sp>
          <p:nvSpPr>
            <p:cNvPr id="14" name="下矢印 13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左端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left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5" name="グループ化 35"/>
          <p:cNvGrpSpPr/>
          <p:nvPr/>
        </p:nvGrpSpPr>
        <p:grpSpPr>
          <a:xfrm>
            <a:off x="7858148" y="2786058"/>
            <a:ext cx="646331" cy="1074959"/>
            <a:chOff x="357158" y="2786058"/>
            <a:chExt cx="646331" cy="1074959"/>
          </a:xfrm>
        </p:grpSpPr>
        <p:sp>
          <p:nvSpPr>
            <p:cNvPr id="37" name="下矢印 36"/>
            <p:cNvSpPr/>
            <p:nvPr/>
          </p:nvSpPr>
          <p:spPr>
            <a:xfrm flipV="1">
              <a:off x="571472" y="2786058"/>
              <a:ext cx="214314" cy="428628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7158" y="32146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 smtClean="0"/>
                <a:t>右端</a:t>
              </a:r>
              <a:endParaRPr kumimoji="1" lang="en-US" altLang="ja-JP" sz="1200" dirty="0" smtClean="0"/>
            </a:p>
            <a:p>
              <a:pPr algn="ctr"/>
              <a:r>
                <a:rPr lang="en-US" altLang="ja-JP" sz="1200" dirty="0" smtClean="0"/>
                <a:t>right</a:t>
              </a:r>
              <a:endParaRPr kumimoji="1" lang="en-US" altLang="ja-JP" sz="1200" dirty="0" smtClean="0"/>
            </a:p>
            <a:p>
              <a:pPr algn="ctr"/>
              <a:r>
                <a:rPr lang="ja-JP" altLang="en-US" sz="1200" dirty="0" smtClean="0">
                  <a:solidFill>
                    <a:srgbClr val="00B050"/>
                  </a:solidFill>
                </a:rPr>
                <a:t>（定数）</a:t>
              </a:r>
              <a:endParaRPr kumimoji="1" lang="ja-JP" altLang="en-US" sz="1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357158" y="5657671"/>
            <a:ext cx="8424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左端～右端の「区間」について、真中にある要素のキー（値）をとりあえず基準にする。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・基準よりも小さい要素は「左側」に移動。</a:t>
            </a:r>
            <a:endParaRPr kumimoji="1" lang="en-US" altLang="ja-JP" dirty="0" smtClean="0"/>
          </a:p>
          <a:p>
            <a:r>
              <a:rPr lang="ja-JP" altLang="en-US" dirty="0" smtClean="0"/>
              <a:t>・基準よりも大きい要素は「右側」に移動。</a:t>
            </a:r>
            <a:endParaRPr lang="en-US" altLang="ja-JP" dirty="0" smtClean="0"/>
          </a:p>
          <a:p>
            <a:r>
              <a:rPr kumimoji="1" lang="ja-JP" altLang="en-US" dirty="0" smtClean="0"/>
              <a:t>　→左右が逆になっている組み合わせを「入れ替える」！</a:t>
            </a:r>
            <a:endParaRPr kumimoji="1" lang="ja-JP" altLang="en-US" dirty="0"/>
          </a:p>
        </p:txBody>
      </p:sp>
      <p:sp>
        <p:nvSpPr>
          <p:cNvPr id="32" name="正方形/長方形 31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cxnSp>
        <p:nvCxnSpPr>
          <p:cNvPr id="28" name="直線コネクタ 27"/>
          <p:cNvCxnSpPr/>
          <p:nvPr/>
        </p:nvCxnSpPr>
        <p:spPr>
          <a:xfrm rot="5400000">
            <a:off x="6215868" y="2713826"/>
            <a:ext cx="3000396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7483481" y="4643446"/>
            <a:ext cx="16605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</a:t>
            </a:r>
            <a:r>
              <a:rPr lang="ja-JP" altLang="en-US" dirty="0" smtClean="0"/>
              <a:t>と</a:t>
            </a:r>
            <a:r>
              <a:rPr lang="en-US" altLang="ja-JP" dirty="0" smtClean="0"/>
              <a:t>right</a:t>
            </a:r>
            <a:r>
              <a:rPr lang="ja-JP" altLang="en-US" dirty="0" smtClean="0"/>
              <a:t>が一致：</a:t>
            </a:r>
            <a:endParaRPr lang="en-US" altLang="ja-JP" dirty="0" smtClean="0"/>
          </a:p>
          <a:p>
            <a:r>
              <a:rPr kumimoji="1" lang="ja-JP" altLang="en-US" dirty="0" smtClean="0"/>
              <a:t>ソート完了！</a:t>
            </a:r>
            <a:endParaRPr kumimoji="1" lang="ja-JP" altLang="en-US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3643306" y="5000636"/>
            <a:ext cx="36631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rgbClr val="FF0000"/>
                </a:solidFill>
              </a:rPr>
              <a:t>呼び出し元に戻る</a:t>
            </a:r>
            <a:endParaRPr kumimoji="1" lang="ja-JP" altLang="en-US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630</TotalTime>
  <Words>11328</Words>
  <Application>Microsoft Office PowerPoint</Application>
  <PresentationFormat>画面に合わせる (4:3)</PresentationFormat>
  <Paragraphs>3159</Paragraphs>
  <Slides>114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114</vt:i4>
      </vt:variant>
    </vt:vector>
  </HeadingPairs>
  <TitlesOfParts>
    <vt:vector size="115" baseType="lpstr">
      <vt:lpstr>Office テーマ</vt:lpstr>
      <vt:lpstr>アルゴリズムとデータ構造 補足資料8-1 「クイックソートqsort.c」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tommy</dc:creator>
  <cp:lastModifiedBy>Takashi Tomii</cp:lastModifiedBy>
  <cp:revision>87</cp:revision>
  <dcterms:created xsi:type="dcterms:W3CDTF">2008-04-25T06:40:40Z</dcterms:created>
  <dcterms:modified xsi:type="dcterms:W3CDTF">2012-04-02T07:25:17Z</dcterms:modified>
</cp:coreProperties>
</file>