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00" r:id="rId3"/>
    <p:sldId id="303" r:id="rId4"/>
    <p:sldId id="304" r:id="rId5"/>
    <p:sldId id="305" r:id="rId6"/>
    <p:sldId id="302" r:id="rId7"/>
    <p:sldId id="306" r:id="rId8"/>
    <p:sldId id="307" r:id="rId9"/>
    <p:sldId id="308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7-1</a:t>
            </a:r>
            <a:br>
              <a:rPr lang="en-US" altLang="ja-JP" dirty="0" smtClean="0"/>
            </a:br>
            <a:r>
              <a:rPr lang="ja-JP" altLang="en-US" dirty="0" smtClean="0"/>
              <a:t>「メモリでの</a:t>
            </a:r>
            <a:r>
              <a:rPr lang="en-US" altLang="ja-JP" dirty="0" smtClean="0"/>
              <a:t>『</a:t>
            </a:r>
            <a:r>
              <a:rPr lang="ja-JP" altLang="en-US" dirty="0" smtClean="0"/>
              <a:t>構造体の配列</a:t>
            </a:r>
            <a:r>
              <a:rPr lang="en-US" altLang="ja-JP" dirty="0" smtClean="0"/>
              <a:t>』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0"/>
          <a:ext cx="3071834" cy="6780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384"/>
                <a:gridCol w="1711450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アドレス（</a:t>
                      </a:r>
                      <a:r>
                        <a:rPr kumimoji="1" lang="en-US" altLang="ja-JP" sz="1100" dirty="0" smtClean="0"/>
                        <a:t>32bit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中身（</a:t>
                      </a:r>
                      <a:r>
                        <a:rPr kumimoji="1" lang="en-US" altLang="ja-JP" sz="1100" dirty="0" smtClean="0"/>
                        <a:t>1</a:t>
                      </a:r>
                      <a:r>
                        <a:rPr kumimoji="1" lang="ja-JP" altLang="en-US" sz="1100" dirty="0" smtClean="0"/>
                        <a:t>記憶単位は</a:t>
                      </a:r>
                      <a:r>
                        <a:rPr kumimoji="1" lang="en-US" altLang="ja-JP" sz="1100" dirty="0" smtClean="0"/>
                        <a:t>8bit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…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…</a:t>
                      </a: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0800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1101 0000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0801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0000 0111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0802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0803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0000 0110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0805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0806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0101</a:t>
                      </a:r>
                      <a:r>
                        <a:rPr kumimoji="1" lang="en-US" altLang="ja-JP" sz="1100" baseline="0" dirty="0" smtClean="0"/>
                        <a:t> 1001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0807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dk1"/>
                          </a:solidFill>
                        </a:rPr>
                        <a:t>0100</a:t>
                      </a:r>
                      <a:r>
                        <a:rPr kumimoji="1" lang="en-US" altLang="ja-JP" sz="1100" baseline="0" dirty="0" smtClean="0">
                          <a:solidFill>
                            <a:schemeClr val="dk1"/>
                          </a:solidFill>
                        </a:rPr>
                        <a:t> 1110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0808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0101</a:t>
                      </a:r>
                      <a:r>
                        <a:rPr kumimoji="1" lang="en-US" altLang="ja-JP" sz="1100" baseline="0" dirty="0" smtClean="0"/>
                        <a:t> 0101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080a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0100 0001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080b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1101 0000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080c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0100 1100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080d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0110 1111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080e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1010 0111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080f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0101 0000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0810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1101 0000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0811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0100 0001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0812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</a:t>
                      </a:r>
                      <a:r>
                        <a:rPr kumimoji="1" lang="en-US" altLang="ja-JP" sz="1100" baseline="0" dirty="0" smtClean="0"/>
                        <a:t> 1011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0813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1101 0100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0814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0100 0001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0815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0101 0000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0816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</a:t>
                      </a:r>
                      <a:r>
                        <a:rPr kumimoji="1" lang="en-US" altLang="ja-JP" sz="1100" baseline="0" dirty="0" smtClean="0"/>
                        <a:t> 1011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…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…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2571736" y="1142984"/>
            <a:ext cx="928694" cy="92869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43108" y="2071678"/>
            <a:ext cx="1428760" cy="178595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785918" y="1071546"/>
            <a:ext cx="1857388" cy="28575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714612" y="2143116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714612" y="2357430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714612" y="2643182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714612" y="2857496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714612" y="3143248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714612" y="3429000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714612" y="3643314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14942" y="142852"/>
            <a:ext cx="197682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item{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char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name[7]</a:t>
            </a:r>
            <a:r>
              <a:rPr lang="en-US" altLang="ja-JP" dirty="0" smtClean="0"/>
              <a:t>;</a:t>
            </a:r>
            <a:endParaRPr kumimoji="1" lang="en-US" altLang="ja-JP" dirty="0"/>
          </a:p>
          <a:p>
            <a:r>
              <a:rPr kumimoji="1" lang="en-US" altLang="ja-JP" dirty="0" smtClean="0"/>
              <a:t>} 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main()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item </a:t>
            </a:r>
            <a:r>
              <a:rPr kumimoji="1" lang="en-US" altLang="ja-JP" dirty="0" smtClean="0">
                <a:solidFill>
                  <a:srgbClr val="00B0F0"/>
                </a:solidFill>
              </a:rPr>
              <a:t>x</a:t>
            </a:r>
            <a:r>
              <a:rPr kumimoji="1"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1536;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=‘Y’;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=‘N’;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=‘U’;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r>
              <a:rPr kumimoji="1" lang="en-US" altLang="ja-JP" dirty="0" smtClean="0"/>
              <a:t>          … </a:t>
            </a:r>
          </a:p>
          <a:p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1428728" y="1000108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928794" y="1071546"/>
            <a:ext cx="656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71604" y="2000240"/>
            <a:ext cx="721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00B0F0"/>
                </a:solidFill>
              </a:rPr>
              <a:t>x</a:t>
            </a:r>
            <a:r>
              <a:rPr lang="en-US" altLang="ja-JP" sz="1400" dirty="0" smtClean="0"/>
              <a:t>.</a:t>
            </a:r>
            <a:r>
              <a:rPr lang="en-US" altLang="ja-JP" sz="14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071670" y="2143116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071670" y="2357430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071670" y="2643182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071670" y="2928934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071670" y="3214686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[4]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71670" y="3429000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[5]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071670" y="3643314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[7]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2571736" y="1142984"/>
            <a:ext cx="928694" cy="92869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43108" y="2071678"/>
            <a:ext cx="1428760" cy="178595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785918" y="1071546"/>
            <a:ext cx="1857388" cy="28575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714612" y="2143116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714612" y="2357430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714612" y="2643182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714612" y="2857496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714612" y="3143248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714612" y="3429000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714612" y="3643314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14942" y="142852"/>
            <a:ext cx="197682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item{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char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name[7]</a:t>
            </a:r>
            <a:r>
              <a:rPr lang="en-US" altLang="ja-JP" dirty="0" smtClean="0"/>
              <a:t>;</a:t>
            </a:r>
            <a:endParaRPr kumimoji="1" lang="en-US" altLang="ja-JP" dirty="0"/>
          </a:p>
          <a:p>
            <a:r>
              <a:rPr kumimoji="1" lang="en-US" altLang="ja-JP" dirty="0" smtClean="0"/>
              <a:t>} 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main()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item </a:t>
            </a:r>
            <a:r>
              <a:rPr kumimoji="1" lang="en-US" altLang="ja-JP" dirty="0" smtClean="0">
                <a:solidFill>
                  <a:srgbClr val="00B0F0"/>
                </a:solidFill>
              </a:rPr>
              <a:t>x</a:t>
            </a:r>
            <a:r>
              <a:rPr kumimoji="1"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1536;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=‘Y’;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=‘N’;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=‘U’;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r>
              <a:rPr kumimoji="1" lang="en-US" altLang="ja-JP" dirty="0" smtClean="0"/>
              <a:t>          … </a:t>
            </a:r>
          </a:p>
          <a:p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1428728" y="1000108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928794" y="1071546"/>
            <a:ext cx="656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71604" y="2000240"/>
            <a:ext cx="721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00B0F0"/>
                </a:solidFill>
              </a:rPr>
              <a:t>x</a:t>
            </a:r>
            <a:r>
              <a:rPr lang="en-US" altLang="ja-JP" sz="1400" dirty="0" smtClean="0"/>
              <a:t>.</a:t>
            </a:r>
            <a:r>
              <a:rPr lang="en-US" altLang="ja-JP" sz="14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071670" y="2143116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071670" y="2357430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071670" y="2643182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071670" y="2928934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071670" y="3214686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[4]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71670" y="3429000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[5]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071670" y="3643314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[7]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857356" y="1142984"/>
            <a:ext cx="1714512" cy="92869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857356" y="2071678"/>
            <a:ext cx="1714512" cy="178595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785918" y="1071546"/>
            <a:ext cx="1857388" cy="28575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714612" y="2143116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Y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714612" y="2357430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N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714612" y="2643182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714612" y="2857496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\0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714612" y="3143248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714612" y="3429000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714612" y="3643314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14942" y="142852"/>
            <a:ext cx="197682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item{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char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name[7]</a:t>
            </a:r>
            <a:r>
              <a:rPr lang="en-US" altLang="ja-JP" dirty="0" smtClean="0"/>
              <a:t>;</a:t>
            </a:r>
            <a:endParaRPr kumimoji="1" lang="en-US" altLang="ja-JP" dirty="0"/>
          </a:p>
          <a:p>
            <a:r>
              <a:rPr kumimoji="1" lang="en-US" altLang="ja-JP" dirty="0" smtClean="0"/>
              <a:t>} 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main()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item </a:t>
            </a:r>
            <a:r>
              <a:rPr kumimoji="1" lang="en-US" altLang="ja-JP" dirty="0" smtClean="0">
                <a:solidFill>
                  <a:srgbClr val="00B0F0"/>
                </a:solidFill>
              </a:rPr>
              <a:t>x</a:t>
            </a:r>
            <a:r>
              <a:rPr kumimoji="1"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1536;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=‘Y’;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=‘N’;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=‘U’;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r>
              <a:rPr kumimoji="1" lang="en-US" altLang="ja-JP" dirty="0" smtClean="0"/>
              <a:t>          … </a:t>
            </a:r>
          </a:p>
          <a:p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1428728" y="1000108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928794" y="1214422"/>
            <a:ext cx="656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785918" y="2000240"/>
            <a:ext cx="721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00B0F0"/>
                </a:solidFill>
              </a:rPr>
              <a:t>x</a:t>
            </a:r>
            <a:r>
              <a:rPr lang="en-US" altLang="ja-JP" sz="1400" dirty="0" smtClean="0"/>
              <a:t>.</a:t>
            </a:r>
            <a:r>
              <a:rPr lang="en-US" altLang="ja-JP" sz="14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071670" y="2143116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071670" y="2357430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071670" y="2643182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071670" y="2928934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071670" y="3214686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[4]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071670" y="3429000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[5]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071670" y="3643314"/>
            <a:ext cx="7136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x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[7]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786050" y="157161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857356" y="114298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857356" y="164305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785918" y="1071546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14942" y="142852"/>
            <a:ext cx="197682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item{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char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name[7]</a:t>
            </a:r>
            <a:r>
              <a:rPr lang="en-US" altLang="ja-JP" dirty="0" smtClean="0"/>
              <a:t>;</a:t>
            </a:r>
            <a:endParaRPr kumimoji="1" lang="en-US" altLang="ja-JP" dirty="0"/>
          </a:p>
          <a:p>
            <a:r>
              <a:rPr kumimoji="1" lang="en-US" altLang="ja-JP" dirty="0" smtClean="0"/>
              <a:t>} 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main()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item </a:t>
            </a:r>
            <a:r>
              <a:rPr kumimoji="1" lang="en-US" altLang="ja-JP" dirty="0" smtClean="0">
                <a:solidFill>
                  <a:srgbClr val="00B0F0"/>
                </a:solidFill>
              </a:rPr>
              <a:t>x</a:t>
            </a:r>
            <a:r>
              <a:rPr kumimoji="1"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1536;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=‘Y’;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=‘N’;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=‘U’;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r>
              <a:rPr kumimoji="1" lang="en-US" altLang="ja-JP" dirty="0" smtClean="0"/>
              <a:t>          … </a:t>
            </a:r>
          </a:p>
          <a:p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1428728" y="1000108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928794" y="1214422"/>
            <a:ext cx="656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x</a:t>
            </a:r>
            <a:r>
              <a:rPr lang="en-US" altLang="ja-JP" dirty="0" err="1" smtClean="0"/>
              <a:t>.</a:t>
            </a:r>
            <a:r>
              <a:rPr lang="en-US" altLang="ja-JP" dirty="0" err="1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928794" y="1714488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857488" y="121442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2857488" y="1714488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YNU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0"/>
          <a:ext cx="3071834" cy="6780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384"/>
                <a:gridCol w="1711450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アドレス（</a:t>
                      </a:r>
                      <a:r>
                        <a:rPr kumimoji="1" lang="en-US" altLang="ja-JP" sz="1100" dirty="0" smtClean="0"/>
                        <a:t>32bit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中身（</a:t>
                      </a:r>
                      <a:r>
                        <a:rPr kumimoji="1" lang="en-US" altLang="ja-JP" sz="1100" dirty="0" smtClean="0"/>
                        <a:t>1</a:t>
                      </a:r>
                      <a:r>
                        <a:rPr kumimoji="1" lang="ja-JP" altLang="en-US" sz="1100" dirty="0" smtClean="0"/>
                        <a:t>記憶単位は</a:t>
                      </a:r>
                      <a:r>
                        <a:rPr kumimoji="1" lang="en-US" altLang="ja-JP" sz="1100" dirty="0" smtClean="0"/>
                        <a:t>8bit</a:t>
                      </a:r>
                      <a:r>
                        <a:rPr kumimoji="1" lang="ja-JP" altLang="en-US" sz="1100" dirty="0" smtClean="0"/>
                        <a:t>）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…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…</a:t>
                      </a: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0800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1101 0000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0801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0000 0111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0802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0803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0000 0110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0805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0806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0101</a:t>
                      </a:r>
                      <a:r>
                        <a:rPr kumimoji="1" lang="en-US" altLang="ja-JP" sz="1100" baseline="0" dirty="0" smtClean="0"/>
                        <a:t> 1001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0807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>
                          <a:solidFill>
                            <a:schemeClr val="dk1"/>
                          </a:solidFill>
                        </a:rPr>
                        <a:t>0100</a:t>
                      </a:r>
                      <a:r>
                        <a:rPr kumimoji="1" lang="en-US" altLang="ja-JP" sz="1100" baseline="0" dirty="0" smtClean="0">
                          <a:solidFill>
                            <a:schemeClr val="dk1"/>
                          </a:solidFill>
                        </a:rPr>
                        <a:t> 1110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0808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0101</a:t>
                      </a:r>
                      <a:r>
                        <a:rPr kumimoji="1" lang="en-US" altLang="ja-JP" sz="1100" baseline="0" dirty="0" smtClean="0"/>
                        <a:t> 0101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080a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0100 0001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080b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1101 0000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0x 40ea 080c</a:t>
                      </a:r>
                      <a:endParaRPr kumimoji="1" lang="ja-JP" alt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0100 1100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080d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080e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080f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100" dirty="0" smtClean="0"/>
                        <a:t>0000 0001</a:t>
                      </a:r>
                      <a:endParaRPr kumimoji="1" lang="ja-JP" altLang="en-US" sz="11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0810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0000 0000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0811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0100 1101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0812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</a:t>
                      </a:r>
                      <a:r>
                        <a:rPr kumimoji="1" lang="en-US" altLang="ja-JP" sz="1100" baseline="0" dirty="0" smtClean="0"/>
                        <a:t> 1001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0813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0101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0100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0814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0000</a:t>
                      </a:r>
                      <a:r>
                        <a:rPr kumimoji="1" lang="en-US" altLang="ja-JP" sz="1100" baseline="0" dirty="0" smtClean="0"/>
                        <a:t> 0000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0815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0101 0000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0x 40ea 0816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0100</a:t>
                      </a:r>
                      <a:r>
                        <a:rPr kumimoji="1" lang="en-US" altLang="ja-JP" sz="1100" baseline="0" dirty="0" smtClean="0"/>
                        <a:t> 1011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…</a:t>
                      </a:r>
                      <a:endParaRPr kumimoji="1" lang="ja-JP" alt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/>
                        <a:t>…</a:t>
                      </a:r>
                      <a:endParaRPr kumimoji="1" lang="ja-JP" altLang="en-US" sz="11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2571736" y="1142984"/>
            <a:ext cx="928694" cy="92869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43108" y="2071678"/>
            <a:ext cx="1428760" cy="178595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1785918" y="1071546"/>
            <a:ext cx="1857388" cy="28575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714612" y="2143116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2714612" y="2357430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2714612" y="2643182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714612" y="2857496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714612" y="3143248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714612" y="3429000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714612" y="3643314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14942" y="142852"/>
            <a:ext cx="2246128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item{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char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name[7]</a:t>
            </a:r>
            <a:r>
              <a:rPr lang="en-US" altLang="ja-JP" dirty="0" smtClean="0"/>
              <a:t>;</a:t>
            </a:r>
            <a:endParaRPr kumimoji="1" lang="en-US" altLang="ja-JP" dirty="0"/>
          </a:p>
          <a:p>
            <a:r>
              <a:rPr kumimoji="1" lang="en-US" altLang="ja-JP" dirty="0" smtClean="0"/>
              <a:t>} 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main()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item </a:t>
            </a:r>
            <a:r>
              <a:rPr lang="en-US" altLang="ja-JP" dirty="0" smtClean="0">
                <a:solidFill>
                  <a:srgbClr val="00B0F0"/>
                </a:solidFill>
              </a:rPr>
              <a:t>a[5]</a:t>
            </a:r>
            <a:r>
              <a:rPr kumimoji="1"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1536;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=‘Y’;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=‘N’;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=‘U’;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r>
              <a:rPr lang="en-US" altLang="ja-JP" dirty="0" smtClean="0"/>
              <a:t>   </a:t>
            </a:r>
          </a:p>
          <a:p>
            <a:r>
              <a:rPr lang="en-US" altLang="ja-JP" dirty="0" smtClean="0"/>
              <a:t>   </a:t>
            </a:r>
            <a:r>
              <a:rPr lang="ja-JP" altLang="en-US" dirty="0" smtClean="0"/>
              <a:t>　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256;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=‘M’;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=‘I’;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=‘T’;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endParaRPr lang="en-US" altLang="ja-JP" dirty="0" smtClean="0"/>
          </a:p>
          <a:p>
            <a:r>
              <a:rPr kumimoji="1" lang="en-US" altLang="ja-JP" dirty="0" smtClean="0"/>
              <a:t>          … </a:t>
            </a:r>
          </a:p>
          <a:p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1285852" y="1071546"/>
            <a:ext cx="553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endParaRPr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785918" y="1071546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214414" y="2000240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00B0F0"/>
                </a:solidFill>
              </a:rPr>
              <a:t>a[0]</a:t>
            </a:r>
            <a:r>
              <a:rPr lang="en-US" altLang="ja-JP" sz="1400" dirty="0" smtClean="0"/>
              <a:t>.</a:t>
            </a:r>
            <a:r>
              <a:rPr lang="en-US" altLang="ja-JP" sz="14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928794" y="2143116"/>
            <a:ext cx="8643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928794" y="2357430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928794" y="2643182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928794" y="2928934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928794" y="3214686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[4]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928794" y="3429000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[5]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928794" y="3643314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a[0]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[7]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785918" y="3857628"/>
            <a:ext cx="1857388" cy="28575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571736" y="4000504"/>
            <a:ext cx="928694" cy="92869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2143108" y="4929198"/>
            <a:ext cx="1428760" cy="178595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2714612" y="5000636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2714612" y="5214950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2714612" y="5500702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2714612" y="5715016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2714612" y="6000768"/>
            <a:ext cx="785818" cy="285752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2714612" y="6286520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2714612" y="6500834"/>
            <a:ext cx="785818" cy="214314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1285852" y="3929066"/>
            <a:ext cx="553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endParaRPr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1785918" y="3929066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214414" y="4857760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00B0F0"/>
                </a:solidFill>
              </a:rPr>
              <a:t>a[1]</a:t>
            </a:r>
            <a:r>
              <a:rPr lang="en-US" altLang="ja-JP" sz="1400" dirty="0" smtClean="0"/>
              <a:t>.</a:t>
            </a:r>
            <a:r>
              <a:rPr lang="en-US" altLang="ja-JP" sz="14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928794" y="5000636"/>
            <a:ext cx="8643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928794" y="5214950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928794" y="5500702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928794" y="5786454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928794" y="6072206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[4]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928794" y="6286520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[5]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928794" y="6500834"/>
            <a:ext cx="8931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00B0F0"/>
                </a:solidFill>
              </a:rPr>
              <a:t>a[1]</a:t>
            </a:r>
            <a:r>
              <a:rPr lang="en-US" altLang="ja-JP" sz="1000" dirty="0" smtClean="0"/>
              <a:t>. </a:t>
            </a:r>
            <a:r>
              <a:rPr lang="en-US" altLang="ja-JP" sz="1000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[7]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5214942" y="142852"/>
            <a:ext cx="2246128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item{</a:t>
            </a:r>
            <a:endParaRPr kumimoji="1"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kumimoji="1" lang="en-US" altLang="ja-JP" dirty="0" smtClean="0"/>
              <a:t>;</a:t>
            </a:r>
            <a:endParaRPr lang="en-US" altLang="ja-JP" dirty="0"/>
          </a:p>
          <a:p>
            <a:r>
              <a:rPr lang="en-US" altLang="ja-JP" dirty="0" smtClean="0"/>
              <a:t>    char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name[7]</a:t>
            </a:r>
            <a:r>
              <a:rPr lang="en-US" altLang="ja-JP" dirty="0" smtClean="0"/>
              <a:t>;</a:t>
            </a:r>
            <a:endParaRPr kumimoji="1" lang="en-US" altLang="ja-JP" dirty="0"/>
          </a:p>
          <a:p>
            <a:r>
              <a:rPr kumimoji="1" lang="en-US" altLang="ja-JP" dirty="0" smtClean="0"/>
              <a:t>} 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main()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  </a:t>
            </a:r>
            <a:r>
              <a:rPr kumimoji="1" lang="en-US" altLang="ja-JP" dirty="0" err="1" smtClean="0"/>
              <a:t>struct</a:t>
            </a:r>
            <a:r>
              <a:rPr kumimoji="1" lang="en-US" altLang="ja-JP" dirty="0" smtClean="0"/>
              <a:t> item </a:t>
            </a:r>
            <a:r>
              <a:rPr lang="en-US" altLang="ja-JP" dirty="0" smtClean="0">
                <a:solidFill>
                  <a:srgbClr val="00B0F0"/>
                </a:solidFill>
              </a:rPr>
              <a:t>a[5]</a:t>
            </a:r>
            <a:r>
              <a:rPr kumimoji="1" lang="en-US" altLang="ja-JP" dirty="0" smtClean="0"/>
              <a:t>;</a:t>
            </a:r>
          </a:p>
          <a:p>
            <a:endParaRPr lang="en-US" altLang="ja-JP" dirty="0" smtClean="0"/>
          </a:p>
          <a:p>
            <a:r>
              <a:rPr lang="ja-JP" altLang="en-US" dirty="0" smtClean="0"/>
              <a:t>　　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1536;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=‘Y’;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=‘N’;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=‘U’;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r>
              <a:rPr lang="en-US" altLang="ja-JP" dirty="0" smtClean="0"/>
              <a:t>   </a:t>
            </a:r>
          </a:p>
          <a:p>
            <a:r>
              <a:rPr lang="en-US" altLang="ja-JP" dirty="0" smtClean="0"/>
              <a:t>   </a:t>
            </a:r>
            <a:r>
              <a:rPr lang="ja-JP" altLang="en-US" dirty="0" smtClean="0"/>
              <a:t>　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r>
              <a:rPr lang="en-US" altLang="ja-JP" dirty="0" smtClean="0"/>
              <a:t>  = 256;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[0]</a:t>
            </a:r>
            <a:r>
              <a:rPr lang="en-US" altLang="ja-JP" dirty="0" smtClean="0"/>
              <a:t>=‘M’;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[1]</a:t>
            </a:r>
            <a:r>
              <a:rPr lang="en-US" altLang="ja-JP" dirty="0" smtClean="0"/>
              <a:t>=‘I’;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[2]</a:t>
            </a:r>
            <a:r>
              <a:rPr lang="en-US" altLang="ja-JP" dirty="0" smtClean="0"/>
              <a:t>=‘T’;</a:t>
            </a:r>
          </a:p>
          <a:p>
            <a:r>
              <a:rPr lang="en-US" altLang="ja-JP" dirty="0" smtClean="0"/>
              <a:t>      </a:t>
            </a:r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r>
              <a:rPr lang="en-US" altLang="ja-JP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[3]</a:t>
            </a:r>
            <a:r>
              <a:rPr lang="en-US" altLang="ja-JP" dirty="0" smtClean="0"/>
              <a:t>=‘\0’;</a:t>
            </a:r>
          </a:p>
          <a:p>
            <a:endParaRPr lang="en-US" altLang="ja-JP" dirty="0" smtClean="0"/>
          </a:p>
          <a:p>
            <a:r>
              <a:rPr kumimoji="1" lang="en-US" altLang="ja-JP" dirty="0" smtClean="0"/>
              <a:t>          … </a:t>
            </a:r>
          </a:p>
          <a:p>
            <a:r>
              <a:rPr lang="en-US" altLang="ja-JP" dirty="0" smtClean="0"/>
              <a:t>}</a:t>
            </a:r>
            <a:endParaRPr kumimoji="1" lang="en-US" altLang="ja-JP" dirty="0" smtClean="0"/>
          </a:p>
        </p:txBody>
      </p:sp>
      <p:sp>
        <p:nvSpPr>
          <p:cNvPr id="48" name="正方形/長方形 47"/>
          <p:cNvSpPr/>
          <p:nvPr/>
        </p:nvSpPr>
        <p:spPr>
          <a:xfrm>
            <a:off x="1857356" y="50004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1857356" y="100010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785918" y="42860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1214414" y="50004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1785918" y="57148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785918" y="107154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857488" y="57148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2928926" y="1071546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YNU</a:t>
            </a:r>
            <a:endParaRPr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1857356" y="164305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1857356" y="214311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1785918" y="157161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1214414" y="1643050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1785918" y="171448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785918" y="221455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000364" y="171448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256</a:t>
            </a:r>
            <a:endParaRPr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3000364" y="2214554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MIT</a:t>
            </a:r>
            <a:endParaRPr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1857356" y="278605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1857356" y="328612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1785918" y="2714620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1214414" y="2786058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endParaRPr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1785918" y="2857496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785918" y="3357562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928926" y="2857496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2049</a:t>
            </a:r>
            <a:endParaRPr lang="ja-JP" altLang="en-US" dirty="0"/>
          </a:p>
        </p:txBody>
      </p:sp>
      <p:sp>
        <p:nvSpPr>
          <p:cNvPr id="71" name="正方形/長方形 70"/>
          <p:cNvSpPr/>
          <p:nvPr/>
        </p:nvSpPr>
        <p:spPr>
          <a:xfrm>
            <a:off x="2857488" y="3357562"/>
            <a:ext cx="686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UCLA</a:t>
            </a:r>
            <a:endParaRPr lang="ja-JP" altLang="en-US" dirty="0"/>
          </a:p>
        </p:txBody>
      </p:sp>
      <p:sp>
        <p:nvSpPr>
          <p:cNvPr id="72" name="正方形/長方形 71"/>
          <p:cNvSpPr/>
          <p:nvPr/>
        </p:nvSpPr>
        <p:spPr>
          <a:xfrm>
            <a:off x="1857356" y="392906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1857356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1785918" y="3857628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214414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endParaRPr lang="ja-JP" altLang="en-US" dirty="0"/>
          </a:p>
        </p:txBody>
      </p:sp>
      <p:sp>
        <p:nvSpPr>
          <p:cNvPr id="76" name="正方形/長方形 75"/>
          <p:cNvSpPr/>
          <p:nvPr/>
        </p:nvSpPr>
        <p:spPr>
          <a:xfrm>
            <a:off x="1785918" y="4000504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1785918" y="4500570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3071802" y="40005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87</a:t>
            </a:r>
            <a:endParaRPr lang="ja-JP" altLang="en-US" dirty="0"/>
          </a:p>
        </p:txBody>
      </p:sp>
      <p:sp>
        <p:nvSpPr>
          <p:cNvPr id="79" name="正方形/長方形 78"/>
          <p:cNvSpPr/>
          <p:nvPr/>
        </p:nvSpPr>
        <p:spPr>
          <a:xfrm>
            <a:off x="2928926" y="4500570"/>
            <a:ext cx="645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TU/e</a:t>
            </a:r>
            <a:endParaRPr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857356" y="507207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1857356" y="557214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1785918" y="5000636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1214414" y="507207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endParaRPr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1785918" y="5143512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1785918" y="5643578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857488" y="514351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1562</a:t>
            </a:r>
            <a:endParaRPr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3000364" y="5643578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BYU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/>
          <p:nvPr/>
        </p:nvSpPr>
        <p:spPr>
          <a:xfrm>
            <a:off x="1857356" y="50004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1857356" y="100010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785918" y="42860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1214414" y="50004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1785918" y="57148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1785918" y="107154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857488" y="57148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2928926" y="1071546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YNU</a:t>
            </a:r>
            <a:endParaRPr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1857356" y="164305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1857356" y="214311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1785918" y="157161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1214414" y="1643050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1785918" y="171448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785918" y="221455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000364" y="171448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256</a:t>
            </a:r>
            <a:endParaRPr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3000364" y="2214554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MIT</a:t>
            </a:r>
            <a:endParaRPr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1857356" y="278605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1857356" y="328612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1785918" y="2714620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1214414" y="2786058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endParaRPr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1785918" y="2857496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785918" y="3357562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928926" y="2857496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2049</a:t>
            </a:r>
            <a:endParaRPr lang="ja-JP" altLang="en-US" dirty="0"/>
          </a:p>
        </p:txBody>
      </p:sp>
      <p:sp>
        <p:nvSpPr>
          <p:cNvPr id="71" name="正方形/長方形 70"/>
          <p:cNvSpPr/>
          <p:nvPr/>
        </p:nvSpPr>
        <p:spPr>
          <a:xfrm>
            <a:off x="2857488" y="3357562"/>
            <a:ext cx="686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UCLA</a:t>
            </a:r>
            <a:endParaRPr lang="ja-JP" altLang="en-US" dirty="0"/>
          </a:p>
        </p:txBody>
      </p:sp>
      <p:sp>
        <p:nvSpPr>
          <p:cNvPr id="72" name="正方形/長方形 71"/>
          <p:cNvSpPr/>
          <p:nvPr/>
        </p:nvSpPr>
        <p:spPr>
          <a:xfrm>
            <a:off x="1857356" y="392906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1857356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1785918" y="3857628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1214414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endParaRPr lang="ja-JP" altLang="en-US" dirty="0"/>
          </a:p>
        </p:txBody>
      </p:sp>
      <p:sp>
        <p:nvSpPr>
          <p:cNvPr id="76" name="正方形/長方形 75"/>
          <p:cNvSpPr/>
          <p:nvPr/>
        </p:nvSpPr>
        <p:spPr>
          <a:xfrm>
            <a:off x="1785918" y="4000504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1785918" y="4500570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3071802" y="400050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87</a:t>
            </a:r>
            <a:endParaRPr lang="ja-JP" altLang="en-US" dirty="0"/>
          </a:p>
        </p:txBody>
      </p:sp>
      <p:sp>
        <p:nvSpPr>
          <p:cNvPr id="79" name="正方形/長方形 78"/>
          <p:cNvSpPr/>
          <p:nvPr/>
        </p:nvSpPr>
        <p:spPr>
          <a:xfrm>
            <a:off x="2928926" y="4500570"/>
            <a:ext cx="645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TU/e</a:t>
            </a:r>
            <a:endParaRPr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857356" y="507207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1857356" y="557214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1785918" y="5000636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1214414" y="507207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endParaRPr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1785918" y="5143512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1785918" y="5643578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857488" y="514351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1562</a:t>
            </a:r>
            <a:endParaRPr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3000364" y="5643578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BYU</a:t>
            </a:r>
            <a:endParaRPr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6000760" y="50004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000760" y="100010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5929322" y="42860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57818" y="50004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endParaRPr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5929322" y="57148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5929322" y="107154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6000760" y="164305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正方形/長方形 91"/>
          <p:cNvSpPr/>
          <p:nvPr/>
        </p:nvSpPr>
        <p:spPr>
          <a:xfrm>
            <a:off x="6000760" y="214311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929322" y="157161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正方形/長方形 93"/>
          <p:cNvSpPr/>
          <p:nvPr/>
        </p:nvSpPr>
        <p:spPr>
          <a:xfrm>
            <a:off x="5357818" y="1643050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endParaRPr lang="ja-JP" altLang="en-US" dirty="0"/>
          </a:p>
        </p:txBody>
      </p:sp>
      <p:sp>
        <p:nvSpPr>
          <p:cNvPr id="95" name="正方形/長方形 94"/>
          <p:cNvSpPr/>
          <p:nvPr/>
        </p:nvSpPr>
        <p:spPr>
          <a:xfrm>
            <a:off x="5929322" y="171448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5929322" y="221455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7143768" y="171448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256</a:t>
            </a:r>
            <a:endParaRPr lang="ja-JP" altLang="en-US" dirty="0"/>
          </a:p>
        </p:txBody>
      </p:sp>
      <p:sp>
        <p:nvSpPr>
          <p:cNvPr id="98" name="正方形/長方形 97"/>
          <p:cNvSpPr/>
          <p:nvPr/>
        </p:nvSpPr>
        <p:spPr>
          <a:xfrm>
            <a:off x="7143768" y="2214554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MIT</a:t>
            </a:r>
            <a:endParaRPr lang="ja-JP" altLang="en-US" dirty="0"/>
          </a:p>
        </p:txBody>
      </p:sp>
      <p:sp>
        <p:nvSpPr>
          <p:cNvPr id="99" name="正方形/長方形 98"/>
          <p:cNvSpPr/>
          <p:nvPr/>
        </p:nvSpPr>
        <p:spPr>
          <a:xfrm>
            <a:off x="6000760" y="278605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正方形/長方形 99"/>
          <p:cNvSpPr/>
          <p:nvPr/>
        </p:nvSpPr>
        <p:spPr>
          <a:xfrm>
            <a:off x="6000760" y="328612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/>
          <p:cNvSpPr/>
          <p:nvPr/>
        </p:nvSpPr>
        <p:spPr>
          <a:xfrm>
            <a:off x="5929322" y="2714620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正方形/長方形 101"/>
          <p:cNvSpPr/>
          <p:nvPr/>
        </p:nvSpPr>
        <p:spPr>
          <a:xfrm>
            <a:off x="5357818" y="2786058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endParaRPr lang="ja-JP" altLang="en-US" dirty="0"/>
          </a:p>
        </p:txBody>
      </p:sp>
      <p:sp>
        <p:nvSpPr>
          <p:cNvPr id="103" name="正方形/長方形 102"/>
          <p:cNvSpPr/>
          <p:nvPr/>
        </p:nvSpPr>
        <p:spPr>
          <a:xfrm>
            <a:off x="5929322" y="2857496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5929322" y="3357562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72330" y="514351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2049</a:t>
            </a:r>
            <a:endParaRPr lang="ja-JP" altLang="en-US" dirty="0"/>
          </a:p>
        </p:txBody>
      </p:sp>
      <p:sp>
        <p:nvSpPr>
          <p:cNvPr id="106" name="正方形/長方形 105"/>
          <p:cNvSpPr/>
          <p:nvPr/>
        </p:nvSpPr>
        <p:spPr>
          <a:xfrm>
            <a:off x="7000892" y="5643578"/>
            <a:ext cx="686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UCLA</a:t>
            </a:r>
            <a:endParaRPr lang="ja-JP" altLang="en-US" dirty="0"/>
          </a:p>
        </p:txBody>
      </p:sp>
      <p:sp>
        <p:nvSpPr>
          <p:cNvPr id="107" name="正方形/長方形 106"/>
          <p:cNvSpPr/>
          <p:nvPr/>
        </p:nvSpPr>
        <p:spPr>
          <a:xfrm>
            <a:off x="6000760" y="392906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正方形/長方形 107"/>
          <p:cNvSpPr/>
          <p:nvPr/>
        </p:nvSpPr>
        <p:spPr>
          <a:xfrm>
            <a:off x="6000760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5929322" y="3857628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正方形/長方形 109"/>
          <p:cNvSpPr/>
          <p:nvPr/>
        </p:nvSpPr>
        <p:spPr>
          <a:xfrm>
            <a:off x="5357818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endParaRPr lang="ja-JP" altLang="en-US" dirty="0"/>
          </a:p>
        </p:txBody>
      </p:sp>
      <p:sp>
        <p:nvSpPr>
          <p:cNvPr id="111" name="正方形/長方形 110"/>
          <p:cNvSpPr/>
          <p:nvPr/>
        </p:nvSpPr>
        <p:spPr>
          <a:xfrm>
            <a:off x="5929322" y="4000504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5929322" y="4500570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5" name="正方形/長方形 114"/>
          <p:cNvSpPr/>
          <p:nvPr/>
        </p:nvSpPr>
        <p:spPr>
          <a:xfrm>
            <a:off x="6000760" y="5072074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正方形/長方形 115"/>
          <p:cNvSpPr/>
          <p:nvPr/>
        </p:nvSpPr>
        <p:spPr>
          <a:xfrm>
            <a:off x="6000760" y="557214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/>
          <p:cNvSpPr/>
          <p:nvPr/>
        </p:nvSpPr>
        <p:spPr>
          <a:xfrm>
            <a:off x="5929322" y="5000636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正方形/長方形 117"/>
          <p:cNvSpPr/>
          <p:nvPr/>
        </p:nvSpPr>
        <p:spPr>
          <a:xfrm>
            <a:off x="5357818" y="507207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endParaRPr lang="ja-JP" altLang="en-US" dirty="0"/>
          </a:p>
        </p:txBody>
      </p:sp>
      <p:sp>
        <p:nvSpPr>
          <p:cNvPr id="119" name="正方形/長方形 118"/>
          <p:cNvSpPr/>
          <p:nvPr/>
        </p:nvSpPr>
        <p:spPr>
          <a:xfrm>
            <a:off x="5929322" y="5143512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5929322" y="5643578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000892" y="4000504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1562</a:t>
            </a:r>
            <a:endParaRPr lang="ja-JP" altLang="en-US" dirty="0"/>
          </a:p>
        </p:txBody>
      </p:sp>
      <p:sp>
        <p:nvSpPr>
          <p:cNvPr id="122" name="正方形/長方形 121"/>
          <p:cNvSpPr/>
          <p:nvPr/>
        </p:nvSpPr>
        <p:spPr>
          <a:xfrm>
            <a:off x="7143768" y="4500570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BYU</a:t>
            </a:r>
            <a:endParaRPr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000232" y="6357958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</a:t>
            </a:r>
            <a:r>
              <a:rPr kumimoji="1" lang="en-US" altLang="ja-JP" dirty="0" smtClean="0"/>
              <a:t>(sort)</a:t>
            </a:r>
            <a:r>
              <a:rPr kumimoji="1" lang="ja-JP" altLang="en-US" dirty="0" smtClean="0"/>
              <a:t>前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15074" y="6357958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</a:t>
            </a:r>
            <a:r>
              <a:rPr kumimoji="1" lang="en-US" altLang="ja-JP" dirty="0" smtClean="0"/>
              <a:t>(sort)</a:t>
            </a:r>
            <a:r>
              <a:rPr lang="ja-JP" altLang="en-US" dirty="0" smtClean="0"/>
              <a:t>後</a:t>
            </a:r>
            <a:endParaRPr kumimoji="1" lang="ja-JP" altLang="en-US" dirty="0"/>
          </a:p>
        </p:txBody>
      </p:sp>
      <p:sp>
        <p:nvSpPr>
          <p:cNvPr id="126" name="正方形/長方形 125"/>
          <p:cNvSpPr/>
          <p:nvPr/>
        </p:nvSpPr>
        <p:spPr>
          <a:xfrm>
            <a:off x="7000892" y="2857496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  <p:sp>
        <p:nvSpPr>
          <p:cNvPr id="127" name="正方形/長方形 126"/>
          <p:cNvSpPr/>
          <p:nvPr/>
        </p:nvSpPr>
        <p:spPr>
          <a:xfrm>
            <a:off x="7072330" y="3357562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YNU</a:t>
            </a:r>
            <a:endParaRPr lang="ja-JP" altLang="en-US" dirty="0"/>
          </a:p>
        </p:txBody>
      </p:sp>
      <p:sp>
        <p:nvSpPr>
          <p:cNvPr id="128" name="正方形/長方形 127"/>
          <p:cNvSpPr/>
          <p:nvPr/>
        </p:nvSpPr>
        <p:spPr>
          <a:xfrm>
            <a:off x="7215206" y="57148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87</a:t>
            </a:r>
            <a:endParaRPr lang="ja-JP" altLang="en-US" dirty="0"/>
          </a:p>
        </p:txBody>
      </p:sp>
      <p:sp>
        <p:nvSpPr>
          <p:cNvPr id="129" name="正方形/長方形 128"/>
          <p:cNvSpPr/>
          <p:nvPr/>
        </p:nvSpPr>
        <p:spPr>
          <a:xfrm>
            <a:off x="7072330" y="1071546"/>
            <a:ext cx="645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TU/e</a:t>
            </a:r>
            <a:endParaRPr lang="ja-JP" altLang="en-US" dirty="0"/>
          </a:p>
        </p:txBody>
      </p:sp>
      <p:sp>
        <p:nvSpPr>
          <p:cNvPr id="130" name="右矢印 129"/>
          <p:cNvSpPr/>
          <p:nvPr/>
        </p:nvSpPr>
        <p:spPr>
          <a:xfrm>
            <a:off x="3929058" y="2928934"/>
            <a:ext cx="1500198" cy="13573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sort(a,5)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/>
          <p:nvPr/>
        </p:nvSpPr>
        <p:spPr>
          <a:xfrm>
            <a:off x="71438" y="128586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71438" y="178592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0" y="121442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/>
          <p:cNvSpPr/>
          <p:nvPr/>
        </p:nvSpPr>
        <p:spPr>
          <a:xfrm>
            <a:off x="642910" y="78579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endParaRPr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0" y="135729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0" y="185736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71570" y="135729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  <p:sp>
        <p:nvSpPr>
          <p:cNvPr id="55" name="正方形/長方形 54"/>
          <p:cNvSpPr/>
          <p:nvPr/>
        </p:nvSpPr>
        <p:spPr>
          <a:xfrm>
            <a:off x="1143008" y="1857364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YNU</a:t>
            </a:r>
            <a:endParaRPr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1928826" y="128586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1928826" y="178592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1857388" y="121442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2428860" y="78579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endParaRPr lang="ja-JP" altLang="en-US" dirty="0"/>
          </a:p>
        </p:txBody>
      </p:sp>
      <p:sp>
        <p:nvSpPr>
          <p:cNvPr id="60" name="正方形/長方形 59"/>
          <p:cNvSpPr/>
          <p:nvPr/>
        </p:nvSpPr>
        <p:spPr>
          <a:xfrm>
            <a:off x="1857388" y="135729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857388" y="185736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071834" y="135729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256</a:t>
            </a:r>
            <a:endParaRPr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3071834" y="1857364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MIT</a:t>
            </a:r>
            <a:endParaRPr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3786214" y="128586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3786214" y="178592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3714776" y="121442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4357686" y="78579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endParaRPr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3714776" y="135729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3714776" y="185736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4857784" y="135729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2049</a:t>
            </a:r>
            <a:endParaRPr lang="ja-JP" altLang="en-US" dirty="0"/>
          </a:p>
        </p:txBody>
      </p:sp>
      <p:sp>
        <p:nvSpPr>
          <p:cNvPr id="71" name="正方形/長方形 70"/>
          <p:cNvSpPr/>
          <p:nvPr/>
        </p:nvSpPr>
        <p:spPr>
          <a:xfrm>
            <a:off x="4786346" y="1857364"/>
            <a:ext cx="686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UCLA</a:t>
            </a:r>
            <a:endParaRPr lang="ja-JP" altLang="en-US" dirty="0"/>
          </a:p>
        </p:txBody>
      </p:sp>
      <p:sp>
        <p:nvSpPr>
          <p:cNvPr id="72" name="正方形/長方形 71"/>
          <p:cNvSpPr/>
          <p:nvPr/>
        </p:nvSpPr>
        <p:spPr>
          <a:xfrm>
            <a:off x="5643602" y="128586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正方形/長方形 72"/>
          <p:cNvSpPr/>
          <p:nvPr/>
        </p:nvSpPr>
        <p:spPr>
          <a:xfrm>
            <a:off x="5643602" y="178592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正方形/長方形 73"/>
          <p:cNvSpPr/>
          <p:nvPr/>
        </p:nvSpPr>
        <p:spPr>
          <a:xfrm>
            <a:off x="5572164" y="121442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6143636" y="78579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endParaRPr lang="ja-JP" altLang="en-US" dirty="0"/>
          </a:p>
        </p:txBody>
      </p:sp>
      <p:sp>
        <p:nvSpPr>
          <p:cNvPr id="76" name="正方形/長方形 75"/>
          <p:cNvSpPr/>
          <p:nvPr/>
        </p:nvSpPr>
        <p:spPr>
          <a:xfrm>
            <a:off x="5572164" y="135729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572164" y="185736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6858048" y="135729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87</a:t>
            </a:r>
            <a:endParaRPr lang="ja-JP" altLang="en-US" dirty="0"/>
          </a:p>
        </p:txBody>
      </p:sp>
      <p:sp>
        <p:nvSpPr>
          <p:cNvPr id="79" name="正方形/長方形 78"/>
          <p:cNvSpPr/>
          <p:nvPr/>
        </p:nvSpPr>
        <p:spPr>
          <a:xfrm>
            <a:off x="6715172" y="1857364"/>
            <a:ext cx="645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TU/e</a:t>
            </a:r>
            <a:endParaRPr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7500990" y="1285860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/>
          <p:cNvSpPr/>
          <p:nvPr/>
        </p:nvSpPr>
        <p:spPr>
          <a:xfrm>
            <a:off x="7500990" y="1785926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7429552" y="1214422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8072462" y="785794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endParaRPr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7429552" y="1357298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7429552" y="1857364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8501122" y="135729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1562</a:t>
            </a:r>
            <a:endParaRPr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8643998" y="1857364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BYU</a:t>
            </a:r>
            <a:endParaRPr lang="ja-JP" altLang="en-US" dirty="0"/>
          </a:p>
        </p:txBody>
      </p:sp>
      <p:sp>
        <p:nvSpPr>
          <p:cNvPr id="89" name="下矢印 88"/>
          <p:cNvSpPr/>
          <p:nvPr/>
        </p:nvSpPr>
        <p:spPr>
          <a:xfrm>
            <a:off x="3643306" y="2786058"/>
            <a:ext cx="2143140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sort(a,5)</a:t>
            </a:r>
            <a:endParaRPr kumimoji="1" lang="ja-JP" altLang="en-US" dirty="0"/>
          </a:p>
        </p:txBody>
      </p:sp>
      <p:sp>
        <p:nvSpPr>
          <p:cNvPr id="90" name="正方形/長方形 89"/>
          <p:cNvSpPr/>
          <p:nvPr/>
        </p:nvSpPr>
        <p:spPr>
          <a:xfrm>
            <a:off x="71438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71438" y="492919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正方形/長方形 113"/>
          <p:cNvSpPr/>
          <p:nvPr/>
        </p:nvSpPr>
        <p:spPr>
          <a:xfrm>
            <a:off x="0" y="435769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正方形/長方形 122"/>
          <p:cNvSpPr/>
          <p:nvPr/>
        </p:nvSpPr>
        <p:spPr>
          <a:xfrm>
            <a:off x="642910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endParaRPr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0" y="450057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0" y="500063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a[0]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4786314" y="450057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1536</a:t>
            </a:r>
            <a:endParaRPr lang="ja-JP" altLang="en-US" dirty="0"/>
          </a:p>
        </p:txBody>
      </p:sp>
      <p:sp>
        <p:nvSpPr>
          <p:cNvPr id="134" name="正方形/長方形 133"/>
          <p:cNvSpPr/>
          <p:nvPr/>
        </p:nvSpPr>
        <p:spPr>
          <a:xfrm>
            <a:off x="4857752" y="5000636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YNU</a:t>
            </a:r>
            <a:endParaRPr lang="ja-JP" altLang="en-US" dirty="0"/>
          </a:p>
        </p:txBody>
      </p:sp>
      <p:sp>
        <p:nvSpPr>
          <p:cNvPr id="135" name="正方形/長方形 134"/>
          <p:cNvSpPr/>
          <p:nvPr/>
        </p:nvSpPr>
        <p:spPr>
          <a:xfrm>
            <a:off x="1928826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正方形/長方形 135"/>
          <p:cNvSpPr/>
          <p:nvPr/>
        </p:nvSpPr>
        <p:spPr>
          <a:xfrm>
            <a:off x="1928826" y="492919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正方形/長方形 136"/>
          <p:cNvSpPr/>
          <p:nvPr/>
        </p:nvSpPr>
        <p:spPr>
          <a:xfrm>
            <a:off x="1857388" y="435769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正方形/長方形 137"/>
          <p:cNvSpPr/>
          <p:nvPr/>
        </p:nvSpPr>
        <p:spPr>
          <a:xfrm>
            <a:off x="2428860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endParaRPr lang="ja-JP" altLang="en-US" dirty="0"/>
          </a:p>
        </p:txBody>
      </p:sp>
      <p:sp>
        <p:nvSpPr>
          <p:cNvPr id="139" name="正方形/長方形 138"/>
          <p:cNvSpPr/>
          <p:nvPr/>
        </p:nvSpPr>
        <p:spPr>
          <a:xfrm>
            <a:off x="1857388" y="450057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0" name="正方形/長方形 139"/>
          <p:cNvSpPr/>
          <p:nvPr/>
        </p:nvSpPr>
        <p:spPr>
          <a:xfrm>
            <a:off x="1857388" y="500063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a[1]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1" name="正方形/長方形 140"/>
          <p:cNvSpPr/>
          <p:nvPr/>
        </p:nvSpPr>
        <p:spPr>
          <a:xfrm>
            <a:off x="3071834" y="450057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256</a:t>
            </a:r>
            <a:endParaRPr lang="ja-JP" altLang="en-US" dirty="0"/>
          </a:p>
        </p:txBody>
      </p:sp>
      <p:sp>
        <p:nvSpPr>
          <p:cNvPr id="142" name="正方形/長方形 141"/>
          <p:cNvSpPr/>
          <p:nvPr/>
        </p:nvSpPr>
        <p:spPr>
          <a:xfrm>
            <a:off x="3071834" y="5000636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MIT</a:t>
            </a:r>
            <a:endParaRPr lang="ja-JP" altLang="en-US" dirty="0"/>
          </a:p>
        </p:txBody>
      </p:sp>
      <p:sp>
        <p:nvSpPr>
          <p:cNvPr id="143" name="正方形/長方形 142"/>
          <p:cNvSpPr/>
          <p:nvPr/>
        </p:nvSpPr>
        <p:spPr>
          <a:xfrm>
            <a:off x="3786214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正方形/長方形 143"/>
          <p:cNvSpPr/>
          <p:nvPr/>
        </p:nvSpPr>
        <p:spPr>
          <a:xfrm>
            <a:off x="3786214" y="492919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正方形/長方形 144"/>
          <p:cNvSpPr/>
          <p:nvPr/>
        </p:nvSpPr>
        <p:spPr>
          <a:xfrm>
            <a:off x="3714776" y="435769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正方形/長方形 145"/>
          <p:cNvSpPr/>
          <p:nvPr/>
        </p:nvSpPr>
        <p:spPr>
          <a:xfrm>
            <a:off x="4357686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endParaRPr lang="ja-JP" altLang="en-US" dirty="0"/>
          </a:p>
        </p:txBody>
      </p:sp>
      <p:sp>
        <p:nvSpPr>
          <p:cNvPr id="147" name="正方形/長方形 146"/>
          <p:cNvSpPr/>
          <p:nvPr/>
        </p:nvSpPr>
        <p:spPr>
          <a:xfrm>
            <a:off x="3714776" y="450057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8" name="正方形/長方形 147"/>
          <p:cNvSpPr/>
          <p:nvPr/>
        </p:nvSpPr>
        <p:spPr>
          <a:xfrm>
            <a:off x="3714776" y="500063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a[2]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9" name="正方形/長方形 148"/>
          <p:cNvSpPr/>
          <p:nvPr/>
        </p:nvSpPr>
        <p:spPr>
          <a:xfrm>
            <a:off x="8491257" y="450057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2049</a:t>
            </a:r>
            <a:endParaRPr lang="ja-JP" altLang="en-US" dirty="0"/>
          </a:p>
        </p:txBody>
      </p:sp>
      <p:sp>
        <p:nvSpPr>
          <p:cNvPr id="150" name="正方形/長方形 149"/>
          <p:cNvSpPr/>
          <p:nvPr/>
        </p:nvSpPr>
        <p:spPr>
          <a:xfrm>
            <a:off x="8419819" y="5000636"/>
            <a:ext cx="686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UCLA</a:t>
            </a:r>
            <a:endParaRPr lang="ja-JP" altLang="en-US" dirty="0"/>
          </a:p>
        </p:txBody>
      </p:sp>
      <p:sp>
        <p:nvSpPr>
          <p:cNvPr id="151" name="正方形/長方形 150"/>
          <p:cNvSpPr/>
          <p:nvPr/>
        </p:nvSpPr>
        <p:spPr>
          <a:xfrm>
            <a:off x="5643602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正方形/長方形 151"/>
          <p:cNvSpPr/>
          <p:nvPr/>
        </p:nvSpPr>
        <p:spPr>
          <a:xfrm>
            <a:off x="5643602" y="492919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正方形/長方形 152"/>
          <p:cNvSpPr/>
          <p:nvPr/>
        </p:nvSpPr>
        <p:spPr>
          <a:xfrm>
            <a:off x="5572164" y="435769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4" name="正方形/長方形 153"/>
          <p:cNvSpPr/>
          <p:nvPr/>
        </p:nvSpPr>
        <p:spPr>
          <a:xfrm>
            <a:off x="6143636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endParaRPr lang="ja-JP" altLang="en-US" dirty="0"/>
          </a:p>
        </p:txBody>
      </p:sp>
      <p:sp>
        <p:nvSpPr>
          <p:cNvPr id="155" name="正方形/長方形 154"/>
          <p:cNvSpPr/>
          <p:nvPr/>
        </p:nvSpPr>
        <p:spPr>
          <a:xfrm>
            <a:off x="5572164" y="450057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5572164" y="500063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a[3]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7" name="正方形/長方形 156"/>
          <p:cNvSpPr/>
          <p:nvPr/>
        </p:nvSpPr>
        <p:spPr>
          <a:xfrm>
            <a:off x="1285852" y="450057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87</a:t>
            </a:r>
            <a:endParaRPr lang="ja-JP" altLang="en-US" dirty="0"/>
          </a:p>
        </p:txBody>
      </p:sp>
      <p:sp>
        <p:nvSpPr>
          <p:cNvPr id="158" name="正方形/長方形 157"/>
          <p:cNvSpPr/>
          <p:nvPr/>
        </p:nvSpPr>
        <p:spPr>
          <a:xfrm>
            <a:off x="1142976" y="5000636"/>
            <a:ext cx="645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TU/e</a:t>
            </a:r>
            <a:endParaRPr lang="ja-JP" altLang="en-US" dirty="0"/>
          </a:p>
        </p:txBody>
      </p:sp>
      <p:sp>
        <p:nvSpPr>
          <p:cNvPr id="159" name="正方形/長方形 158"/>
          <p:cNvSpPr/>
          <p:nvPr/>
        </p:nvSpPr>
        <p:spPr>
          <a:xfrm>
            <a:off x="7500990" y="4429132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正方形/長方形 159"/>
          <p:cNvSpPr/>
          <p:nvPr/>
        </p:nvSpPr>
        <p:spPr>
          <a:xfrm>
            <a:off x="7500990" y="4929198"/>
            <a:ext cx="1714512" cy="50006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正方形/長方形 160"/>
          <p:cNvSpPr/>
          <p:nvPr/>
        </p:nvSpPr>
        <p:spPr>
          <a:xfrm>
            <a:off x="7429552" y="4357694"/>
            <a:ext cx="1857388" cy="114300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2" name="正方形/長方形 161"/>
          <p:cNvSpPr/>
          <p:nvPr/>
        </p:nvSpPr>
        <p:spPr>
          <a:xfrm>
            <a:off x="8072462" y="3929066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endParaRPr lang="ja-JP" altLang="en-US" dirty="0"/>
          </a:p>
        </p:txBody>
      </p:sp>
      <p:sp>
        <p:nvSpPr>
          <p:cNvPr id="163" name="正方形/長方形 162"/>
          <p:cNvSpPr/>
          <p:nvPr/>
        </p:nvSpPr>
        <p:spPr>
          <a:xfrm>
            <a:off x="7429552" y="4500570"/>
            <a:ext cx="925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key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7429552" y="5000636"/>
            <a:ext cx="1196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a[4]</a:t>
            </a:r>
            <a:r>
              <a:rPr lang="en-US" altLang="ja-JP" dirty="0" smtClean="0"/>
              <a:t>. </a:t>
            </a:r>
            <a:r>
              <a:rPr lang="en-US" altLang="ja-JP" dirty="0" smtClean="0">
                <a:solidFill>
                  <a:schemeClr val="accent6">
                    <a:lumMod val="75000"/>
                  </a:schemeClr>
                </a:solidFill>
              </a:rPr>
              <a:t>name</a:t>
            </a:r>
            <a:endParaRPr lang="ja-JP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6643702" y="450057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1562</a:t>
            </a:r>
            <a:endParaRPr lang="ja-JP" altLang="en-US" dirty="0"/>
          </a:p>
        </p:txBody>
      </p:sp>
      <p:sp>
        <p:nvSpPr>
          <p:cNvPr id="166" name="正方形/長方形 165"/>
          <p:cNvSpPr/>
          <p:nvPr/>
        </p:nvSpPr>
        <p:spPr>
          <a:xfrm>
            <a:off x="6786578" y="5000636"/>
            <a:ext cx="562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BYU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805</Words>
  <Application>Microsoft Office PowerPoint</Application>
  <PresentationFormat>画面に合わせる (4:3)</PresentationFormat>
  <Paragraphs>408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テーマ</vt:lpstr>
      <vt:lpstr>アルゴリズムとデータ構造 補足資料7-1 「メモリでの『構造体の配列』」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集合の表現</dc:title>
  <dc:creator>tommy</dc:creator>
  <cp:lastModifiedBy>Takashi Tomii</cp:lastModifiedBy>
  <cp:revision>71</cp:revision>
  <dcterms:created xsi:type="dcterms:W3CDTF">2008-04-30T07:32:43Z</dcterms:created>
  <dcterms:modified xsi:type="dcterms:W3CDTF">2012-04-02T07:23:56Z</dcterms:modified>
</cp:coreProperties>
</file>