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1" r:id="rId2"/>
    <p:sldId id="276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287" r:id="rId25"/>
    <p:sldId id="309" r:id="rId26"/>
    <p:sldId id="310" r:id="rId2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6D0F9-ABE9-464F-83A4-992A84B493A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6CFC8-5AA0-4894-82FD-17DCE295BA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7-2</a:t>
            </a:r>
            <a:br>
              <a:rPr lang="en-US" altLang="ja-JP" dirty="0" smtClean="0"/>
            </a:br>
            <a:r>
              <a:rPr lang="ja-JP" altLang="en-US" dirty="0" smtClean="0"/>
              <a:t>「単純</a:t>
            </a:r>
            <a:r>
              <a:rPr lang="ja-JP" altLang="en-US" dirty="0" smtClean="0"/>
              <a:t>挿入</a:t>
            </a:r>
            <a:r>
              <a:rPr lang="ja-JP" altLang="en-US" dirty="0" smtClean="0"/>
              <a:t>ソート</a:t>
            </a:r>
            <a:r>
              <a:rPr lang="en-US" altLang="ja-JP" dirty="0" err="1" smtClean="0"/>
              <a:t>insort.c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50109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3857620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85984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825752" y="-138460"/>
            <a:ext cx="3420529" cy="3350191"/>
          </a:xfrm>
          <a:prstGeom prst="arc">
            <a:avLst>
              <a:gd name="adj1" fmla="val 16200000"/>
              <a:gd name="adj2" fmla="val 95836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143240" y="1785926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071670" y="1785926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857488" y="2571744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50109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3857620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85984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825752" y="-138460"/>
            <a:ext cx="3420529" cy="3350191"/>
          </a:xfrm>
          <a:prstGeom prst="arc">
            <a:avLst>
              <a:gd name="adj1" fmla="val 16200000"/>
              <a:gd name="adj2" fmla="val 95836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357266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357266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4857752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86116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2997252" y="528222"/>
            <a:ext cx="2506554" cy="2445313"/>
          </a:xfrm>
          <a:prstGeom prst="arc">
            <a:avLst>
              <a:gd name="adj1" fmla="val 16200000"/>
              <a:gd name="adj2" fmla="val 95836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786182" y="1857364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286248" y="235743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357266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4857752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286116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2997252" y="528222"/>
            <a:ext cx="2506554" cy="2445313"/>
          </a:xfrm>
          <a:prstGeom prst="arc">
            <a:avLst>
              <a:gd name="adj1" fmla="val 16200000"/>
              <a:gd name="adj2" fmla="val 95836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464423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464423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5929322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357686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571580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571580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7072330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57752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-1202156" y="-5155346"/>
            <a:ext cx="9051937" cy="9239074"/>
          </a:xfrm>
          <a:prstGeom prst="arc">
            <a:avLst>
              <a:gd name="adj1" fmla="val 16200000"/>
              <a:gd name="adj2" fmla="val 197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928662" y="1785926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214942" y="1785926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071802" y="1785926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000232" y="1785926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143372" y="1785926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286512" y="1785926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215074" y="2428868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571580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7072330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857752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-1202156" y="-5155346"/>
            <a:ext cx="9051937" cy="9239074"/>
          </a:xfrm>
          <a:prstGeom prst="arc">
            <a:avLst>
              <a:gd name="adj1" fmla="val 16200000"/>
              <a:gd name="adj2" fmla="val 197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8651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678737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678737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8001024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86314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3714212" y="-1622158"/>
            <a:ext cx="5003790" cy="5101657"/>
          </a:xfrm>
          <a:prstGeom prst="arc">
            <a:avLst>
              <a:gd name="adj1" fmla="val 16200000"/>
              <a:gd name="adj2" fmla="val 197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000760" y="164305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929190" y="164305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072330" y="164305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143768" y="2428868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678737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58148" y="3143248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8001024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86314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3714212" y="-1622158"/>
            <a:ext cx="5003790" cy="5101657"/>
          </a:xfrm>
          <a:prstGeom prst="arc">
            <a:avLst>
              <a:gd name="adj1" fmla="val 16200000"/>
              <a:gd name="adj2" fmla="val 1970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7858942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572000" y="2000240"/>
            <a:ext cx="335758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4643438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4357718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0" name="円弧 19"/>
          <p:cNvSpPr/>
          <p:nvPr/>
        </p:nvSpPr>
        <p:spPr>
          <a:xfrm rot="8048656">
            <a:off x="1112986" y="-1329733"/>
            <a:ext cx="4051524" cy="4218542"/>
          </a:xfrm>
          <a:prstGeom prst="arc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4572000" y="2000240"/>
            <a:ext cx="335758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4643438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4357718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0" name="円弧 19"/>
          <p:cNvSpPr/>
          <p:nvPr/>
        </p:nvSpPr>
        <p:spPr>
          <a:xfrm rot="8048656">
            <a:off x="1112986" y="-1329733"/>
            <a:ext cx="4051524" cy="4218542"/>
          </a:xfrm>
          <a:prstGeom prst="arc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下矢印 11"/>
          <p:cNvSpPr/>
          <p:nvPr/>
        </p:nvSpPr>
        <p:spPr>
          <a:xfrm flipH="1" flipV="1">
            <a:off x="4643438" y="2357430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29124" y="3071810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</a:t>
            </a:r>
            <a:r>
              <a:rPr kumimoji="1" lang="ja-JP" altLang="en-US" dirty="0" smtClean="0"/>
              <a:t>番目の要素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14348" y="3929066"/>
            <a:ext cx="3618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挿入先を決めるのに：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～</a:t>
            </a:r>
            <a:r>
              <a:rPr kumimoji="1" lang="en-US" altLang="ja-JP" dirty="0" err="1" smtClean="0"/>
              <a:t>i</a:t>
            </a:r>
            <a:r>
              <a:rPr lang="ja-JP" altLang="en-US" dirty="0" smtClean="0"/>
              <a:t>回の</a:t>
            </a:r>
            <a:r>
              <a:rPr lang="ja-JP" altLang="en-US" dirty="0" smtClean="0">
                <a:solidFill>
                  <a:srgbClr val="FF0000"/>
                </a:solidFill>
              </a:rPr>
              <a:t>比較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14348" y="4286256"/>
            <a:ext cx="441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挿入先を空けるのに：</a:t>
            </a:r>
            <a:r>
              <a:rPr lang="en-US" altLang="ja-JP" dirty="0" smtClean="0"/>
              <a:t>0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i-1</a:t>
            </a:r>
            <a:r>
              <a:rPr lang="ja-JP" altLang="en-US" dirty="0" smtClean="0"/>
              <a:t>回の</a:t>
            </a:r>
            <a:r>
              <a:rPr lang="ja-JP" altLang="en-US" dirty="0" smtClean="0">
                <a:solidFill>
                  <a:srgbClr val="FF0000"/>
                </a:solidFill>
              </a:rPr>
              <a:t>データ移動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28596" y="3571876"/>
            <a:ext cx="4362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i</a:t>
            </a:r>
            <a:r>
              <a:rPr lang="ja-JP" altLang="en-US" dirty="0" smtClean="0"/>
              <a:t>番目の要素を整列済みにするためのコスト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8596" y="4786322"/>
            <a:ext cx="216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繰り返し回数： </a:t>
            </a:r>
            <a:r>
              <a:rPr kumimoji="1" lang="en-US" altLang="ja-JP" dirty="0" smtClean="0"/>
              <a:t>n-1</a:t>
            </a:r>
            <a:r>
              <a:rPr kumimoji="1" lang="ja-JP" altLang="en-US" dirty="0" smtClean="0"/>
              <a:t>回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7715304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41417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71472" y="2000240"/>
            <a:ext cx="735811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42910" y="207167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14282" y="2000240"/>
            <a:ext cx="35719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rgbClr val="FFC000"/>
                </a:solidFill>
              </a:rPr>
              <a:t>整列済</a:t>
            </a:r>
            <a:endParaRPr kumimoji="1" lang="ja-JP" altLang="en-US" sz="800" dirty="0">
              <a:solidFill>
                <a:srgbClr val="FFC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928662" y="2357430"/>
            <a:ext cx="70009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000100" y="2428868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14282" y="2357430"/>
            <a:ext cx="71438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 smtClean="0">
                <a:solidFill>
                  <a:srgbClr val="FFC000"/>
                </a:solidFill>
              </a:rPr>
              <a:t>整列済</a:t>
            </a:r>
            <a:endParaRPr kumimoji="1" lang="ja-JP" altLang="en-US" sz="1000" dirty="0">
              <a:solidFill>
                <a:srgbClr val="FFC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214546" y="3286124"/>
            <a:ext cx="571504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285984" y="3357562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214282" y="3286124"/>
            <a:ext cx="2000264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500562" y="4572008"/>
            <a:ext cx="342902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572000" y="4643446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14282" y="4572008"/>
            <a:ext cx="428628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786446" y="5357826"/>
            <a:ext cx="2143140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未整列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857884" y="5429264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14282" y="5357826"/>
            <a:ext cx="5572164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7358082" y="6072206"/>
            <a:ext cx="571504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rgbClr val="FFC000"/>
                </a:solidFill>
              </a:rPr>
              <a:t>未整列</a:t>
            </a:r>
            <a:endParaRPr kumimoji="1" lang="ja-JP" altLang="en-US" sz="800" dirty="0">
              <a:solidFill>
                <a:srgbClr val="FFC00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7429520" y="6143644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214282" y="6072206"/>
            <a:ext cx="7143800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643834" y="6429396"/>
            <a:ext cx="285752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rgbClr val="FFC000"/>
                </a:solidFill>
              </a:rPr>
              <a:t>未整列</a:t>
            </a:r>
            <a:endParaRPr kumimoji="1" lang="ja-JP" altLang="en-US" sz="800" dirty="0">
              <a:solidFill>
                <a:srgbClr val="FFC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715272" y="6500834"/>
            <a:ext cx="142876" cy="14287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4282" y="6429396"/>
            <a:ext cx="7429552" cy="2857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C000"/>
                </a:solidFill>
              </a:rPr>
              <a:t>整列済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000496" y="2786058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000496" y="3857628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000496" y="4929198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000496" y="5715016"/>
            <a:ext cx="461665" cy="251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cxnSp>
        <p:nvCxnSpPr>
          <p:cNvPr id="45" name="直線矢印コネクタ 44"/>
          <p:cNvCxnSpPr/>
          <p:nvPr/>
        </p:nvCxnSpPr>
        <p:spPr>
          <a:xfrm rot="5400000">
            <a:off x="5755886" y="4316816"/>
            <a:ext cx="4776028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/>
        </p:nvSpPr>
        <p:spPr>
          <a:xfrm>
            <a:off x="7286644" y="2786058"/>
            <a:ext cx="159370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n-1</a:t>
            </a:r>
            <a:r>
              <a:rPr kumimoji="1" lang="ja-JP" altLang="en-US" dirty="0" smtClean="0"/>
              <a:t>回の繰返し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071670" y="4071942"/>
            <a:ext cx="476604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それぞれ、およそ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/2</a:t>
            </a:r>
            <a:r>
              <a:rPr kumimoji="1" lang="ja-JP" altLang="en-US" dirty="0" smtClean="0"/>
              <a:t>回</a:t>
            </a:r>
            <a:r>
              <a:rPr lang="ja-JP" altLang="en-US" dirty="0" smtClean="0"/>
              <a:t>程度</a:t>
            </a:r>
            <a:r>
              <a:rPr kumimoji="1" lang="ja-JP" altLang="en-US" dirty="0" smtClean="0"/>
              <a:t>の比較とデータ移動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286644" y="928670"/>
            <a:ext cx="13885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dirty="0" smtClean="0"/>
              <a:t>O(n</a:t>
            </a:r>
            <a:r>
              <a:rPr kumimoji="1" lang="en-US" altLang="ja-JP" sz="4400" baseline="30000" dirty="0" smtClean="0"/>
              <a:t>2</a:t>
            </a:r>
            <a:r>
              <a:rPr kumimoji="1" lang="en-US" altLang="ja-JP" sz="4400" dirty="0" smtClean="0"/>
              <a:t>)</a:t>
            </a:r>
            <a:endParaRPr kumimoji="1" lang="ja-JP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86514" y="2428074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1714480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42844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142952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142952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2786050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14414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142952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845468" y="576415"/>
            <a:ext cx="2657735" cy="2485168"/>
          </a:xfrm>
          <a:prstGeom prst="arc">
            <a:avLst>
              <a:gd name="adj1" fmla="val 16200000"/>
              <a:gd name="adj2" fmla="val 95836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928794" y="1714488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500166" y="235743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142952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9" name="円弧 18"/>
          <p:cNvSpPr/>
          <p:nvPr/>
        </p:nvSpPr>
        <p:spPr>
          <a:xfrm rot="8048656">
            <a:off x="845468" y="576415"/>
            <a:ext cx="2657735" cy="2485168"/>
          </a:xfrm>
          <a:prstGeom prst="arc">
            <a:avLst>
              <a:gd name="adj1" fmla="val 16200000"/>
              <a:gd name="adj2" fmla="val 95836"/>
            </a:avLst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50109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0" y="571480"/>
            <a:ext cx="9214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解の方針：未整列のエリアの要素１個を、整列済みのエリアのどこに「挿入」すればよいか探す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214282" y="1785926"/>
            <a:ext cx="8501122" cy="1588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2214546" y="1571612"/>
            <a:ext cx="138211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8</a:t>
            </a:r>
            <a:r>
              <a:rPr kumimoji="1" lang="ja-JP" altLang="en-US" dirty="0" smtClean="0"/>
              <a:t>件のデータ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142852"/>
            <a:ext cx="5275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整列済みのエリアと未整列のエリアに分けて考える。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1428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235742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285852" y="2000240"/>
            <a:ext cx="1000132" cy="7143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428992" y="2000240"/>
            <a:ext cx="1000132" cy="7143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70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50056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86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7213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92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664370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63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7715272" y="2000240"/>
            <a:ext cx="1000132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800" dirty="0" smtClean="0">
                <a:solidFill>
                  <a:schemeClr val="tx1"/>
                </a:solidFill>
              </a:rPr>
              <a:t>85</a:t>
            </a:r>
            <a:endParaRPr kumimoji="1" lang="ja-JP" altLang="en-US" sz="4800" dirty="0">
              <a:solidFill>
                <a:schemeClr val="tx1"/>
              </a:solidFill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 rot="5400000">
            <a:off x="2501092" y="235663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0" y="3071810"/>
            <a:ext cx="110799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整列済み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357686" y="3071810"/>
            <a:ext cx="87716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未整列</a:t>
            </a:r>
            <a:endParaRPr kumimoji="1" lang="ja-JP" altLang="en-US" dirty="0"/>
          </a:p>
        </p:txBody>
      </p:sp>
      <p:sp>
        <p:nvSpPr>
          <p:cNvPr id="17" name="下矢印 16"/>
          <p:cNvSpPr/>
          <p:nvPr/>
        </p:nvSpPr>
        <p:spPr>
          <a:xfrm flipH="1" flipV="1">
            <a:off x="3857620" y="2857496"/>
            <a:ext cx="21431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85984" y="3643314"/>
            <a:ext cx="37593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これは、整列済エリアのどこに入る？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1437</Words>
  <Application>Microsoft Office PowerPoint</Application>
  <PresentationFormat>画面に合わせる (4:3)</PresentationFormat>
  <Paragraphs>341</Paragraphs>
  <Slides>26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27" baseType="lpstr">
      <vt:lpstr>Office テーマ</vt:lpstr>
      <vt:lpstr>アルゴリズムとデータ構造 補足資料7-2 「単純挿入ソートinsort.c」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41</cp:revision>
  <dcterms:created xsi:type="dcterms:W3CDTF">2008-04-25T06:40:40Z</dcterms:created>
  <dcterms:modified xsi:type="dcterms:W3CDTF">2012-04-02T07:28:13Z</dcterms:modified>
</cp:coreProperties>
</file>