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1" r:id="rId2"/>
    <p:sldId id="276" r:id="rId3"/>
    <p:sldId id="331" r:id="rId4"/>
    <p:sldId id="332" r:id="rId5"/>
    <p:sldId id="333" r:id="rId6"/>
    <p:sldId id="335" r:id="rId7"/>
    <p:sldId id="334" r:id="rId8"/>
    <p:sldId id="336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49" r:id="rId22"/>
    <p:sldId id="330" r:id="rId23"/>
    <p:sldId id="287" r:id="rId24"/>
    <p:sldId id="350" r:id="rId25"/>
    <p:sldId id="310" r:id="rId2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7-4</a:t>
            </a:r>
            <a:br>
              <a:rPr lang="en-US" altLang="ja-JP" dirty="0" smtClean="0"/>
            </a:br>
            <a:r>
              <a:rPr lang="ja-JP" altLang="en-US" dirty="0" smtClean="0"/>
              <a:t>「単純</a:t>
            </a:r>
            <a:r>
              <a:rPr lang="ja-JP" altLang="en-US" dirty="0" smtClean="0"/>
              <a:t>交換ソート</a:t>
            </a:r>
            <a:r>
              <a:rPr lang="en-US" altLang="ja-JP" dirty="0" err="1" smtClean="0"/>
              <a:t>exsort.c</a:t>
            </a:r>
            <a:r>
              <a:rPr lang="ja-JP" altLang="en-US" dirty="0" smtClean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378618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/>
          <p:nvPr/>
        </p:nvCxnSpPr>
        <p:spPr>
          <a:xfrm rot="5400000">
            <a:off x="4464049" y="2179629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4071140" y="3001166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786182" y="3500438"/>
            <a:ext cx="1714512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solidFill>
                  <a:srgbClr val="FF0000"/>
                </a:solidFill>
              </a:rPr>
              <a:t>＞！</a:t>
            </a:r>
            <a:endParaRPr lang="en-US" altLang="ja-JP" sz="4000" dirty="0" smtClean="0">
              <a:solidFill>
                <a:srgbClr val="FF0000"/>
              </a:solidFill>
            </a:endParaRPr>
          </a:p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入替！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485775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/>
          <p:nvPr/>
        </p:nvCxnSpPr>
        <p:spPr>
          <a:xfrm rot="5400000">
            <a:off x="5535619" y="2179629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5142710" y="3001166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592932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/>
          <p:nvPr/>
        </p:nvCxnSpPr>
        <p:spPr>
          <a:xfrm rot="5400000">
            <a:off x="6607189" y="2179629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6214280" y="3001166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592932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/>
          <p:nvPr/>
        </p:nvCxnSpPr>
        <p:spPr>
          <a:xfrm rot="5400000">
            <a:off x="6607189" y="2179629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6214280" y="3001166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000760" y="3714752"/>
            <a:ext cx="1714512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solidFill>
                  <a:srgbClr val="FF0000"/>
                </a:solidFill>
              </a:rPr>
              <a:t>＞！</a:t>
            </a:r>
            <a:endParaRPr lang="en-US" altLang="ja-JP" sz="4000" dirty="0" smtClean="0">
              <a:solidFill>
                <a:srgbClr val="FF0000"/>
              </a:solidFill>
            </a:endParaRPr>
          </a:p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入替！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707233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/>
          <p:nvPr/>
        </p:nvCxnSpPr>
        <p:spPr>
          <a:xfrm rot="5400000">
            <a:off x="7750197" y="2179629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7357288" y="3001166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707233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/>
          <p:nvPr/>
        </p:nvCxnSpPr>
        <p:spPr>
          <a:xfrm rot="5400000">
            <a:off x="7750197" y="2179629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7357288" y="3001166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786578" y="3857628"/>
            <a:ext cx="1714512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solidFill>
                  <a:srgbClr val="FF0000"/>
                </a:solidFill>
              </a:rPr>
              <a:t>＞！</a:t>
            </a:r>
            <a:endParaRPr lang="en-US" altLang="ja-JP" sz="4000" dirty="0" smtClean="0">
              <a:solidFill>
                <a:srgbClr val="FF0000"/>
              </a:solidFill>
            </a:endParaRPr>
          </a:p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入替！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29" name="直線コネクタ 28"/>
          <p:cNvCxnSpPr/>
          <p:nvPr/>
        </p:nvCxnSpPr>
        <p:spPr>
          <a:xfrm rot="5400000">
            <a:off x="6715934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7929586" y="3000372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215206" y="3786190"/>
            <a:ext cx="1693092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未整列エリアの</a:t>
            </a:r>
            <a:endParaRPr kumimoji="1" lang="en-US" altLang="ja-JP" dirty="0" smtClean="0"/>
          </a:p>
          <a:p>
            <a:r>
              <a:rPr kumimoji="1" lang="ja-JP" altLang="en-US" dirty="0" smtClean="0"/>
              <a:t>最大要素！</a:t>
            </a:r>
            <a:endParaRPr kumimoji="1" lang="ja-JP" altLang="en-US" dirty="0"/>
          </a:p>
        </p:txBody>
      </p:sp>
      <p:cxnSp>
        <p:nvCxnSpPr>
          <p:cNvPr id="33" name="直線矢印コネクタ 32"/>
          <p:cNvCxnSpPr/>
          <p:nvPr/>
        </p:nvCxnSpPr>
        <p:spPr>
          <a:xfrm rot="5400000" flipH="1" flipV="1">
            <a:off x="7465239" y="3321843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29" name="直線コネクタ 28"/>
          <p:cNvCxnSpPr/>
          <p:nvPr/>
        </p:nvCxnSpPr>
        <p:spPr>
          <a:xfrm rot="5400000">
            <a:off x="6715934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7929586" y="3000372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19" name="下矢印 18"/>
          <p:cNvSpPr/>
          <p:nvPr/>
        </p:nvSpPr>
        <p:spPr>
          <a:xfrm flipV="1">
            <a:off x="57147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 flipV="1">
            <a:off x="707233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29" name="直線コネクタ 28"/>
          <p:cNvCxnSpPr/>
          <p:nvPr/>
        </p:nvCxnSpPr>
        <p:spPr>
          <a:xfrm rot="5400000">
            <a:off x="6715934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7929586" y="3000372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20" name="下矢印 19"/>
          <p:cNvSpPr/>
          <p:nvPr/>
        </p:nvSpPr>
        <p:spPr>
          <a:xfrm flipV="1">
            <a:off x="707233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曲線コネクタ 23"/>
          <p:cNvCxnSpPr>
            <a:stCxn id="22" idx="2"/>
            <a:endCxn id="23" idx="2"/>
          </p:cNvCxnSpPr>
          <p:nvPr/>
        </p:nvCxnSpPr>
        <p:spPr>
          <a:xfrm rot="16200000" flipH="1">
            <a:off x="2321703" y="2178835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曲線コネクタ 35"/>
          <p:cNvCxnSpPr>
            <a:stCxn id="21" idx="2"/>
            <a:endCxn id="27" idx="2"/>
          </p:cNvCxnSpPr>
          <p:nvPr/>
        </p:nvCxnSpPr>
        <p:spPr>
          <a:xfrm rot="16200000" flipH="1">
            <a:off x="5536413" y="2178835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曲線コネクタ 42"/>
          <p:cNvCxnSpPr>
            <a:stCxn id="27" idx="2"/>
            <a:endCxn id="28" idx="2"/>
          </p:cNvCxnSpPr>
          <p:nvPr/>
        </p:nvCxnSpPr>
        <p:spPr>
          <a:xfrm rot="16200000" flipH="1">
            <a:off x="6607983" y="2178835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29" name="直線コネクタ 28"/>
          <p:cNvCxnSpPr/>
          <p:nvPr/>
        </p:nvCxnSpPr>
        <p:spPr>
          <a:xfrm rot="5400000">
            <a:off x="571580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7929586" y="3000372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24" name="曲線コネクタ 23"/>
          <p:cNvCxnSpPr>
            <a:stCxn id="23" idx="2"/>
            <a:endCxn id="22" idx="2"/>
          </p:cNvCxnSpPr>
          <p:nvPr/>
        </p:nvCxnSpPr>
        <p:spPr>
          <a:xfrm rot="16200000" flipH="1">
            <a:off x="2321703" y="2178835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曲線コネクタ 35"/>
          <p:cNvCxnSpPr>
            <a:stCxn id="21" idx="2"/>
            <a:endCxn id="28" idx="2"/>
          </p:cNvCxnSpPr>
          <p:nvPr/>
        </p:nvCxnSpPr>
        <p:spPr>
          <a:xfrm rot="5400000">
            <a:off x="6607983" y="2178835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曲線コネクタ 42"/>
          <p:cNvCxnSpPr>
            <a:stCxn id="27" idx="2"/>
            <a:endCxn id="28" idx="2"/>
          </p:cNvCxnSpPr>
          <p:nvPr/>
        </p:nvCxnSpPr>
        <p:spPr>
          <a:xfrm rot="16200000" flipH="1">
            <a:off x="5536413" y="2178835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64291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29" name="直線コネクタ 28"/>
          <p:cNvCxnSpPr/>
          <p:nvPr/>
        </p:nvCxnSpPr>
        <p:spPr>
          <a:xfrm rot="5400000">
            <a:off x="571580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7929586" y="3000372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36" name="曲線コネクタ 35"/>
          <p:cNvCxnSpPr>
            <a:stCxn id="28" idx="2"/>
            <a:endCxn id="27" idx="2"/>
          </p:cNvCxnSpPr>
          <p:nvPr/>
        </p:nvCxnSpPr>
        <p:spPr>
          <a:xfrm rot="5400000">
            <a:off x="5536413" y="2178835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曲線コネクタ 42"/>
          <p:cNvCxnSpPr>
            <a:stCxn id="25" idx="2"/>
            <a:endCxn id="27" idx="2"/>
          </p:cNvCxnSpPr>
          <p:nvPr/>
        </p:nvCxnSpPr>
        <p:spPr>
          <a:xfrm rot="16200000" flipH="1">
            <a:off x="4464843" y="2178835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cxnSp>
        <p:nvCxnSpPr>
          <p:cNvPr id="29" name="直線コネクタ 28"/>
          <p:cNvCxnSpPr/>
          <p:nvPr/>
        </p:nvCxnSpPr>
        <p:spPr>
          <a:xfrm rot="5400000">
            <a:off x="464423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7929586" y="3000372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cxnSp>
        <p:nvCxnSpPr>
          <p:cNvPr id="36" name="曲線コネクタ 35"/>
          <p:cNvCxnSpPr>
            <a:stCxn id="28" idx="2"/>
            <a:endCxn id="27" idx="2"/>
          </p:cNvCxnSpPr>
          <p:nvPr/>
        </p:nvCxnSpPr>
        <p:spPr>
          <a:xfrm rot="5400000">
            <a:off x="4464843" y="2178835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曲線コネクタ 42"/>
          <p:cNvCxnSpPr>
            <a:stCxn id="25" idx="2"/>
            <a:endCxn id="28" idx="2"/>
          </p:cNvCxnSpPr>
          <p:nvPr/>
        </p:nvCxnSpPr>
        <p:spPr>
          <a:xfrm rot="5400000">
            <a:off x="5536413" y="2178835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14282" y="2000240"/>
            <a:ext cx="335758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928662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771530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571868" y="2000240"/>
            <a:ext cx="4357718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14282" y="3143248"/>
            <a:ext cx="307183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286116" y="3143248"/>
            <a:ext cx="464347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>
            <a:stCxn id="8" idx="3"/>
          </p:cNvCxnSpPr>
          <p:nvPr/>
        </p:nvCxnSpPr>
        <p:spPr>
          <a:xfrm>
            <a:off x="1071538" y="2143116"/>
            <a:ext cx="164307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下矢印 26"/>
          <p:cNvSpPr/>
          <p:nvPr/>
        </p:nvSpPr>
        <p:spPr>
          <a:xfrm>
            <a:off x="4357686" y="2500306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3357554" y="3214686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14282" y="2000240"/>
            <a:ext cx="335758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928662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771530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571868" y="2000240"/>
            <a:ext cx="4357718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14282" y="3143248"/>
            <a:ext cx="307183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286116" y="3143248"/>
            <a:ext cx="464347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24" name="直線矢印コネクタ 23"/>
          <p:cNvCxnSpPr>
            <a:stCxn id="8" idx="3"/>
          </p:cNvCxnSpPr>
          <p:nvPr/>
        </p:nvCxnSpPr>
        <p:spPr>
          <a:xfrm>
            <a:off x="1071538" y="2143116"/>
            <a:ext cx="164307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下矢印 26"/>
          <p:cNvSpPr/>
          <p:nvPr/>
        </p:nvSpPr>
        <p:spPr>
          <a:xfrm>
            <a:off x="4357686" y="2500306"/>
            <a:ext cx="42862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3357554" y="3214686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1472" y="4857760"/>
            <a:ext cx="4937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入れ替え対象の場所を決めるのに：</a:t>
            </a:r>
            <a:r>
              <a:rPr lang="en-US" altLang="ja-JP" dirty="0" smtClean="0"/>
              <a:t>i-1</a:t>
            </a:r>
            <a:r>
              <a:rPr lang="ja-JP" altLang="en-US" dirty="0" smtClean="0"/>
              <a:t>回の</a:t>
            </a:r>
            <a:r>
              <a:rPr lang="ja-JP" altLang="en-US" dirty="0" smtClean="0">
                <a:solidFill>
                  <a:srgbClr val="FF0000"/>
                </a:solidFill>
              </a:rPr>
              <a:t>比較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71472" y="5214950"/>
            <a:ext cx="5846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入れ替え対象の値を保持するのに：</a:t>
            </a:r>
            <a:r>
              <a:rPr lang="en-US" altLang="ja-JP" dirty="0" smtClean="0"/>
              <a:t>0</a:t>
            </a:r>
            <a:r>
              <a:rPr kumimoji="1" lang="ja-JP" altLang="en-US" dirty="0" smtClean="0"/>
              <a:t>～</a:t>
            </a:r>
            <a:r>
              <a:rPr lang="en-US" altLang="ja-JP" dirty="0" smtClean="0"/>
              <a:t>i-1</a:t>
            </a:r>
            <a:r>
              <a:rPr lang="ja-JP" altLang="en-US" dirty="0" smtClean="0"/>
              <a:t>回の</a:t>
            </a:r>
            <a:r>
              <a:rPr lang="ja-JP" altLang="en-US" dirty="0" smtClean="0">
                <a:solidFill>
                  <a:srgbClr val="FF0000"/>
                </a:solidFill>
              </a:rPr>
              <a:t>データ移動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85720" y="4500570"/>
            <a:ext cx="6997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個の要素から、隣同士の入れ替えで最大値を追い出すためのコスト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85720" y="5715016"/>
            <a:ext cx="216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繰り返し回数： </a:t>
            </a:r>
            <a:r>
              <a:rPr kumimoji="1" lang="en-US" altLang="ja-JP" dirty="0" smtClean="0"/>
              <a:t>n-1</a:t>
            </a:r>
            <a:r>
              <a:rPr kumimoji="1" lang="ja-JP" altLang="en-US" dirty="0" smtClean="0"/>
              <a:t>回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線矢印コネクタ 9"/>
          <p:cNvCxnSpPr/>
          <p:nvPr/>
        </p:nvCxnSpPr>
        <p:spPr>
          <a:xfrm>
            <a:off x="214282" y="1785926"/>
            <a:ext cx="771530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14282" y="2000240"/>
            <a:ext cx="735811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572396" y="2000240"/>
            <a:ext cx="35719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rgbClr val="FFC000"/>
                </a:solidFill>
              </a:rPr>
              <a:t>整列済</a:t>
            </a:r>
            <a:endParaRPr kumimoji="1" lang="ja-JP" altLang="en-US" sz="800" dirty="0">
              <a:solidFill>
                <a:srgbClr val="FFC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14282" y="235743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215206" y="2357430"/>
            <a:ext cx="71438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solidFill>
                  <a:srgbClr val="FFC000"/>
                </a:solidFill>
              </a:rPr>
              <a:t>整列済</a:t>
            </a:r>
            <a:endParaRPr kumimoji="1" lang="ja-JP" altLang="en-US" sz="1000" dirty="0">
              <a:solidFill>
                <a:srgbClr val="FFC00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14282" y="3286124"/>
            <a:ext cx="571504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929322" y="3286124"/>
            <a:ext cx="2000264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14282" y="4572008"/>
            <a:ext cx="34290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643306" y="4572008"/>
            <a:ext cx="428628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214282" y="5357826"/>
            <a:ext cx="214314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7422" y="5357826"/>
            <a:ext cx="5572164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14282" y="6072206"/>
            <a:ext cx="57150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rgbClr val="FFC000"/>
                </a:solidFill>
              </a:rPr>
              <a:t>未整列</a:t>
            </a:r>
            <a:endParaRPr kumimoji="1" lang="ja-JP" altLang="en-US" sz="800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785786" y="6072206"/>
            <a:ext cx="714380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14282" y="6429396"/>
            <a:ext cx="28575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rgbClr val="FFC000"/>
                </a:solidFill>
              </a:rPr>
              <a:t>未整列</a:t>
            </a:r>
            <a:endParaRPr kumimoji="1" lang="ja-JP" altLang="en-US" sz="800" dirty="0">
              <a:solidFill>
                <a:srgbClr val="FFC00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500034" y="6429396"/>
            <a:ext cx="7429552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000496" y="2786058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000496" y="3857628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000496" y="4929198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000496" y="5715016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cxnSp>
        <p:nvCxnSpPr>
          <p:cNvPr id="45" name="直線矢印コネクタ 44"/>
          <p:cNvCxnSpPr/>
          <p:nvPr/>
        </p:nvCxnSpPr>
        <p:spPr>
          <a:xfrm rot="5400000">
            <a:off x="5755886" y="4316816"/>
            <a:ext cx="4776028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7286644" y="2786058"/>
            <a:ext cx="159370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n-1</a:t>
            </a:r>
            <a:r>
              <a:rPr kumimoji="1" lang="ja-JP" altLang="en-US" dirty="0" smtClean="0"/>
              <a:t>回の繰返し</a:t>
            </a:r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285984" y="3857628"/>
            <a:ext cx="384271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それぞれ、およそ</a:t>
            </a:r>
            <a:r>
              <a:rPr kumimoji="1" lang="en-US" altLang="ja-JP" dirty="0" smtClean="0"/>
              <a:t>(n-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)/2</a:t>
            </a:r>
            <a:r>
              <a:rPr kumimoji="1" lang="ja-JP" altLang="en-US" dirty="0" smtClean="0"/>
              <a:t>回</a:t>
            </a:r>
            <a:r>
              <a:rPr lang="ja-JP" altLang="en-US" dirty="0" smtClean="0"/>
              <a:t>程度</a:t>
            </a:r>
            <a:r>
              <a:rPr kumimoji="1" lang="ja-JP" altLang="en-US" dirty="0" smtClean="0"/>
              <a:t>の比較</a:t>
            </a:r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715140" y="928670"/>
            <a:ext cx="20810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</a:t>
            </a:r>
            <a:r>
              <a:rPr kumimoji="1" lang="en-US" altLang="ja-JP" sz="4400" baseline="30000" dirty="0" smtClean="0"/>
              <a:t>2</a:t>
            </a:r>
            <a:r>
              <a:rPr kumimoji="1" lang="en-US" altLang="ja-JP" sz="4400" dirty="0" smtClean="0"/>
              <a:t>)</a:t>
            </a:r>
            <a:r>
              <a:rPr kumimoji="1" lang="ja-JP" altLang="en-US" dirty="0" smtClean="0"/>
              <a:t>の比較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642910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>
            <a:stCxn id="21" idx="2"/>
            <a:endCxn id="13" idx="2"/>
          </p:cNvCxnSpPr>
          <p:nvPr/>
        </p:nvCxnSpPr>
        <p:spPr>
          <a:xfrm rot="5400000">
            <a:off x="1250133" y="2178835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857224" y="3000372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164304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/>
          <p:nvPr/>
        </p:nvCxnSpPr>
        <p:spPr>
          <a:xfrm rot="5400000">
            <a:off x="2320909" y="2179629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1928000" y="3001166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164304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/>
          <p:nvPr/>
        </p:nvCxnSpPr>
        <p:spPr>
          <a:xfrm rot="5400000">
            <a:off x="2320909" y="2179629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1928000" y="3001166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928794" y="3357562"/>
            <a:ext cx="128588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solidFill>
                  <a:srgbClr val="FF0000"/>
                </a:solidFill>
              </a:rPr>
              <a:t>＞！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164304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/>
          <p:nvPr/>
        </p:nvCxnSpPr>
        <p:spPr>
          <a:xfrm rot="5400000">
            <a:off x="2320909" y="2179629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1928000" y="3001166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928794" y="3357562"/>
            <a:ext cx="1714512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solidFill>
                  <a:srgbClr val="FF0000"/>
                </a:solidFill>
              </a:rPr>
              <a:t>＞！</a:t>
            </a:r>
            <a:endParaRPr lang="en-US" altLang="ja-JP" sz="4000" dirty="0" smtClean="0">
              <a:solidFill>
                <a:srgbClr val="FF0000"/>
              </a:solidFill>
            </a:endParaRPr>
          </a:p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入替！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271461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/>
          <p:nvPr/>
        </p:nvCxnSpPr>
        <p:spPr>
          <a:xfrm rot="5400000">
            <a:off x="3392479" y="2179629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999570" y="3001166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271461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/>
          <p:nvPr/>
        </p:nvCxnSpPr>
        <p:spPr>
          <a:xfrm rot="5400000">
            <a:off x="3392479" y="2179629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999570" y="3001166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928926" y="3429000"/>
            <a:ext cx="1714512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solidFill>
                  <a:srgbClr val="FF0000"/>
                </a:solidFill>
              </a:rPr>
              <a:t>＞！</a:t>
            </a:r>
            <a:endParaRPr lang="en-US" altLang="ja-JP" sz="4000" dirty="0" smtClean="0">
              <a:solidFill>
                <a:srgbClr val="FF0000"/>
              </a:solidFill>
            </a:endParaRPr>
          </a:p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入替！</a:t>
            </a:r>
            <a:endParaRPr kumimoji="1" lang="ja-JP" alt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81932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解の方針：未整列のエリアで隣同士を比較・入れ替えながら整列済みエリアをつくる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　→入れ替えると、未整列エリアの最大（最小）要素が追い出される</a:t>
            </a:r>
            <a:endParaRPr kumimoji="1" lang="en-US" altLang="ja-JP" dirty="0" smtClean="0"/>
          </a:p>
          <a:p>
            <a:r>
              <a:rPr lang="ja-JP" altLang="en-US" dirty="0" smtClean="0"/>
              <a:t>　　　　　　　　　→泡が立ち上っていく様子に似ている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V="1">
            <a:off x="3786182" y="2928934"/>
            <a:ext cx="214314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下矢印 18"/>
          <p:cNvSpPr/>
          <p:nvPr/>
        </p:nvSpPr>
        <p:spPr>
          <a:xfrm flipV="1">
            <a:off x="8143900" y="2786058"/>
            <a:ext cx="214314" cy="78581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曲線コネクタ 17"/>
          <p:cNvCxnSpPr/>
          <p:nvPr/>
        </p:nvCxnSpPr>
        <p:spPr>
          <a:xfrm rot="5400000">
            <a:off x="4464049" y="2179629"/>
            <a:ext cx="1588" cy="107157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4071140" y="3001166"/>
            <a:ext cx="7143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1139</Words>
  <Application>Microsoft Office PowerPoint</Application>
  <PresentationFormat>画面に合わせる (4:3)</PresentationFormat>
  <Paragraphs>379</Paragraphs>
  <Slides>25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26" baseType="lpstr">
      <vt:lpstr>Office テーマ</vt:lpstr>
      <vt:lpstr>アルゴリズムとデータ構造 補足資料7-4 「単純交換ソートexsort.c」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51</cp:revision>
  <dcterms:created xsi:type="dcterms:W3CDTF">2008-04-25T06:40:40Z</dcterms:created>
  <dcterms:modified xsi:type="dcterms:W3CDTF">2012-04-02T07:28:42Z</dcterms:modified>
</cp:coreProperties>
</file>