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6-3</a:t>
            </a:r>
            <a:br>
              <a:rPr lang="en-US" altLang="ja-JP" dirty="0" smtClean="0"/>
            </a:br>
            <a:r>
              <a:rPr lang="ja-JP" altLang="en-US" dirty="0"/>
              <a:t>「サンプルプログラム</a:t>
            </a:r>
            <a:r>
              <a:rPr lang="en-US" altLang="ja-JP" dirty="0" smtClean="0"/>
              <a:t>cat3.c</a:t>
            </a:r>
            <a:r>
              <a:rPr lang="ja-JP" altLang="en-US" dirty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関数の引数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argv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main(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char *</a:t>
            </a:r>
            <a:r>
              <a:rPr kumimoji="1" lang="en-US" altLang="ja-JP" dirty="0" err="1" smtClean="0"/>
              <a:t>argv</a:t>
            </a:r>
            <a:r>
              <a:rPr kumimoji="1" lang="en-US" altLang="ja-JP" dirty="0" smtClean="0"/>
              <a:t>[])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/>
              <a:t>…</a:t>
            </a:r>
          </a:p>
          <a:p>
            <a:pPr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関数の引数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argv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main(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char *</a:t>
            </a:r>
            <a:r>
              <a:rPr kumimoji="1" lang="en-US" altLang="ja-JP" dirty="0" err="1" smtClean="0"/>
              <a:t>argv</a:t>
            </a:r>
            <a:r>
              <a:rPr kumimoji="1" lang="en-US" altLang="ja-JP" dirty="0" smtClean="0"/>
              <a:t>[])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/>
              <a:t>…</a:t>
            </a:r>
          </a:p>
          <a:p>
            <a:pPr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4572008"/>
            <a:ext cx="52411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コマンド名： </a:t>
            </a:r>
            <a:r>
              <a:rPr lang="en-US" altLang="ja-JP" dirty="0" smtClean="0"/>
              <a:t>echo</a:t>
            </a:r>
          </a:p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引数： </a:t>
            </a:r>
            <a:r>
              <a:rPr kumimoji="1" lang="en-US" altLang="ja-JP" dirty="0" smtClean="0"/>
              <a:t>hello,</a:t>
            </a:r>
          </a:p>
          <a:p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引数： </a:t>
            </a:r>
            <a:r>
              <a:rPr lang="en-US" altLang="ja-JP" dirty="0" smtClean="0"/>
              <a:t>world</a:t>
            </a:r>
          </a:p>
          <a:p>
            <a:r>
              <a:rPr kumimoji="1" lang="ja-JP" altLang="en-US" dirty="0" smtClean="0"/>
              <a:t>の場合：</a:t>
            </a:r>
            <a:endParaRPr kumimoji="1" lang="en-US" altLang="ja-JP" dirty="0" smtClean="0"/>
          </a:p>
          <a:p>
            <a:r>
              <a:rPr lang="en-US" altLang="ja-JP" sz="3600" dirty="0" smtClean="0"/>
              <a:t>% echo hello, world [enter]</a:t>
            </a:r>
            <a:endParaRPr kumimoji="1" lang="ja-JP" alt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関数の引数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argv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main(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char *</a:t>
            </a:r>
            <a:r>
              <a:rPr kumimoji="1" lang="en-US" altLang="ja-JP" dirty="0" err="1" smtClean="0"/>
              <a:t>argv</a:t>
            </a:r>
            <a:r>
              <a:rPr kumimoji="1" lang="en-US" altLang="ja-JP" dirty="0" smtClean="0"/>
              <a:t>[])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/>
              <a:t>…</a:t>
            </a:r>
          </a:p>
          <a:p>
            <a:pPr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4572008"/>
            <a:ext cx="52411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コマンド名： </a:t>
            </a:r>
            <a:r>
              <a:rPr lang="en-US" altLang="ja-JP" dirty="0" smtClean="0"/>
              <a:t>echo</a:t>
            </a:r>
          </a:p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引数： </a:t>
            </a:r>
            <a:r>
              <a:rPr kumimoji="1" lang="en-US" altLang="ja-JP" dirty="0" smtClean="0"/>
              <a:t>hello,</a:t>
            </a:r>
          </a:p>
          <a:p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引数： </a:t>
            </a:r>
            <a:r>
              <a:rPr lang="en-US" altLang="ja-JP" dirty="0" smtClean="0"/>
              <a:t>world</a:t>
            </a:r>
          </a:p>
          <a:p>
            <a:r>
              <a:rPr kumimoji="1" lang="ja-JP" altLang="en-US" dirty="0" smtClean="0"/>
              <a:t>の場合：</a:t>
            </a:r>
            <a:endParaRPr kumimoji="1" lang="en-US" altLang="ja-JP" dirty="0" smtClean="0"/>
          </a:p>
          <a:p>
            <a:r>
              <a:rPr lang="en-US" altLang="ja-JP" sz="3600" dirty="0" smtClean="0"/>
              <a:t>% echo hello, world [enter]</a:t>
            </a:r>
            <a:endParaRPr kumimoji="1" lang="ja-JP" altLang="en-US" sz="36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072198" y="3571878"/>
          <a:ext cx="201010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"/>
                <a:gridCol w="385765"/>
                <a:gridCol w="385765"/>
                <a:gridCol w="385765"/>
                <a:gridCol w="46704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6072198" y="4000506"/>
          <a:ext cx="2793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806"/>
                <a:gridCol w="387806"/>
                <a:gridCol w="387806"/>
                <a:gridCol w="387806"/>
                <a:gridCol w="387806"/>
                <a:gridCol w="387806"/>
                <a:gridCol w="46704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,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6072198" y="4429134"/>
          <a:ext cx="237205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3"/>
                <a:gridCol w="381003"/>
                <a:gridCol w="381003"/>
                <a:gridCol w="381003"/>
                <a:gridCol w="381003"/>
                <a:gridCol w="46704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286248" y="3571876"/>
          <a:ext cx="1461135" cy="1697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980"/>
                <a:gridCol w="351155"/>
              </a:tblGrid>
              <a:tr h="424419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[0]</a:t>
                      </a:r>
                      <a:endParaRPr kumimoji="1" lang="ja-JP" altLang="en-US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24419">
                <a:tc>
                  <a:txBody>
                    <a:bodyPr/>
                    <a:lstStyle/>
                    <a:p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[1]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</a:tr>
              <a:tr h="424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[2]</a:t>
                      </a:r>
                      <a:endParaRPr kumimoji="1" lang="ja-JP" altLang="en-US" b="1" dirty="0" smtClean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</a:tr>
              <a:tr h="424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[3]</a:t>
                      </a:r>
                      <a:endParaRPr kumimoji="1" lang="ja-JP" altLang="en-US" b="1" dirty="0" smtClean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2714612" y="3571876"/>
          <a:ext cx="1113473" cy="424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318"/>
                <a:gridCol w="351155"/>
              </a:tblGrid>
              <a:tr h="424419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endParaRPr kumimoji="1" lang="ja-JP" altLang="en-US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4" name="直線矢印コネクタ 13"/>
          <p:cNvCxnSpPr/>
          <p:nvPr/>
        </p:nvCxnSpPr>
        <p:spPr>
          <a:xfrm>
            <a:off x="3643306" y="3786190"/>
            <a:ext cx="642942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5572132" y="3786190"/>
            <a:ext cx="500066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5572132" y="4214818"/>
            <a:ext cx="500066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5572132" y="4643446"/>
            <a:ext cx="500066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関数の引数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argv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main(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char *</a:t>
            </a:r>
            <a:r>
              <a:rPr kumimoji="1" lang="en-US" altLang="ja-JP" dirty="0" err="1" smtClean="0"/>
              <a:t>argv</a:t>
            </a:r>
            <a:r>
              <a:rPr kumimoji="1" lang="en-US" altLang="ja-JP" dirty="0" smtClean="0"/>
              <a:t>[])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/>
              <a:t>…</a:t>
            </a:r>
          </a:p>
          <a:p>
            <a:pPr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4572008"/>
            <a:ext cx="52411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コマンド名： </a:t>
            </a:r>
            <a:r>
              <a:rPr lang="en-US" altLang="ja-JP" dirty="0" smtClean="0"/>
              <a:t>echo</a:t>
            </a:r>
          </a:p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引数： </a:t>
            </a:r>
            <a:r>
              <a:rPr kumimoji="1" lang="en-US" altLang="ja-JP" dirty="0" smtClean="0"/>
              <a:t>hello,</a:t>
            </a:r>
          </a:p>
          <a:p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引数： </a:t>
            </a:r>
            <a:r>
              <a:rPr lang="en-US" altLang="ja-JP" dirty="0" smtClean="0"/>
              <a:t>world</a:t>
            </a:r>
          </a:p>
          <a:p>
            <a:r>
              <a:rPr kumimoji="1" lang="ja-JP" altLang="en-US" dirty="0" smtClean="0"/>
              <a:t>の場合：</a:t>
            </a:r>
            <a:endParaRPr kumimoji="1" lang="en-US" altLang="ja-JP" dirty="0" smtClean="0"/>
          </a:p>
          <a:p>
            <a:r>
              <a:rPr lang="en-US" altLang="ja-JP" sz="3600" dirty="0" smtClean="0"/>
              <a:t>% echo hello, world [enter]</a:t>
            </a:r>
            <a:endParaRPr kumimoji="1" lang="ja-JP" altLang="en-US" sz="36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072198" y="3571878"/>
          <a:ext cx="201010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"/>
                <a:gridCol w="385765"/>
                <a:gridCol w="385765"/>
                <a:gridCol w="385765"/>
                <a:gridCol w="46704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6072198" y="4000506"/>
          <a:ext cx="2793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806"/>
                <a:gridCol w="387806"/>
                <a:gridCol w="387806"/>
                <a:gridCol w="387806"/>
                <a:gridCol w="387806"/>
                <a:gridCol w="387806"/>
                <a:gridCol w="46704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,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6072198" y="4429134"/>
          <a:ext cx="237205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3"/>
                <a:gridCol w="381003"/>
                <a:gridCol w="381003"/>
                <a:gridCol w="381003"/>
                <a:gridCol w="381003"/>
                <a:gridCol w="46704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286248" y="3571876"/>
          <a:ext cx="1461135" cy="1697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980"/>
                <a:gridCol w="351155"/>
              </a:tblGrid>
              <a:tr h="424419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[0]</a:t>
                      </a:r>
                      <a:endParaRPr kumimoji="1" lang="ja-JP" altLang="en-US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24419">
                <a:tc>
                  <a:txBody>
                    <a:bodyPr/>
                    <a:lstStyle/>
                    <a:p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[1]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</a:tr>
              <a:tr h="424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[2]</a:t>
                      </a:r>
                      <a:endParaRPr kumimoji="1" lang="ja-JP" altLang="en-US" b="1" dirty="0" smtClean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</a:tr>
              <a:tr h="424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[3]</a:t>
                      </a:r>
                      <a:endParaRPr kumimoji="1" lang="ja-JP" altLang="en-US" b="1" dirty="0" smtClean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2714612" y="3571876"/>
          <a:ext cx="1113473" cy="424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318"/>
                <a:gridCol w="351155"/>
              </a:tblGrid>
              <a:tr h="424419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ＭＳ ゴシック" pitchFamily="49" charset="-128"/>
                          <a:ea typeface="ＭＳ ゴシック" pitchFamily="49" charset="-128"/>
                        </a:rPr>
                        <a:t>argv</a:t>
                      </a:r>
                      <a:endParaRPr kumimoji="1" lang="ja-JP" altLang="en-US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4" name="直線矢印コネクタ 13"/>
          <p:cNvCxnSpPr/>
          <p:nvPr/>
        </p:nvCxnSpPr>
        <p:spPr>
          <a:xfrm>
            <a:off x="3643306" y="3786190"/>
            <a:ext cx="642942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5572132" y="3786190"/>
            <a:ext cx="500066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5572132" y="4214818"/>
            <a:ext cx="500066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5572132" y="4643446"/>
            <a:ext cx="500066" cy="1588"/>
          </a:xfrm>
          <a:prstGeom prst="straightConnector1">
            <a:avLst/>
          </a:prstGeom>
          <a:ln w="190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000364" y="2428868"/>
            <a:ext cx="58197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argc</a:t>
            </a:r>
            <a:r>
              <a:rPr lang="en-US" altLang="ja-JP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argument count: </a:t>
            </a:r>
            <a:r>
              <a:rPr lang="ja-JP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引数の数</a:t>
            </a:r>
            <a:endParaRPr lang="en-US" altLang="ja-JP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altLang="ja-JP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argv</a:t>
            </a:r>
            <a:r>
              <a:rPr lang="en-US" altLang="ja-JP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argument vector: </a:t>
            </a:r>
            <a:r>
              <a:rPr lang="ja-JP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引数の文字列</a:t>
            </a:r>
            <a:r>
              <a:rPr lang="en-US" altLang="ja-JP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kumimoji="1" lang="ja-JP" alt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関数の引数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argv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main(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argc</a:t>
            </a:r>
            <a:r>
              <a:rPr kumimoji="1" lang="en-US" altLang="ja-JP" dirty="0" smtClean="0"/>
              <a:t>, char *</a:t>
            </a:r>
            <a:r>
              <a:rPr kumimoji="1" lang="en-US" altLang="ja-JP" dirty="0" err="1" smtClean="0"/>
              <a:t>argv</a:t>
            </a:r>
            <a:r>
              <a:rPr kumimoji="1" lang="en-US" altLang="ja-JP" dirty="0" smtClean="0"/>
              <a:t>[])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/>
              <a:t>…</a:t>
            </a:r>
          </a:p>
          <a:p>
            <a:pPr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4572008"/>
            <a:ext cx="52411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コマンド名： </a:t>
            </a:r>
            <a:r>
              <a:rPr lang="en-US" altLang="ja-JP" dirty="0" smtClean="0"/>
              <a:t>echo</a:t>
            </a:r>
          </a:p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引数： </a:t>
            </a:r>
            <a:r>
              <a:rPr kumimoji="1" lang="en-US" altLang="ja-JP" dirty="0" smtClean="0"/>
              <a:t>hello,</a:t>
            </a:r>
          </a:p>
          <a:p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引数： </a:t>
            </a:r>
            <a:r>
              <a:rPr lang="en-US" altLang="ja-JP" dirty="0" smtClean="0"/>
              <a:t>world</a:t>
            </a:r>
          </a:p>
          <a:p>
            <a:r>
              <a:rPr kumimoji="1" lang="ja-JP" altLang="en-US" dirty="0" smtClean="0"/>
              <a:t>の場合：</a:t>
            </a:r>
            <a:endParaRPr kumimoji="1" lang="en-US" altLang="ja-JP" dirty="0" smtClean="0"/>
          </a:p>
          <a:p>
            <a:r>
              <a:rPr lang="en-US" altLang="ja-JP" sz="3600" dirty="0" smtClean="0"/>
              <a:t>% echo hello, world [enter]</a:t>
            </a:r>
            <a:endParaRPr kumimoji="1" lang="ja-JP" altLang="en-US" sz="3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000364" y="2428868"/>
            <a:ext cx="58197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argc</a:t>
            </a:r>
            <a:r>
              <a:rPr lang="en-US" altLang="ja-JP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argument count: </a:t>
            </a:r>
            <a:r>
              <a:rPr lang="ja-JP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引数の数</a:t>
            </a:r>
            <a:endParaRPr lang="en-US" altLang="ja-JP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altLang="ja-JP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argv</a:t>
            </a:r>
            <a:r>
              <a:rPr lang="en-US" altLang="ja-JP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argument vector: </a:t>
            </a:r>
            <a:r>
              <a:rPr lang="ja-JP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引数の文字列</a:t>
            </a:r>
            <a:r>
              <a:rPr lang="en-US" altLang="ja-JP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kumimoji="1" lang="ja-JP" alt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57488" y="3786190"/>
            <a:ext cx="59234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>
                <a:solidFill>
                  <a:srgbClr val="FF0000"/>
                </a:solidFill>
              </a:rPr>
              <a:t>argv</a:t>
            </a:r>
            <a:r>
              <a:rPr lang="en-US" altLang="ja-JP" sz="2800" dirty="0" smtClean="0">
                <a:solidFill>
                  <a:srgbClr val="FF0000"/>
                </a:solidFill>
              </a:rPr>
              <a:t>[0]=“echo”	</a:t>
            </a:r>
            <a:r>
              <a:rPr lang="ja-JP" altLang="en-US" sz="2800" dirty="0" smtClean="0">
                <a:solidFill>
                  <a:srgbClr val="FF0000"/>
                </a:solidFill>
              </a:rPr>
              <a:t>コマンド名の文字列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r>
              <a:rPr lang="en-US" altLang="ja-JP" sz="2800" dirty="0" err="1" smtClean="0">
                <a:solidFill>
                  <a:srgbClr val="FF0000"/>
                </a:solidFill>
              </a:rPr>
              <a:t>argv</a:t>
            </a:r>
            <a:r>
              <a:rPr lang="en-US" altLang="ja-JP" sz="2800" dirty="0" smtClean="0">
                <a:solidFill>
                  <a:srgbClr val="FF0000"/>
                </a:solidFill>
              </a:rPr>
              <a:t>[1]=“hello,”	</a:t>
            </a:r>
            <a:r>
              <a:rPr lang="ja-JP" altLang="en-US" sz="2800" dirty="0" smtClean="0">
                <a:solidFill>
                  <a:srgbClr val="FF0000"/>
                </a:solidFill>
              </a:rPr>
              <a:t>第</a:t>
            </a:r>
            <a:r>
              <a:rPr lang="en-US" altLang="ja-JP" sz="2800" dirty="0" smtClean="0">
                <a:solidFill>
                  <a:srgbClr val="FF0000"/>
                </a:solidFill>
              </a:rPr>
              <a:t>1</a:t>
            </a:r>
            <a:r>
              <a:rPr lang="ja-JP" altLang="en-US" sz="2800" dirty="0" smtClean="0">
                <a:solidFill>
                  <a:srgbClr val="FF0000"/>
                </a:solidFill>
              </a:rPr>
              <a:t>引数の文字列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r>
              <a:rPr lang="en-US" altLang="ja-JP" sz="2800" dirty="0" err="1" smtClean="0">
                <a:solidFill>
                  <a:srgbClr val="FF0000"/>
                </a:solidFill>
              </a:rPr>
              <a:t>argv</a:t>
            </a:r>
            <a:r>
              <a:rPr lang="en-US" altLang="ja-JP" sz="2800" dirty="0" smtClean="0">
                <a:solidFill>
                  <a:srgbClr val="FF0000"/>
                </a:solidFill>
              </a:rPr>
              <a:t>[2]=“world”	</a:t>
            </a:r>
            <a:r>
              <a:rPr lang="ja-JP" altLang="en-US" sz="2800" dirty="0" smtClean="0">
                <a:solidFill>
                  <a:srgbClr val="FF0000"/>
                </a:solidFill>
              </a:rPr>
              <a:t>第</a:t>
            </a:r>
            <a:r>
              <a:rPr lang="en-US" altLang="ja-JP" sz="2800" dirty="0" smtClean="0">
                <a:solidFill>
                  <a:srgbClr val="FF0000"/>
                </a:solidFill>
              </a:rPr>
              <a:t>2</a:t>
            </a:r>
            <a:r>
              <a:rPr lang="ja-JP" altLang="en-US" sz="2800" dirty="0" smtClean="0">
                <a:solidFill>
                  <a:srgbClr val="FF0000"/>
                </a:solidFill>
              </a:rPr>
              <a:t>引数の文字列</a:t>
            </a:r>
            <a:endParaRPr lang="en-US" altLang="ja-JP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900" dirty="0" smtClean="0"/>
              <a:t>/****************************************************************</a:t>
            </a:r>
          </a:p>
          <a:p>
            <a:pPr>
              <a:buNone/>
            </a:pPr>
            <a:r>
              <a:rPr lang="en-US" altLang="ja-JP" sz="900" dirty="0" smtClean="0"/>
              <a:t>    </a:t>
            </a:r>
            <a:r>
              <a:rPr lang="ja-JP" altLang="en-US" sz="900" dirty="0" smtClean="0"/>
              <a:t>アルゴリズムとデータ構造</a:t>
            </a: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    </a:t>
            </a:r>
            <a:r>
              <a:rPr lang="ja-JP" altLang="en-US" sz="900" dirty="0" smtClean="0"/>
              <a:t>サンプルプログラム </a:t>
            </a:r>
            <a:r>
              <a:rPr lang="en-US" altLang="ja-JP" sz="900" dirty="0" smtClean="0"/>
              <a:t>cat3.c</a:t>
            </a:r>
          </a:p>
          <a:p>
            <a:pPr>
              <a:buNone/>
            </a:pPr>
            <a:r>
              <a:rPr lang="en-US" altLang="ja-JP" sz="900" dirty="0" smtClean="0"/>
              <a:t>    &lt;&lt;</a:t>
            </a:r>
            <a:r>
              <a:rPr lang="ja-JP" altLang="en-US" sz="900" dirty="0" smtClean="0"/>
              <a:t>ファイルの例</a:t>
            </a:r>
            <a:r>
              <a:rPr lang="en-US" altLang="ja-JP" sz="900" dirty="0" smtClean="0"/>
              <a:t>: </a:t>
            </a:r>
            <a:r>
              <a:rPr lang="ja-JP" altLang="en-US" sz="900" dirty="0" smtClean="0"/>
              <a:t>入力ファイルを出力ファイルにコピー</a:t>
            </a:r>
            <a:r>
              <a:rPr lang="en-US" altLang="ja-JP" sz="900" dirty="0" smtClean="0"/>
              <a:t>&gt;&gt;</a:t>
            </a:r>
          </a:p>
          <a:p>
            <a:pPr>
              <a:buNone/>
            </a:pPr>
            <a:r>
              <a:rPr lang="en-US" altLang="ja-JP" sz="900" dirty="0" smtClean="0"/>
              <a:t>    copyright (c) 1995,96,97  </a:t>
            </a:r>
            <a:r>
              <a:rPr lang="en-US" altLang="ja-JP" sz="900" dirty="0" err="1" smtClean="0"/>
              <a:t>T.Mori</a:t>
            </a:r>
            <a:r>
              <a:rPr lang="en-US" altLang="ja-JP" sz="900" dirty="0" smtClean="0"/>
              <a:t> &lt;mori@forest.dnj.ynu.ac.jp&gt;</a:t>
            </a:r>
          </a:p>
          <a:p>
            <a:pPr>
              <a:buNone/>
            </a:pPr>
            <a:r>
              <a:rPr lang="en-US" altLang="ja-JP" sz="900" dirty="0" smtClean="0"/>
              <a:t>****************************************************************/</a:t>
            </a:r>
          </a:p>
          <a:p>
            <a:pPr>
              <a:buNone/>
            </a:pPr>
            <a:r>
              <a:rPr lang="en-US" altLang="ja-JP" sz="900" dirty="0" smtClean="0"/>
              <a:t>#include &lt;</a:t>
            </a:r>
            <a:r>
              <a:rPr lang="en-US" altLang="ja-JP" sz="900" dirty="0" err="1" smtClean="0"/>
              <a:t>stdio.h</a:t>
            </a:r>
            <a:r>
              <a:rPr lang="en-US" altLang="ja-JP" sz="900" dirty="0" smtClean="0"/>
              <a:t>&gt;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main(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</a:t>
            </a:r>
            <a:r>
              <a:rPr lang="en-US" altLang="ja-JP" sz="900" dirty="0" err="1" smtClean="0"/>
              <a:t>argc</a:t>
            </a:r>
            <a:r>
              <a:rPr lang="en-US" altLang="ja-JP" sz="900" dirty="0" smtClean="0"/>
              <a:t>, char *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[])</a:t>
            </a:r>
          </a:p>
          <a:p>
            <a:pPr>
              <a:buNone/>
            </a:pPr>
            <a:r>
              <a:rPr lang="en-US" altLang="ja-JP" sz="900" dirty="0" smtClean="0"/>
              <a:t>{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  <a:r>
              <a:rPr lang="en-US" altLang="ja-JP" sz="900" dirty="0" err="1" smtClean="0"/>
              <a:t>int</a:t>
            </a:r>
            <a:r>
              <a:rPr lang="en-US" altLang="ja-JP" sz="900" dirty="0" smtClean="0"/>
              <a:t> c;</a:t>
            </a:r>
          </a:p>
          <a:p>
            <a:pPr>
              <a:buNone/>
            </a:pPr>
            <a:r>
              <a:rPr lang="en-US" altLang="ja-JP" sz="900" dirty="0" smtClean="0"/>
              <a:t>	FILE *</a:t>
            </a:r>
            <a:r>
              <a:rPr lang="en-US" altLang="ja-JP" sz="900" dirty="0" err="1" smtClean="0"/>
              <a:t>infp</a:t>
            </a:r>
            <a:r>
              <a:rPr lang="en-US" altLang="ja-JP" sz="900" dirty="0" smtClean="0"/>
              <a:t>,*</a:t>
            </a:r>
            <a:r>
              <a:rPr lang="en-US" altLang="ja-JP" sz="900" dirty="0" err="1" smtClean="0"/>
              <a:t>outfp</a:t>
            </a:r>
            <a:r>
              <a:rPr lang="en-US" altLang="ja-JP" sz="900" dirty="0" smtClean="0"/>
              <a:t>;</a:t>
            </a:r>
          </a:p>
          <a:p>
            <a:pPr>
              <a:buNone/>
            </a:pPr>
            <a:endParaRPr lang="en-US" altLang="ja-JP" sz="900" dirty="0" smtClean="0"/>
          </a:p>
          <a:p>
            <a:pPr>
              <a:buNone/>
            </a:pPr>
            <a:r>
              <a:rPr lang="en-US" altLang="ja-JP" sz="900" dirty="0" smtClean="0"/>
              <a:t>	if (</a:t>
            </a:r>
            <a:r>
              <a:rPr lang="en-US" altLang="ja-JP" sz="900" dirty="0" err="1" smtClean="0"/>
              <a:t>argc</a:t>
            </a:r>
            <a:r>
              <a:rPr lang="en-US" altLang="ja-JP" sz="900" dirty="0" smtClean="0"/>
              <a:t> != 3) { /* </a:t>
            </a:r>
            <a:r>
              <a:rPr lang="ja-JP" altLang="en-US" sz="900" dirty="0" smtClean="0"/>
              <a:t>引数の数が合わない時は，使い方を表示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	</a:t>
            </a:r>
            <a:r>
              <a:rPr lang="en-US" altLang="ja-JP" sz="900" dirty="0" err="1" smtClean="0"/>
              <a:t>fprintf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stderr,"Usage</a:t>
            </a:r>
            <a:r>
              <a:rPr lang="en-US" altLang="ja-JP" sz="900" dirty="0" smtClean="0"/>
              <a:t>: %s </a:t>
            </a:r>
            <a:r>
              <a:rPr lang="en-US" altLang="ja-JP" sz="900" dirty="0" err="1" smtClean="0"/>
              <a:t>inputfile</a:t>
            </a:r>
            <a:r>
              <a:rPr lang="en-US" altLang="ja-JP" sz="900" dirty="0" smtClean="0"/>
              <a:t> </a:t>
            </a:r>
            <a:r>
              <a:rPr lang="en-US" altLang="ja-JP" sz="900" dirty="0" err="1" smtClean="0"/>
              <a:t>outputfile</a:t>
            </a:r>
            <a:r>
              <a:rPr lang="en-US" altLang="ja-JP" sz="900" dirty="0" smtClean="0"/>
              <a:t>\n", 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[0]);</a:t>
            </a:r>
          </a:p>
          <a:p>
            <a:pPr>
              <a:buNone/>
            </a:pPr>
            <a:r>
              <a:rPr lang="en-US" altLang="ja-JP" sz="900" dirty="0" smtClean="0"/>
              <a:t>		exit(1);</a:t>
            </a:r>
          </a:p>
          <a:p>
            <a:pPr>
              <a:buNone/>
            </a:pPr>
            <a:r>
              <a:rPr lang="en-US" altLang="ja-JP" sz="900" dirty="0" smtClean="0"/>
              <a:t>	}</a:t>
            </a:r>
          </a:p>
          <a:p>
            <a:pPr>
              <a:buNone/>
            </a:pPr>
            <a:r>
              <a:rPr lang="en-US" altLang="ja-JP" sz="900" dirty="0" smtClean="0"/>
              <a:t>	else {</a:t>
            </a:r>
          </a:p>
          <a:p>
            <a:pPr>
              <a:buNone/>
            </a:pPr>
            <a:r>
              <a:rPr lang="en-US" altLang="ja-JP" sz="900" dirty="0" smtClean="0"/>
              <a:t>		if ((</a:t>
            </a:r>
            <a:r>
              <a:rPr lang="en-US" altLang="ja-JP" sz="900" dirty="0" err="1" smtClean="0"/>
              <a:t>infp</a:t>
            </a:r>
            <a:r>
              <a:rPr lang="en-US" altLang="ja-JP" sz="900" dirty="0" smtClean="0"/>
              <a:t> = </a:t>
            </a:r>
            <a:r>
              <a:rPr lang="en-US" altLang="ja-JP" sz="900" dirty="0" err="1" smtClean="0"/>
              <a:t>fopen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[1],"r")) == NULL) {</a:t>
            </a:r>
          </a:p>
          <a:p>
            <a:pPr>
              <a:buNone/>
            </a:pPr>
            <a:r>
              <a:rPr lang="en-US" altLang="ja-JP" sz="900" dirty="0" smtClean="0"/>
              <a:t>		/* </a:t>
            </a:r>
            <a:r>
              <a:rPr lang="ja-JP" altLang="en-US" sz="900" dirty="0" smtClean="0"/>
              <a:t>入力ファイルが開けない場合はエラー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		</a:t>
            </a:r>
            <a:r>
              <a:rPr lang="en-US" altLang="ja-JP" sz="900" dirty="0" err="1" smtClean="0"/>
              <a:t>fprintf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stderr</a:t>
            </a:r>
            <a:r>
              <a:rPr lang="en-US" altLang="ja-JP" sz="900" dirty="0" smtClean="0"/>
              <a:t>,"%s: %s: No such file or directory\n", 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[0],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[1]);</a:t>
            </a:r>
          </a:p>
          <a:p>
            <a:pPr>
              <a:buNone/>
            </a:pPr>
            <a:r>
              <a:rPr lang="en-US" altLang="ja-JP" sz="900" dirty="0" smtClean="0"/>
              <a:t>			exit(1);</a:t>
            </a:r>
          </a:p>
          <a:p>
            <a:pPr>
              <a:buNone/>
            </a:pPr>
            <a:r>
              <a:rPr lang="en-US" altLang="ja-JP" sz="900" dirty="0" smtClean="0"/>
              <a:t>		}</a:t>
            </a:r>
          </a:p>
          <a:p>
            <a:pPr>
              <a:buNone/>
            </a:pPr>
            <a:r>
              <a:rPr lang="en-US" altLang="ja-JP" sz="900" dirty="0" smtClean="0"/>
              <a:t>		else if ((</a:t>
            </a:r>
            <a:r>
              <a:rPr lang="en-US" altLang="ja-JP" sz="900" dirty="0" err="1" smtClean="0"/>
              <a:t>outfp</a:t>
            </a:r>
            <a:r>
              <a:rPr lang="en-US" altLang="ja-JP" sz="900" dirty="0" smtClean="0"/>
              <a:t> = </a:t>
            </a:r>
            <a:r>
              <a:rPr lang="en-US" altLang="ja-JP" sz="900" dirty="0" err="1" smtClean="0"/>
              <a:t>fopen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[2],"w")) == NULL) {</a:t>
            </a:r>
          </a:p>
          <a:p>
            <a:pPr>
              <a:buNone/>
            </a:pPr>
            <a:r>
              <a:rPr lang="en-US" altLang="ja-JP" sz="900" dirty="0" smtClean="0"/>
              <a:t>		/* </a:t>
            </a:r>
            <a:r>
              <a:rPr lang="ja-JP" altLang="en-US" sz="900" dirty="0" smtClean="0"/>
              <a:t>出力ファイルが開けない場合はエラー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		</a:t>
            </a:r>
            <a:r>
              <a:rPr lang="en-US" altLang="ja-JP" sz="900" dirty="0" err="1" smtClean="0"/>
              <a:t>fprintf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stderr</a:t>
            </a:r>
            <a:r>
              <a:rPr lang="en-US" altLang="ja-JP" sz="900" dirty="0" smtClean="0"/>
              <a:t>,"%s: Cannot open %s\n", 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[0],</a:t>
            </a:r>
            <a:r>
              <a:rPr lang="en-US" altLang="ja-JP" sz="900" dirty="0" err="1" smtClean="0"/>
              <a:t>argv</a:t>
            </a:r>
            <a:r>
              <a:rPr lang="en-US" altLang="ja-JP" sz="900" dirty="0" smtClean="0"/>
              <a:t>[2]);</a:t>
            </a:r>
          </a:p>
          <a:p>
            <a:pPr>
              <a:buNone/>
            </a:pPr>
            <a:r>
              <a:rPr lang="en-US" altLang="ja-JP" sz="900" dirty="0" smtClean="0"/>
              <a:t>			exit(1);</a:t>
            </a:r>
          </a:p>
          <a:p>
            <a:pPr>
              <a:buNone/>
            </a:pPr>
            <a:r>
              <a:rPr lang="en-US" altLang="ja-JP" sz="900" dirty="0" smtClean="0"/>
              <a:t>		}</a:t>
            </a:r>
          </a:p>
          <a:p>
            <a:pPr>
              <a:buNone/>
            </a:pPr>
            <a:r>
              <a:rPr lang="en-US" altLang="ja-JP" sz="900" dirty="0" smtClean="0"/>
              <a:t>		else {</a:t>
            </a:r>
          </a:p>
          <a:p>
            <a:pPr>
              <a:buNone/>
            </a:pPr>
            <a:r>
              <a:rPr lang="en-US" altLang="ja-JP" sz="900" dirty="0" smtClean="0"/>
              <a:t>			while ((c = </a:t>
            </a:r>
            <a:r>
              <a:rPr lang="en-US" altLang="ja-JP" sz="900" dirty="0" err="1" smtClean="0"/>
              <a:t>getc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infp</a:t>
            </a:r>
            <a:r>
              <a:rPr lang="en-US" altLang="ja-JP" sz="900" dirty="0" smtClean="0"/>
              <a:t>)) != EOF)</a:t>
            </a:r>
          </a:p>
          <a:p>
            <a:pPr>
              <a:buNone/>
            </a:pPr>
            <a:r>
              <a:rPr lang="en-US" altLang="ja-JP" sz="900" dirty="0" smtClean="0"/>
              <a:t>			/* EOF</a:t>
            </a:r>
            <a:r>
              <a:rPr lang="ja-JP" altLang="en-US" sz="900" dirty="0" smtClean="0"/>
              <a:t>が現れるまで入力ファイルから文字を読み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			</a:t>
            </a:r>
            <a:r>
              <a:rPr lang="en-US" altLang="ja-JP" sz="900" dirty="0" err="1" smtClean="0"/>
              <a:t>putc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c,outfp</a:t>
            </a:r>
            <a:r>
              <a:rPr lang="en-US" altLang="ja-JP" sz="900" dirty="0" smtClean="0"/>
              <a:t>);                 /* </a:t>
            </a:r>
            <a:r>
              <a:rPr lang="ja-JP" altLang="en-US" sz="900" dirty="0" smtClean="0"/>
              <a:t>出力ファイルに書き込む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		</a:t>
            </a:r>
            <a:r>
              <a:rPr lang="en-US" altLang="ja-JP" sz="900" dirty="0" err="1" smtClean="0"/>
              <a:t>fclose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infp</a:t>
            </a:r>
            <a:r>
              <a:rPr lang="en-US" altLang="ja-JP" sz="900" dirty="0" smtClean="0"/>
              <a:t>);                    /* </a:t>
            </a:r>
            <a:r>
              <a:rPr lang="ja-JP" altLang="en-US" sz="900" dirty="0" smtClean="0"/>
              <a:t>各ファイルを閉じる *</a:t>
            </a:r>
            <a:r>
              <a:rPr lang="en-US" altLang="ja-JP" sz="900" dirty="0" smtClean="0"/>
              <a:t>/</a:t>
            </a:r>
          </a:p>
          <a:p>
            <a:pPr>
              <a:buNone/>
            </a:pPr>
            <a:r>
              <a:rPr lang="en-US" altLang="ja-JP" sz="900" dirty="0" smtClean="0"/>
              <a:t>			</a:t>
            </a:r>
            <a:r>
              <a:rPr lang="en-US" altLang="ja-JP" sz="900" dirty="0" err="1" smtClean="0"/>
              <a:t>fclose</a:t>
            </a:r>
            <a:r>
              <a:rPr lang="en-US" altLang="ja-JP" sz="900" dirty="0" smtClean="0"/>
              <a:t>(</a:t>
            </a:r>
            <a:r>
              <a:rPr lang="en-US" altLang="ja-JP" sz="900" dirty="0" err="1" smtClean="0"/>
              <a:t>outfp</a:t>
            </a:r>
            <a:r>
              <a:rPr lang="en-US" altLang="ja-JP" sz="900" dirty="0" smtClean="0"/>
              <a:t>);</a:t>
            </a:r>
          </a:p>
          <a:p>
            <a:pPr>
              <a:buNone/>
            </a:pPr>
            <a:r>
              <a:rPr lang="en-US" altLang="ja-JP" sz="900" dirty="0" smtClean="0"/>
              <a:t>			exit(0);</a:t>
            </a:r>
          </a:p>
          <a:p>
            <a:pPr>
              <a:buNone/>
            </a:pPr>
            <a:r>
              <a:rPr lang="en-US" altLang="ja-JP" sz="900" dirty="0" smtClean="0"/>
              <a:t>		}</a:t>
            </a:r>
          </a:p>
          <a:p>
            <a:pPr>
              <a:buNone/>
            </a:pPr>
            <a:r>
              <a:rPr lang="en-US" altLang="ja-JP" sz="900" dirty="0" smtClean="0"/>
              <a:t>	}</a:t>
            </a:r>
          </a:p>
          <a:p>
            <a:pPr>
              <a:buNone/>
            </a:pPr>
            <a:r>
              <a:rPr lang="en-US" altLang="ja-JP" sz="900" dirty="0" smtClean="0"/>
              <a:t>	</a:t>
            </a:r>
          </a:p>
          <a:p>
            <a:pPr>
              <a:buNone/>
            </a:pPr>
            <a:r>
              <a:rPr lang="en-US" altLang="ja-JP" sz="900" dirty="0" smtClean="0"/>
              <a:t>	exit(0);</a:t>
            </a:r>
          </a:p>
          <a:p>
            <a:pPr>
              <a:buNone/>
            </a:pPr>
            <a:r>
              <a:rPr lang="en-US" altLang="ja-JP" sz="9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42910" y="1857364"/>
            <a:ext cx="5500726" cy="30003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7818" y="785794"/>
            <a:ext cx="32496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慣用表現なので、</a:t>
            </a:r>
            <a:endParaRPr kumimoji="1" lang="en-US" altLang="ja-JP" sz="3200" dirty="0" smtClean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rgbClr val="FF0000"/>
                </a:solidFill>
              </a:rPr>
              <a:t>覚えて</a:t>
            </a:r>
            <a:r>
              <a:rPr lang="ja-JP" altLang="en-US" sz="3200" dirty="0" smtClean="0">
                <a:solidFill>
                  <a:srgbClr val="FF0000"/>
                </a:solidFill>
              </a:rPr>
              <a:t>しまおう！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338</Words>
  <Application>Microsoft Office PowerPoint</Application>
  <PresentationFormat>画面に合わせる (4:3)</PresentationFormat>
  <Paragraphs>147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アルゴリズムとデータ構造 補足資料6-3 「サンプルプログラムcat3.c」</vt:lpstr>
      <vt:lpstr>main関数の引数 argc, argv</vt:lpstr>
      <vt:lpstr>main関数の引数 argc, argv</vt:lpstr>
      <vt:lpstr>main関数の引数 argc, argv</vt:lpstr>
      <vt:lpstr>main関数の引数 argc, argv</vt:lpstr>
      <vt:lpstr>main関数の引数 argc, argv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main関数の引数 argc, argv</dc:title>
  <dc:creator>tommy</dc:creator>
  <cp:lastModifiedBy>Takashi Tomii</cp:lastModifiedBy>
  <cp:revision>12</cp:revision>
  <dcterms:created xsi:type="dcterms:W3CDTF">2008-05-08T12:12:14Z</dcterms:created>
  <dcterms:modified xsi:type="dcterms:W3CDTF">2012-04-02T07:20:13Z</dcterms:modified>
</cp:coreProperties>
</file>