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78" r:id="rId11"/>
    <p:sldId id="281" r:id="rId12"/>
    <p:sldId id="282" r:id="rId13"/>
    <p:sldId id="283" r:id="rId14"/>
    <p:sldId id="275" r:id="rId15"/>
    <p:sldId id="276" r:id="rId16"/>
    <p:sldId id="284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3" autoAdjust="0"/>
  </p:normalViewPr>
  <p:slideViewPr>
    <p:cSldViewPr>
      <p:cViewPr varScale="1">
        <p:scale>
          <a:sx n="87" d="100"/>
          <a:sy n="87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6-2</a:t>
            </a:r>
            <a:br>
              <a:rPr lang="en-US" altLang="ja-JP" dirty="0" smtClean="0"/>
            </a:br>
            <a:r>
              <a:rPr lang="ja-JP" altLang="en-US" dirty="0"/>
              <a:t>「サンプルプログラム</a:t>
            </a:r>
            <a:r>
              <a:rPr lang="en-US" altLang="ja-JP" dirty="0" smtClean="0"/>
              <a:t>cat2.c</a:t>
            </a:r>
            <a:r>
              <a:rPr lang="ja-JP" altLang="en-US" dirty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</a:t>
            </a:r>
            <a:r>
              <a:rPr lang="en-US" altLang="ja-JP" dirty="0" smtClean="0">
                <a:solidFill>
                  <a:schemeClr val="tx1"/>
                </a:solidFill>
              </a:rPr>
              <a:t>( </a:t>
            </a:r>
            <a:r>
              <a:rPr lang="en-US" altLang="ja-JP" dirty="0" err="1" smtClean="0">
                <a:solidFill>
                  <a:schemeClr val="tx1"/>
                </a:solidFill>
              </a:rPr>
              <a:t>infp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infp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h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h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9" name="タイトル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sp>
        <p:nvSpPr>
          <p:cNvPr id="18" name="下矢印 17"/>
          <p:cNvSpPr/>
          <p:nvPr/>
        </p:nvSpPr>
        <p:spPr>
          <a:xfrm flipV="1">
            <a:off x="1071538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357290" y="2786058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文字進む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 err="1" smtClean="0">
                <a:solidFill>
                  <a:schemeClr val="tx1"/>
                </a:solidFill>
              </a:rPr>
              <a:t>putc</a:t>
            </a:r>
            <a:r>
              <a:rPr lang="en-US" altLang="ja-JP" dirty="0" smtClean="0">
                <a:solidFill>
                  <a:schemeClr val="tx1"/>
                </a:solidFill>
              </a:rPr>
              <a:t> (c, </a:t>
            </a:r>
            <a:r>
              <a:rPr lang="en-US" altLang="ja-JP" dirty="0" err="1" smtClean="0">
                <a:solidFill>
                  <a:schemeClr val="tx1"/>
                </a:solidFill>
              </a:rPr>
              <a:t>outfp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 flipV="1">
            <a:off x="1071538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h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outfp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h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72066" y="4071942"/>
            <a:ext cx="3763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cat2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outfp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testout.txt</a:t>
            </a:r>
            <a:r>
              <a:rPr kumimoji="1" lang="ja-JP" altLang="en-US" dirty="0" smtClean="0"/>
              <a:t>に（</a:t>
            </a:r>
            <a:r>
              <a:rPr lang="en-US" altLang="ja-JP" dirty="0" smtClean="0"/>
              <a:t>’T’</a:t>
            </a:r>
            <a:r>
              <a:rPr lang="ja-JP" altLang="en-US" dirty="0" smtClean="0"/>
              <a:t>に続けて）</a:t>
            </a:r>
            <a:endParaRPr lang="en-US" altLang="ja-JP" dirty="0" smtClean="0"/>
          </a:p>
          <a:p>
            <a:r>
              <a:rPr lang="en-US" altLang="ja-JP" dirty="0" smtClean="0"/>
              <a:t>     ’h’</a:t>
            </a:r>
            <a:r>
              <a:rPr lang="ja-JP" altLang="en-US" dirty="0" smtClean="0"/>
              <a:t>が書き込まれる。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</a:t>
            </a:r>
            <a:r>
              <a:rPr lang="en-US" altLang="ja-JP" dirty="0" smtClean="0">
                <a:solidFill>
                  <a:schemeClr val="tx1"/>
                </a:solidFill>
              </a:rPr>
              <a:t>( </a:t>
            </a:r>
            <a:r>
              <a:rPr lang="en-US" altLang="ja-JP" dirty="0" err="1" smtClean="0">
                <a:solidFill>
                  <a:schemeClr val="tx1"/>
                </a:solidFill>
              </a:rPr>
              <a:t>infp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infp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i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9" name="タイトル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sp>
        <p:nvSpPr>
          <p:cNvPr id="18" name="下矢印 17"/>
          <p:cNvSpPr/>
          <p:nvPr/>
        </p:nvSpPr>
        <p:spPr>
          <a:xfrm flipV="1">
            <a:off x="1357290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43042" y="2786058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文字進む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 err="1" smtClean="0">
                <a:solidFill>
                  <a:schemeClr val="tx1"/>
                </a:solidFill>
              </a:rPr>
              <a:t>putc</a:t>
            </a:r>
            <a:r>
              <a:rPr lang="en-US" altLang="ja-JP" dirty="0" smtClean="0">
                <a:solidFill>
                  <a:schemeClr val="tx1"/>
                </a:solidFill>
              </a:rPr>
              <a:t> (c, </a:t>
            </a:r>
            <a:r>
              <a:rPr lang="en-US" altLang="ja-JP" dirty="0" err="1" smtClean="0">
                <a:solidFill>
                  <a:schemeClr val="tx1"/>
                </a:solidFill>
              </a:rPr>
              <a:t>outfp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 flipV="1">
            <a:off x="1357290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outfp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i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72066" y="4071942"/>
            <a:ext cx="3763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cat2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outfp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testout.txt</a:t>
            </a:r>
            <a:r>
              <a:rPr kumimoji="1" lang="ja-JP" altLang="en-US" dirty="0" smtClean="0"/>
              <a:t>に（</a:t>
            </a:r>
            <a:r>
              <a:rPr lang="en-US" altLang="ja-JP" dirty="0" smtClean="0"/>
              <a:t>’h’</a:t>
            </a:r>
            <a:r>
              <a:rPr lang="ja-JP" altLang="en-US" dirty="0" smtClean="0"/>
              <a:t>に続けて）</a:t>
            </a:r>
            <a:endParaRPr lang="en-US" altLang="ja-JP" dirty="0" smtClean="0"/>
          </a:p>
          <a:p>
            <a:r>
              <a:rPr lang="en-US" altLang="ja-JP" dirty="0" smtClean="0"/>
              <a:t>     ’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’</a:t>
            </a:r>
            <a:r>
              <a:rPr lang="ja-JP" altLang="en-US" dirty="0" smtClean="0"/>
              <a:t>が書き込まれる。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</a:t>
            </a:r>
            <a:r>
              <a:rPr lang="en-US" altLang="ja-JP" dirty="0" smtClean="0">
                <a:solidFill>
                  <a:schemeClr val="tx1"/>
                </a:solidFill>
              </a:rPr>
              <a:t> ( </a:t>
            </a:r>
            <a:r>
              <a:rPr lang="en-US" altLang="ja-JP" dirty="0" err="1" smtClean="0">
                <a:solidFill>
                  <a:schemeClr val="tx1"/>
                </a:solidFill>
              </a:rPr>
              <a:t>infp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</a:p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putc</a:t>
            </a:r>
            <a:r>
              <a:rPr kumimoji="1" lang="en-US" altLang="ja-JP" dirty="0" smtClean="0">
                <a:solidFill>
                  <a:schemeClr val="tx1"/>
                </a:solidFill>
              </a:rPr>
              <a:t>( c, 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outfp</a:t>
            </a:r>
            <a:r>
              <a:rPr kumimoji="1"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infp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下矢印 15"/>
          <p:cNvSpPr/>
          <p:nvPr/>
        </p:nvSpPr>
        <p:spPr>
          <a:xfrm flipV="1">
            <a:off x="3857620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…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…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143372" y="2786058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文字</a:t>
            </a:r>
            <a:r>
              <a:rPr lang="ja-JP" altLang="en-US" dirty="0" smtClean="0">
                <a:solidFill>
                  <a:srgbClr val="FF0000"/>
                </a:solidFill>
              </a:rPr>
              <a:t>ずつ</a:t>
            </a:r>
            <a:r>
              <a:rPr kumimoji="1" lang="ja-JP" altLang="en-US" dirty="0" smtClean="0">
                <a:solidFill>
                  <a:srgbClr val="FF0000"/>
                </a:solidFill>
              </a:rPr>
              <a:t>進む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28992" y="271462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…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2" name="右矢印 21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outfp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…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072066" y="4071942"/>
            <a:ext cx="3763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cat2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outfp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testout.txt</a:t>
            </a:r>
            <a:r>
              <a:rPr kumimoji="1" lang="ja-JP" altLang="en-US" dirty="0" smtClean="0"/>
              <a:t>の</a:t>
            </a:r>
            <a:r>
              <a:rPr kumimoji="1" lang="ja-JP" altLang="en-US" dirty="0" smtClean="0">
                <a:solidFill>
                  <a:srgbClr val="FF0000"/>
                </a:solidFill>
              </a:rPr>
              <a:t>最後尾</a:t>
            </a:r>
            <a:r>
              <a:rPr kumimoji="1" lang="ja-JP" altLang="en-US" dirty="0" smtClean="0"/>
              <a:t>に</a:t>
            </a:r>
            <a:endParaRPr lang="en-US" altLang="ja-JP" dirty="0" smtClean="0"/>
          </a:p>
          <a:p>
            <a:r>
              <a:rPr lang="en-US" altLang="ja-JP" dirty="0" smtClean="0"/>
              <a:t>     </a:t>
            </a:r>
            <a:r>
              <a:rPr lang="ja-JP" altLang="en-US" dirty="0" smtClean="0"/>
              <a:t>出力された文字が書き込まれる。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</a:t>
            </a:r>
            <a:r>
              <a:rPr lang="en-US" altLang="ja-JP" dirty="0" smtClean="0">
                <a:solidFill>
                  <a:schemeClr val="tx1"/>
                </a:solidFill>
              </a:rPr>
              <a:t> ( </a:t>
            </a:r>
            <a:r>
              <a:rPr lang="en-US" altLang="ja-JP" dirty="0" err="1" smtClean="0">
                <a:solidFill>
                  <a:schemeClr val="tx1"/>
                </a:solidFill>
              </a:rPr>
              <a:t>infp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infp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ファイルの終わり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EOF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9" name="下矢印 18"/>
          <p:cNvSpPr/>
          <p:nvPr/>
        </p:nvSpPr>
        <p:spPr>
          <a:xfrm flipV="1">
            <a:off x="8715404" y="385762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286776" y="37861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…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fclose</a:t>
            </a:r>
            <a:r>
              <a:rPr lang="en-US" altLang="ja-JP" dirty="0" smtClean="0">
                <a:solidFill>
                  <a:schemeClr val="tx1"/>
                </a:solidFill>
              </a:rPr>
              <a:t> ( </a:t>
            </a:r>
            <a:r>
              <a:rPr lang="en-US" altLang="ja-JP" dirty="0" err="1" smtClean="0">
                <a:solidFill>
                  <a:schemeClr val="tx1"/>
                </a:solidFill>
              </a:rPr>
              <a:t>infp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</a:p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fclose</a:t>
            </a:r>
            <a:r>
              <a:rPr lang="en-US" altLang="ja-JP" dirty="0" smtClean="0">
                <a:solidFill>
                  <a:schemeClr val="tx1"/>
                </a:solidFill>
              </a:rPr>
              <a:t> ( </a:t>
            </a:r>
            <a:r>
              <a:rPr lang="en-US" altLang="ja-JP" dirty="0" err="1" smtClean="0">
                <a:solidFill>
                  <a:schemeClr val="tx1"/>
                </a:solidFill>
              </a:rPr>
              <a:t>outfp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infp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EOF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0" y="3786190"/>
            <a:ext cx="29212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fclose</a:t>
            </a:r>
            <a:r>
              <a:rPr lang="ja-JP" altLang="en-US" dirty="0" smtClean="0"/>
              <a:t>関数を用いて、</a:t>
            </a:r>
            <a:endParaRPr lang="en-US" altLang="ja-JP" dirty="0" smtClean="0"/>
          </a:p>
          <a:p>
            <a:r>
              <a:rPr lang="ja-JP" altLang="en-US" dirty="0" smtClean="0"/>
              <a:t>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を閉じる</a:t>
            </a:r>
            <a:endParaRPr kumimoji="1" lang="ja-JP" altLang="en-US" dirty="0"/>
          </a:p>
        </p:txBody>
      </p:sp>
      <p:sp>
        <p:nvSpPr>
          <p:cNvPr id="18" name="右矢印 17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outfp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072066" y="3714752"/>
            <a:ext cx="3068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fclose</a:t>
            </a:r>
            <a:r>
              <a:rPr lang="ja-JP" altLang="en-US" dirty="0" smtClean="0"/>
              <a:t>関数を用いて、</a:t>
            </a:r>
            <a:endParaRPr lang="en-US" altLang="ja-JP" dirty="0" smtClean="0"/>
          </a:p>
          <a:p>
            <a:r>
              <a:rPr lang="ja-JP" altLang="en-US" dirty="0" smtClean="0"/>
              <a:t>ファイルポインタ</a:t>
            </a:r>
            <a:r>
              <a:rPr lang="en-US" altLang="ja-JP" dirty="0" err="1" smtClean="0"/>
              <a:t>outfp</a:t>
            </a:r>
            <a:r>
              <a:rPr lang="ja-JP" altLang="en-US" dirty="0" smtClean="0"/>
              <a:t>を閉じる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72132" y="635795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終了</a:t>
            </a:r>
            <a:endParaRPr kumimoji="1" lang="ja-JP" altLang="en-US" dirty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1357290" y="5143512"/>
            <a:ext cx="500066" cy="571504"/>
            <a:chOff x="3500430" y="2571744"/>
            <a:chExt cx="500066" cy="571504"/>
          </a:xfrm>
        </p:grpSpPr>
        <p:cxnSp>
          <p:nvCxnSpPr>
            <p:cNvPr id="28" name="直線コネクタ 27"/>
            <p:cNvCxnSpPr/>
            <p:nvPr/>
          </p:nvCxnSpPr>
          <p:spPr>
            <a:xfrm rot="5400000">
              <a:off x="3464711" y="2607463"/>
              <a:ext cx="571504" cy="50006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 rot="16200000" flipH="1">
              <a:off x="3464711" y="2607463"/>
              <a:ext cx="571504" cy="50006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5072066" y="5214950"/>
            <a:ext cx="500066" cy="571504"/>
            <a:chOff x="3500430" y="2571744"/>
            <a:chExt cx="500066" cy="571504"/>
          </a:xfrm>
        </p:grpSpPr>
        <p:cxnSp>
          <p:nvCxnSpPr>
            <p:cNvPr id="33" name="直線コネクタ 32"/>
            <p:cNvCxnSpPr/>
            <p:nvPr/>
          </p:nvCxnSpPr>
          <p:spPr>
            <a:xfrm rot="5400000">
              <a:off x="3464711" y="2607463"/>
              <a:ext cx="571504" cy="50006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rot="16200000" flipH="1">
              <a:off x="3464711" y="2607463"/>
              <a:ext cx="571504" cy="50006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altLang="ja-JP" dirty="0" smtClean="0"/>
              <a:t>/****************************************************************</a:t>
            </a:r>
          </a:p>
          <a:p>
            <a:pPr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アルゴリズムとデータ構造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サンプルプログラム </a:t>
            </a:r>
            <a:r>
              <a:rPr lang="en-US" altLang="ja-JP" dirty="0" smtClean="0"/>
              <a:t>cat2.c</a:t>
            </a:r>
          </a:p>
          <a:p>
            <a:pPr>
              <a:buNone/>
            </a:pPr>
            <a:r>
              <a:rPr lang="en-US" altLang="ja-JP" dirty="0" smtClean="0"/>
              <a:t>    &lt;&lt;</a:t>
            </a:r>
            <a:r>
              <a:rPr lang="ja-JP" altLang="en-US" dirty="0" smtClean="0"/>
              <a:t>ファイルの例</a:t>
            </a:r>
            <a:r>
              <a:rPr lang="en-US" altLang="ja-JP" dirty="0" smtClean="0"/>
              <a:t>: </a:t>
            </a:r>
            <a:r>
              <a:rPr lang="ja-JP" altLang="en-US" dirty="0" smtClean="0"/>
              <a:t>入力ファイルを出力ファイルにコピー</a:t>
            </a:r>
            <a:r>
              <a:rPr lang="en-US" altLang="ja-JP" dirty="0" smtClean="0"/>
              <a:t>&gt;&gt;</a:t>
            </a:r>
          </a:p>
          <a:p>
            <a:pPr>
              <a:buNone/>
            </a:pPr>
            <a:r>
              <a:rPr lang="en-US" altLang="ja-JP" dirty="0" smtClean="0"/>
              <a:t>    copyright (c) 1995,96,97  </a:t>
            </a:r>
            <a:r>
              <a:rPr lang="en-US" altLang="ja-JP" dirty="0" err="1" smtClean="0"/>
              <a:t>T.Mori</a:t>
            </a:r>
            <a:r>
              <a:rPr lang="en-US" altLang="ja-JP" dirty="0" smtClean="0"/>
              <a:t> &lt;mori@forest.dnj.ynu.ac.jp&gt;</a:t>
            </a:r>
          </a:p>
          <a:p>
            <a:pPr>
              <a:buNone/>
            </a:pPr>
            <a:r>
              <a:rPr lang="en-US" altLang="ja-JP" dirty="0" smtClean="0"/>
              <a:t>****************************************************************/</a:t>
            </a:r>
          </a:p>
          <a:p>
            <a:pPr>
              <a:buNone/>
            </a:pPr>
            <a:r>
              <a:rPr lang="en-US" altLang="ja-JP" dirty="0" smtClean="0"/>
              <a:t>#include &lt;</a:t>
            </a:r>
            <a:r>
              <a:rPr lang="en-US" altLang="ja-JP" dirty="0" err="1" smtClean="0"/>
              <a:t>stdio.h</a:t>
            </a:r>
            <a:r>
              <a:rPr lang="en-US" altLang="ja-JP" dirty="0" smtClean="0"/>
              <a:t>&gt;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main()</a:t>
            </a:r>
          </a:p>
          <a:p>
            <a:pPr>
              <a:buNone/>
            </a:pPr>
            <a:r>
              <a:rPr lang="en-US" altLang="ja-JP" dirty="0" smtClean="0"/>
              <a:t>{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c;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smtClean="0">
                <a:solidFill>
                  <a:srgbClr val="FF0000"/>
                </a:solidFill>
              </a:rPr>
              <a:t>FILE *</a:t>
            </a:r>
            <a:r>
              <a:rPr lang="en-US" altLang="ja-JP" dirty="0" err="1" smtClean="0">
                <a:solidFill>
                  <a:srgbClr val="FF0000"/>
                </a:solidFill>
              </a:rPr>
              <a:t>infp</a:t>
            </a:r>
            <a:r>
              <a:rPr lang="en-US" altLang="ja-JP" dirty="0" smtClean="0">
                <a:solidFill>
                  <a:srgbClr val="FF0000"/>
                </a:solidFill>
              </a:rPr>
              <a:t>,*</a:t>
            </a:r>
            <a:r>
              <a:rPr lang="en-US" altLang="ja-JP" dirty="0" err="1" smtClean="0">
                <a:solidFill>
                  <a:srgbClr val="FF0000"/>
                </a:solidFill>
              </a:rPr>
              <a:t>outfp</a:t>
            </a:r>
            <a:r>
              <a:rPr lang="en-US" altLang="ja-JP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>
                <a:solidFill>
                  <a:srgbClr val="FF0000"/>
                </a:solidFill>
              </a:rPr>
              <a:t>infp</a:t>
            </a:r>
            <a:r>
              <a:rPr lang="en-US" altLang="ja-JP" dirty="0" smtClean="0">
                <a:solidFill>
                  <a:srgbClr val="FF0000"/>
                </a:solidFill>
              </a:rPr>
              <a:t> = </a:t>
            </a:r>
            <a:r>
              <a:rPr lang="en-US" altLang="ja-JP" dirty="0" err="1" smtClean="0">
                <a:solidFill>
                  <a:srgbClr val="FF0000"/>
                </a:solidFill>
              </a:rPr>
              <a:t>fopen</a:t>
            </a:r>
            <a:r>
              <a:rPr lang="en-US" altLang="ja-JP" dirty="0" smtClean="0">
                <a:solidFill>
                  <a:srgbClr val="FF0000"/>
                </a:solidFill>
              </a:rPr>
              <a:t>("test1.txt","r");</a:t>
            </a:r>
          </a:p>
          <a:p>
            <a:pPr>
              <a:buNone/>
            </a:pPr>
            <a:r>
              <a:rPr lang="en-US" altLang="ja-JP" dirty="0" smtClean="0"/>
              <a:t>	/* test1.txt </a:t>
            </a:r>
            <a:r>
              <a:rPr lang="ja-JP" altLang="en-US" dirty="0" smtClean="0"/>
              <a:t>を読み出し用に開く．入力ファイル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>
                <a:solidFill>
                  <a:srgbClr val="FF0000"/>
                </a:solidFill>
              </a:rPr>
              <a:t>outfp</a:t>
            </a:r>
            <a:r>
              <a:rPr lang="en-US" altLang="ja-JP" dirty="0" smtClean="0">
                <a:solidFill>
                  <a:srgbClr val="FF0000"/>
                </a:solidFill>
              </a:rPr>
              <a:t> = </a:t>
            </a:r>
            <a:r>
              <a:rPr lang="en-US" altLang="ja-JP" dirty="0" err="1" smtClean="0">
                <a:solidFill>
                  <a:srgbClr val="FF0000"/>
                </a:solidFill>
              </a:rPr>
              <a:t>fopen</a:t>
            </a:r>
            <a:r>
              <a:rPr lang="en-US" altLang="ja-JP" dirty="0" smtClean="0">
                <a:solidFill>
                  <a:srgbClr val="FF0000"/>
                </a:solidFill>
              </a:rPr>
              <a:t>("</a:t>
            </a:r>
            <a:r>
              <a:rPr lang="en-US" altLang="ja-JP" dirty="0" err="1" smtClean="0">
                <a:solidFill>
                  <a:srgbClr val="FF0000"/>
                </a:solidFill>
              </a:rPr>
              <a:t>testout.txt","w</a:t>
            </a:r>
            <a:r>
              <a:rPr lang="en-US" altLang="ja-JP" dirty="0" smtClean="0">
                <a:solidFill>
                  <a:srgbClr val="FF0000"/>
                </a:solidFill>
              </a:rPr>
              <a:t>");</a:t>
            </a:r>
          </a:p>
          <a:p>
            <a:pPr>
              <a:buNone/>
            </a:pPr>
            <a:r>
              <a:rPr lang="en-US" altLang="ja-JP" dirty="0" smtClean="0"/>
              <a:t>	/* testout.txt </a:t>
            </a:r>
            <a:r>
              <a:rPr lang="ja-JP" altLang="en-US" dirty="0" smtClean="0"/>
              <a:t>を書き込み用に開く．出力ファイル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while ((c = </a:t>
            </a:r>
            <a:r>
              <a:rPr lang="en-US" altLang="ja-JP" dirty="0" err="1" smtClean="0"/>
              <a:t>getc</a:t>
            </a:r>
            <a:r>
              <a:rPr lang="en-US" altLang="ja-JP" dirty="0" smtClean="0"/>
              <a:t>(</a:t>
            </a:r>
            <a:r>
              <a:rPr lang="en-US" altLang="ja-JP" dirty="0" err="1" smtClean="0">
                <a:solidFill>
                  <a:srgbClr val="FF0000"/>
                </a:solidFill>
              </a:rPr>
              <a:t>infp</a:t>
            </a:r>
            <a:r>
              <a:rPr lang="en-US" altLang="ja-JP" dirty="0" smtClean="0"/>
              <a:t>)) != EOF)</a:t>
            </a:r>
          </a:p>
          <a:p>
            <a:pPr>
              <a:buNone/>
            </a:pPr>
            <a:r>
              <a:rPr lang="en-US" altLang="ja-JP" dirty="0" smtClean="0"/>
              <a:t>	/* EOF</a:t>
            </a:r>
            <a:r>
              <a:rPr lang="ja-JP" altLang="en-US" dirty="0" smtClean="0"/>
              <a:t>が現れるまで入力ファイルから文字を読み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r>
              <a:rPr lang="en-US" altLang="ja-JP" dirty="0" smtClean="0"/>
              <a:t>		</a:t>
            </a:r>
            <a:r>
              <a:rPr lang="en-US" altLang="ja-JP" dirty="0" err="1" smtClean="0"/>
              <a:t>putc</a:t>
            </a:r>
            <a:r>
              <a:rPr lang="en-US" altLang="ja-JP" dirty="0" smtClean="0"/>
              <a:t>(c, </a:t>
            </a:r>
            <a:r>
              <a:rPr lang="en-US" altLang="ja-JP" dirty="0" err="1" smtClean="0">
                <a:solidFill>
                  <a:srgbClr val="FF0000"/>
                </a:solidFill>
              </a:rPr>
              <a:t>outfp</a:t>
            </a:r>
            <a:r>
              <a:rPr lang="en-US" altLang="ja-JP" dirty="0" smtClean="0"/>
              <a:t>);                   /* </a:t>
            </a:r>
            <a:r>
              <a:rPr lang="ja-JP" altLang="en-US" dirty="0" smtClean="0"/>
              <a:t>出力ファイルに書き込む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>
                <a:solidFill>
                  <a:srgbClr val="FF0000"/>
                </a:solidFill>
              </a:rPr>
              <a:t>fclose</a:t>
            </a:r>
            <a:r>
              <a:rPr lang="en-US" altLang="ja-JP" dirty="0" smtClean="0">
                <a:solidFill>
                  <a:srgbClr val="FF0000"/>
                </a:solidFill>
              </a:rPr>
              <a:t>(</a:t>
            </a:r>
            <a:r>
              <a:rPr lang="en-US" altLang="ja-JP" dirty="0" err="1" smtClean="0">
                <a:solidFill>
                  <a:srgbClr val="FF0000"/>
                </a:solidFill>
              </a:rPr>
              <a:t>infp</a:t>
            </a:r>
            <a:r>
              <a:rPr lang="en-US" altLang="ja-JP" dirty="0" smtClean="0">
                <a:solidFill>
                  <a:srgbClr val="FF0000"/>
                </a:solidFill>
              </a:rPr>
              <a:t>);                    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各ファイルを閉じる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>
                <a:solidFill>
                  <a:srgbClr val="FF0000"/>
                </a:solidFill>
              </a:rPr>
              <a:t>fclose</a:t>
            </a:r>
            <a:r>
              <a:rPr lang="en-US" altLang="ja-JP" dirty="0" smtClean="0">
                <a:solidFill>
                  <a:srgbClr val="FF0000"/>
                </a:solidFill>
              </a:rPr>
              <a:t>(</a:t>
            </a:r>
            <a:r>
              <a:rPr lang="en-US" altLang="ja-JP" dirty="0" err="1" smtClean="0">
                <a:solidFill>
                  <a:srgbClr val="FF0000"/>
                </a:solidFill>
              </a:rPr>
              <a:t>outfp</a:t>
            </a:r>
            <a:r>
              <a:rPr lang="en-US" altLang="ja-JP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exit(0);</a:t>
            </a:r>
          </a:p>
          <a:p>
            <a:pPr>
              <a:buNone/>
            </a:pPr>
            <a:r>
              <a:rPr lang="en-US" altLang="ja-JP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ファイル構造体</a:t>
            </a:r>
            <a:r>
              <a:rPr lang="en-US" altLang="ja-JP" dirty="0" smtClean="0"/>
              <a:t>FILE</a:t>
            </a:r>
            <a:r>
              <a:rPr lang="ja-JP" altLang="en-US" dirty="0" smtClean="0"/>
              <a:t> とファイルポインタ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OS</a:t>
            </a:r>
            <a:r>
              <a:rPr kumimoji="1" lang="ja-JP" altLang="en-US" dirty="0" smtClean="0"/>
              <a:t> （ファイルシステム）を通して、特定のファイルにアクセスする。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「ファイルハンドラ」として、ファイルポインタを割り当てる。</a:t>
            </a:r>
            <a:endParaRPr kumimoji="1" lang="en-US" altLang="ja-JP" dirty="0" smtClean="0"/>
          </a:p>
          <a:p>
            <a:r>
              <a:rPr lang="ja-JP" altLang="en-US" dirty="0" smtClean="0"/>
              <a:t>プログラムからは、ファイルの「現在位置」に対して読み出し（入力）や書き込み（出力）ができる。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テキストファイル </a:t>
            </a:r>
            <a:r>
              <a:rPr kumimoji="1" lang="en-US" altLang="ja-JP" dirty="0" smtClean="0"/>
              <a:t>test1.txt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928662" y="4857760"/>
            <a:ext cx="731802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800" dirty="0" smtClean="0"/>
              <a:t>ファイルの内容は「文字列」：テキストストリーム</a:t>
            </a:r>
            <a:endParaRPr kumimoji="1" lang="en-US" altLang="ja-JP" sz="28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‘　’（スペース）や‘</a:t>
            </a:r>
            <a:r>
              <a:rPr lang="en-US" altLang="ja-JP" sz="2800" dirty="0" smtClean="0"/>
              <a:t>\n</a:t>
            </a:r>
            <a:r>
              <a:rPr lang="ja-JP" altLang="en-US" sz="2800" dirty="0" smtClean="0"/>
              <a:t>’（改行）も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文字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r>
              <a:rPr kumimoji="1" lang="en-US" altLang="ja-JP" sz="2800" dirty="0" smtClean="0"/>
              <a:t>EOF</a:t>
            </a:r>
            <a:r>
              <a:rPr kumimoji="1" lang="ja-JP" altLang="en-US" sz="2800" dirty="0" smtClean="0"/>
              <a:t>はファイルの終わりを示す</a:t>
            </a:r>
            <a:endParaRPr kumimoji="1" lang="en-US" altLang="ja-JP" sz="2800" dirty="0" smtClean="0"/>
          </a:p>
          <a:p>
            <a:pPr lvl="1"/>
            <a:r>
              <a:rPr lang="ja-JP" altLang="en-US" sz="1600" dirty="0" smtClean="0"/>
              <a:t>（厳密には、</a:t>
            </a:r>
            <a:r>
              <a:rPr lang="en-US" altLang="ja-JP" sz="1600" dirty="0" smtClean="0"/>
              <a:t>EOF</a:t>
            </a:r>
            <a:r>
              <a:rPr lang="ja-JP" altLang="en-US" sz="1600" dirty="0" smtClean="0"/>
              <a:t>は文字ではない）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714348" y="4286256"/>
            <a:ext cx="521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cat2 </a:t>
            </a:r>
            <a:r>
              <a:rPr lang="ja-JP" altLang="en-US" dirty="0" smtClean="0"/>
              <a:t>は、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の先頭から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文字ずつ入力を受け取る。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071670" y="5000636"/>
            <a:ext cx="1857388" cy="928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プログラム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cat2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infp</a:t>
            </a:r>
            <a:endParaRPr kumimoji="1" lang="ja-JP" altLang="en-US" dirty="0"/>
          </a:p>
        </p:txBody>
      </p:sp>
      <p:sp>
        <p:nvSpPr>
          <p:cNvPr id="13" name="右矢印 12"/>
          <p:cNvSpPr/>
          <p:nvPr/>
        </p:nvSpPr>
        <p:spPr>
          <a:xfrm>
            <a:off x="3929058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outfp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4929190" y="5572140"/>
            <a:ext cx="3763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cat2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outfp</a:t>
            </a:r>
            <a:r>
              <a:rPr lang="ja-JP" altLang="en-US" dirty="0" smtClean="0"/>
              <a:t> に出力する。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273593" y="6211669"/>
            <a:ext cx="6870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outfp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testout.txt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アクセスの方法は、「書き込み」（出力）</a:t>
            </a:r>
            <a:endParaRPr kumimoji="1" lang="ja-JP" altLang="en-US" dirty="0"/>
          </a:p>
        </p:txBody>
      </p:sp>
      <p:sp>
        <p:nvSpPr>
          <p:cNvPr id="24" name="タイトル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</a:t>
            </a:r>
            <a:r>
              <a:rPr lang="en-US" altLang="ja-JP" dirty="0" smtClean="0">
                <a:solidFill>
                  <a:schemeClr val="tx1"/>
                </a:solidFill>
              </a:rPr>
              <a:t>( </a:t>
            </a:r>
            <a:r>
              <a:rPr lang="en-US" altLang="ja-JP" dirty="0" err="1" smtClean="0">
                <a:solidFill>
                  <a:schemeClr val="tx1"/>
                </a:solidFill>
              </a:rPr>
              <a:t>infp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infp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T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9" name="タイトル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</a:t>
            </a:r>
            <a:r>
              <a:rPr lang="en-US" altLang="ja-JP" dirty="0" smtClean="0">
                <a:solidFill>
                  <a:schemeClr val="tx1"/>
                </a:solidFill>
              </a:rPr>
              <a:t>( </a:t>
            </a:r>
            <a:r>
              <a:rPr lang="en-US" altLang="ja-JP" dirty="0" err="1" smtClean="0">
                <a:solidFill>
                  <a:schemeClr val="tx1"/>
                </a:solidFill>
              </a:rPr>
              <a:t>infp</a:t>
            </a:r>
            <a:r>
              <a:rPr lang="en-US" altLang="ja-JP" dirty="0" smtClean="0">
                <a:solidFill>
                  <a:schemeClr val="tx1"/>
                </a:solidFill>
              </a:rPr>
              <a:t> )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putc</a:t>
            </a:r>
            <a:r>
              <a:rPr lang="en-US" altLang="ja-JP" dirty="0" smtClean="0">
                <a:solidFill>
                  <a:schemeClr val="tx1"/>
                </a:solidFill>
              </a:rPr>
              <a:t> (c, </a:t>
            </a:r>
            <a:r>
              <a:rPr lang="en-US" altLang="ja-JP" dirty="0" err="1" smtClean="0">
                <a:solidFill>
                  <a:schemeClr val="tx1"/>
                </a:solidFill>
              </a:rPr>
              <a:t>outfp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1" name="タイトル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一般的なファイルアクセス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 err="1" smtClean="0">
                <a:solidFill>
                  <a:schemeClr val="tx1"/>
                </a:solidFill>
              </a:rPr>
              <a:t>putc</a:t>
            </a:r>
            <a:r>
              <a:rPr lang="en-US" altLang="ja-JP" dirty="0" smtClean="0">
                <a:solidFill>
                  <a:schemeClr val="tx1"/>
                </a:solidFill>
              </a:rPr>
              <a:t> (c, </a:t>
            </a:r>
            <a:r>
              <a:rPr lang="en-US" altLang="ja-JP" dirty="0" err="1" smtClean="0">
                <a:solidFill>
                  <a:schemeClr val="tx1"/>
                </a:solidFill>
              </a:rPr>
              <a:t>outfp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outfp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T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00298" y="1571612"/>
            <a:ext cx="6521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fopen</a:t>
            </a:r>
            <a:r>
              <a:rPr lang="ja-JP" altLang="en-US" dirty="0" smtClean="0"/>
              <a:t>関数を用いて、ファイルポインタ</a:t>
            </a:r>
            <a:r>
              <a:rPr lang="en-US" altLang="ja-JP" dirty="0" err="1" smtClean="0"/>
              <a:t>infp</a:t>
            </a:r>
            <a:r>
              <a:rPr lang="ja-JP" altLang="en-US" dirty="0" smtClean="0"/>
              <a:t>に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を割り当てる。</a:t>
            </a:r>
            <a:endParaRPr lang="en-US" altLang="ja-JP" dirty="0" smtClean="0"/>
          </a:p>
          <a:p>
            <a:r>
              <a:rPr lang="ja-JP" altLang="en-US" dirty="0" smtClean="0"/>
              <a:t>アクセスの方法は、「読み出し」（入力）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143504" y="4286256"/>
            <a:ext cx="3763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cat2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outfp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testout.txt</a:t>
            </a:r>
            <a:r>
              <a:rPr kumimoji="1" lang="ja-JP" altLang="en-US" dirty="0" smtClean="0"/>
              <a:t>に</a:t>
            </a:r>
            <a:r>
              <a:rPr lang="en-US" altLang="ja-JP" dirty="0" smtClean="0"/>
              <a:t>’T’</a:t>
            </a:r>
            <a:r>
              <a:rPr lang="ja-JP" altLang="en-US" dirty="0" smtClean="0"/>
              <a:t>が書き込まれる。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1271</Words>
  <Application>Microsoft Office PowerPoint</Application>
  <PresentationFormat>画面に合わせる (4:3)</PresentationFormat>
  <Paragraphs>688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アルゴリズムとデータ構造 補足資料6-2 「サンプルプログラムcat2.c」</vt:lpstr>
      <vt:lpstr>PowerPoint プレゼンテーション</vt:lpstr>
      <vt:lpstr>ファイル構造体FILE とファイルポインタ</vt:lpstr>
      <vt:lpstr>テキストファイル test1.txt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  <vt:lpstr>一般的なファイルアクセス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16</cp:revision>
  <dcterms:created xsi:type="dcterms:W3CDTF">2008-05-08T10:51:06Z</dcterms:created>
  <dcterms:modified xsi:type="dcterms:W3CDTF">2012-04-02T07:20:01Z</dcterms:modified>
</cp:coreProperties>
</file>