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3" r:id="rId38"/>
    <p:sldId id="294" r:id="rId39"/>
    <p:sldId id="295" r:id="rId40"/>
    <p:sldId id="297" r:id="rId41"/>
    <p:sldId id="296" r:id="rId42"/>
    <p:sldId id="298" r:id="rId43"/>
    <p:sldId id="299" r:id="rId44"/>
    <p:sldId id="300" r:id="rId45"/>
    <p:sldId id="301" r:id="rId46"/>
    <p:sldId id="303" r:id="rId47"/>
    <p:sldId id="304" r:id="rId48"/>
    <p:sldId id="305" r:id="rId49"/>
    <p:sldId id="306" r:id="rId50"/>
    <p:sldId id="307" r:id="rId51"/>
    <p:sldId id="308" r:id="rId52"/>
    <p:sldId id="309" r:id="rId5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5-2</a:t>
            </a:r>
            <a:br>
              <a:rPr lang="en-US" altLang="ja-JP" dirty="0" smtClean="0"/>
            </a:br>
            <a:r>
              <a:rPr lang="ja-JP" altLang="en-US" dirty="0" smtClean="0"/>
              <a:t>「サンプルプログラム</a:t>
            </a:r>
            <a:r>
              <a:rPr lang="en-US" altLang="ja-JP" dirty="0" err="1" smtClean="0"/>
              <a:t>setop.c</a:t>
            </a:r>
            <a:r>
              <a:rPr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s[]: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矢印 12"/>
          <p:cNvSpPr/>
          <p:nvPr/>
        </p:nvSpPr>
        <p:spPr>
          <a:xfrm>
            <a:off x="3143240" y="2714620"/>
            <a:ext cx="3853006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C00000"/>
                </a:solidFill>
              </a:rPr>
              <a:t>printset</a:t>
            </a:r>
            <a:r>
              <a:rPr lang="en-US" altLang="ja-JP" dirty="0" smtClean="0">
                <a:solidFill>
                  <a:srgbClr val="C00000"/>
                </a:solidFill>
              </a:rPr>
              <a:t>(40ea0800)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43570" y="385762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358082" y="3929066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5008" y="3929066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643570" y="442913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643570" y="5000636"/>
            <a:ext cx="278608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for (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 = 0; 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++) 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	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("%d ",a[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("\n");</a:t>
            </a:r>
            <a:endParaRPr kumimoji="1" lang="ja-JP" altLang="en-US" sz="1600" dirty="0"/>
          </a:p>
        </p:txBody>
      </p:sp>
      <p:sp>
        <p:nvSpPr>
          <p:cNvPr id="19" name="正方形/長方形 18"/>
          <p:cNvSpPr/>
          <p:nvPr/>
        </p:nvSpPr>
        <p:spPr>
          <a:xfrm>
            <a:off x="5643570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500694" y="3429000"/>
            <a:ext cx="22225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printset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358082" y="450057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4500570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cxnSp>
        <p:nvCxnSpPr>
          <p:cNvPr id="24" name="図形 39"/>
          <p:cNvCxnSpPr/>
          <p:nvPr/>
        </p:nvCxnSpPr>
        <p:spPr>
          <a:xfrm rot="10800000">
            <a:off x="500034" y="2143116"/>
            <a:ext cx="7072364" cy="2143142"/>
          </a:xfrm>
          <a:prstGeom prst="bentConnector3">
            <a:avLst>
              <a:gd name="adj1" fmla="val 99939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5214942" y="2143116"/>
            <a:ext cx="12137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値渡しによる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関数呼び出し</a:t>
            </a:r>
            <a:endParaRPr kumimoji="1" lang="en-US" altLang="ja-JP" sz="1400" dirty="0" smtClean="0"/>
          </a:p>
          <a:p>
            <a:r>
              <a:rPr lang="en-US" altLang="ja-JP" sz="1400" dirty="0" smtClean="0">
                <a:solidFill>
                  <a:srgbClr val="FF0000"/>
                </a:solidFill>
              </a:rPr>
              <a:t>Call by Value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357422" y="4357694"/>
            <a:ext cx="1635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ポインタによる参照</a:t>
            </a:r>
            <a:endParaRPr kumimoji="1" lang="en-US" altLang="ja-JP" sz="1400" dirty="0" smtClean="0"/>
          </a:p>
          <a:p>
            <a:r>
              <a:rPr kumimoji="1" lang="en-US" altLang="ja-JP" sz="1400" dirty="0" smtClean="0">
                <a:solidFill>
                  <a:srgbClr val="FF0000"/>
                </a:solidFill>
              </a:rPr>
              <a:t>Reference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357422" y="4857760"/>
            <a:ext cx="174118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参照渡しによる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関数呼び出し</a:t>
            </a:r>
            <a:r>
              <a:rPr lang="ja-JP" altLang="en-US" sz="1400" dirty="0" smtClean="0"/>
              <a:t>に相当</a:t>
            </a:r>
            <a:endParaRPr kumimoji="1" lang="en-US" altLang="ja-JP" sz="1400" dirty="0" smtClean="0"/>
          </a:p>
          <a:p>
            <a:r>
              <a:rPr lang="en-US" altLang="ja-JP" sz="1400" dirty="0" smtClean="0">
                <a:solidFill>
                  <a:srgbClr val="FF0000"/>
                </a:solidFill>
              </a:rPr>
              <a:t>Call by Reference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s[]: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矢印 12"/>
          <p:cNvSpPr/>
          <p:nvPr/>
        </p:nvSpPr>
        <p:spPr>
          <a:xfrm>
            <a:off x="3143240" y="2714620"/>
            <a:ext cx="3853006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C00000"/>
                </a:solidFill>
              </a:rPr>
              <a:t>printset</a:t>
            </a:r>
            <a:r>
              <a:rPr lang="en-US" altLang="ja-JP" dirty="0" smtClean="0">
                <a:solidFill>
                  <a:srgbClr val="C00000"/>
                </a:solidFill>
              </a:rPr>
              <a:t>(40ea0800)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43570" y="385762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358082" y="3929066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5008" y="3929066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643570" y="442913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643570" y="5000636"/>
            <a:ext cx="278608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for (</a:t>
            </a:r>
            <a:r>
              <a:rPr lang="en-US" altLang="ja-JP" sz="1600" dirty="0" err="1" smtClean="0">
                <a:solidFill>
                  <a:srgbClr val="C00000"/>
                </a:solidFill>
              </a:rPr>
              <a:t>i</a:t>
            </a:r>
            <a:r>
              <a:rPr lang="en-US" altLang="ja-JP" sz="1600" dirty="0" smtClean="0">
                <a:solidFill>
                  <a:srgbClr val="C00000"/>
                </a:solidFill>
              </a:rPr>
              <a:t> = 0</a:t>
            </a:r>
            <a:r>
              <a:rPr lang="en-US" altLang="ja-JP" sz="1600" dirty="0" smtClean="0">
                <a:solidFill>
                  <a:schemeClr val="tx1"/>
                </a:solidFill>
              </a:rPr>
              <a:t>; 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++) 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	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("%d ",a[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("\n");</a:t>
            </a:r>
            <a:endParaRPr kumimoji="1" lang="ja-JP" altLang="en-US" sz="1600" dirty="0"/>
          </a:p>
        </p:txBody>
      </p:sp>
      <p:sp>
        <p:nvSpPr>
          <p:cNvPr id="19" name="正方形/長方形 18"/>
          <p:cNvSpPr/>
          <p:nvPr/>
        </p:nvSpPr>
        <p:spPr>
          <a:xfrm>
            <a:off x="5643570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500694" y="3429000"/>
            <a:ext cx="22225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printset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358082" y="450057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</a:rPr>
              <a:t>0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4500570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cxnSp>
        <p:nvCxnSpPr>
          <p:cNvPr id="24" name="図形 39"/>
          <p:cNvCxnSpPr/>
          <p:nvPr/>
        </p:nvCxnSpPr>
        <p:spPr>
          <a:xfrm rot="10800000">
            <a:off x="500034" y="2143116"/>
            <a:ext cx="7072364" cy="2143142"/>
          </a:xfrm>
          <a:prstGeom prst="bentConnector3">
            <a:avLst>
              <a:gd name="adj1" fmla="val 99939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右矢印 26"/>
          <p:cNvSpPr/>
          <p:nvPr/>
        </p:nvSpPr>
        <p:spPr>
          <a:xfrm>
            <a:off x="5143504" y="5072074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s[]: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矢印 12"/>
          <p:cNvSpPr/>
          <p:nvPr/>
        </p:nvSpPr>
        <p:spPr>
          <a:xfrm>
            <a:off x="3143240" y="2714620"/>
            <a:ext cx="3853006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C00000"/>
                </a:solidFill>
              </a:rPr>
              <a:t>printset</a:t>
            </a:r>
            <a:r>
              <a:rPr lang="en-US" altLang="ja-JP" dirty="0" smtClean="0">
                <a:solidFill>
                  <a:srgbClr val="C00000"/>
                </a:solidFill>
              </a:rPr>
              <a:t>(40ea0800)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43570" y="385762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358082" y="3929066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5008" y="3929066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643570" y="442913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643570" y="5000636"/>
            <a:ext cx="278608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for (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 = 0; </a:t>
            </a:r>
            <a:r>
              <a:rPr lang="en-US" altLang="ja-JP" sz="1600" dirty="0" smtClean="0">
                <a:solidFill>
                  <a:srgbClr val="C00000"/>
                </a:solidFill>
              </a:rPr>
              <a:t>a[</a:t>
            </a:r>
            <a:r>
              <a:rPr lang="en-US" altLang="ja-JP" sz="1600" dirty="0" err="1" smtClean="0">
                <a:solidFill>
                  <a:srgbClr val="C00000"/>
                </a:solidFill>
              </a:rPr>
              <a:t>i</a:t>
            </a:r>
            <a:r>
              <a:rPr lang="en-US" altLang="ja-JP" sz="1600" dirty="0" smtClean="0">
                <a:solidFill>
                  <a:srgbClr val="C00000"/>
                </a:solidFill>
              </a:rPr>
              <a:t>] != EOSET</a:t>
            </a:r>
            <a:r>
              <a:rPr lang="en-US" altLang="ja-JP" sz="1600" dirty="0" smtClean="0">
                <a:solidFill>
                  <a:schemeClr val="tx1"/>
                </a:solidFill>
              </a:rPr>
              <a:t>; 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++) 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	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("%d ",a[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("\n");</a:t>
            </a:r>
            <a:endParaRPr kumimoji="1" lang="ja-JP" altLang="en-US" sz="1600" dirty="0"/>
          </a:p>
        </p:txBody>
      </p:sp>
      <p:sp>
        <p:nvSpPr>
          <p:cNvPr id="19" name="正方形/長方形 18"/>
          <p:cNvSpPr/>
          <p:nvPr/>
        </p:nvSpPr>
        <p:spPr>
          <a:xfrm>
            <a:off x="5643570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500694" y="3429000"/>
            <a:ext cx="22225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printset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358082" y="450057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4500570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cxnSp>
        <p:nvCxnSpPr>
          <p:cNvPr id="24" name="図形 39"/>
          <p:cNvCxnSpPr/>
          <p:nvPr/>
        </p:nvCxnSpPr>
        <p:spPr>
          <a:xfrm rot="10800000">
            <a:off x="500034" y="2143116"/>
            <a:ext cx="7072364" cy="2143142"/>
          </a:xfrm>
          <a:prstGeom prst="bentConnector3">
            <a:avLst>
              <a:gd name="adj1" fmla="val 99939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右矢印 25"/>
          <p:cNvSpPr/>
          <p:nvPr/>
        </p:nvSpPr>
        <p:spPr>
          <a:xfrm>
            <a:off x="5143504" y="5072074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図形 39"/>
          <p:cNvCxnSpPr/>
          <p:nvPr/>
        </p:nvCxnSpPr>
        <p:spPr>
          <a:xfrm rot="10800000">
            <a:off x="714348" y="2214554"/>
            <a:ext cx="6000792" cy="3071834"/>
          </a:xfrm>
          <a:prstGeom prst="bentConnector3">
            <a:avLst>
              <a:gd name="adj1" fmla="val 99904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2143108" y="4857760"/>
            <a:ext cx="5533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a[0]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s[]: 3 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矢印 12"/>
          <p:cNvSpPr/>
          <p:nvPr/>
        </p:nvSpPr>
        <p:spPr>
          <a:xfrm>
            <a:off x="3143240" y="2714620"/>
            <a:ext cx="3853006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C00000"/>
                </a:solidFill>
              </a:rPr>
              <a:t>printset</a:t>
            </a:r>
            <a:r>
              <a:rPr lang="en-US" altLang="ja-JP" dirty="0" smtClean="0">
                <a:solidFill>
                  <a:srgbClr val="C00000"/>
                </a:solidFill>
              </a:rPr>
              <a:t>(40ea0800)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43570" y="385762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358082" y="3929066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5008" y="3929066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643570" y="442913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643570" y="5000636"/>
            <a:ext cx="278608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for (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 = 0; 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++) 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	</a:t>
            </a:r>
            <a:r>
              <a:rPr lang="en-US" altLang="ja-JP" sz="1600" dirty="0" err="1" smtClean="0">
                <a:solidFill>
                  <a:srgbClr val="C00000"/>
                </a:solidFill>
              </a:rPr>
              <a:t>printf</a:t>
            </a:r>
            <a:r>
              <a:rPr lang="en-US" altLang="ja-JP" sz="1600" dirty="0" smtClean="0">
                <a:solidFill>
                  <a:srgbClr val="C00000"/>
                </a:solidFill>
              </a:rPr>
              <a:t>("%d ",a[</a:t>
            </a:r>
            <a:r>
              <a:rPr lang="en-US" altLang="ja-JP" sz="1600" dirty="0" err="1" smtClean="0">
                <a:solidFill>
                  <a:srgbClr val="C00000"/>
                </a:solidFill>
              </a:rPr>
              <a:t>i</a:t>
            </a:r>
            <a:r>
              <a:rPr lang="en-US" altLang="ja-JP" sz="1600" dirty="0" smtClean="0">
                <a:solidFill>
                  <a:srgbClr val="C00000"/>
                </a:solidFill>
              </a:rPr>
              <a:t>]);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("\n");</a:t>
            </a:r>
            <a:endParaRPr kumimoji="1" lang="ja-JP" altLang="en-US" sz="1600" dirty="0"/>
          </a:p>
        </p:txBody>
      </p:sp>
      <p:sp>
        <p:nvSpPr>
          <p:cNvPr id="19" name="正方形/長方形 18"/>
          <p:cNvSpPr/>
          <p:nvPr/>
        </p:nvSpPr>
        <p:spPr>
          <a:xfrm>
            <a:off x="5643570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500694" y="3429000"/>
            <a:ext cx="22225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printset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358082" y="450057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4500570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cxnSp>
        <p:nvCxnSpPr>
          <p:cNvPr id="24" name="図形 39"/>
          <p:cNvCxnSpPr/>
          <p:nvPr/>
        </p:nvCxnSpPr>
        <p:spPr>
          <a:xfrm rot="10800000">
            <a:off x="500034" y="2143116"/>
            <a:ext cx="7072364" cy="2143142"/>
          </a:xfrm>
          <a:prstGeom prst="bentConnector3">
            <a:avLst>
              <a:gd name="adj1" fmla="val 99939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右矢印 25"/>
          <p:cNvSpPr/>
          <p:nvPr/>
        </p:nvSpPr>
        <p:spPr>
          <a:xfrm>
            <a:off x="5143504" y="5357826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図形 39"/>
          <p:cNvCxnSpPr/>
          <p:nvPr/>
        </p:nvCxnSpPr>
        <p:spPr>
          <a:xfrm rot="10800000">
            <a:off x="714348" y="2143116"/>
            <a:ext cx="6358016" cy="3357588"/>
          </a:xfrm>
          <a:prstGeom prst="bentConnector3">
            <a:avLst>
              <a:gd name="adj1" fmla="val 99797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2143108" y="5072074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a[0]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s[]: 3 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矢印 12"/>
          <p:cNvSpPr/>
          <p:nvPr/>
        </p:nvSpPr>
        <p:spPr>
          <a:xfrm>
            <a:off x="3143240" y="2714620"/>
            <a:ext cx="3853006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C00000"/>
                </a:solidFill>
              </a:rPr>
              <a:t>printset</a:t>
            </a:r>
            <a:r>
              <a:rPr lang="en-US" altLang="ja-JP" dirty="0" smtClean="0">
                <a:solidFill>
                  <a:srgbClr val="C00000"/>
                </a:solidFill>
              </a:rPr>
              <a:t>(40ea0800)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43570" y="385762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358082" y="3929066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5008" y="3929066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643570" y="442913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643570" y="5000636"/>
            <a:ext cx="278608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for (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 = 0; 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600" dirty="0" err="1" smtClean="0">
                <a:solidFill>
                  <a:srgbClr val="C00000"/>
                </a:solidFill>
              </a:rPr>
              <a:t>i</a:t>
            </a:r>
            <a:r>
              <a:rPr lang="en-US" altLang="ja-JP" sz="1600" dirty="0" smtClean="0">
                <a:solidFill>
                  <a:srgbClr val="C00000"/>
                </a:solidFill>
              </a:rPr>
              <a:t>++</a:t>
            </a:r>
            <a:r>
              <a:rPr lang="en-US" altLang="ja-JP" sz="1600" dirty="0" smtClean="0">
                <a:solidFill>
                  <a:schemeClr val="tx1"/>
                </a:solidFill>
              </a:rPr>
              <a:t>) 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	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("%d ",a[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("\n");</a:t>
            </a:r>
            <a:endParaRPr kumimoji="1" lang="ja-JP" altLang="en-US" sz="1600" dirty="0"/>
          </a:p>
        </p:txBody>
      </p:sp>
      <p:sp>
        <p:nvSpPr>
          <p:cNvPr id="19" name="正方形/長方形 18"/>
          <p:cNvSpPr/>
          <p:nvPr/>
        </p:nvSpPr>
        <p:spPr>
          <a:xfrm>
            <a:off x="5643570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500694" y="3429000"/>
            <a:ext cx="22225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printset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358082" y="450057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FF0000"/>
                </a:solidFill>
              </a:rPr>
              <a:t>1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4500570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cxnSp>
        <p:nvCxnSpPr>
          <p:cNvPr id="24" name="図形 39"/>
          <p:cNvCxnSpPr/>
          <p:nvPr/>
        </p:nvCxnSpPr>
        <p:spPr>
          <a:xfrm rot="10800000">
            <a:off x="500034" y="2143116"/>
            <a:ext cx="7072364" cy="2143142"/>
          </a:xfrm>
          <a:prstGeom prst="bentConnector3">
            <a:avLst>
              <a:gd name="adj1" fmla="val 99939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右矢印 25"/>
          <p:cNvSpPr/>
          <p:nvPr/>
        </p:nvSpPr>
        <p:spPr>
          <a:xfrm>
            <a:off x="5143504" y="5072074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s[]: 3 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矢印 12"/>
          <p:cNvSpPr/>
          <p:nvPr/>
        </p:nvSpPr>
        <p:spPr>
          <a:xfrm>
            <a:off x="3143240" y="2714620"/>
            <a:ext cx="3853006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C00000"/>
                </a:solidFill>
              </a:rPr>
              <a:t>printset</a:t>
            </a:r>
            <a:r>
              <a:rPr lang="en-US" altLang="ja-JP" dirty="0" smtClean="0">
                <a:solidFill>
                  <a:srgbClr val="C00000"/>
                </a:solidFill>
              </a:rPr>
              <a:t>(40ea0800)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43570" y="385762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358082" y="3929066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5008" y="3929066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643570" y="442913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643570" y="5000636"/>
            <a:ext cx="278608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for (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 = 0; </a:t>
            </a:r>
            <a:r>
              <a:rPr lang="en-US" altLang="ja-JP" sz="1600" dirty="0" smtClean="0">
                <a:solidFill>
                  <a:srgbClr val="C00000"/>
                </a:solidFill>
              </a:rPr>
              <a:t>a[</a:t>
            </a:r>
            <a:r>
              <a:rPr lang="en-US" altLang="ja-JP" sz="1600" dirty="0" err="1" smtClean="0">
                <a:solidFill>
                  <a:srgbClr val="C00000"/>
                </a:solidFill>
              </a:rPr>
              <a:t>i</a:t>
            </a:r>
            <a:r>
              <a:rPr lang="en-US" altLang="ja-JP" sz="1600" dirty="0" smtClean="0">
                <a:solidFill>
                  <a:srgbClr val="C00000"/>
                </a:solidFill>
              </a:rPr>
              <a:t>] != EOSET</a:t>
            </a:r>
            <a:r>
              <a:rPr lang="en-US" altLang="ja-JP" sz="1600" dirty="0" smtClean="0">
                <a:solidFill>
                  <a:schemeClr val="tx1"/>
                </a:solidFill>
              </a:rPr>
              <a:t>; </a:t>
            </a:r>
            <a:r>
              <a:rPr lang="en-US" altLang="ja-JP" sz="1600" dirty="0" err="1" smtClean="0">
                <a:solidFill>
                  <a:srgbClr val="002060"/>
                </a:solidFill>
              </a:rPr>
              <a:t>i</a:t>
            </a:r>
            <a:r>
              <a:rPr lang="en-US" altLang="ja-JP" sz="1600" dirty="0" smtClean="0">
                <a:solidFill>
                  <a:srgbClr val="002060"/>
                </a:solidFill>
              </a:rPr>
              <a:t>++) </a:t>
            </a:r>
            <a:r>
              <a:rPr lang="en-US" altLang="ja-JP" sz="1600" dirty="0" smtClean="0">
                <a:solidFill>
                  <a:schemeClr val="tx1"/>
                </a:solidFill>
              </a:rPr>
              <a:t>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	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("%d ",a[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("\n");</a:t>
            </a:r>
            <a:endParaRPr kumimoji="1" lang="ja-JP" altLang="en-US" sz="1600" dirty="0"/>
          </a:p>
        </p:txBody>
      </p:sp>
      <p:sp>
        <p:nvSpPr>
          <p:cNvPr id="19" name="正方形/長方形 18"/>
          <p:cNvSpPr/>
          <p:nvPr/>
        </p:nvSpPr>
        <p:spPr>
          <a:xfrm>
            <a:off x="5643570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500694" y="3429000"/>
            <a:ext cx="22225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printset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358082" y="450057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FF0000"/>
                </a:solidFill>
              </a:rPr>
              <a:t>1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4500570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cxnSp>
        <p:nvCxnSpPr>
          <p:cNvPr id="24" name="図形 39"/>
          <p:cNvCxnSpPr/>
          <p:nvPr/>
        </p:nvCxnSpPr>
        <p:spPr>
          <a:xfrm rot="10800000">
            <a:off x="500034" y="2143116"/>
            <a:ext cx="7072364" cy="2143142"/>
          </a:xfrm>
          <a:prstGeom prst="bentConnector3">
            <a:avLst>
              <a:gd name="adj1" fmla="val 99939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右矢印 25"/>
          <p:cNvSpPr/>
          <p:nvPr/>
        </p:nvSpPr>
        <p:spPr>
          <a:xfrm>
            <a:off x="5143504" y="5072074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2143108" y="4857760"/>
            <a:ext cx="5533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a[1]</a:t>
            </a:r>
            <a:endParaRPr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7" name="図形 39"/>
          <p:cNvCxnSpPr/>
          <p:nvPr/>
        </p:nvCxnSpPr>
        <p:spPr>
          <a:xfrm rot="10800000">
            <a:off x="1357290" y="2214554"/>
            <a:ext cx="5357850" cy="3071834"/>
          </a:xfrm>
          <a:prstGeom prst="bentConnector3">
            <a:avLst>
              <a:gd name="adj1" fmla="val 100133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s[]: 3 4  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矢印 12"/>
          <p:cNvSpPr/>
          <p:nvPr/>
        </p:nvSpPr>
        <p:spPr>
          <a:xfrm>
            <a:off x="3143240" y="2714620"/>
            <a:ext cx="3853006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C00000"/>
                </a:solidFill>
              </a:rPr>
              <a:t>printset</a:t>
            </a:r>
            <a:r>
              <a:rPr lang="en-US" altLang="ja-JP" dirty="0" smtClean="0">
                <a:solidFill>
                  <a:srgbClr val="C00000"/>
                </a:solidFill>
              </a:rPr>
              <a:t>(40ea0800)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43570" y="385762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358082" y="3929066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5008" y="3929066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643570" y="442913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643570" y="5000636"/>
            <a:ext cx="278608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for (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 = 0; 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600" dirty="0" err="1" smtClean="0">
                <a:solidFill>
                  <a:srgbClr val="002060"/>
                </a:solidFill>
              </a:rPr>
              <a:t>i</a:t>
            </a:r>
            <a:r>
              <a:rPr lang="en-US" altLang="ja-JP" sz="1600" dirty="0" smtClean="0">
                <a:solidFill>
                  <a:srgbClr val="002060"/>
                </a:solidFill>
              </a:rPr>
              <a:t>++) </a:t>
            </a:r>
            <a:r>
              <a:rPr lang="en-US" altLang="ja-JP" sz="1600" dirty="0" smtClean="0">
                <a:solidFill>
                  <a:schemeClr val="tx1"/>
                </a:solidFill>
              </a:rPr>
              <a:t>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	</a:t>
            </a:r>
            <a:r>
              <a:rPr lang="en-US" altLang="ja-JP" sz="1600" dirty="0" err="1" smtClean="0">
                <a:solidFill>
                  <a:srgbClr val="C00000"/>
                </a:solidFill>
              </a:rPr>
              <a:t>printf</a:t>
            </a:r>
            <a:r>
              <a:rPr lang="en-US" altLang="ja-JP" sz="1600" dirty="0" smtClean="0">
                <a:solidFill>
                  <a:srgbClr val="C00000"/>
                </a:solidFill>
              </a:rPr>
              <a:t>("%d ",a[</a:t>
            </a:r>
            <a:r>
              <a:rPr lang="en-US" altLang="ja-JP" sz="1600" dirty="0" err="1" smtClean="0">
                <a:solidFill>
                  <a:srgbClr val="C00000"/>
                </a:solidFill>
              </a:rPr>
              <a:t>i</a:t>
            </a:r>
            <a:r>
              <a:rPr lang="en-US" altLang="ja-JP" sz="1600" dirty="0" smtClean="0">
                <a:solidFill>
                  <a:srgbClr val="C00000"/>
                </a:solidFill>
              </a:rPr>
              <a:t>]);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("\n");</a:t>
            </a:r>
            <a:endParaRPr kumimoji="1" lang="ja-JP" altLang="en-US" sz="1600" dirty="0"/>
          </a:p>
        </p:txBody>
      </p:sp>
      <p:sp>
        <p:nvSpPr>
          <p:cNvPr id="19" name="正方形/長方形 18"/>
          <p:cNvSpPr/>
          <p:nvPr/>
        </p:nvSpPr>
        <p:spPr>
          <a:xfrm>
            <a:off x="5643570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500694" y="3429000"/>
            <a:ext cx="22225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printset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358082" y="450057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FF0000"/>
                </a:solidFill>
              </a:rPr>
              <a:t>1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4500570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cxnSp>
        <p:nvCxnSpPr>
          <p:cNvPr id="24" name="図形 39"/>
          <p:cNvCxnSpPr/>
          <p:nvPr/>
        </p:nvCxnSpPr>
        <p:spPr>
          <a:xfrm rot="10800000">
            <a:off x="500034" y="2143116"/>
            <a:ext cx="7072364" cy="2143142"/>
          </a:xfrm>
          <a:prstGeom prst="bentConnector3">
            <a:avLst>
              <a:gd name="adj1" fmla="val 99939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右矢印 25"/>
          <p:cNvSpPr/>
          <p:nvPr/>
        </p:nvSpPr>
        <p:spPr>
          <a:xfrm>
            <a:off x="5143504" y="5357826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2143108" y="4857760"/>
            <a:ext cx="5533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a[1]</a:t>
            </a:r>
            <a:endParaRPr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7" name="図形 39"/>
          <p:cNvCxnSpPr/>
          <p:nvPr/>
        </p:nvCxnSpPr>
        <p:spPr>
          <a:xfrm rot="10800000">
            <a:off x="1357290" y="2214554"/>
            <a:ext cx="5786478" cy="3357586"/>
          </a:xfrm>
          <a:prstGeom prst="bentConnector3">
            <a:avLst>
              <a:gd name="adj1" fmla="val 99975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214414" y="1643050"/>
            <a:ext cx="62795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サンプルプログラム： </a:t>
            </a:r>
            <a:r>
              <a:rPr kumimoji="1" lang="en-US" altLang="ja-JP" sz="4000" dirty="0" err="1" smtClean="0"/>
              <a:t>setop.c</a:t>
            </a:r>
            <a:endParaRPr kumimoji="1" lang="ja-JP" altLang="en-US" sz="4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7158" y="2786058"/>
            <a:ext cx="857824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u="sng" dirty="0" smtClean="0"/>
              <a:t>集合の印刷</a:t>
            </a:r>
            <a:r>
              <a:rPr lang="ja-JP" altLang="en-US" sz="2400" dirty="0" smtClean="0"/>
              <a:t>　（一部抜粋）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配列名＝配列へのポインタ　に注目</a:t>
            </a:r>
            <a:endParaRPr kumimoji="1"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関数</a:t>
            </a:r>
            <a:r>
              <a:rPr lang="en-US" altLang="ja-JP" sz="2400" dirty="0" err="1" smtClean="0"/>
              <a:t>printset</a:t>
            </a:r>
            <a:r>
              <a:rPr kumimoji="1" lang="ja-JP" altLang="en-US" sz="2400" dirty="0" smtClean="0"/>
              <a:t>からは、</a:t>
            </a:r>
            <a:r>
              <a:rPr kumimoji="1" lang="en-US" altLang="ja-JP" sz="2400" dirty="0" smtClean="0"/>
              <a:t>main</a:t>
            </a:r>
            <a:r>
              <a:rPr kumimoji="1" lang="ja-JP" altLang="en-US" sz="2400" dirty="0" smtClean="0"/>
              <a:t>関数のブロック内だけで有効な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配列変数</a:t>
            </a:r>
            <a:r>
              <a:rPr lang="en-US" altLang="ja-JP" sz="2400" dirty="0" smtClean="0"/>
              <a:t>s[MAX]</a:t>
            </a:r>
            <a:r>
              <a:rPr kumimoji="1" lang="ja-JP" altLang="en-US" sz="2400" dirty="0" smtClean="0"/>
              <a:t>に</a:t>
            </a:r>
            <a:r>
              <a:rPr lang="ja-JP" altLang="en-US" sz="2400" dirty="0" smtClean="0"/>
              <a:t>ポインタを使って参照することができる。</a:t>
            </a:r>
            <a:endParaRPr lang="en-US" altLang="ja-JP" sz="2400" dirty="0" smtClean="0"/>
          </a:p>
          <a:p>
            <a:endParaRPr kumimoji="1" lang="en-US" altLang="ja-JP" sz="2400" dirty="0" smtClean="0"/>
          </a:p>
          <a:p>
            <a:r>
              <a:rPr kumimoji="1" lang="en-US" altLang="ja-JP" sz="2400" dirty="0" err="1" smtClean="0"/>
              <a:t>printset</a:t>
            </a:r>
            <a:r>
              <a:rPr kumimoji="1" lang="ja-JP" altLang="en-US" sz="2400" dirty="0" smtClean="0"/>
              <a:t>の仮引数</a:t>
            </a:r>
            <a:r>
              <a:rPr kumimoji="1" lang="en-US" altLang="ja-JP" sz="2400" dirty="0" smtClean="0"/>
              <a:t>a</a:t>
            </a:r>
            <a:r>
              <a:rPr kumimoji="1" lang="ja-JP" altLang="en-US" sz="2400" dirty="0" smtClean="0"/>
              <a:t>は、</a:t>
            </a:r>
            <a:r>
              <a:rPr kumimoji="1" lang="en-US" altLang="ja-JP" sz="2400" dirty="0" err="1" smtClean="0"/>
              <a:t>int</a:t>
            </a:r>
            <a:r>
              <a:rPr kumimoji="1" lang="ja-JP" altLang="en-US" sz="2400" dirty="0" smtClean="0"/>
              <a:t>型配列への「ポインタ」変数。</a:t>
            </a:r>
            <a:endParaRPr kumimoji="1" lang="en-US" altLang="ja-JP" sz="2400" dirty="0" smtClean="0"/>
          </a:p>
          <a:p>
            <a:r>
              <a:rPr kumimoji="1" lang="en-US" altLang="ja-JP" sz="2400" dirty="0" err="1" smtClean="0">
                <a:solidFill>
                  <a:srgbClr val="FF0000"/>
                </a:solidFill>
              </a:rPr>
              <a:t>printset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内では、配列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a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として扱う</a:t>
            </a:r>
            <a:r>
              <a:rPr lang="ja-JP" altLang="en-US" sz="2400" dirty="0" smtClean="0">
                <a:solidFill>
                  <a:srgbClr val="FF0000"/>
                </a:solidFill>
              </a:rPr>
              <a:t>（配列</a:t>
            </a:r>
            <a:r>
              <a:rPr lang="en-US" altLang="ja-JP" sz="2400" dirty="0" smtClean="0">
                <a:solidFill>
                  <a:srgbClr val="FF0000"/>
                </a:solidFill>
              </a:rPr>
              <a:t>s</a:t>
            </a:r>
            <a:r>
              <a:rPr lang="ja-JP" altLang="en-US" sz="2400" dirty="0" smtClean="0">
                <a:solidFill>
                  <a:srgbClr val="FF0000"/>
                </a:solidFill>
              </a:rPr>
              <a:t>を参照する）ことができる。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配列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s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の実体は、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関数にある。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214414" y="1643050"/>
            <a:ext cx="62795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サンプルプログラム： </a:t>
            </a:r>
            <a:r>
              <a:rPr kumimoji="1" lang="en-US" altLang="ja-JP" sz="4000" dirty="0" err="1" smtClean="0"/>
              <a:t>setop.c</a:t>
            </a:r>
            <a:endParaRPr kumimoji="1" lang="ja-JP" altLang="en-US" sz="4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7158" y="2928934"/>
            <a:ext cx="713528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重複除去のアルゴリズム　（一部抜粋）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配列名＝配列へのポインタ　に注目</a:t>
            </a:r>
            <a:endParaRPr kumimoji="1"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関数</a:t>
            </a:r>
            <a:r>
              <a:rPr lang="en-US" altLang="ja-JP" sz="2400" dirty="0" err="1" smtClean="0"/>
              <a:t>rmdup</a:t>
            </a:r>
            <a:r>
              <a:rPr lang="ja-JP" altLang="en-US" sz="2400" dirty="0" smtClean="0"/>
              <a:t>では、</a:t>
            </a:r>
            <a:r>
              <a:rPr kumimoji="1" lang="ja-JP" altLang="en-US" sz="2400" dirty="0" smtClean="0"/>
              <a:t>二つの添え字 </a:t>
            </a:r>
            <a:r>
              <a:rPr kumimoji="1" lang="en-US" altLang="ja-JP" sz="2400" dirty="0" err="1" smtClean="0"/>
              <a:t>i</a:t>
            </a:r>
            <a:r>
              <a:rPr kumimoji="1" lang="ja-JP" altLang="en-US" sz="2400" dirty="0" smtClean="0"/>
              <a:t> と </a:t>
            </a:r>
            <a:r>
              <a:rPr kumimoji="1" lang="en-US" altLang="ja-JP" sz="2400" dirty="0" smtClean="0"/>
              <a:t>j</a:t>
            </a:r>
            <a:r>
              <a:rPr kumimoji="1" lang="ja-JP" altLang="en-US" sz="2400" dirty="0" smtClean="0"/>
              <a:t> を使って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配列</a:t>
            </a:r>
            <a:r>
              <a:rPr lang="en-US" altLang="ja-JP" sz="2400" dirty="0" smtClean="0"/>
              <a:t>a</a:t>
            </a:r>
            <a:r>
              <a:rPr kumimoji="1" lang="ja-JP" altLang="en-US" sz="2400" dirty="0" smtClean="0"/>
              <a:t>の２か所を参照する。</a:t>
            </a:r>
            <a:endParaRPr kumimoji="1" lang="en-US" altLang="ja-JP" sz="2400" dirty="0" smtClean="0"/>
          </a:p>
          <a:p>
            <a:endParaRPr kumimoji="1" lang="en-US" altLang="ja-JP" sz="2400" dirty="0" smtClean="0"/>
          </a:p>
          <a:p>
            <a:r>
              <a:rPr lang="en-US" altLang="ja-JP" sz="2400" dirty="0" err="1" smtClean="0"/>
              <a:t>rmdup</a:t>
            </a:r>
            <a:r>
              <a:rPr lang="ja-JP" altLang="en-US" sz="2400" dirty="0" smtClean="0"/>
              <a:t>からは、配列名</a:t>
            </a:r>
            <a:r>
              <a:rPr lang="en-US" altLang="ja-JP" sz="2400" dirty="0" smtClean="0"/>
              <a:t>a</a:t>
            </a:r>
            <a:r>
              <a:rPr lang="ja-JP" altLang="en-US" sz="2400" dirty="0" smtClean="0"/>
              <a:t>によって配列</a:t>
            </a:r>
            <a:r>
              <a:rPr lang="en-US" altLang="ja-JP" sz="2400" dirty="0" smtClean="0"/>
              <a:t>s</a:t>
            </a:r>
            <a:r>
              <a:rPr lang="ja-JP" altLang="en-US" sz="2400" dirty="0" smtClean="0"/>
              <a:t>を参照している。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→</a:t>
            </a:r>
            <a:r>
              <a:rPr kumimoji="1" lang="en-US" altLang="ja-JP" sz="2400" dirty="0" smtClean="0"/>
              <a:t>main</a:t>
            </a:r>
            <a:r>
              <a:rPr kumimoji="1" lang="ja-JP" altLang="en-US" sz="2400" dirty="0" smtClean="0"/>
              <a:t>関数内の</a:t>
            </a:r>
            <a:r>
              <a:rPr kumimoji="1" lang="en-US" altLang="ja-JP" sz="2400" dirty="0" smtClean="0"/>
              <a:t>s</a:t>
            </a:r>
            <a:r>
              <a:rPr kumimoji="1" lang="ja-JP" altLang="en-US" sz="2400" dirty="0" smtClean="0"/>
              <a:t>の内容が書き換えられる。</a:t>
            </a:r>
            <a:endParaRPr kumimoji="1"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142852"/>
            <a:ext cx="4214810" cy="64294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ja-JP" sz="900" dirty="0" smtClean="0"/>
              <a:t>/****************************************************************</a:t>
            </a:r>
          </a:p>
          <a:p>
            <a:pPr>
              <a:buNone/>
            </a:pPr>
            <a:r>
              <a:rPr lang="en-US" altLang="ja-JP" sz="900" dirty="0" smtClean="0"/>
              <a:t>    </a:t>
            </a:r>
            <a:r>
              <a:rPr lang="ja-JP" altLang="en-US" sz="900" dirty="0" smtClean="0"/>
              <a:t>アルゴリズムとデータ構造</a:t>
            </a: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    </a:t>
            </a:r>
            <a:r>
              <a:rPr lang="ja-JP" altLang="en-US" sz="900" dirty="0" smtClean="0"/>
              <a:t>サンプルプログラム  </a:t>
            </a:r>
            <a:r>
              <a:rPr lang="en-US" altLang="ja-JP" sz="900" dirty="0" err="1" smtClean="0"/>
              <a:t>setop.c</a:t>
            </a: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    &lt;&lt;</a:t>
            </a:r>
            <a:r>
              <a:rPr lang="ja-JP" altLang="en-US" sz="900" dirty="0" smtClean="0"/>
              <a:t>集合演算</a:t>
            </a:r>
            <a:r>
              <a:rPr lang="en-US" altLang="ja-JP" sz="900" dirty="0" smtClean="0"/>
              <a:t>&gt;&gt;</a:t>
            </a:r>
          </a:p>
          <a:p>
            <a:pPr>
              <a:buNone/>
            </a:pPr>
            <a:r>
              <a:rPr lang="en-US" altLang="ja-JP" sz="900" dirty="0" smtClean="0"/>
              <a:t>    copyright (c) 1995,96,97  </a:t>
            </a:r>
            <a:r>
              <a:rPr lang="en-US" altLang="ja-JP" sz="900" dirty="0" err="1" smtClean="0"/>
              <a:t>T.Mori</a:t>
            </a:r>
            <a:r>
              <a:rPr lang="en-US" altLang="ja-JP" sz="900" dirty="0" smtClean="0"/>
              <a:t> &lt;mori@forest.dnj.ynu.ac.jp&gt;</a:t>
            </a:r>
          </a:p>
          <a:p>
            <a:pPr>
              <a:buNone/>
            </a:pPr>
            <a:r>
              <a:rPr lang="en-US" altLang="ja-JP" sz="900" dirty="0" smtClean="0"/>
              <a:t> ****************************************************************/</a:t>
            </a:r>
          </a:p>
          <a:p>
            <a:pPr>
              <a:buNone/>
            </a:pPr>
            <a:r>
              <a:rPr lang="en-US" altLang="ja-JP" sz="900" dirty="0" smtClean="0"/>
              <a:t>#include &lt;</a:t>
            </a:r>
            <a:r>
              <a:rPr lang="en-US" altLang="ja-JP" sz="900" dirty="0" err="1" smtClean="0"/>
              <a:t>stdio.h</a:t>
            </a:r>
            <a:r>
              <a:rPr lang="en-US" altLang="ja-JP" sz="900" dirty="0" smtClean="0"/>
              <a:t>&gt;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#define MAX           100   /* MAX </a:t>
            </a:r>
            <a:r>
              <a:rPr lang="ja-JP" altLang="en-US" sz="900" dirty="0" smtClean="0"/>
              <a:t>は 配列の最大値要素数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#define EOSET           -1   /* </a:t>
            </a:r>
            <a:r>
              <a:rPr lang="ja-JP" altLang="en-US" sz="900" dirty="0" smtClean="0"/>
              <a:t>集合の終りを表すマーク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#define NOTMEMBER    -2   /* </a:t>
            </a:r>
            <a:r>
              <a:rPr lang="ja-JP" altLang="en-US" sz="900" dirty="0" smtClean="0"/>
              <a:t>集合の要素がないことを表すマーク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#define TRUE            1    /* </a:t>
            </a:r>
            <a:r>
              <a:rPr lang="ja-JP" altLang="en-US" sz="900" dirty="0" smtClean="0"/>
              <a:t>真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#define FALSE           0    /* </a:t>
            </a:r>
            <a:r>
              <a:rPr lang="ja-JP" altLang="en-US" sz="900" dirty="0" smtClean="0"/>
              <a:t>偽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void </a:t>
            </a:r>
            <a:r>
              <a:rPr lang="en-US" altLang="ja-JP" sz="900" dirty="0" err="1" smtClean="0"/>
              <a:t>rmdup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a[ ]);</a:t>
            </a:r>
          </a:p>
          <a:p>
            <a:pPr>
              <a:buNone/>
            </a:pPr>
            <a:r>
              <a:rPr lang="en-US" altLang="ja-JP" sz="900" dirty="0" smtClean="0"/>
              <a:t>void </a:t>
            </a:r>
            <a:r>
              <a:rPr lang="en-US" altLang="ja-JP" sz="900" dirty="0" err="1" smtClean="0"/>
              <a:t>printset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a[ ]);</a:t>
            </a:r>
          </a:p>
          <a:p>
            <a:pPr>
              <a:buNone/>
            </a:pPr>
            <a:r>
              <a:rPr lang="en-US" altLang="ja-JP" sz="900" dirty="0" smtClean="0"/>
              <a:t>void </a:t>
            </a:r>
            <a:r>
              <a:rPr lang="en-US" altLang="ja-JP" sz="900" dirty="0" err="1" smtClean="0"/>
              <a:t>set_intersec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a[ ],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b[ ], 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c[ ]);</a:t>
            </a:r>
          </a:p>
          <a:p>
            <a:pPr>
              <a:buNone/>
            </a:pPr>
            <a:r>
              <a:rPr lang="en-US" altLang="ja-JP" sz="900" dirty="0" smtClean="0"/>
              <a:t>void </a:t>
            </a:r>
            <a:r>
              <a:rPr lang="en-US" altLang="ja-JP" sz="900" dirty="0" err="1" smtClean="0"/>
              <a:t>set_union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a[ ],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b[ ], 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c[ ]);</a:t>
            </a:r>
          </a:p>
          <a:p>
            <a:pPr>
              <a:buNone/>
            </a:pPr>
            <a:r>
              <a:rPr lang="en-US" altLang="ja-JP" sz="900" dirty="0" smtClean="0"/>
              <a:t>void </a:t>
            </a:r>
            <a:r>
              <a:rPr lang="en-US" altLang="ja-JP" sz="900" dirty="0" err="1" smtClean="0"/>
              <a:t>set_difference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a[ ], 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b[ ], 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c[ ]);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main()</a:t>
            </a:r>
          </a:p>
          <a:p>
            <a:pPr>
              <a:buNone/>
            </a:pPr>
            <a:r>
              <a:rPr lang="en-US" altLang="ja-JP" sz="900" dirty="0" smtClean="0"/>
              <a:t>{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s[MAX] = {3,4,2,6,2,9,9,9,1,5,2,9,6,8,6,EOSET};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t[MAX] = {1,2,3,4,    7,8,9,10,EOSET};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u[MAX] = {1,  3,4,5,6,7,  9,   EOSET};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v[MAX];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ja-JP" altLang="en-US" sz="900" dirty="0" smtClean="0"/>
              <a:t>　　　　</a:t>
            </a:r>
            <a:r>
              <a:rPr lang="en-US" altLang="ja-JP" sz="900" dirty="0" smtClean="0"/>
              <a:t>/* </a:t>
            </a:r>
            <a:r>
              <a:rPr lang="ja-JP" altLang="en-US" sz="900" dirty="0" smtClean="0"/>
              <a:t>略 </a:t>
            </a:r>
            <a:r>
              <a:rPr lang="en-US" altLang="ja-JP" sz="900" dirty="0" smtClean="0"/>
              <a:t>*/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ja-JP" altLang="en-US" sz="900" dirty="0" smtClean="0"/>
              <a:t>	</a:t>
            </a:r>
            <a:r>
              <a:rPr lang="en-US" altLang="ja-JP" sz="900" dirty="0" smtClean="0"/>
              <a:t>/* </a:t>
            </a:r>
            <a:r>
              <a:rPr lang="ja-JP" altLang="en-US" sz="900" dirty="0" smtClean="0"/>
              <a:t>重複除去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printf</a:t>
            </a:r>
            <a:r>
              <a:rPr lang="en-US" altLang="ja-JP" sz="900" dirty="0" smtClean="0"/>
              <a:t>("</a:t>
            </a:r>
            <a:r>
              <a:rPr lang="en-US" altLang="ja-JP" sz="900" dirty="0" err="1" smtClean="0"/>
              <a:t>rmdup</a:t>
            </a:r>
            <a:r>
              <a:rPr lang="en-US" altLang="ja-JP" sz="900" dirty="0" smtClean="0"/>
              <a:t>(s)\n");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rmdup</a:t>
            </a:r>
            <a:r>
              <a:rPr lang="en-US" altLang="ja-JP" sz="900" dirty="0" smtClean="0"/>
              <a:t>(s);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printf</a:t>
            </a:r>
            <a:r>
              <a:rPr lang="en-US" altLang="ja-JP" sz="900" dirty="0" smtClean="0"/>
              <a:t>("s[]: ");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printset</a:t>
            </a:r>
            <a:r>
              <a:rPr lang="en-US" altLang="ja-JP" sz="900" dirty="0" smtClean="0"/>
              <a:t>(s);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ja-JP" altLang="en-US" sz="900" dirty="0" smtClean="0"/>
              <a:t>　　　　</a:t>
            </a:r>
            <a:r>
              <a:rPr lang="en-US" altLang="ja-JP" sz="900" dirty="0" smtClean="0"/>
              <a:t>/* </a:t>
            </a:r>
            <a:r>
              <a:rPr lang="ja-JP" altLang="en-US" sz="900" dirty="0" smtClean="0"/>
              <a:t>略 </a:t>
            </a:r>
            <a:r>
              <a:rPr lang="en-US" altLang="ja-JP" sz="900" dirty="0" smtClean="0"/>
              <a:t>*/</a:t>
            </a:r>
          </a:p>
          <a:p>
            <a:pPr>
              <a:buNone/>
            </a:pPr>
            <a:r>
              <a:rPr lang="en-US" altLang="ja-JP" sz="900" dirty="0" smtClean="0"/>
              <a:t>		</a:t>
            </a:r>
          </a:p>
          <a:p>
            <a:pPr>
              <a:buNone/>
            </a:pPr>
            <a:r>
              <a:rPr lang="en-US" altLang="ja-JP" sz="900" dirty="0" smtClean="0"/>
              <a:t>	return 0;</a:t>
            </a:r>
          </a:p>
          <a:p>
            <a:pPr>
              <a:buNone/>
            </a:pPr>
            <a:r>
              <a:rPr lang="en-US" altLang="ja-JP" sz="900" dirty="0" smtClean="0"/>
              <a:t>}</a:t>
            </a:r>
          </a:p>
        </p:txBody>
      </p:sp>
      <p:sp>
        <p:nvSpPr>
          <p:cNvPr id="4" name="コンテンツ プレースホルダ 2"/>
          <p:cNvSpPr txBox="1">
            <a:spLocks/>
          </p:cNvSpPr>
          <p:nvPr/>
        </p:nvSpPr>
        <p:spPr>
          <a:xfrm>
            <a:off x="4429124" y="214290"/>
            <a:ext cx="4214810" cy="64294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/* </a:t>
            </a:r>
            <a:r>
              <a:rPr lang="ja-JP" altLang="en-US" sz="900" dirty="0" smtClean="0"/>
              <a:t>重複を除去する関数 *</a:t>
            </a:r>
            <a:r>
              <a:rPr lang="en-US" altLang="ja-JP" sz="900" dirty="0" smtClean="0"/>
              <a:t>/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void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err="1" smtClean="0"/>
              <a:t>rmdup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a[])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</a:t>
            </a:r>
            <a:r>
              <a:rPr lang="en-US" altLang="ja-JP" sz="900" dirty="0" err="1" smtClean="0"/>
              <a:t>i,j,d</a:t>
            </a:r>
            <a:r>
              <a:rPr lang="en-US" altLang="ja-JP" sz="900" dirty="0" smtClean="0"/>
              <a:t>;</a:t>
            </a:r>
          </a:p>
          <a:p>
            <a:pPr marL="342900" lvl="0" indent="-342900">
              <a:spcBef>
                <a:spcPct val="20000"/>
              </a:spcBef>
            </a:pPr>
            <a:endParaRPr lang="en-US" altLang="ja-JP" sz="9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/* </a:t>
            </a:r>
            <a:r>
              <a:rPr lang="ja-JP" altLang="en-US" sz="900" dirty="0" smtClean="0"/>
              <a:t>重複する要素にマークをつける *</a:t>
            </a:r>
            <a:r>
              <a:rPr lang="en-US" altLang="ja-JP" sz="900" dirty="0" smtClean="0"/>
              <a:t>/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for(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=0; a[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] != EOSET; 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	for(j=i+1; a[j] != EOSET; j++)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		if (a[j] == a[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])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			a[j] = NOTMEMBER;</a:t>
            </a:r>
          </a:p>
          <a:p>
            <a:pPr marL="342900" lvl="0" indent="-342900">
              <a:spcBef>
                <a:spcPct val="20000"/>
              </a:spcBef>
            </a:pPr>
            <a:endParaRPr lang="en-US" altLang="ja-JP" sz="9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/* </a:t>
            </a:r>
            <a:r>
              <a:rPr lang="ja-JP" altLang="en-US" sz="900" dirty="0" smtClean="0"/>
              <a:t>マークのついた要素をつめるように配列を作り直す *</a:t>
            </a:r>
            <a:r>
              <a:rPr lang="en-US" altLang="ja-JP" sz="900" dirty="0" smtClean="0"/>
              <a:t>/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d = 0;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for(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=0; a[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] != EOSET; 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	if (a[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] == NOTMEMBER)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		d++; /* </a:t>
            </a:r>
            <a:r>
              <a:rPr lang="ja-JP" altLang="en-US" sz="900" dirty="0" smtClean="0"/>
              <a:t>要素の移動距離を</a:t>
            </a:r>
            <a:r>
              <a:rPr lang="en-US" altLang="ja-JP" sz="900" dirty="0" smtClean="0"/>
              <a:t>1</a:t>
            </a:r>
            <a:r>
              <a:rPr lang="ja-JP" altLang="en-US" sz="900" dirty="0" err="1" smtClean="0"/>
              <a:t>だけ</a:t>
            </a:r>
            <a:r>
              <a:rPr lang="ja-JP" altLang="en-US" sz="900" dirty="0" smtClean="0"/>
              <a:t>増やす *</a:t>
            </a:r>
            <a:r>
              <a:rPr lang="en-US" altLang="ja-JP" sz="900" dirty="0" smtClean="0"/>
              <a:t>/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	else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		if (d &gt; 0)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			a[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-d] = a[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]; /* </a:t>
            </a:r>
            <a:r>
              <a:rPr lang="ja-JP" altLang="en-US" sz="900" dirty="0" smtClean="0"/>
              <a:t>距離 </a:t>
            </a:r>
            <a:r>
              <a:rPr lang="en-US" altLang="ja-JP" sz="900" dirty="0" smtClean="0"/>
              <a:t>d </a:t>
            </a:r>
            <a:r>
              <a:rPr lang="ja-JP" altLang="en-US" sz="900" dirty="0" err="1" smtClean="0"/>
              <a:t>だけ</a:t>
            </a:r>
            <a:r>
              <a:rPr lang="ja-JP" altLang="en-US" sz="900" dirty="0" smtClean="0"/>
              <a:t>要素を前方に移動 *</a:t>
            </a:r>
            <a:r>
              <a:rPr lang="en-US" altLang="ja-JP" sz="900" dirty="0" smtClean="0"/>
              <a:t>/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	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	a[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-d] = a[</a:t>
            </a:r>
            <a:r>
              <a:rPr lang="en-US" altLang="ja-JP" sz="900" dirty="0" err="1" smtClean="0"/>
              <a:t>i</a:t>
            </a:r>
            <a:r>
              <a:rPr lang="en-US" altLang="ja-JP" sz="900" dirty="0" smtClean="0"/>
              <a:t>]; /* </a:t>
            </a:r>
            <a:r>
              <a:rPr lang="ja-JP" altLang="en-US" sz="900" dirty="0" smtClean="0"/>
              <a:t>配列の最後のマークも移動 *</a:t>
            </a:r>
            <a:r>
              <a:rPr lang="en-US" altLang="ja-JP" sz="900" dirty="0" smtClean="0"/>
              <a:t>/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900" dirty="0" smtClean="0"/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集合の表現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kumimoji="1" lang="en-US" altLang="ja-JP" dirty="0" smtClean="0"/>
              <a:t>A =</a:t>
            </a:r>
            <a:r>
              <a:rPr lang="ja-JP" altLang="en-US" dirty="0" smtClean="0"/>
              <a:t> </a:t>
            </a:r>
            <a:r>
              <a:rPr lang="en-US" altLang="ja-JP" dirty="0" smtClean="0"/>
              <a:t>{ 1, 2, 4, 5} </a:t>
            </a:r>
          </a:p>
          <a:p>
            <a:pPr lvl="1"/>
            <a:r>
              <a:rPr kumimoji="1" lang="en-US" altLang="ja-JP" dirty="0" smtClean="0"/>
              <a:t>A </a:t>
            </a:r>
            <a:r>
              <a:rPr kumimoji="1" lang="ja-JP" altLang="en-US" dirty="0" smtClean="0"/>
              <a:t>は、</a:t>
            </a:r>
            <a:r>
              <a:rPr kumimoji="1" lang="ja-JP" altLang="en-US" dirty="0" smtClean="0">
                <a:solidFill>
                  <a:srgbClr val="FF0000"/>
                </a:solidFill>
              </a:rPr>
              <a:t>要素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1, 2, 4, 5</a:t>
            </a:r>
            <a:r>
              <a:rPr kumimoji="1" lang="ja-JP" altLang="en-US" dirty="0" smtClean="0"/>
              <a:t>をもつ</a:t>
            </a:r>
            <a:r>
              <a:rPr kumimoji="1" lang="ja-JP" altLang="en-US" dirty="0" smtClean="0">
                <a:solidFill>
                  <a:srgbClr val="FF0000"/>
                </a:solidFill>
              </a:rPr>
              <a:t>集合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 lvl="1"/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/>
              <a:t>表現方法１：ビット列の位置で表す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位置＝要素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その位置のビットが</a:t>
            </a:r>
            <a:r>
              <a:rPr kumimoji="1" lang="en-US" altLang="ja-JP" dirty="0" smtClean="0"/>
              <a:t>1(True)</a:t>
            </a:r>
            <a:r>
              <a:rPr kumimoji="1" lang="ja-JP" altLang="en-US" dirty="0" smtClean="0"/>
              <a:t>→その要素が集合Ａに存在する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その位置のビットが</a:t>
            </a:r>
            <a:r>
              <a:rPr kumimoji="1" lang="en-US" altLang="ja-JP" dirty="0" smtClean="0"/>
              <a:t>0(False)</a:t>
            </a:r>
            <a:r>
              <a:rPr kumimoji="1" lang="ja-JP" altLang="en-US" dirty="0" smtClean="0"/>
              <a:t>→その要素は集合Ａには存在しない</a:t>
            </a:r>
            <a:endParaRPr kumimoji="1" lang="en-US" altLang="ja-JP" dirty="0" smtClean="0"/>
          </a:p>
          <a:p>
            <a:pPr lvl="1">
              <a:buNone/>
            </a:pPr>
            <a:r>
              <a:rPr lang="ja-JP" altLang="en-US" dirty="0" smtClean="0">
                <a:latin typeface="ＭＳ ゴシック" pitchFamily="49" charset="-128"/>
                <a:ea typeface="ＭＳ ゴシック" pitchFamily="49" charset="-128"/>
              </a:rPr>
              <a:t>位置：要素　１２３４５６７８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pPr lvl="1">
              <a:buNone/>
            </a:pPr>
            <a:r>
              <a:rPr kumimoji="1" lang="ja-JP" altLang="en-US" dirty="0" smtClean="0">
                <a:latin typeface="ＭＳ ゴシック" pitchFamily="49" charset="-128"/>
                <a:ea typeface="ＭＳ ゴシック" pitchFamily="49" charset="-128"/>
              </a:rPr>
              <a:t>ビット　　　１１０１１０００</a:t>
            </a:r>
            <a:endParaRPr kumimoji="1"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pPr lvl="1">
              <a:buNone/>
            </a:pPr>
            <a:r>
              <a:rPr lang="ja-JP" altLang="en-US" dirty="0" smtClean="0">
                <a:latin typeface="ＭＳ ゴシック" pitchFamily="49" charset="-128"/>
                <a:ea typeface="ＭＳ ゴシック" pitchFamily="49" charset="-128"/>
              </a:rPr>
              <a:t>　　　　　　　　　　　　　　　→　１１０１１００ ≡ </a:t>
            </a:r>
            <a:r>
              <a:rPr lang="en-US" altLang="ja-JP" dirty="0" smtClean="0"/>
              <a:t>A =</a:t>
            </a:r>
            <a:r>
              <a:rPr lang="ja-JP" altLang="en-US" dirty="0" smtClean="0"/>
              <a:t> </a:t>
            </a:r>
            <a:r>
              <a:rPr lang="en-US" altLang="ja-JP" dirty="0" smtClean="0"/>
              <a:t>{ 1, 2, 4, 5}</a:t>
            </a:r>
            <a:r>
              <a:rPr lang="ja-JP" altLang="en-US" dirty="0" smtClean="0"/>
              <a:t> とみなす</a:t>
            </a:r>
            <a:r>
              <a:rPr lang="en-US" altLang="ja-JP" dirty="0" smtClean="0"/>
              <a:t> 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表現方法２</a:t>
            </a:r>
            <a:r>
              <a:rPr lang="ja-JP" altLang="en-US" dirty="0" smtClean="0">
                <a:latin typeface="ＭＳ ゴシック" pitchFamily="49" charset="-128"/>
                <a:ea typeface="ＭＳ ゴシック" pitchFamily="49" charset="-128"/>
              </a:rPr>
              <a:t>：配列に代入する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pPr lvl="1"/>
            <a:r>
              <a:rPr kumimoji="1" lang="ja-JP" altLang="en-US" dirty="0" smtClean="0">
                <a:latin typeface="ＭＳ ゴシック" pitchFamily="49" charset="-128"/>
                <a:ea typeface="ＭＳ ゴシック" pitchFamily="49" charset="-128"/>
              </a:rPr>
              <a:t>添え字は特に意味を持たない</a:t>
            </a:r>
            <a:endParaRPr kumimoji="1"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pPr lvl="1"/>
            <a:r>
              <a:rPr lang="ja-JP" altLang="en-US" dirty="0" smtClean="0">
                <a:latin typeface="ＭＳ ゴシック" pitchFamily="49" charset="-128"/>
                <a:ea typeface="ＭＳ ゴシック" pitchFamily="49" charset="-128"/>
              </a:rPr>
              <a:t>要素がこれ以上存在しないこと（終わり）を示す必要がある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pPr lvl="1">
              <a:buNone/>
            </a:pPr>
            <a:r>
              <a:rPr lang="ja-JP" altLang="en-US" dirty="0" smtClean="0">
                <a:latin typeface="ＭＳ ゴシック" pitchFamily="49" charset="-128"/>
                <a:ea typeface="ＭＳ ゴシック" pitchFamily="49" charset="-128"/>
              </a:rPr>
              <a:t>Ａ［Ｎ］＝｛１，２，４，５，－１｝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pPr lvl="1">
              <a:buNone/>
            </a:pPr>
            <a:endParaRPr kumimoji="1"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dirty="0" smtClean="0">
                <a:latin typeface="ＭＳ ゴシック" pitchFamily="49" charset="-128"/>
                <a:ea typeface="ＭＳ ゴシック" pitchFamily="49" charset="-128"/>
              </a:rPr>
              <a:t>「表現」＝「みなす」（データ構造を定義した人＝使う人、が決める）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dirty="0" smtClean="0">
                <a:latin typeface="ＭＳ ゴシック" pitchFamily="49" charset="-128"/>
                <a:ea typeface="ＭＳ ゴシック" pitchFamily="49" charset="-128"/>
              </a:rPr>
              <a:t>どちらの方法がよい、という議論はこの</a:t>
            </a:r>
            <a:r>
              <a:rPr lang="ja-JP" altLang="en-US" dirty="0" err="1" smtClean="0">
                <a:latin typeface="ＭＳ ゴシック" pitchFamily="49" charset="-128"/>
                <a:ea typeface="ＭＳ ゴシック" pitchFamily="49" charset="-128"/>
              </a:rPr>
              <a:t>際しない。</a:t>
            </a:r>
            <a:endParaRPr lang="en-US" altLang="ja-JP" dirty="0" smtClean="0"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5715008" y="71435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429520" y="78579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786446" y="785794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715008" y="1285860"/>
            <a:ext cx="2786082" cy="16430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5715008" y="2928934"/>
            <a:ext cx="2786082" cy="32147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for(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=0;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for(j=i+1; a[j] != EOSET; j++)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if (a[j] ==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      a[j] = NOTMEMBER;</a:t>
            </a:r>
          </a:p>
          <a:p>
            <a:pPr marL="342900" lvl="0" indent="-342900">
              <a:spcBef>
                <a:spcPct val="20000"/>
              </a:spcBef>
            </a:pPr>
            <a:endParaRPr lang="en-US" altLang="ja-JP" sz="1100" dirty="0" smtClean="0">
              <a:solidFill>
                <a:schemeClr val="tx1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d = 0;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for(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=0;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if (a[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== NOTMEMBER)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d++;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else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if (d &gt; 0)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     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-d] 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];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-d] 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];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5715008" y="614364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500694" y="285728"/>
            <a:ext cx="212006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rmdup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</a:t>
            </a:r>
            <a:r>
              <a:rPr lang="en-US" altLang="ja-JP" dirty="0" err="1" smtClean="0">
                <a:solidFill>
                  <a:schemeClr val="tx1"/>
                </a:solidFill>
              </a:rPr>
              <a:t>rmdup</a:t>
            </a:r>
            <a:r>
              <a:rPr lang="en-US" altLang="ja-JP" dirty="0" smtClean="0">
                <a:solidFill>
                  <a:schemeClr val="tx1"/>
                </a:solidFill>
              </a:rPr>
              <a:t>(s)\n");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rmdup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7429520" y="1357298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786446" y="1357298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429520" y="185736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86446" y="1857364"/>
            <a:ext cx="11090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j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429520" y="235743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86446" y="2357430"/>
            <a:ext cx="117641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d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rgbClr val="C00000"/>
                </a:solidFill>
              </a:rPr>
              <a:t>printf</a:t>
            </a:r>
            <a:r>
              <a:rPr lang="en-US" altLang="ja-JP" dirty="0" smtClean="0">
                <a:solidFill>
                  <a:srgbClr val="C00000"/>
                </a:solidFill>
              </a:rPr>
              <a:t>("</a:t>
            </a:r>
            <a:r>
              <a:rPr lang="en-US" altLang="ja-JP" dirty="0" err="1" smtClean="0">
                <a:solidFill>
                  <a:srgbClr val="C00000"/>
                </a:solidFill>
              </a:rPr>
              <a:t>rmdup</a:t>
            </a:r>
            <a:r>
              <a:rPr lang="en-US" altLang="ja-JP" dirty="0" smtClean="0">
                <a:solidFill>
                  <a:srgbClr val="C00000"/>
                </a:solidFill>
              </a:rPr>
              <a:t>(s)\n");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rmdup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err="1" smtClean="0">
                <a:solidFill>
                  <a:schemeClr val="tx1"/>
                </a:solidFill>
              </a:rPr>
              <a:t>rmdup</a:t>
            </a:r>
            <a:r>
              <a:rPr lang="en-US" altLang="ja-JP" sz="1200" dirty="0" smtClean="0">
                <a:solidFill>
                  <a:schemeClr val="tx1"/>
                </a:solidFill>
              </a:rPr>
              <a:t>(s)</a:t>
            </a: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右矢印 24"/>
          <p:cNvSpPr/>
          <p:nvPr/>
        </p:nvSpPr>
        <p:spPr>
          <a:xfrm>
            <a:off x="500034" y="242886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</a:t>
            </a:r>
            <a:r>
              <a:rPr lang="en-US" altLang="ja-JP" dirty="0" err="1" smtClean="0">
                <a:solidFill>
                  <a:schemeClr val="tx1"/>
                </a:solidFill>
              </a:rPr>
              <a:t>rmdup</a:t>
            </a:r>
            <a:r>
              <a:rPr lang="en-US" altLang="ja-JP" dirty="0" smtClean="0">
                <a:solidFill>
                  <a:schemeClr val="tx1"/>
                </a:solidFill>
              </a:rPr>
              <a:t>(s)\n");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rgbClr val="C00000"/>
                </a:solidFill>
              </a:rPr>
              <a:t>rmdup</a:t>
            </a:r>
            <a:r>
              <a:rPr lang="en-US" altLang="ja-JP" dirty="0" smtClean="0">
                <a:solidFill>
                  <a:srgbClr val="C00000"/>
                </a:solidFill>
              </a:rPr>
              <a:t>(s);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err="1" smtClean="0">
                <a:solidFill>
                  <a:schemeClr val="tx1"/>
                </a:solidFill>
              </a:rPr>
              <a:t>rmdup</a:t>
            </a:r>
            <a:r>
              <a:rPr lang="en-US" altLang="ja-JP" sz="1200" dirty="0" smtClean="0">
                <a:solidFill>
                  <a:schemeClr val="tx1"/>
                </a:solidFill>
              </a:rPr>
              <a:t>(s)</a:t>
            </a: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右矢印 24"/>
          <p:cNvSpPr/>
          <p:nvPr/>
        </p:nvSpPr>
        <p:spPr>
          <a:xfrm>
            <a:off x="500034" y="2714620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</a:t>
            </a:r>
            <a:r>
              <a:rPr lang="en-US" altLang="ja-JP" dirty="0" err="1" smtClean="0">
                <a:solidFill>
                  <a:schemeClr val="tx1"/>
                </a:solidFill>
              </a:rPr>
              <a:t>rmdup</a:t>
            </a:r>
            <a:r>
              <a:rPr lang="en-US" altLang="ja-JP" dirty="0" smtClean="0">
                <a:solidFill>
                  <a:schemeClr val="tx1"/>
                </a:solidFill>
              </a:rPr>
              <a:t>(s)\n");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rgbClr val="C00000"/>
                </a:solidFill>
              </a:rPr>
              <a:t>rmdup</a:t>
            </a:r>
            <a:r>
              <a:rPr lang="en-US" altLang="ja-JP" dirty="0" smtClean="0">
                <a:solidFill>
                  <a:srgbClr val="C00000"/>
                </a:solidFill>
              </a:rPr>
              <a:t>(s);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err="1" smtClean="0">
                <a:solidFill>
                  <a:schemeClr val="tx1"/>
                </a:solidFill>
              </a:rPr>
              <a:t>rmdup</a:t>
            </a:r>
            <a:r>
              <a:rPr lang="en-US" altLang="ja-JP" sz="1200" dirty="0" smtClean="0">
                <a:solidFill>
                  <a:schemeClr val="tx1"/>
                </a:solidFill>
              </a:rPr>
              <a:t>(s)</a:t>
            </a: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5715008" y="71435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429520" y="78579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86446" y="785794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715008" y="1285860"/>
            <a:ext cx="2786082" cy="16430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5715008" y="2928934"/>
            <a:ext cx="2786082" cy="32147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for(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=0;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for(j=i+1; a[j] != EOSET; j++)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if (a[j] ==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      a[j] = NOTMEMBER;</a:t>
            </a:r>
          </a:p>
          <a:p>
            <a:pPr marL="342900" lvl="0" indent="-342900">
              <a:spcBef>
                <a:spcPct val="20000"/>
              </a:spcBef>
            </a:pPr>
            <a:endParaRPr lang="en-US" altLang="ja-JP" sz="1100" dirty="0" smtClean="0">
              <a:solidFill>
                <a:schemeClr val="tx1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d = 0;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for(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=0;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if (a[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== NOTMEMBER)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d++;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else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if (d &gt; 0)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     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-d] 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];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-d] 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];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5715008" y="614364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500694" y="285728"/>
            <a:ext cx="212006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rmdup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429520" y="1357298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786446" y="1357298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429520" y="185736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86446" y="1857364"/>
            <a:ext cx="11090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j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429520" y="235743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786446" y="2357430"/>
            <a:ext cx="117641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d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 rot="19927933">
            <a:off x="1874562" y="1358577"/>
            <a:ext cx="3853006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C00000"/>
                </a:solidFill>
              </a:rPr>
              <a:t>rmdup</a:t>
            </a:r>
            <a:r>
              <a:rPr lang="en-US" altLang="ja-JP" dirty="0" smtClean="0">
                <a:solidFill>
                  <a:srgbClr val="C00000"/>
                </a:solidFill>
              </a:rPr>
              <a:t>(40ea0800)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err="1" smtClean="0">
                <a:solidFill>
                  <a:schemeClr val="tx1"/>
                </a:solidFill>
              </a:rPr>
              <a:t>rmdup</a:t>
            </a:r>
            <a:r>
              <a:rPr lang="en-US" altLang="ja-JP" sz="1200" dirty="0" smtClean="0">
                <a:solidFill>
                  <a:schemeClr val="tx1"/>
                </a:solidFill>
              </a:rPr>
              <a:t>(s)</a:t>
            </a: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正方形/長方形 12"/>
          <p:cNvSpPr/>
          <p:nvPr/>
        </p:nvSpPr>
        <p:spPr>
          <a:xfrm>
            <a:off x="5715008" y="71435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429520" y="78579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86446" y="785794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715008" y="1285860"/>
            <a:ext cx="2786082" cy="16430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5715008" y="2928934"/>
            <a:ext cx="2786082" cy="32147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for(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=0;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for(j=i+1; a[j] != EOSET; j++)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if (a[j] ==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      a[j] = NOTMEMBER;</a:t>
            </a:r>
          </a:p>
          <a:p>
            <a:pPr marL="342900" lvl="0" indent="-342900">
              <a:spcBef>
                <a:spcPct val="20000"/>
              </a:spcBef>
            </a:pPr>
            <a:endParaRPr lang="en-US" altLang="ja-JP" sz="1100" dirty="0" smtClean="0">
              <a:solidFill>
                <a:schemeClr val="tx1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d = 0;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for(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=0;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if (a[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== NOTMEMBER)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d++;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else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if (d &gt; 0)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     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-d] 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];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-d] 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];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5715008" y="614364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500694" y="285728"/>
            <a:ext cx="212006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rmdup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429520" y="1357298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786446" y="1357298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429520" y="185736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86446" y="1857364"/>
            <a:ext cx="11090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j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429520" y="235743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786446" y="2357430"/>
            <a:ext cx="117641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d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142984"/>
            <a:ext cx="6786610" cy="142876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0" y="357166"/>
            <a:ext cx="6000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rmdup</a:t>
            </a:r>
            <a:r>
              <a:rPr lang="ja-JP" altLang="en-US" dirty="0" smtClean="0"/>
              <a:t>からは、配列名</a:t>
            </a:r>
            <a:r>
              <a:rPr lang="en-US" altLang="ja-JP" dirty="0" smtClean="0"/>
              <a:t>a</a:t>
            </a:r>
            <a:r>
              <a:rPr lang="ja-JP" altLang="en-US" dirty="0" smtClean="0"/>
              <a:t>によって配列</a:t>
            </a:r>
            <a:r>
              <a:rPr lang="en-US" altLang="ja-JP" dirty="0" smtClean="0"/>
              <a:t>s</a:t>
            </a:r>
            <a:r>
              <a:rPr lang="ja-JP" altLang="en-US" dirty="0" smtClean="0"/>
              <a:t>を参照している</a:t>
            </a:r>
            <a:r>
              <a:rPr lang="en-US" altLang="ja-JP" dirty="0" smtClean="0"/>
              <a:t>:</a:t>
            </a:r>
          </a:p>
          <a:p>
            <a:r>
              <a:rPr lang="ja-JP" altLang="en-US" dirty="0" smtClean="0"/>
              <a:t>配列</a:t>
            </a:r>
            <a:r>
              <a:rPr lang="en-US" altLang="ja-JP" dirty="0" smtClean="0"/>
              <a:t>a</a:t>
            </a:r>
            <a:r>
              <a:rPr lang="ja-JP" altLang="en-US" dirty="0" smtClean="0"/>
              <a:t>だと思えばよい。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下矢印 24"/>
          <p:cNvSpPr/>
          <p:nvPr/>
        </p:nvSpPr>
        <p:spPr>
          <a:xfrm>
            <a:off x="642910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428628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0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071538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1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42910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33" name="下矢印 32"/>
          <p:cNvSpPr/>
          <p:nvPr/>
        </p:nvSpPr>
        <p:spPr>
          <a:xfrm flipH="1" flipV="1">
            <a:off x="1285852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714480" y="2357430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a[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 ?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下矢印 24"/>
          <p:cNvSpPr/>
          <p:nvPr/>
        </p:nvSpPr>
        <p:spPr>
          <a:xfrm>
            <a:off x="642910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428628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0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643042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2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214414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33" name="下矢印 32"/>
          <p:cNvSpPr/>
          <p:nvPr/>
        </p:nvSpPr>
        <p:spPr>
          <a:xfrm flipH="1" flipV="1">
            <a:off x="1857356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285984" y="2357430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a[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 ?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下矢印 24"/>
          <p:cNvSpPr/>
          <p:nvPr/>
        </p:nvSpPr>
        <p:spPr>
          <a:xfrm>
            <a:off x="642910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428628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0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2285984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3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857356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33" name="下矢印 32"/>
          <p:cNvSpPr/>
          <p:nvPr/>
        </p:nvSpPr>
        <p:spPr>
          <a:xfrm flipH="1" flipV="1">
            <a:off x="2500298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928926" y="2357430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a[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 ?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下矢印 24"/>
          <p:cNvSpPr/>
          <p:nvPr/>
        </p:nvSpPr>
        <p:spPr>
          <a:xfrm>
            <a:off x="642910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428628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0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4000496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…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868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33" name="下矢印 32"/>
          <p:cNvSpPr/>
          <p:nvPr/>
        </p:nvSpPr>
        <p:spPr>
          <a:xfrm flipH="1" flipV="1">
            <a:off x="4214810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643438" y="2357430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a[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 ?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786314" y="2786058"/>
            <a:ext cx="4119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EOSET </a:t>
            </a:r>
            <a:r>
              <a:rPr lang="ja-JP" altLang="en-US" dirty="0" err="1" smtClean="0"/>
              <a:t>まで</a:t>
            </a:r>
            <a:r>
              <a:rPr lang="ja-JP" altLang="en-US" dirty="0" smtClean="0"/>
              <a:t>ループ（内側のループ）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下矢印 24"/>
          <p:cNvSpPr/>
          <p:nvPr/>
        </p:nvSpPr>
        <p:spPr>
          <a:xfrm>
            <a:off x="1214414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1000132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1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71504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643042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2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14414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2" name="下矢印 11"/>
          <p:cNvSpPr/>
          <p:nvPr/>
        </p:nvSpPr>
        <p:spPr>
          <a:xfrm flipH="1" flipV="1">
            <a:off x="1857356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285984" y="2357430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a[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 ?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143108" y="285728"/>
            <a:ext cx="2810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に</a:t>
            </a:r>
            <a:r>
              <a:rPr lang="en-US" altLang="ja-JP" dirty="0" smtClean="0"/>
              <a:t>1</a:t>
            </a:r>
            <a:r>
              <a:rPr lang="ja-JP" altLang="en-US" dirty="0" smtClean="0"/>
              <a:t>を追加（外側のループ）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214414" y="1643050"/>
            <a:ext cx="62795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サンプルプログラム： </a:t>
            </a:r>
            <a:r>
              <a:rPr kumimoji="1" lang="en-US" altLang="ja-JP" sz="4000" dirty="0" err="1" smtClean="0"/>
              <a:t>setop.c</a:t>
            </a:r>
            <a:endParaRPr kumimoji="1" lang="ja-JP" altLang="en-US" sz="4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7158" y="2928934"/>
            <a:ext cx="857824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u="sng" dirty="0" smtClean="0"/>
              <a:t>集合の印刷</a:t>
            </a:r>
            <a:r>
              <a:rPr lang="ja-JP" altLang="en-US" sz="2400" dirty="0" smtClean="0"/>
              <a:t>　（一部抜粋）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配列名＝配列へのポインタ　に注目</a:t>
            </a:r>
            <a:endParaRPr kumimoji="1"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関数</a:t>
            </a:r>
            <a:r>
              <a:rPr lang="en-US" altLang="ja-JP" sz="2400" dirty="0" err="1" smtClean="0"/>
              <a:t>printset</a:t>
            </a:r>
            <a:r>
              <a:rPr kumimoji="1" lang="ja-JP" altLang="en-US" sz="2400" dirty="0" smtClean="0"/>
              <a:t>からは、</a:t>
            </a:r>
            <a:r>
              <a:rPr kumimoji="1" lang="en-US" altLang="ja-JP" sz="2400" dirty="0" smtClean="0"/>
              <a:t>main</a:t>
            </a:r>
            <a:r>
              <a:rPr kumimoji="1" lang="ja-JP" altLang="en-US" sz="2400" dirty="0" smtClean="0"/>
              <a:t>関数のブロック内だけで有効な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配列変数</a:t>
            </a:r>
            <a:r>
              <a:rPr lang="en-US" altLang="ja-JP" sz="2400" dirty="0" smtClean="0"/>
              <a:t>s[MAX]</a:t>
            </a:r>
            <a:r>
              <a:rPr kumimoji="1" lang="ja-JP" altLang="en-US" sz="2400" dirty="0" smtClean="0"/>
              <a:t>に</a:t>
            </a:r>
            <a:r>
              <a:rPr lang="ja-JP" altLang="en-US" sz="2400" dirty="0" smtClean="0"/>
              <a:t>ポインタを使って参照することができる。</a:t>
            </a:r>
            <a:endParaRPr lang="en-US" altLang="ja-JP" sz="2400" dirty="0" smtClean="0"/>
          </a:p>
          <a:p>
            <a:endParaRPr kumimoji="1" lang="en-US" altLang="ja-JP" sz="2400" dirty="0" smtClean="0"/>
          </a:p>
          <a:p>
            <a:r>
              <a:rPr kumimoji="1" lang="en-US" altLang="ja-JP" sz="2400" dirty="0" err="1" smtClean="0"/>
              <a:t>printset</a:t>
            </a:r>
            <a:r>
              <a:rPr kumimoji="1" lang="ja-JP" altLang="en-US" sz="2400" dirty="0" smtClean="0"/>
              <a:t>の仮引数</a:t>
            </a:r>
            <a:r>
              <a:rPr kumimoji="1" lang="en-US" altLang="ja-JP" sz="2400" dirty="0" smtClean="0"/>
              <a:t>a</a:t>
            </a:r>
            <a:r>
              <a:rPr kumimoji="1" lang="ja-JP" altLang="en-US" sz="2400" dirty="0" smtClean="0"/>
              <a:t>は、</a:t>
            </a:r>
            <a:r>
              <a:rPr kumimoji="1" lang="en-US" altLang="ja-JP" sz="2400" dirty="0" err="1" smtClean="0"/>
              <a:t>int</a:t>
            </a:r>
            <a:r>
              <a:rPr kumimoji="1" lang="ja-JP" altLang="en-US" sz="2400" dirty="0" smtClean="0"/>
              <a:t>型配列への「ポインタ」変数。</a:t>
            </a:r>
            <a:endParaRPr kumimoji="1" lang="en-US" altLang="ja-JP" sz="2400" dirty="0" smtClean="0"/>
          </a:p>
          <a:p>
            <a:r>
              <a:rPr kumimoji="1" lang="en-US" altLang="ja-JP" sz="2400" dirty="0" err="1" smtClean="0"/>
              <a:t>printset</a:t>
            </a:r>
            <a:r>
              <a:rPr kumimoji="1" lang="ja-JP" altLang="en-US" sz="2400" dirty="0" smtClean="0"/>
              <a:t>内では、配列</a:t>
            </a:r>
            <a:r>
              <a:rPr kumimoji="1" lang="en-US" altLang="ja-JP" sz="2400" dirty="0" smtClean="0"/>
              <a:t>a</a:t>
            </a:r>
            <a:r>
              <a:rPr kumimoji="1" lang="ja-JP" altLang="en-US" sz="2400" dirty="0" smtClean="0"/>
              <a:t>として扱う</a:t>
            </a:r>
            <a:r>
              <a:rPr lang="ja-JP" altLang="en-US" sz="2400" dirty="0" smtClean="0"/>
              <a:t>（配列</a:t>
            </a:r>
            <a:r>
              <a:rPr lang="en-US" altLang="ja-JP" sz="2400" dirty="0" smtClean="0"/>
              <a:t>s</a:t>
            </a:r>
            <a:r>
              <a:rPr lang="ja-JP" altLang="en-US" sz="2400" dirty="0" smtClean="0"/>
              <a:t>を参照する）ことができる。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配列</a:t>
            </a:r>
            <a:r>
              <a:rPr kumimoji="1" lang="en-US" altLang="ja-JP" sz="2400" dirty="0" smtClean="0"/>
              <a:t>s</a:t>
            </a:r>
            <a:r>
              <a:rPr kumimoji="1" lang="ja-JP" altLang="en-US" sz="2400" dirty="0" smtClean="0"/>
              <a:t>の実体は、</a:t>
            </a:r>
            <a:r>
              <a:rPr kumimoji="1" lang="en-US" altLang="ja-JP" sz="2400" dirty="0" smtClean="0"/>
              <a:t>main</a:t>
            </a:r>
            <a:r>
              <a:rPr kumimoji="1" lang="ja-JP" altLang="en-US" sz="2400" dirty="0" smtClean="0"/>
              <a:t>関数にある。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下矢印 24"/>
          <p:cNvSpPr/>
          <p:nvPr/>
        </p:nvSpPr>
        <p:spPr>
          <a:xfrm>
            <a:off x="1214414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1000132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1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71504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2285984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3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2500298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928926" y="2357430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a[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 ?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" name="正方形/長方形 30"/>
          <p:cNvSpPr/>
          <p:nvPr/>
        </p:nvSpPr>
        <p:spPr>
          <a:xfrm>
            <a:off x="4000496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…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868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33" name="下矢印 32"/>
          <p:cNvSpPr/>
          <p:nvPr/>
        </p:nvSpPr>
        <p:spPr>
          <a:xfrm flipH="1" flipV="1">
            <a:off x="4214810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643438" y="2357430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a[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 ?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786314" y="2786058"/>
            <a:ext cx="4119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EOSET </a:t>
            </a:r>
            <a:r>
              <a:rPr lang="ja-JP" altLang="en-US" dirty="0" err="1" smtClean="0"/>
              <a:t>まで</a:t>
            </a:r>
            <a:r>
              <a:rPr lang="ja-JP" altLang="en-US" dirty="0" smtClean="0"/>
              <a:t>ループ（内側のループ）</a:t>
            </a:r>
            <a:endParaRPr kumimoji="1" lang="ja-JP" altLang="en-US" dirty="0"/>
          </a:p>
        </p:txBody>
      </p:sp>
      <p:sp>
        <p:nvSpPr>
          <p:cNvPr id="11" name="下矢印 10"/>
          <p:cNvSpPr/>
          <p:nvPr/>
        </p:nvSpPr>
        <p:spPr>
          <a:xfrm>
            <a:off x="1214414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000132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1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504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下矢印 24"/>
          <p:cNvSpPr/>
          <p:nvPr/>
        </p:nvSpPr>
        <p:spPr>
          <a:xfrm>
            <a:off x="1857356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1643074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2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214446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786050" y="285728"/>
            <a:ext cx="2810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に</a:t>
            </a:r>
            <a:r>
              <a:rPr lang="en-US" altLang="ja-JP" dirty="0" smtClean="0"/>
              <a:t>1</a:t>
            </a:r>
            <a:r>
              <a:rPr lang="ja-JP" altLang="en-US" dirty="0" smtClean="0"/>
              <a:t>を追加（外側のループ）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2285984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3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2500298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928926" y="2357430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a[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 ?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下矢印 24"/>
          <p:cNvSpPr/>
          <p:nvPr/>
        </p:nvSpPr>
        <p:spPr>
          <a:xfrm>
            <a:off x="1857356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1643074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2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214446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2857488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4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428860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3071802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00430" y="2357430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a[j] == a[</a:t>
            </a:r>
            <a:r>
              <a:rPr lang="en-US" altLang="ja-JP" dirty="0" err="1" smtClean="0">
                <a:solidFill>
                  <a:srgbClr val="FF0000"/>
                </a:solidFill>
              </a:rPr>
              <a:t>i</a:t>
            </a:r>
            <a:r>
              <a:rPr lang="en-US" altLang="ja-JP" dirty="0" smtClean="0">
                <a:solidFill>
                  <a:srgbClr val="FF0000"/>
                </a:solidFill>
              </a:rPr>
              <a:t>] </a:t>
            </a:r>
            <a:r>
              <a:rPr lang="ja-JP" altLang="en-US" dirty="0" smtClean="0">
                <a:solidFill>
                  <a:srgbClr val="FF0000"/>
                </a:solidFill>
              </a:rPr>
              <a:t>ビンゴ！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rgbClr val="FF0000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下矢印 24"/>
          <p:cNvSpPr/>
          <p:nvPr/>
        </p:nvSpPr>
        <p:spPr>
          <a:xfrm>
            <a:off x="1857356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1643074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2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214446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2857488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4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428860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3071802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00430" y="2357430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a[j] == a[</a:t>
            </a:r>
            <a:r>
              <a:rPr lang="en-US" altLang="ja-JP" dirty="0" err="1" smtClean="0">
                <a:solidFill>
                  <a:srgbClr val="FF0000"/>
                </a:solidFill>
              </a:rPr>
              <a:t>i</a:t>
            </a:r>
            <a:r>
              <a:rPr lang="en-US" altLang="ja-JP" dirty="0" smtClean="0">
                <a:solidFill>
                  <a:srgbClr val="FF0000"/>
                </a:solidFill>
              </a:rPr>
              <a:t>] </a:t>
            </a:r>
            <a:r>
              <a:rPr lang="ja-JP" altLang="en-US" dirty="0" smtClean="0">
                <a:solidFill>
                  <a:srgbClr val="FF0000"/>
                </a:solidFill>
              </a:rPr>
              <a:t>ビンゴ！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下矢印 24"/>
          <p:cNvSpPr/>
          <p:nvPr/>
        </p:nvSpPr>
        <p:spPr>
          <a:xfrm>
            <a:off x="1857356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1643074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2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214446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4000496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…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571868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2" name="下矢印 11"/>
          <p:cNvSpPr/>
          <p:nvPr/>
        </p:nvSpPr>
        <p:spPr>
          <a:xfrm flipH="1" flipV="1">
            <a:off x="4214810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43438" y="2357430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a[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 ?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786314" y="2786058"/>
            <a:ext cx="4119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EOSET </a:t>
            </a:r>
            <a:r>
              <a:rPr lang="ja-JP" altLang="en-US" dirty="0" err="1" smtClean="0"/>
              <a:t>まで</a:t>
            </a:r>
            <a:r>
              <a:rPr lang="ja-JP" altLang="en-US" dirty="0" smtClean="0"/>
              <a:t>ループ（内側のループ）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下矢印 24"/>
          <p:cNvSpPr/>
          <p:nvPr/>
        </p:nvSpPr>
        <p:spPr>
          <a:xfrm>
            <a:off x="4143372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3929090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…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500462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4000496" y="278605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…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571868" y="278605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2" name="下矢印 11"/>
          <p:cNvSpPr/>
          <p:nvPr/>
        </p:nvSpPr>
        <p:spPr>
          <a:xfrm flipH="1" flipV="1">
            <a:off x="4214810" y="214311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43438" y="2357430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a[j] == a[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 ?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643438" y="357166"/>
            <a:ext cx="4118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] == EOSET </a:t>
            </a:r>
            <a:r>
              <a:rPr lang="ja-JP" altLang="en-US" dirty="0" err="1" smtClean="0"/>
              <a:t>まで</a:t>
            </a:r>
            <a:r>
              <a:rPr lang="ja-JP" altLang="en-US" dirty="0" smtClean="0"/>
              <a:t>ループ（外側のループ）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642910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428628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0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642910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8" name="U ターン矢印 7"/>
          <p:cNvSpPr/>
          <p:nvPr/>
        </p:nvSpPr>
        <p:spPr>
          <a:xfrm flipH="1" flipV="1">
            <a:off x="642910" y="2143116"/>
            <a:ext cx="285752" cy="214314"/>
          </a:xfrm>
          <a:prstGeom prst="utur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1214414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000132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1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71504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1214414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85786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8" name="U ターン矢印 7"/>
          <p:cNvSpPr/>
          <p:nvPr/>
        </p:nvSpPr>
        <p:spPr>
          <a:xfrm flipH="1" flipV="1">
            <a:off x="1214414" y="2143116"/>
            <a:ext cx="285752" cy="214314"/>
          </a:xfrm>
          <a:prstGeom prst="utur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1857356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643074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2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14446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1857356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428728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8" name="U ターン矢印 7"/>
          <p:cNvSpPr/>
          <p:nvPr/>
        </p:nvSpPr>
        <p:spPr>
          <a:xfrm flipH="1" flipV="1">
            <a:off x="1857356" y="2143116"/>
            <a:ext cx="285752" cy="214314"/>
          </a:xfrm>
          <a:prstGeom prst="utur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142852"/>
            <a:ext cx="4214810" cy="64294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ja-JP" sz="900" dirty="0" smtClean="0"/>
              <a:t>/****************************************************************</a:t>
            </a:r>
          </a:p>
          <a:p>
            <a:pPr>
              <a:buNone/>
            </a:pPr>
            <a:r>
              <a:rPr lang="en-US" altLang="ja-JP" sz="900" dirty="0" smtClean="0"/>
              <a:t>    </a:t>
            </a:r>
            <a:r>
              <a:rPr lang="ja-JP" altLang="en-US" sz="900" dirty="0" smtClean="0"/>
              <a:t>アルゴリズムとデータ構造</a:t>
            </a: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    </a:t>
            </a:r>
            <a:r>
              <a:rPr lang="ja-JP" altLang="en-US" sz="900" dirty="0" smtClean="0"/>
              <a:t>サンプルプログラム  </a:t>
            </a:r>
            <a:r>
              <a:rPr lang="en-US" altLang="ja-JP" sz="900" dirty="0" err="1" smtClean="0"/>
              <a:t>setop.c</a:t>
            </a: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    &lt;&lt;</a:t>
            </a:r>
            <a:r>
              <a:rPr lang="ja-JP" altLang="en-US" sz="900" dirty="0" smtClean="0"/>
              <a:t>集合演算</a:t>
            </a:r>
            <a:r>
              <a:rPr lang="en-US" altLang="ja-JP" sz="900" dirty="0" smtClean="0"/>
              <a:t>&gt;&gt;</a:t>
            </a:r>
          </a:p>
          <a:p>
            <a:pPr>
              <a:buNone/>
            </a:pPr>
            <a:r>
              <a:rPr lang="en-US" altLang="ja-JP" sz="900" dirty="0" smtClean="0"/>
              <a:t>    copyright (c) 1995,96,97  </a:t>
            </a:r>
            <a:r>
              <a:rPr lang="en-US" altLang="ja-JP" sz="900" dirty="0" err="1" smtClean="0"/>
              <a:t>T.Mori</a:t>
            </a:r>
            <a:r>
              <a:rPr lang="en-US" altLang="ja-JP" sz="900" dirty="0" smtClean="0"/>
              <a:t> &lt;mori@forest.dnj.ynu.ac.jp&gt;</a:t>
            </a:r>
          </a:p>
          <a:p>
            <a:pPr>
              <a:buNone/>
            </a:pPr>
            <a:r>
              <a:rPr lang="en-US" altLang="ja-JP" sz="900" dirty="0" smtClean="0"/>
              <a:t> ****************************************************************/</a:t>
            </a:r>
          </a:p>
          <a:p>
            <a:pPr>
              <a:buNone/>
            </a:pPr>
            <a:r>
              <a:rPr lang="en-US" altLang="ja-JP" sz="900" dirty="0" smtClean="0"/>
              <a:t>#include &lt;</a:t>
            </a:r>
            <a:r>
              <a:rPr lang="en-US" altLang="ja-JP" sz="900" dirty="0" err="1" smtClean="0"/>
              <a:t>stdio.h</a:t>
            </a:r>
            <a:r>
              <a:rPr lang="en-US" altLang="ja-JP" sz="900" dirty="0" smtClean="0"/>
              <a:t>&gt;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#define MAX           100   /* MAX </a:t>
            </a:r>
            <a:r>
              <a:rPr lang="ja-JP" altLang="en-US" sz="900" dirty="0" smtClean="0"/>
              <a:t>は 配列の最大値要素数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#define EOSET           -1   /* </a:t>
            </a:r>
            <a:r>
              <a:rPr lang="ja-JP" altLang="en-US" sz="900" dirty="0" smtClean="0"/>
              <a:t>集合の終りを表すマーク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#define NOTMEMBER    -2   /* </a:t>
            </a:r>
            <a:r>
              <a:rPr lang="ja-JP" altLang="en-US" sz="900" dirty="0" smtClean="0"/>
              <a:t>集合の要素がないことを表すマーク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#define TRUE            1    /* </a:t>
            </a:r>
            <a:r>
              <a:rPr lang="ja-JP" altLang="en-US" sz="900" dirty="0" smtClean="0"/>
              <a:t>真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#define FALSE           0    /* </a:t>
            </a:r>
            <a:r>
              <a:rPr lang="ja-JP" altLang="en-US" sz="900" dirty="0" smtClean="0"/>
              <a:t>偽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void </a:t>
            </a:r>
            <a:r>
              <a:rPr lang="en-US" altLang="ja-JP" sz="900" dirty="0" err="1" smtClean="0"/>
              <a:t>rmdup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a[ ]);</a:t>
            </a:r>
          </a:p>
          <a:p>
            <a:pPr>
              <a:buNone/>
            </a:pPr>
            <a:r>
              <a:rPr lang="en-US" altLang="ja-JP" sz="900" dirty="0" smtClean="0"/>
              <a:t>void </a:t>
            </a:r>
            <a:r>
              <a:rPr lang="en-US" altLang="ja-JP" sz="900" dirty="0" err="1" smtClean="0"/>
              <a:t>printset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a[ ]);</a:t>
            </a:r>
          </a:p>
          <a:p>
            <a:pPr>
              <a:buNone/>
            </a:pPr>
            <a:r>
              <a:rPr lang="en-US" altLang="ja-JP" sz="900" dirty="0" smtClean="0"/>
              <a:t>void </a:t>
            </a:r>
            <a:r>
              <a:rPr lang="en-US" altLang="ja-JP" sz="900" dirty="0" err="1" smtClean="0"/>
              <a:t>set_intersec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a[ ],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b[ ], 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c[ ]);</a:t>
            </a:r>
          </a:p>
          <a:p>
            <a:pPr>
              <a:buNone/>
            </a:pPr>
            <a:r>
              <a:rPr lang="en-US" altLang="ja-JP" sz="900" dirty="0" smtClean="0"/>
              <a:t>void </a:t>
            </a:r>
            <a:r>
              <a:rPr lang="en-US" altLang="ja-JP" sz="900" dirty="0" err="1" smtClean="0"/>
              <a:t>set_union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a[ ],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b[ ], 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c[ ]);</a:t>
            </a:r>
          </a:p>
          <a:p>
            <a:pPr>
              <a:buNone/>
            </a:pPr>
            <a:r>
              <a:rPr lang="en-US" altLang="ja-JP" sz="900" dirty="0" smtClean="0"/>
              <a:t>void </a:t>
            </a:r>
            <a:r>
              <a:rPr lang="en-US" altLang="ja-JP" sz="900" dirty="0" err="1" smtClean="0"/>
              <a:t>set_difference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a[ ], 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b[ ], 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c[ ]);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main()</a:t>
            </a:r>
          </a:p>
          <a:p>
            <a:pPr>
              <a:buNone/>
            </a:pPr>
            <a:r>
              <a:rPr lang="en-US" altLang="ja-JP" sz="900" dirty="0" smtClean="0"/>
              <a:t>{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s[MAX] = {3,4,2,6,2,9,9,9,1,5,2,9,6,8,6,EOSET};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t[MAX] = {1,2,3,4,    7,8,9,10,EOSET};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u[MAX] = {1,  3,4,5,6,7,  9,   EOSET};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v[MAX];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printf</a:t>
            </a:r>
            <a:r>
              <a:rPr lang="en-US" altLang="ja-JP" sz="900" dirty="0" smtClean="0"/>
              <a:t>("s[]: ");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printset</a:t>
            </a:r>
            <a:r>
              <a:rPr lang="en-US" altLang="ja-JP" sz="900" dirty="0" smtClean="0"/>
              <a:t>(s);</a:t>
            </a:r>
          </a:p>
          <a:p>
            <a:pPr>
              <a:buNone/>
            </a:pPr>
            <a:r>
              <a:rPr lang="en-US" altLang="ja-JP" sz="900" dirty="0" smtClean="0"/>
              <a:t>	/* </a:t>
            </a:r>
            <a:r>
              <a:rPr lang="ja-JP" altLang="en-US" sz="900" dirty="0" smtClean="0"/>
              <a:t>配列の名前だけを指定すると配列自身を指定したことになる．</a:t>
            </a:r>
          </a:p>
          <a:p>
            <a:pPr>
              <a:buNone/>
            </a:pPr>
            <a:r>
              <a:rPr lang="ja-JP" altLang="en-US" sz="900" dirty="0" smtClean="0"/>
              <a:t>	 * 正確にいうと，配列が配置されている記憶領域の先頭の番地</a:t>
            </a:r>
          </a:p>
          <a:p>
            <a:pPr>
              <a:buNone/>
            </a:pPr>
            <a:r>
              <a:rPr lang="ja-JP" altLang="en-US" sz="900" dirty="0" smtClean="0"/>
              <a:t>         * を表す．</a:t>
            </a:r>
          </a:p>
          <a:p>
            <a:pPr>
              <a:buNone/>
            </a:pPr>
            <a:r>
              <a:rPr lang="ja-JP" altLang="en-US" sz="900" dirty="0" smtClean="0"/>
              <a:t>        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ja-JP" altLang="en-US" sz="900" dirty="0" smtClean="0"/>
              <a:t>　　　　</a:t>
            </a:r>
            <a:r>
              <a:rPr lang="en-US" altLang="ja-JP" sz="900" dirty="0" smtClean="0"/>
              <a:t>/* </a:t>
            </a:r>
            <a:r>
              <a:rPr lang="ja-JP" altLang="en-US" sz="900" dirty="0" smtClean="0"/>
              <a:t>略 </a:t>
            </a:r>
            <a:r>
              <a:rPr lang="en-US" altLang="ja-JP" sz="900" dirty="0" smtClean="0"/>
              <a:t>*/</a:t>
            </a:r>
          </a:p>
          <a:p>
            <a:pPr>
              <a:buNone/>
            </a:pPr>
            <a:r>
              <a:rPr lang="en-US" altLang="ja-JP" sz="900" dirty="0" smtClean="0"/>
              <a:t>		</a:t>
            </a:r>
          </a:p>
          <a:p>
            <a:pPr>
              <a:buNone/>
            </a:pPr>
            <a:r>
              <a:rPr lang="en-US" altLang="ja-JP" sz="900" dirty="0" smtClean="0"/>
              <a:t>	return 0;</a:t>
            </a:r>
          </a:p>
          <a:p>
            <a:pPr>
              <a:buNone/>
            </a:pPr>
            <a:r>
              <a:rPr lang="en-US" altLang="ja-JP" sz="900" dirty="0" smtClean="0"/>
              <a:t>}</a:t>
            </a:r>
          </a:p>
        </p:txBody>
      </p:sp>
      <p:sp>
        <p:nvSpPr>
          <p:cNvPr id="4" name="コンテンツ プレースホルダ 2"/>
          <p:cNvSpPr txBox="1">
            <a:spLocks/>
          </p:cNvSpPr>
          <p:nvPr/>
        </p:nvSpPr>
        <p:spPr>
          <a:xfrm>
            <a:off x="4429124" y="214290"/>
            <a:ext cx="4214810" cy="64294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/* 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集合の印刷 *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printset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a[])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for (</a:t>
            </a:r>
            <a:r>
              <a:rPr kumimoji="1" lang="en-US" altLang="ja-JP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a[</a:t>
            </a:r>
            <a:r>
              <a:rPr kumimoji="1" lang="en-US" altLang="ja-JP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] != EOSET; </a:t>
            </a:r>
            <a:r>
              <a:rPr kumimoji="1" lang="en-US" altLang="ja-JP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++)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1" lang="en-US" altLang="ja-JP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("%d ",a[</a:t>
            </a:r>
            <a:r>
              <a:rPr kumimoji="1" lang="en-US" altLang="ja-JP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]);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("\n");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2500298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286016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3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857388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2500298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0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071670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8" name="U ターン矢印 7"/>
          <p:cNvSpPr/>
          <p:nvPr/>
        </p:nvSpPr>
        <p:spPr>
          <a:xfrm flipH="1" flipV="1">
            <a:off x="2500298" y="2143116"/>
            <a:ext cx="285752" cy="214314"/>
          </a:xfrm>
          <a:prstGeom prst="utur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rgbClr val="FF0000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3071802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857520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4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428892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3071802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643174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3643306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429024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5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000396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3643306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1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214678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643174" y="3214686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-d]</a:t>
            </a:r>
            <a:r>
              <a:rPr kumimoji="1" lang="en-US" altLang="ja-JP" dirty="0" smtClean="0"/>
              <a:t> = a[</a:t>
            </a:r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];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kumimoji="1" lang="ja-JP" alt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3643306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429024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5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000396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3643306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B050"/>
                </a:solidFill>
              </a:rPr>
              <a:t>1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214678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8" name="U ターン矢印 7"/>
          <p:cNvSpPr/>
          <p:nvPr/>
        </p:nvSpPr>
        <p:spPr>
          <a:xfrm flipH="1" flipV="1">
            <a:off x="3286116" y="2143116"/>
            <a:ext cx="714380" cy="214314"/>
          </a:xfrm>
          <a:prstGeom prst="utur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643174" y="3214686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a[ </a:t>
            </a:r>
            <a:r>
              <a:rPr lang="en-US" altLang="ja-JP" dirty="0" err="1" smtClean="0">
                <a:solidFill>
                  <a:srgbClr val="FF0000"/>
                </a:solidFill>
              </a:rPr>
              <a:t>i</a:t>
            </a:r>
            <a:r>
              <a:rPr lang="en-US" altLang="ja-JP" dirty="0" smtClean="0">
                <a:solidFill>
                  <a:srgbClr val="FF0000"/>
                </a:solidFill>
              </a:rPr>
              <a:t>-d]</a:t>
            </a:r>
            <a:r>
              <a:rPr kumimoji="1" lang="en-US" altLang="ja-JP" dirty="0" smtClean="0">
                <a:solidFill>
                  <a:srgbClr val="FF0000"/>
                </a:solidFill>
              </a:rPr>
              <a:t> = a[</a:t>
            </a:r>
            <a:r>
              <a:rPr kumimoji="1" lang="en-US" altLang="ja-JP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dirty="0" smtClean="0">
                <a:solidFill>
                  <a:srgbClr val="FF0000"/>
                </a:solidFill>
              </a:rPr>
              <a:t>];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rgbClr val="FF0000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4286248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4071966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6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643338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286248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2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857620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rgbClr val="FF0000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4929190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4714908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7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286280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929190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500562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5643570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429288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8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000660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5643570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3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214942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643438" y="3214686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a[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-d]</a:t>
            </a:r>
            <a:r>
              <a:rPr kumimoji="1" lang="en-US" altLang="ja-JP" dirty="0" smtClean="0"/>
              <a:t> = a[</a:t>
            </a:r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];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kumimoji="1" lang="en-US" altLang="ja-JP" sz="800" baseline="0" dirty="0" smtClean="0">
                          <a:solidFill>
                            <a:schemeClr val="tx1"/>
                          </a:solidFill>
                        </a:rPr>
                        <a:t> NUMBER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5643570" y="71435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429288" y="285728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8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000660" y="285728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5643570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3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214942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643438" y="3214686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a[ </a:t>
            </a:r>
            <a:r>
              <a:rPr lang="en-US" altLang="ja-JP" dirty="0" err="1" smtClean="0">
                <a:solidFill>
                  <a:srgbClr val="FF0000"/>
                </a:solidFill>
              </a:rPr>
              <a:t>i</a:t>
            </a:r>
            <a:r>
              <a:rPr lang="en-US" altLang="ja-JP" dirty="0" smtClean="0">
                <a:solidFill>
                  <a:srgbClr val="FF0000"/>
                </a:solidFill>
              </a:rPr>
              <a:t>-d]</a:t>
            </a:r>
            <a:r>
              <a:rPr kumimoji="1" lang="en-US" altLang="ja-JP" dirty="0" smtClean="0">
                <a:solidFill>
                  <a:srgbClr val="FF0000"/>
                </a:solidFill>
              </a:rPr>
              <a:t> = a[</a:t>
            </a:r>
            <a:r>
              <a:rPr kumimoji="1" lang="en-US" altLang="ja-JP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dirty="0" smtClean="0">
                <a:solidFill>
                  <a:srgbClr val="FF0000"/>
                </a:solidFill>
              </a:rPr>
              <a:t>];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0" name="U ターン矢印 9"/>
          <p:cNvSpPr/>
          <p:nvPr/>
        </p:nvSpPr>
        <p:spPr>
          <a:xfrm flipH="1" flipV="1">
            <a:off x="3929058" y="2143116"/>
            <a:ext cx="2071702" cy="214314"/>
          </a:xfrm>
          <a:prstGeom prst="utur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63400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  <a:gridCol w="663771"/>
                <a:gridCol w="663771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a[…]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a[.]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</a:rPr>
                        <a:t>EOSET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6357950" y="785794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6143668" y="35716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15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715040" y="357166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5643570" y="250030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…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214942" y="2500306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643438" y="3214686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a[ </a:t>
            </a:r>
            <a:r>
              <a:rPr lang="en-US" altLang="ja-JP" dirty="0" err="1" smtClean="0">
                <a:solidFill>
                  <a:srgbClr val="FF0000"/>
                </a:solidFill>
              </a:rPr>
              <a:t>i</a:t>
            </a:r>
            <a:r>
              <a:rPr lang="en-US" altLang="ja-JP" dirty="0" smtClean="0">
                <a:solidFill>
                  <a:srgbClr val="FF0000"/>
                </a:solidFill>
              </a:rPr>
              <a:t>-d]</a:t>
            </a:r>
            <a:r>
              <a:rPr kumimoji="1" lang="en-US" altLang="ja-JP" dirty="0" smtClean="0">
                <a:solidFill>
                  <a:srgbClr val="FF0000"/>
                </a:solidFill>
              </a:rPr>
              <a:t> = a[</a:t>
            </a:r>
            <a:r>
              <a:rPr kumimoji="1" lang="en-US" altLang="ja-JP" dirty="0" err="1" smtClean="0">
                <a:solidFill>
                  <a:srgbClr val="FF0000"/>
                </a:solidFill>
              </a:rPr>
              <a:t>i</a:t>
            </a:r>
            <a:r>
              <a:rPr kumimoji="1" lang="en-US" altLang="ja-JP" dirty="0" smtClean="0">
                <a:solidFill>
                  <a:srgbClr val="FF0000"/>
                </a:solidFill>
              </a:rPr>
              <a:t>];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0" name="U ターン矢印 9"/>
          <p:cNvSpPr/>
          <p:nvPr/>
        </p:nvSpPr>
        <p:spPr>
          <a:xfrm flipH="1" flipV="1">
            <a:off x="5000628" y="2143116"/>
            <a:ext cx="1500198" cy="214314"/>
          </a:xfrm>
          <a:prstGeom prst="utur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34869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a[…]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6357950" y="785794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`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6143668" y="35716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15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715040" y="357166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5715008" y="71435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7429520" y="78579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786446" y="785794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715008" y="1285860"/>
            <a:ext cx="2786082" cy="16430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715008" y="2928934"/>
            <a:ext cx="2786082" cy="32147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for(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=0;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for(j=i+1; a[j] != EOSET; j++)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if (a[j] ==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      a[j] = NOTMEMBER;</a:t>
            </a:r>
          </a:p>
          <a:p>
            <a:pPr marL="342900" lvl="0" indent="-342900">
              <a:spcBef>
                <a:spcPct val="20000"/>
              </a:spcBef>
            </a:pPr>
            <a:endParaRPr lang="en-US" altLang="ja-JP" sz="1100" dirty="0" smtClean="0">
              <a:solidFill>
                <a:schemeClr val="tx1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d = 0;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for(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=0;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if (a[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== NOTMEMBER)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d++;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else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if (d &gt; 0)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     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-d] 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];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-d] 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5715008" y="614364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00694" y="285728"/>
            <a:ext cx="212006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rmdup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429520" y="1357298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86446" y="1357298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7429520" y="185736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786446" y="1857364"/>
            <a:ext cx="11090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j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429520" y="235743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786446" y="2357430"/>
            <a:ext cx="117641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d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cxnSp>
        <p:nvCxnSpPr>
          <p:cNvPr id="29" name="直線矢印コネクタ 28"/>
          <p:cNvCxnSpPr/>
          <p:nvPr/>
        </p:nvCxnSpPr>
        <p:spPr>
          <a:xfrm rot="10800000" flipV="1">
            <a:off x="785786" y="1142984"/>
            <a:ext cx="6786610" cy="142876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971272"/>
              </p:ext>
            </p:extLst>
          </p:nvPr>
        </p:nvGraphicFramePr>
        <p:xfrm>
          <a:off x="428596" y="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中身（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記憶単位は</a:t>
                      </a:r>
                      <a:r>
                        <a:rPr kumimoji="1" lang="en-US" altLang="ja-JP" sz="1400" dirty="0" smtClean="0"/>
                        <a:t>8bit</a:t>
                      </a:r>
                      <a:r>
                        <a:rPr kumimoji="1" lang="ja-JP" altLang="en-US" sz="1400" dirty="0" smtClean="0"/>
                        <a:t>）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0800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</a:rPr>
                        <a:t>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0000 0011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</a:rPr>
                        <a:t>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0000 0100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</a:rPr>
                        <a:t>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</a:rPr>
                        <a:t>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0000 0110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2643174" y="785794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643174" y="207167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2643174" y="3357562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2643174" y="4643446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71670" y="714356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s[0]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71670" y="2071678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s[1]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071670" y="3357562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s[2]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071670" y="4643446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s[3]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2643174" y="6000768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71670" y="6000768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s[4]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714356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-71470" y="2071678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(s+1)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-71470" y="3357562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(s+2)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-71470" y="4714884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(s+3)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-71438" y="6072206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(s+4)</a:t>
            </a:r>
          </a:p>
        </p:txBody>
      </p:sp>
      <p:graphicFrame>
        <p:nvGraphicFramePr>
          <p:cNvPr id="36" name="表 35"/>
          <p:cNvGraphicFramePr>
            <a:graphicFrameLocks noGrp="1"/>
          </p:cNvGraphicFramePr>
          <p:nvPr/>
        </p:nvGraphicFramePr>
        <p:xfrm>
          <a:off x="4429124" y="1643050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テキスト ボックス 36"/>
          <p:cNvSpPr txBox="1"/>
          <p:nvPr/>
        </p:nvSpPr>
        <p:spPr>
          <a:xfrm>
            <a:off x="4429124" y="642918"/>
            <a:ext cx="1745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44" name="直線矢印コネクタ 43"/>
          <p:cNvCxnSpPr/>
          <p:nvPr/>
        </p:nvCxnSpPr>
        <p:spPr>
          <a:xfrm rot="5400000">
            <a:off x="4321967" y="1250141"/>
            <a:ext cx="571504" cy="71438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5786446" y="2500306"/>
            <a:ext cx="31069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配列</a:t>
            </a:r>
            <a:r>
              <a:rPr kumimoji="1" lang="en-US" altLang="ja-JP" dirty="0" smtClean="0"/>
              <a:t>s</a:t>
            </a:r>
            <a:r>
              <a:rPr kumimoji="1" lang="ja-JP" altLang="en-US" dirty="0" smtClean="0"/>
              <a:t>の実体はメモリの中に、</a:t>
            </a:r>
            <a:endParaRPr lang="en-US" altLang="ja-JP" dirty="0" smtClean="0"/>
          </a:p>
          <a:p>
            <a:r>
              <a:rPr lang="ja-JP" altLang="en-US" dirty="0" smtClean="0"/>
              <a:t>アドレスを伴なって存在する。</a:t>
            </a:r>
            <a:endParaRPr lang="en-US" altLang="ja-JP" dirty="0" smtClean="0"/>
          </a:p>
          <a:p>
            <a:r>
              <a:rPr kumimoji="1" lang="ja-JP" altLang="en-US" dirty="0" smtClean="0"/>
              <a:t>配列名</a:t>
            </a:r>
            <a:r>
              <a:rPr kumimoji="1" lang="en-US" altLang="ja-JP" dirty="0" smtClean="0"/>
              <a:t>s</a:t>
            </a:r>
            <a:r>
              <a:rPr kumimoji="1" lang="ja-JP" altLang="en-US" dirty="0" smtClean="0"/>
              <a:t>は、</a:t>
            </a:r>
            <a:r>
              <a:rPr kumimoji="1" lang="en-US" altLang="ja-JP" dirty="0" smtClean="0"/>
              <a:t>s</a:t>
            </a:r>
            <a:r>
              <a:rPr kumimoji="1" lang="ja-JP" altLang="en-US" dirty="0" smtClean="0"/>
              <a:t>の先頭アドレスを</a:t>
            </a:r>
            <a:endParaRPr kumimoji="1" lang="en-US" altLang="ja-JP" dirty="0" smtClean="0"/>
          </a:p>
          <a:p>
            <a:r>
              <a:rPr lang="ja-JP" altLang="en-US" dirty="0" smtClean="0"/>
              <a:t>　　　示す。</a:t>
            </a:r>
            <a:endParaRPr kumimoji="1" lang="en-US" altLang="ja-JP" dirty="0" smtClean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858016" y="285728"/>
            <a:ext cx="11315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int</a:t>
            </a:r>
            <a:r>
              <a:rPr lang="en-US" altLang="ja-JP" dirty="0" smtClean="0"/>
              <a:t> s[100];</a:t>
            </a:r>
          </a:p>
          <a:p>
            <a:r>
              <a:rPr lang="en-US" altLang="ja-JP" dirty="0" smtClean="0"/>
              <a:t>…</a:t>
            </a:r>
          </a:p>
          <a:p>
            <a:r>
              <a:rPr lang="en-US" altLang="ja-JP" dirty="0" smtClean="0"/>
              <a:t>f(s);</a:t>
            </a:r>
          </a:p>
          <a:p>
            <a:r>
              <a:rPr lang="en-US" altLang="ja-JP" dirty="0" smtClean="0"/>
              <a:t>…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714876" y="4572008"/>
            <a:ext cx="41364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void f(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a[])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(“a[0]=%d, a[1]=%d\n”, a[0], a[1]);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7143768" y="4643446"/>
            <a:ext cx="1500198" cy="42862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0x 40ea 0800</a:t>
            </a:r>
            <a:endParaRPr kumimoji="1" lang="ja-JP" altLang="en-US" dirty="0"/>
          </a:p>
        </p:txBody>
      </p:sp>
      <p:sp>
        <p:nvSpPr>
          <p:cNvPr id="50" name="正方形/長方形 49"/>
          <p:cNvSpPr/>
          <p:nvPr/>
        </p:nvSpPr>
        <p:spPr>
          <a:xfrm>
            <a:off x="6786578" y="4714884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a</a:t>
            </a:r>
            <a:endParaRPr lang="ja-JP" altLang="en-US" dirty="0"/>
          </a:p>
        </p:txBody>
      </p:sp>
      <p:cxnSp>
        <p:nvCxnSpPr>
          <p:cNvPr id="51" name="直線矢印コネクタ 50"/>
          <p:cNvCxnSpPr/>
          <p:nvPr/>
        </p:nvCxnSpPr>
        <p:spPr>
          <a:xfrm rot="10800000">
            <a:off x="4572000" y="2428868"/>
            <a:ext cx="2643206" cy="2286016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4572000" y="5857892"/>
            <a:ext cx="42242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3, 4</a:t>
            </a:r>
          </a:p>
          <a:p>
            <a:r>
              <a:rPr lang="ja-JP" altLang="en-US" dirty="0" smtClean="0"/>
              <a:t>と表示される：</a:t>
            </a:r>
            <a:endParaRPr lang="en-US" altLang="ja-JP" dirty="0" smtClean="0"/>
          </a:p>
          <a:p>
            <a:r>
              <a:rPr lang="ja-JP" altLang="en-US" dirty="0" smtClean="0"/>
              <a:t>関数</a:t>
            </a:r>
            <a:r>
              <a:rPr lang="en-US" altLang="ja-JP" dirty="0" smtClean="0"/>
              <a:t>f</a:t>
            </a:r>
            <a:r>
              <a:rPr lang="ja-JP" altLang="en-US" dirty="0" smtClean="0"/>
              <a:t>からは、</a:t>
            </a:r>
            <a:r>
              <a:rPr lang="en-US" altLang="ja-JP" dirty="0" smtClean="0"/>
              <a:t>a</a:t>
            </a:r>
            <a:r>
              <a:rPr lang="ja-JP" altLang="en-US" dirty="0" smtClean="0"/>
              <a:t>の名前で実体を参照する。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</a:t>
            </a:r>
            <a:r>
              <a:rPr lang="en-US" altLang="ja-JP" dirty="0" err="1" smtClean="0">
                <a:solidFill>
                  <a:schemeClr val="tx1"/>
                </a:solidFill>
              </a:rPr>
              <a:t>rmdup</a:t>
            </a:r>
            <a:r>
              <a:rPr lang="en-US" altLang="ja-JP" dirty="0" smtClean="0">
                <a:solidFill>
                  <a:schemeClr val="tx1"/>
                </a:solidFill>
              </a:rPr>
              <a:t>(s)\n");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rgbClr val="C00000"/>
                </a:solidFill>
              </a:rPr>
              <a:t>rmdup</a:t>
            </a:r>
            <a:r>
              <a:rPr lang="en-US" altLang="ja-JP" dirty="0" smtClean="0">
                <a:solidFill>
                  <a:srgbClr val="C00000"/>
                </a:solidFill>
              </a:rPr>
              <a:t>(s);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graphicFrame>
        <p:nvGraphicFramePr>
          <p:cNvPr id="36" name="表 35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テキスト ボックス 36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8" name="直線矢印コネクタ 37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34869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a[…]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6357950" y="785794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6143668" y="357166"/>
            <a:ext cx="57150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15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715040" y="357166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kumimoji="1" lang="en-US" altLang="ja-JP" dirty="0" smtClean="0"/>
              <a:t> =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5715008" y="71435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7429520" y="78579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786446" y="785794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715008" y="1285860"/>
            <a:ext cx="2786082" cy="16430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715008" y="2928934"/>
            <a:ext cx="2786082" cy="32147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for(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=0;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for(j=i+1; a[j] != EOSET; j++)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if (a[j] ==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      a[j] = NOTMEMBER;</a:t>
            </a:r>
          </a:p>
          <a:p>
            <a:pPr marL="342900" lvl="0" indent="-342900">
              <a:spcBef>
                <a:spcPct val="20000"/>
              </a:spcBef>
            </a:pPr>
            <a:endParaRPr lang="en-US" altLang="ja-JP" sz="1100" dirty="0" smtClean="0">
              <a:solidFill>
                <a:schemeClr val="tx1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d = 0;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for(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=0;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++)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if (a[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 == NOTMEMBER)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d++;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else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if (d &gt; 0)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           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-d] 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];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  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100" dirty="0" smtClean="0">
                <a:solidFill>
                  <a:schemeClr val="tx1"/>
                </a:solidFill>
              </a:rPr>
              <a:t>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-d] = a[</a:t>
            </a:r>
            <a:r>
              <a:rPr lang="en-US" altLang="ja-JP" sz="11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100" dirty="0" smtClean="0">
                <a:solidFill>
                  <a:schemeClr val="tx1"/>
                </a:solidFill>
              </a:rPr>
              <a:t>];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5715008" y="614364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00694" y="285728"/>
            <a:ext cx="212006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rmdup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429520" y="1357298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86446" y="1357298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7429520" y="185736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786446" y="1857364"/>
            <a:ext cx="11090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j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429520" y="235743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786446" y="2357430"/>
            <a:ext cx="117641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d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cxnSp>
        <p:nvCxnSpPr>
          <p:cNvPr id="29" name="直線矢印コネクタ 28"/>
          <p:cNvCxnSpPr/>
          <p:nvPr/>
        </p:nvCxnSpPr>
        <p:spPr>
          <a:xfrm rot="10800000" flipV="1">
            <a:off x="785786" y="1142984"/>
            <a:ext cx="6786610" cy="142876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右矢印 38"/>
          <p:cNvSpPr/>
          <p:nvPr/>
        </p:nvSpPr>
        <p:spPr>
          <a:xfrm rot="2783591" flipH="1">
            <a:off x="1465066" y="4274136"/>
            <a:ext cx="5149529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return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err="1" smtClean="0">
                <a:solidFill>
                  <a:schemeClr val="tx1"/>
                </a:solidFill>
              </a:rPr>
              <a:t>rmdup</a:t>
            </a:r>
            <a:r>
              <a:rPr lang="en-US" altLang="ja-JP" sz="1200" dirty="0" smtClean="0">
                <a:solidFill>
                  <a:schemeClr val="tx1"/>
                </a:solidFill>
              </a:rPr>
              <a:t>(s)</a:t>
            </a: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</a:t>
            </a:r>
            <a:r>
              <a:rPr lang="en-US" altLang="ja-JP" dirty="0" err="1" smtClean="0">
                <a:solidFill>
                  <a:schemeClr val="tx1"/>
                </a:solidFill>
              </a:rPr>
              <a:t>rmdup</a:t>
            </a:r>
            <a:r>
              <a:rPr lang="en-US" altLang="ja-JP" dirty="0" smtClean="0">
                <a:solidFill>
                  <a:schemeClr val="tx1"/>
                </a:solidFill>
              </a:rPr>
              <a:t>(s)\n");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rgbClr val="C00000"/>
                </a:solidFill>
              </a:rPr>
              <a:t>rmdup</a:t>
            </a:r>
            <a:r>
              <a:rPr lang="en-US" altLang="ja-JP" dirty="0" smtClean="0">
                <a:solidFill>
                  <a:srgbClr val="C00000"/>
                </a:solidFill>
              </a:rPr>
              <a:t>(s);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graphicFrame>
        <p:nvGraphicFramePr>
          <p:cNvPr id="36" name="表 35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テキスト ボックス 36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8" name="直線矢印コネクタ 37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34869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s[…]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正方形/長方形 39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err="1" smtClean="0">
                <a:solidFill>
                  <a:schemeClr val="tx1"/>
                </a:solidFill>
              </a:rPr>
              <a:t>rmdup</a:t>
            </a:r>
            <a:r>
              <a:rPr lang="en-US" altLang="ja-JP" sz="1200" dirty="0" smtClean="0">
                <a:solidFill>
                  <a:schemeClr val="tx1"/>
                </a:solidFill>
              </a:rPr>
              <a:t>(s)</a:t>
            </a: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41" name="表 40"/>
          <p:cNvGraphicFramePr>
            <a:graphicFrameLocks noGrp="1"/>
          </p:cNvGraphicFramePr>
          <p:nvPr/>
        </p:nvGraphicFramePr>
        <p:xfrm>
          <a:off x="4357686" y="4714884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2" name="正方形/長方形 41"/>
          <p:cNvSpPr/>
          <p:nvPr/>
        </p:nvSpPr>
        <p:spPr>
          <a:xfrm>
            <a:off x="4286248" y="4286256"/>
            <a:ext cx="23663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solidFill>
                  <a:srgbClr val="C00000"/>
                </a:solidFill>
              </a:rPr>
              <a:t>rmdup</a:t>
            </a:r>
            <a:r>
              <a:rPr lang="en-US" altLang="ja-JP" dirty="0" smtClean="0">
                <a:solidFill>
                  <a:srgbClr val="C00000"/>
                </a:solidFill>
              </a:rPr>
              <a:t>(s)</a:t>
            </a:r>
            <a:r>
              <a:rPr lang="ja-JP" altLang="en-US" dirty="0" smtClean="0">
                <a:solidFill>
                  <a:srgbClr val="C00000"/>
                </a:solidFill>
              </a:rPr>
              <a:t>の呼び出し前</a:t>
            </a:r>
            <a:endParaRPr lang="ja-JP" altLang="en-US" dirty="0"/>
          </a:p>
        </p:txBody>
      </p:sp>
      <p:sp>
        <p:nvSpPr>
          <p:cNvPr id="43" name="正方形/長方形 42"/>
          <p:cNvSpPr/>
          <p:nvPr/>
        </p:nvSpPr>
        <p:spPr>
          <a:xfrm>
            <a:off x="4429124" y="5715016"/>
            <a:ext cx="397576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rmdup</a:t>
            </a:r>
            <a:r>
              <a:rPr lang="en-US" altLang="ja-JP" dirty="0" smtClean="0"/>
              <a:t>(s)</a:t>
            </a:r>
            <a:r>
              <a:rPr lang="ja-JP" altLang="en-US" dirty="0" smtClean="0"/>
              <a:t>から参照されて、</a:t>
            </a:r>
            <a:endParaRPr lang="en-US" altLang="ja-JP" dirty="0" smtClean="0"/>
          </a:p>
          <a:p>
            <a:r>
              <a:rPr lang="en-US" altLang="ja-JP" dirty="0" smtClean="0"/>
              <a:t>main</a:t>
            </a:r>
            <a:r>
              <a:rPr lang="ja-JP" altLang="en-US" dirty="0" smtClean="0"/>
              <a:t>関数内の自動配列変数</a:t>
            </a:r>
            <a:r>
              <a:rPr lang="en-US" altLang="ja-JP" dirty="0" smtClean="0"/>
              <a:t>s</a:t>
            </a:r>
            <a:r>
              <a:rPr lang="ja-JP" altLang="en-US" dirty="0" smtClean="0"/>
              <a:t>の中身が</a:t>
            </a:r>
            <a:endParaRPr lang="en-US" altLang="ja-JP" dirty="0" smtClean="0"/>
          </a:p>
          <a:p>
            <a:r>
              <a:rPr lang="ja-JP" altLang="en-US" dirty="0" smtClean="0"/>
              <a:t>変更された。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</a:t>
            </a:r>
            <a:r>
              <a:rPr lang="en-US" altLang="ja-JP" dirty="0" err="1" smtClean="0">
                <a:solidFill>
                  <a:schemeClr val="tx1"/>
                </a:solidFill>
              </a:rPr>
              <a:t>rmdup</a:t>
            </a:r>
            <a:r>
              <a:rPr lang="en-US" altLang="ja-JP" dirty="0" smtClean="0">
                <a:solidFill>
                  <a:schemeClr val="tx1"/>
                </a:solidFill>
              </a:rPr>
              <a:t>(s)\n");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chemeClr val="tx1"/>
                </a:solidFill>
              </a:rPr>
              <a:t>rmdup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</a:t>
            </a:r>
            <a:r>
              <a:rPr lang="en-US" altLang="ja-JP" dirty="0" err="1" smtClean="0">
                <a:solidFill>
                  <a:srgbClr val="C00000"/>
                </a:solidFill>
              </a:rPr>
              <a:t>printf</a:t>
            </a:r>
            <a:r>
              <a:rPr lang="en-US" altLang="ja-JP" dirty="0" smtClean="0">
                <a:solidFill>
                  <a:srgbClr val="C00000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	</a:t>
            </a:r>
            <a:r>
              <a:rPr lang="en-US" altLang="ja-JP" dirty="0" err="1" smtClean="0">
                <a:solidFill>
                  <a:srgbClr val="C00000"/>
                </a:solidFill>
              </a:rPr>
              <a:t>printset</a:t>
            </a:r>
            <a:r>
              <a:rPr lang="en-US" altLang="ja-JP" dirty="0" smtClean="0">
                <a:solidFill>
                  <a:srgbClr val="C00000"/>
                </a:solidFill>
              </a:rPr>
              <a:t>(s);</a:t>
            </a:r>
            <a:endParaRPr kumimoji="1" lang="ja-JP" altLang="en-US" dirty="0">
              <a:solidFill>
                <a:srgbClr val="C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graphicFrame>
        <p:nvGraphicFramePr>
          <p:cNvPr id="36" name="表 35"/>
          <p:cNvGraphicFramePr>
            <a:graphicFrameLocks noGrp="1"/>
          </p:cNvGraphicFramePr>
          <p:nvPr/>
        </p:nvGraphicFramePr>
        <p:xfrm>
          <a:off x="428596" y="1357298"/>
          <a:ext cx="429293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868"/>
                <a:gridCol w="590868"/>
                <a:gridCol w="590868"/>
                <a:gridCol w="590868"/>
                <a:gridCol w="590868"/>
                <a:gridCol w="590868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…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テキスト ボックス 36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8" name="直線矢印コネクタ 37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34869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/>
                <a:gridCol w="613093"/>
                <a:gridCol w="613093"/>
                <a:gridCol w="613093"/>
                <a:gridCol w="619462"/>
                <a:gridCol w="613093"/>
                <a:gridCol w="6637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s[…]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正方形/長方形 39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err="1" smtClean="0">
                <a:solidFill>
                  <a:schemeClr val="tx1"/>
                </a:solidFill>
              </a:rPr>
              <a:t>rmdup</a:t>
            </a:r>
            <a:r>
              <a:rPr lang="en-US" altLang="ja-JP" sz="1200" dirty="0" smtClean="0">
                <a:solidFill>
                  <a:schemeClr val="tx1"/>
                </a:solidFill>
              </a:rPr>
              <a:t>(s)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s[]: 3 4 2 6 9 1 5 6 8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右矢印 15"/>
          <p:cNvSpPr/>
          <p:nvPr/>
        </p:nvSpPr>
        <p:spPr>
          <a:xfrm>
            <a:off x="500034" y="3286124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5643570" y="385762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358082" y="3929066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715008" y="3929066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643570" y="442913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5643570" y="5000636"/>
            <a:ext cx="278608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for (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 = 0; 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++) 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	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("%d ",a[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("\n");</a:t>
            </a:r>
            <a:endParaRPr kumimoji="1" lang="ja-JP" altLang="en-US" sz="1600" dirty="0"/>
          </a:p>
        </p:txBody>
      </p:sp>
      <p:sp>
        <p:nvSpPr>
          <p:cNvPr id="58" name="正方形/長方形 57"/>
          <p:cNvSpPr/>
          <p:nvPr/>
        </p:nvSpPr>
        <p:spPr>
          <a:xfrm>
            <a:off x="5643570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500694" y="3429000"/>
            <a:ext cx="22225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printset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7358082" y="450057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715008" y="4500570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rgbClr val="C00000"/>
                </a:solidFill>
              </a:rPr>
              <a:t>printf</a:t>
            </a:r>
            <a:r>
              <a:rPr lang="en-US" altLang="ja-JP" dirty="0" smtClean="0">
                <a:solidFill>
                  <a:srgbClr val="C00000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printset</a:t>
            </a:r>
            <a:r>
              <a:rPr lang="en-US" altLang="ja-JP" dirty="0" smtClean="0">
                <a:solidFill>
                  <a:schemeClr val="tx1"/>
                </a:solidFill>
              </a:rPr>
              <a:t>(s);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s[]: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右矢印 20"/>
          <p:cNvSpPr/>
          <p:nvPr/>
        </p:nvSpPr>
        <p:spPr>
          <a:xfrm>
            <a:off x="1428728" y="2643182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rgbClr val="C00000"/>
                </a:solidFill>
              </a:rPr>
              <a:t>printset</a:t>
            </a:r>
            <a:r>
              <a:rPr lang="en-US" altLang="ja-JP" dirty="0" smtClean="0">
                <a:solidFill>
                  <a:srgbClr val="C00000"/>
                </a:solidFill>
              </a:rPr>
              <a:t>(s);</a:t>
            </a:r>
            <a:endParaRPr kumimoji="1" lang="ja-JP" altLang="en-US" dirty="0">
              <a:solidFill>
                <a:srgbClr val="C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s[]: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右矢印 20"/>
          <p:cNvSpPr/>
          <p:nvPr/>
        </p:nvSpPr>
        <p:spPr>
          <a:xfrm>
            <a:off x="1428728" y="2928934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4929222" cy="214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4929222" cy="1643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2285992"/>
            <a:ext cx="492922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dirty="0" smtClean="0">
                <a:solidFill>
                  <a:schemeClr val="tx1"/>
                </a:solidFill>
              </a:rPr>
              <a:t>("s[]: ");</a:t>
            </a:r>
          </a:p>
          <a:p>
            <a:pPr>
              <a:buNone/>
            </a:pPr>
            <a:r>
              <a:rPr lang="en-US" altLang="ja-JP" dirty="0" smtClean="0">
                <a:solidFill>
                  <a:schemeClr val="tx1"/>
                </a:solidFill>
              </a:rPr>
              <a:t>		</a:t>
            </a:r>
            <a:r>
              <a:rPr lang="en-US" altLang="ja-JP" dirty="0" err="1" smtClean="0">
                <a:solidFill>
                  <a:srgbClr val="C00000"/>
                </a:solidFill>
              </a:rPr>
              <a:t>printset</a:t>
            </a:r>
            <a:r>
              <a:rPr lang="en-US" altLang="ja-JP" dirty="0" smtClean="0">
                <a:solidFill>
                  <a:srgbClr val="C00000"/>
                </a:solidFill>
              </a:rPr>
              <a:t>(s);</a:t>
            </a:r>
            <a:endParaRPr kumimoji="1" lang="ja-JP" altLang="en-US" dirty="0">
              <a:solidFill>
                <a:srgbClr val="C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500438"/>
            <a:ext cx="492922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7358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s[MAX]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5715016"/>
            <a:ext cx="3214678" cy="11429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s[]: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428596" y="1357298"/>
          <a:ext cx="452439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23862"/>
                <a:gridCol w="714412"/>
                <a:gridCol w="609600"/>
                <a:gridCol w="7477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s[15]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a[99]</a:t>
                      </a:r>
                      <a:endParaRPr kumimoji="1" lang="ja-JP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EOSET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071670" y="714356"/>
            <a:ext cx="174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 = 0x 40ea 0800</a:t>
            </a:r>
          </a:p>
        </p:txBody>
      </p:sp>
      <p:cxnSp>
        <p:nvCxnSpPr>
          <p:cNvPr id="37" name="直線矢印コネクタ 36"/>
          <p:cNvCxnSpPr/>
          <p:nvPr/>
        </p:nvCxnSpPr>
        <p:spPr>
          <a:xfrm rot="10800000" flipV="1">
            <a:off x="785786" y="1071546"/>
            <a:ext cx="1428760" cy="214314"/>
          </a:xfrm>
          <a:prstGeom prst="straightConnector1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矢印 12"/>
          <p:cNvSpPr/>
          <p:nvPr/>
        </p:nvSpPr>
        <p:spPr>
          <a:xfrm>
            <a:off x="3143240" y="2714620"/>
            <a:ext cx="3853006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C00000"/>
                </a:solidFill>
              </a:rPr>
              <a:t>printset</a:t>
            </a:r>
            <a:r>
              <a:rPr lang="en-US" altLang="ja-JP" dirty="0" smtClean="0">
                <a:solidFill>
                  <a:srgbClr val="C00000"/>
                </a:solidFill>
              </a:rPr>
              <a:t>(40ea0800)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43570" y="385762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358082" y="3929066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40ea0800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5008" y="3929066"/>
            <a:ext cx="15370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643570" y="442913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643570" y="5000636"/>
            <a:ext cx="2786082" cy="12144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for (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 = 0; 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 != EOSET; 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++) 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	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("%d ",a[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</a:rPr>
              <a:t>]);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smtClean="0">
                <a:solidFill>
                  <a:schemeClr val="tx1"/>
                </a:solidFill>
              </a:rPr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6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1600" dirty="0" smtClean="0">
                <a:solidFill>
                  <a:schemeClr val="tx1"/>
                </a:solidFill>
              </a:rPr>
              <a:t>("\n");</a:t>
            </a:r>
            <a:endParaRPr kumimoji="1" lang="ja-JP" altLang="en-US" sz="1600" dirty="0"/>
          </a:p>
        </p:txBody>
      </p:sp>
      <p:sp>
        <p:nvSpPr>
          <p:cNvPr id="19" name="正方形/長方形 18"/>
          <p:cNvSpPr/>
          <p:nvPr/>
        </p:nvSpPr>
        <p:spPr>
          <a:xfrm>
            <a:off x="5643570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500694" y="3429000"/>
            <a:ext cx="22225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</a:rPr>
              <a:t>printset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a[]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358082" y="4500570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4500570"/>
            <a:ext cx="11074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</a:t>
            </a:r>
            <a:r>
              <a:rPr lang="en-US" altLang="ja-JP" dirty="0" err="1" smtClean="0">
                <a:solidFill>
                  <a:srgbClr val="0070C0"/>
                </a:solidFill>
              </a:rPr>
              <a:t>i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3390</Words>
  <Application>Microsoft Office PowerPoint</Application>
  <PresentationFormat>画面に合わせる (4:3)</PresentationFormat>
  <Paragraphs>1480</Paragraphs>
  <Slides>52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52</vt:i4>
      </vt:variant>
    </vt:vector>
  </HeadingPairs>
  <TitlesOfParts>
    <vt:vector size="53" baseType="lpstr">
      <vt:lpstr>Office テーマ</vt:lpstr>
      <vt:lpstr>アルゴリズムとデータ構造 補足資料5-2 「サンプルプログラムsetop.c」</vt:lpstr>
      <vt:lpstr>集合の表現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集合の表現</dc:title>
  <dc:creator>tommy</dc:creator>
  <cp:lastModifiedBy>Takashi Tomii</cp:lastModifiedBy>
  <cp:revision>24</cp:revision>
  <dcterms:created xsi:type="dcterms:W3CDTF">2008-04-30T07:32:43Z</dcterms:created>
  <dcterms:modified xsi:type="dcterms:W3CDTF">2012-04-02T07:18:37Z</dcterms:modified>
</cp:coreProperties>
</file>