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9" r:id="rId2"/>
    <p:sldId id="300" r:id="rId3"/>
    <p:sldId id="301" r:id="rId4"/>
    <p:sldId id="260" r:id="rId5"/>
    <p:sldId id="261" r:id="rId6"/>
    <p:sldId id="262" r:id="rId7"/>
    <p:sldId id="264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4" r:id="rId17"/>
    <p:sldId id="272" r:id="rId18"/>
    <p:sldId id="273" r:id="rId19"/>
    <p:sldId id="298" r:id="rId20"/>
    <p:sldId id="276" r:id="rId21"/>
    <p:sldId id="275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6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ommylab.ynu.ac.jp/lecture/Algorighm/08/05/05.pdf" TargetMode="Externa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アルゴリズムとデータ構造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補足資料</a:t>
            </a:r>
            <a:r>
              <a:rPr lang="en-US" altLang="ja-JP" dirty="0" smtClean="0"/>
              <a:t>5-1</a:t>
            </a:r>
            <a:br>
              <a:rPr lang="en-US" altLang="ja-JP" dirty="0" smtClean="0"/>
            </a:br>
            <a:r>
              <a:rPr lang="ja-JP" altLang="en-US" dirty="0" smtClean="0"/>
              <a:t>「メモリとポインタ」</a:t>
            </a:r>
            <a:endParaRPr kumimoji="1" lang="ja-JP" altLang="en-US" dirty="0"/>
          </a:p>
        </p:txBody>
      </p:sp>
      <p:sp>
        <p:nvSpPr>
          <p:cNvPr id="5" name="サブタイトル 2"/>
          <p:cNvSpPr>
            <a:spLocks noGrp="1"/>
          </p:cNvSpPr>
          <p:nvPr>
            <p:ph type="subTitle" idx="1"/>
          </p:nvPr>
        </p:nvSpPr>
        <p:spPr>
          <a:xfrm>
            <a:off x="5868144" y="5517232"/>
            <a:ext cx="3160440" cy="1176536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kumimoji="1" lang="ja-JP" altLang="en-US" dirty="0" smtClean="0"/>
              <a:t>横浜国立大学</a:t>
            </a:r>
            <a:endParaRPr kumimoji="1" lang="en-US" altLang="ja-JP" dirty="0" smtClean="0"/>
          </a:p>
          <a:p>
            <a:pPr algn="r"/>
            <a:r>
              <a:rPr lang="ja-JP" altLang="en-US" dirty="0"/>
              <a:t>理工</a:t>
            </a:r>
            <a:r>
              <a:rPr lang="ja-JP" altLang="en-US" dirty="0" smtClean="0"/>
              <a:t>学部</a:t>
            </a:r>
            <a:endParaRPr lang="en-US" altLang="ja-JP" dirty="0" smtClean="0"/>
          </a:p>
          <a:p>
            <a:pPr algn="r"/>
            <a:r>
              <a:rPr lang="ja-JP" altLang="en-US" dirty="0" smtClean="0"/>
              <a:t> </a:t>
            </a:r>
            <a:r>
              <a:rPr lang="ja-JP" altLang="en-US" dirty="0"/>
              <a:t>数物・電子情報系学科</a:t>
            </a:r>
            <a:endParaRPr lang="en-US" altLang="ja-JP" dirty="0"/>
          </a:p>
          <a:p>
            <a:pPr algn="r"/>
            <a:r>
              <a:rPr lang="ja-JP" altLang="en-US" dirty="0"/>
              <a:t>富井尚志</a:t>
            </a:r>
            <a:endParaRPr lang="en-US" altLang="ja-JP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4929190" y="121920"/>
          <a:ext cx="3857652" cy="673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8389"/>
                <a:gridCol w="2149263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中身（</a:t>
                      </a:r>
                      <a:r>
                        <a:rPr kumimoji="1" lang="en-US" altLang="ja-JP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記憶単位は</a:t>
                      </a:r>
                      <a:r>
                        <a:rPr kumimoji="1" lang="en-US" altLang="ja-JP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8bit</a:t>
                      </a: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）</a:t>
                      </a:r>
                      <a:endParaRPr kumimoji="1" lang="ja-JP" altLang="en-U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0801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0802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0100</a:t>
                      </a:r>
                      <a:r>
                        <a:rPr kumimoji="1" lang="en-US" altLang="ja-JP" sz="1600" baseline="0" dirty="0" smtClean="0"/>
                        <a:t> 1011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0803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1011 1111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0805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0806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</a:t>
                      </a:r>
                      <a:r>
                        <a:rPr kumimoji="1" lang="en-US" altLang="ja-JP" sz="1600" baseline="0" dirty="0" smtClean="0"/>
                        <a:t>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0807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</a:t>
                      </a:r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1 0100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0100 0001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1011 0111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080a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0100 0001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080b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0100 0000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080d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1110 1010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080e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0000 1000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080f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0000 0100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0810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6" name="テキスト ボックス 25"/>
          <p:cNvSpPr txBox="1"/>
          <p:nvPr/>
        </p:nvSpPr>
        <p:spPr>
          <a:xfrm>
            <a:off x="285752" y="214290"/>
            <a:ext cx="3288464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main(void)</a:t>
            </a:r>
          </a:p>
          <a:p>
            <a:r>
              <a:rPr lang="en-US" altLang="ja-JP" dirty="0"/>
              <a:t>{</a:t>
            </a:r>
            <a:endParaRPr kumimoji="1" lang="en-US" altLang="ja-JP" dirty="0" smtClean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</a:t>
            </a:r>
            <a:r>
              <a:rPr kumimoji="1" lang="en-US" altLang="ja-JP" dirty="0" smtClean="0">
                <a:solidFill>
                  <a:srgbClr val="00B0F0"/>
                </a:solidFill>
              </a:rPr>
              <a:t>a</a:t>
            </a:r>
            <a:r>
              <a:rPr kumimoji="1" lang="en-US" altLang="ja-JP" dirty="0" smtClean="0"/>
              <a:t>;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*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r>
              <a:rPr lang="en-US" altLang="ja-JP" dirty="0" smtClean="0"/>
              <a:t>;</a:t>
            </a:r>
          </a:p>
          <a:p>
            <a:endParaRPr lang="en-US" altLang="ja-JP" dirty="0" smtClean="0"/>
          </a:p>
          <a:p>
            <a:r>
              <a:rPr lang="ja-JP" altLang="en-US" dirty="0" smtClean="0">
                <a:solidFill>
                  <a:srgbClr val="00B050"/>
                </a:solidFill>
              </a:rPr>
              <a:t>    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r>
              <a:rPr lang="en-US" altLang="ja-JP" dirty="0" smtClean="0">
                <a:solidFill>
                  <a:srgbClr val="00B050"/>
                </a:solidFill>
              </a:rPr>
              <a:t> </a:t>
            </a:r>
            <a:r>
              <a:rPr lang="en-US" altLang="ja-JP" dirty="0" smtClean="0"/>
              <a:t>= &amp;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;</a:t>
            </a:r>
          </a:p>
          <a:p>
            <a:endParaRPr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 = 20;</a:t>
            </a:r>
            <a:endParaRPr kumimoji="1"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(“a:</a:t>
            </a:r>
            <a:r>
              <a:rPr lang="en-US" altLang="ja-JP" dirty="0" smtClean="0">
                <a:solidFill>
                  <a:srgbClr val="00B050"/>
                </a:solidFill>
              </a:rPr>
              <a:t>%x </a:t>
            </a:r>
            <a:r>
              <a:rPr lang="en-US" altLang="ja-JP" dirty="0" smtClean="0"/>
              <a:t>= </a:t>
            </a:r>
            <a:r>
              <a:rPr lang="en-US" altLang="ja-JP" dirty="0" smtClean="0">
                <a:solidFill>
                  <a:srgbClr val="00B0F0"/>
                </a:solidFill>
              </a:rPr>
              <a:t>%d</a:t>
            </a:r>
            <a:r>
              <a:rPr lang="en-US" altLang="ja-JP" dirty="0" smtClean="0"/>
              <a:t>\n”, </a:t>
            </a:r>
            <a:r>
              <a:rPr lang="en-US" altLang="ja-JP" dirty="0" smtClean="0">
                <a:solidFill>
                  <a:srgbClr val="00B050"/>
                </a:solidFill>
              </a:rPr>
              <a:t>&amp;a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);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  </a:t>
            </a:r>
            <a:r>
              <a:rPr lang="en-US" altLang="ja-JP" dirty="0" smtClean="0">
                <a:solidFill>
                  <a:srgbClr val="00B0F0"/>
                </a:solidFill>
              </a:rPr>
              <a:t>*</a:t>
            </a:r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r>
              <a:rPr lang="en-US" altLang="ja-JP" dirty="0" smtClean="0">
                <a:solidFill>
                  <a:srgbClr val="00B0F0"/>
                </a:solidFill>
              </a:rPr>
              <a:t> = *</a:t>
            </a:r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r>
              <a:rPr lang="en-US" altLang="ja-JP" dirty="0" smtClean="0">
                <a:solidFill>
                  <a:srgbClr val="00B0F0"/>
                </a:solidFill>
              </a:rPr>
              <a:t> </a:t>
            </a:r>
            <a:r>
              <a:rPr lang="en-US" altLang="ja-JP" dirty="0" smtClean="0"/>
              <a:t>+1;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</a:t>
            </a:r>
            <a:r>
              <a:rPr lang="en-US" altLang="ja-JP" dirty="0" err="1" smtClean="0"/>
              <a:t>ap</a:t>
            </a:r>
            <a:r>
              <a:rPr lang="en-US" altLang="ja-JP" dirty="0" smtClean="0"/>
              <a:t>:%x=%d\n”, 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*</a:t>
            </a:r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r>
              <a:rPr lang="en-US" altLang="ja-JP" dirty="0" smtClean="0"/>
              <a:t>);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  return 0;</a:t>
            </a:r>
          </a:p>
          <a:p>
            <a:r>
              <a:rPr kumimoji="1" lang="en-US" altLang="ja-JP" dirty="0"/>
              <a:t>}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grpSp>
        <p:nvGrpSpPr>
          <p:cNvPr id="2" name="グループ化 15"/>
          <p:cNvGrpSpPr/>
          <p:nvPr/>
        </p:nvGrpSpPr>
        <p:grpSpPr>
          <a:xfrm>
            <a:off x="0" y="4786322"/>
            <a:ext cx="3286148" cy="1074959"/>
            <a:chOff x="4572000" y="2928934"/>
            <a:chExt cx="3286148" cy="1074959"/>
          </a:xfrm>
        </p:grpSpPr>
        <p:sp>
          <p:nvSpPr>
            <p:cNvPr id="28" name="正方形/長方形 27"/>
            <p:cNvSpPr/>
            <p:nvPr/>
          </p:nvSpPr>
          <p:spPr>
            <a:xfrm>
              <a:off x="5000628" y="3000372"/>
              <a:ext cx="2857520" cy="28575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>
                  <a:solidFill>
                    <a:srgbClr val="00B050"/>
                  </a:solidFill>
                </a:rPr>
                <a:t>0x 40ea 0804</a:t>
              </a:r>
              <a:endParaRPr kumimoji="1" lang="ja-JP" altLang="en-US" dirty="0">
                <a:solidFill>
                  <a:srgbClr val="00B050"/>
                </a:solidFill>
              </a:endParaRPr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4572000" y="2928934"/>
              <a:ext cx="5229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 </a:t>
              </a:r>
              <a:r>
                <a:rPr lang="en-US" altLang="ja-JP" dirty="0" err="1" smtClean="0">
                  <a:solidFill>
                    <a:srgbClr val="00B050"/>
                  </a:solidFill>
                </a:rPr>
                <a:t>ap</a:t>
              </a:r>
              <a:r>
                <a:rPr lang="en-US" altLang="ja-JP" dirty="0" smtClean="0"/>
                <a:t> </a:t>
              </a:r>
              <a:endParaRPr kumimoji="1" lang="ja-JP" altLang="en-US" dirty="0"/>
            </a:p>
          </p:txBody>
        </p:sp>
        <p:cxnSp>
          <p:nvCxnSpPr>
            <p:cNvPr id="30" name="直線矢印コネクタ 29"/>
            <p:cNvCxnSpPr/>
            <p:nvPr/>
          </p:nvCxnSpPr>
          <p:spPr>
            <a:xfrm>
              <a:off x="5072066" y="3500438"/>
              <a:ext cx="2714644" cy="1588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テキスト ボックス 30"/>
            <p:cNvSpPr txBox="1"/>
            <p:nvPr/>
          </p:nvSpPr>
          <p:spPr>
            <a:xfrm>
              <a:off x="5429256" y="3357562"/>
              <a:ext cx="1970411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 </a:t>
              </a:r>
              <a:r>
                <a:rPr lang="ja-JP" altLang="en-US" dirty="0" smtClean="0"/>
                <a:t>ポインタ型（</a:t>
              </a:r>
              <a:r>
                <a:rPr lang="en-US" altLang="ja-JP" dirty="0" smtClean="0"/>
                <a:t>32bit</a:t>
              </a:r>
              <a:r>
                <a:rPr lang="ja-JP" altLang="en-US" dirty="0" smtClean="0"/>
                <a:t>）</a:t>
              </a:r>
              <a:endParaRPr lang="en-US" altLang="ja-JP" dirty="0" smtClean="0"/>
            </a:p>
            <a:p>
              <a:r>
                <a:rPr lang="ja-JP" altLang="en-US" dirty="0" smtClean="0"/>
                <a:t>参照先は</a:t>
              </a:r>
              <a:r>
                <a:rPr lang="en-US" altLang="ja-JP" dirty="0" err="1" smtClean="0"/>
                <a:t>int</a:t>
              </a:r>
              <a:r>
                <a:rPr lang="ja-JP" altLang="en-US" dirty="0" smtClean="0"/>
                <a:t>型</a:t>
              </a:r>
              <a:r>
                <a:rPr lang="en-US" altLang="ja-JP" dirty="0" smtClean="0"/>
                <a:t> </a:t>
              </a:r>
              <a:endParaRPr kumimoji="1" lang="ja-JP" altLang="en-US" dirty="0"/>
            </a:p>
          </p:txBody>
        </p:sp>
      </p:grpSp>
      <p:sp>
        <p:nvSpPr>
          <p:cNvPr id="12" name="右矢印 11"/>
          <p:cNvSpPr/>
          <p:nvPr/>
        </p:nvSpPr>
        <p:spPr>
          <a:xfrm>
            <a:off x="142844" y="3071810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" name="カギ線コネクタ 10"/>
          <p:cNvCxnSpPr/>
          <p:nvPr/>
        </p:nvCxnSpPr>
        <p:spPr>
          <a:xfrm flipV="1">
            <a:off x="2571736" y="2428868"/>
            <a:ext cx="4143404" cy="2571768"/>
          </a:xfrm>
          <a:prstGeom prst="bentConnector3">
            <a:avLst>
              <a:gd name="adj1" fmla="val 32621"/>
            </a:avLst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/>
          <p:cNvSpPr/>
          <p:nvPr/>
        </p:nvSpPr>
        <p:spPr>
          <a:xfrm>
            <a:off x="7143768" y="2193598"/>
            <a:ext cx="1643074" cy="128588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572264" y="2143116"/>
            <a:ext cx="532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*</a:t>
            </a:r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143240" y="3714752"/>
            <a:ext cx="1635384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＊：参照</a:t>
            </a:r>
            <a:endParaRPr kumimoji="1" lang="en-US" altLang="ja-JP" dirty="0" smtClean="0"/>
          </a:p>
          <a:p>
            <a:r>
              <a:rPr lang="ja-JP" altLang="en-US" dirty="0" smtClean="0"/>
              <a:t>そのアドレスの</a:t>
            </a:r>
            <a:endParaRPr lang="en-US" altLang="ja-JP" dirty="0" smtClean="0"/>
          </a:p>
          <a:p>
            <a:r>
              <a:rPr kumimoji="1" lang="ja-JP" altLang="en-US" dirty="0" smtClean="0"/>
              <a:t>内容を見る</a:t>
            </a:r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6143636" y="3571876"/>
            <a:ext cx="1928733" cy="116955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sz="1400" dirty="0" smtClean="0"/>
              <a:t>参照先の大きさ（型）は</a:t>
            </a:r>
            <a:endParaRPr lang="en-US" altLang="ja-JP" sz="1400" dirty="0" smtClean="0"/>
          </a:p>
          <a:p>
            <a:r>
              <a:rPr lang="ja-JP" altLang="en-US" sz="1400" dirty="0" smtClean="0"/>
              <a:t>宣言で</a:t>
            </a:r>
            <a:r>
              <a:rPr kumimoji="1" lang="ja-JP" altLang="en-US" sz="1400" dirty="0" smtClean="0"/>
              <a:t>指定したとおり。</a:t>
            </a:r>
            <a:endParaRPr kumimoji="1" lang="en-US" altLang="ja-JP" sz="1400" dirty="0" smtClean="0"/>
          </a:p>
          <a:p>
            <a:r>
              <a:rPr kumimoji="1" lang="ja-JP" altLang="en-US" sz="1400" dirty="0" smtClean="0"/>
              <a:t>すなわち、</a:t>
            </a:r>
            <a:endParaRPr kumimoji="1" lang="en-US" altLang="ja-JP" sz="1400" dirty="0" smtClean="0"/>
          </a:p>
          <a:p>
            <a:r>
              <a:rPr kumimoji="1" lang="en-US" altLang="ja-JP" sz="1400" dirty="0" err="1" smtClean="0"/>
              <a:t>int</a:t>
            </a:r>
            <a:r>
              <a:rPr kumimoji="1" lang="en-US" altLang="ja-JP" sz="1400" dirty="0" smtClean="0"/>
              <a:t> *</a:t>
            </a:r>
            <a:r>
              <a:rPr kumimoji="1" lang="en-US" altLang="ja-JP" sz="1400" dirty="0" err="1" smtClean="0"/>
              <a:t>ap</a:t>
            </a:r>
            <a:r>
              <a:rPr kumimoji="1" lang="ja-JP" altLang="en-US" sz="1400" dirty="0" smtClean="0"/>
              <a:t>；</a:t>
            </a:r>
            <a:endParaRPr kumimoji="1" lang="en-US" altLang="ja-JP" sz="1400" dirty="0" smtClean="0"/>
          </a:p>
          <a:p>
            <a:r>
              <a:rPr lang="ja-JP" altLang="en-US" sz="1400" dirty="0" smtClean="0"/>
              <a:t>より、</a:t>
            </a:r>
            <a:r>
              <a:rPr kumimoji="1" lang="en-US" altLang="ja-JP" sz="1400" dirty="0" smtClean="0"/>
              <a:t>*</a:t>
            </a:r>
            <a:r>
              <a:rPr kumimoji="1" lang="en-US" altLang="ja-JP" sz="1400" dirty="0" err="1" smtClean="0"/>
              <a:t>ap</a:t>
            </a:r>
            <a:r>
              <a:rPr kumimoji="1" lang="ja-JP" altLang="en-US" sz="1400" dirty="0" smtClean="0"/>
              <a:t>は</a:t>
            </a:r>
            <a:r>
              <a:rPr kumimoji="1" lang="en-US" altLang="ja-JP" sz="1400" dirty="0" err="1" smtClean="0"/>
              <a:t>int</a:t>
            </a:r>
            <a:r>
              <a:rPr kumimoji="1" lang="ja-JP" altLang="en-US" sz="1400" dirty="0" smtClean="0"/>
              <a:t>型</a:t>
            </a:r>
            <a:endParaRPr kumimoji="1" lang="en-US" altLang="ja-JP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4929190" y="121920"/>
          <a:ext cx="3857652" cy="673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8389"/>
                <a:gridCol w="2149263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中身（</a:t>
                      </a:r>
                      <a:r>
                        <a:rPr kumimoji="1" lang="en-US" altLang="ja-JP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記憶単位は</a:t>
                      </a:r>
                      <a:r>
                        <a:rPr kumimoji="1" lang="en-US" altLang="ja-JP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8bit</a:t>
                      </a: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）</a:t>
                      </a:r>
                      <a:endParaRPr kumimoji="1" lang="ja-JP" altLang="en-U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0801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0802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0100</a:t>
                      </a:r>
                      <a:r>
                        <a:rPr kumimoji="1" lang="en-US" altLang="ja-JP" sz="1600" baseline="0" dirty="0" smtClean="0"/>
                        <a:t> 1011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0803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1011 1111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0805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0806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</a:t>
                      </a:r>
                      <a:r>
                        <a:rPr kumimoji="1" lang="en-US" altLang="ja-JP" sz="1600" baseline="0" dirty="0" smtClean="0"/>
                        <a:t>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0807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</a:t>
                      </a:r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1 010</a:t>
                      </a:r>
                      <a:r>
                        <a:rPr kumimoji="1" lang="en-US" altLang="ja-JP" sz="1600" dirty="0" smtClean="0">
                          <a:solidFill>
                            <a:srgbClr val="FFC000"/>
                          </a:solidFill>
                        </a:rPr>
                        <a:t>1</a:t>
                      </a:r>
                      <a:endParaRPr kumimoji="1" lang="ja-JP" altLang="en-US" sz="1600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0100 0001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1011 0111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080a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0100 0001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080b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0100 0000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080d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1110 1010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080e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0000 1000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080f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0000 0100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0810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6" name="テキスト ボックス 25"/>
          <p:cNvSpPr txBox="1"/>
          <p:nvPr/>
        </p:nvSpPr>
        <p:spPr>
          <a:xfrm>
            <a:off x="285752" y="214290"/>
            <a:ext cx="3288464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main(void)</a:t>
            </a:r>
          </a:p>
          <a:p>
            <a:r>
              <a:rPr lang="en-US" altLang="ja-JP" dirty="0"/>
              <a:t>{</a:t>
            </a:r>
            <a:endParaRPr kumimoji="1" lang="en-US" altLang="ja-JP" dirty="0" smtClean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</a:t>
            </a:r>
            <a:r>
              <a:rPr kumimoji="1" lang="en-US" altLang="ja-JP" dirty="0" smtClean="0">
                <a:solidFill>
                  <a:srgbClr val="00B0F0"/>
                </a:solidFill>
              </a:rPr>
              <a:t>a</a:t>
            </a:r>
            <a:r>
              <a:rPr kumimoji="1" lang="en-US" altLang="ja-JP" dirty="0" smtClean="0"/>
              <a:t>;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*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r>
              <a:rPr lang="en-US" altLang="ja-JP" dirty="0" smtClean="0"/>
              <a:t>;</a:t>
            </a:r>
          </a:p>
          <a:p>
            <a:endParaRPr lang="en-US" altLang="ja-JP" dirty="0" smtClean="0"/>
          </a:p>
          <a:p>
            <a:r>
              <a:rPr lang="ja-JP" altLang="en-US" dirty="0" smtClean="0">
                <a:solidFill>
                  <a:srgbClr val="00B050"/>
                </a:solidFill>
              </a:rPr>
              <a:t>    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r>
              <a:rPr lang="en-US" altLang="ja-JP" dirty="0" smtClean="0">
                <a:solidFill>
                  <a:srgbClr val="00B050"/>
                </a:solidFill>
              </a:rPr>
              <a:t> </a:t>
            </a:r>
            <a:r>
              <a:rPr lang="en-US" altLang="ja-JP" dirty="0" smtClean="0"/>
              <a:t>= &amp;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;</a:t>
            </a:r>
          </a:p>
          <a:p>
            <a:endParaRPr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 = 20;</a:t>
            </a:r>
            <a:endParaRPr kumimoji="1"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(“a:</a:t>
            </a:r>
            <a:r>
              <a:rPr lang="en-US" altLang="ja-JP" dirty="0" smtClean="0">
                <a:solidFill>
                  <a:srgbClr val="00B050"/>
                </a:solidFill>
              </a:rPr>
              <a:t>%x </a:t>
            </a:r>
            <a:r>
              <a:rPr lang="en-US" altLang="ja-JP" dirty="0" smtClean="0"/>
              <a:t>= </a:t>
            </a:r>
            <a:r>
              <a:rPr lang="en-US" altLang="ja-JP" dirty="0" smtClean="0">
                <a:solidFill>
                  <a:srgbClr val="00B0F0"/>
                </a:solidFill>
              </a:rPr>
              <a:t>%d</a:t>
            </a:r>
            <a:r>
              <a:rPr lang="en-US" altLang="ja-JP" dirty="0" smtClean="0"/>
              <a:t>\n”, </a:t>
            </a:r>
            <a:r>
              <a:rPr lang="en-US" altLang="ja-JP" dirty="0" smtClean="0">
                <a:solidFill>
                  <a:srgbClr val="00B050"/>
                </a:solidFill>
              </a:rPr>
              <a:t>&amp;a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);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  </a:t>
            </a:r>
            <a:r>
              <a:rPr lang="en-US" altLang="ja-JP" dirty="0" smtClean="0">
                <a:solidFill>
                  <a:srgbClr val="00B0F0"/>
                </a:solidFill>
              </a:rPr>
              <a:t>*</a:t>
            </a:r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r>
              <a:rPr lang="en-US" altLang="ja-JP" dirty="0" smtClean="0">
                <a:solidFill>
                  <a:srgbClr val="00B0F0"/>
                </a:solidFill>
              </a:rPr>
              <a:t> = *</a:t>
            </a:r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r>
              <a:rPr lang="en-US" altLang="ja-JP" dirty="0" smtClean="0">
                <a:solidFill>
                  <a:srgbClr val="00B0F0"/>
                </a:solidFill>
              </a:rPr>
              <a:t> </a:t>
            </a:r>
            <a:r>
              <a:rPr lang="en-US" altLang="ja-JP" dirty="0" smtClean="0"/>
              <a:t>+1;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</a:t>
            </a:r>
            <a:r>
              <a:rPr lang="en-US" altLang="ja-JP" dirty="0" err="1" smtClean="0"/>
              <a:t>ap</a:t>
            </a:r>
            <a:r>
              <a:rPr lang="en-US" altLang="ja-JP" dirty="0" smtClean="0"/>
              <a:t>:%x=%d\n”, 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*</a:t>
            </a:r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r>
              <a:rPr lang="en-US" altLang="ja-JP" dirty="0" smtClean="0"/>
              <a:t>);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  return 0;</a:t>
            </a:r>
          </a:p>
          <a:p>
            <a:r>
              <a:rPr kumimoji="1" lang="en-US" altLang="ja-JP" dirty="0"/>
              <a:t>}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grpSp>
        <p:nvGrpSpPr>
          <p:cNvPr id="2" name="グループ化 15"/>
          <p:cNvGrpSpPr/>
          <p:nvPr/>
        </p:nvGrpSpPr>
        <p:grpSpPr>
          <a:xfrm>
            <a:off x="0" y="4786322"/>
            <a:ext cx="3286148" cy="1074959"/>
            <a:chOff x="4572000" y="2928934"/>
            <a:chExt cx="3286148" cy="1074959"/>
          </a:xfrm>
        </p:grpSpPr>
        <p:sp>
          <p:nvSpPr>
            <p:cNvPr id="28" name="正方形/長方形 27"/>
            <p:cNvSpPr/>
            <p:nvPr/>
          </p:nvSpPr>
          <p:spPr>
            <a:xfrm>
              <a:off x="5000628" y="3000372"/>
              <a:ext cx="2857520" cy="28575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>
                  <a:solidFill>
                    <a:srgbClr val="00B050"/>
                  </a:solidFill>
                </a:rPr>
                <a:t>0x 40ea 0804</a:t>
              </a:r>
              <a:endParaRPr kumimoji="1" lang="ja-JP" altLang="en-US" dirty="0">
                <a:solidFill>
                  <a:srgbClr val="00B050"/>
                </a:solidFill>
              </a:endParaRPr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4572000" y="2928934"/>
              <a:ext cx="5229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 </a:t>
              </a:r>
              <a:r>
                <a:rPr lang="en-US" altLang="ja-JP" dirty="0" err="1" smtClean="0">
                  <a:solidFill>
                    <a:srgbClr val="00B050"/>
                  </a:solidFill>
                </a:rPr>
                <a:t>ap</a:t>
              </a:r>
              <a:r>
                <a:rPr lang="en-US" altLang="ja-JP" dirty="0" smtClean="0"/>
                <a:t> </a:t>
              </a:r>
              <a:endParaRPr kumimoji="1" lang="ja-JP" altLang="en-US" dirty="0"/>
            </a:p>
          </p:txBody>
        </p:sp>
        <p:cxnSp>
          <p:nvCxnSpPr>
            <p:cNvPr id="30" name="直線矢印コネクタ 29"/>
            <p:cNvCxnSpPr/>
            <p:nvPr/>
          </p:nvCxnSpPr>
          <p:spPr>
            <a:xfrm>
              <a:off x="5072066" y="3500438"/>
              <a:ext cx="2714644" cy="1588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テキスト ボックス 30"/>
            <p:cNvSpPr txBox="1"/>
            <p:nvPr/>
          </p:nvSpPr>
          <p:spPr>
            <a:xfrm>
              <a:off x="5429256" y="3357562"/>
              <a:ext cx="1970411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 </a:t>
              </a:r>
              <a:r>
                <a:rPr lang="ja-JP" altLang="en-US" dirty="0" smtClean="0"/>
                <a:t>ポインタ型（</a:t>
              </a:r>
              <a:r>
                <a:rPr lang="en-US" altLang="ja-JP" dirty="0" smtClean="0"/>
                <a:t>32bit</a:t>
              </a:r>
              <a:r>
                <a:rPr lang="ja-JP" altLang="en-US" dirty="0" smtClean="0"/>
                <a:t>）</a:t>
              </a:r>
              <a:endParaRPr lang="en-US" altLang="ja-JP" dirty="0" smtClean="0"/>
            </a:p>
            <a:p>
              <a:r>
                <a:rPr lang="ja-JP" altLang="en-US" dirty="0" smtClean="0"/>
                <a:t>参照先は</a:t>
              </a:r>
              <a:r>
                <a:rPr lang="en-US" altLang="ja-JP" dirty="0" err="1" smtClean="0"/>
                <a:t>int</a:t>
              </a:r>
              <a:r>
                <a:rPr lang="ja-JP" altLang="en-US" dirty="0" smtClean="0"/>
                <a:t>型</a:t>
              </a:r>
              <a:r>
                <a:rPr lang="en-US" altLang="ja-JP" dirty="0" smtClean="0"/>
                <a:t> </a:t>
              </a:r>
              <a:endParaRPr kumimoji="1" lang="ja-JP" altLang="en-US" dirty="0"/>
            </a:p>
          </p:txBody>
        </p:sp>
      </p:grpSp>
      <p:sp>
        <p:nvSpPr>
          <p:cNvPr id="12" name="右矢印 11"/>
          <p:cNvSpPr/>
          <p:nvPr/>
        </p:nvSpPr>
        <p:spPr>
          <a:xfrm>
            <a:off x="142844" y="3071810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/>
          <p:cNvSpPr/>
          <p:nvPr/>
        </p:nvSpPr>
        <p:spPr>
          <a:xfrm>
            <a:off x="7143768" y="2193598"/>
            <a:ext cx="1643074" cy="128588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572264" y="2143116"/>
            <a:ext cx="532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*</a:t>
            </a:r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3214678" y="1500174"/>
            <a:ext cx="178766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*</a:t>
            </a:r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r>
              <a:rPr lang="en-US" altLang="ja-JP" dirty="0" smtClean="0">
                <a:solidFill>
                  <a:srgbClr val="00B0F0"/>
                </a:solidFill>
              </a:rPr>
              <a:t> = *</a:t>
            </a:r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r>
              <a:rPr lang="en-US" altLang="ja-JP" dirty="0" smtClean="0">
                <a:solidFill>
                  <a:srgbClr val="00B0F0"/>
                </a:solidFill>
              </a:rPr>
              <a:t> </a:t>
            </a:r>
            <a:r>
              <a:rPr lang="en-US" altLang="ja-JP" dirty="0" smtClean="0"/>
              <a:t>+1;</a:t>
            </a:r>
          </a:p>
          <a:p>
            <a:r>
              <a:rPr lang="ja-JP" altLang="en-US" dirty="0" smtClean="0">
                <a:solidFill>
                  <a:srgbClr val="FFC000"/>
                </a:solidFill>
              </a:rPr>
              <a:t>参照先の中身に</a:t>
            </a:r>
            <a:endParaRPr lang="en-US" altLang="ja-JP" dirty="0" smtClean="0">
              <a:solidFill>
                <a:srgbClr val="FFC000"/>
              </a:solidFill>
            </a:endParaRPr>
          </a:p>
          <a:p>
            <a:r>
              <a:rPr lang="en-US" altLang="ja-JP" dirty="0" smtClean="0">
                <a:solidFill>
                  <a:srgbClr val="FFC000"/>
                </a:solidFill>
              </a:rPr>
              <a:t>1</a:t>
            </a:r>
            <a:r>
              <a:rPr lang="ja-JP" altLang="en-US" dirty="0" smtClean="0">
                <a:solidFill>
                  <a:srgbClr val="FFC000"/>
                </a:solidFill>
              </a:rPr>
              <a:t>を加える</a:t>
            </a:r>
            <a:endParaRPr lang="en-US" altLang="ja-JP" dirty="0" smtClean="0">
              <a:solidFill>
                <a:srgbClr val="FFC000"/>
              </a:solidFill>
            </a:endParaRPr>
          </a:p>
        </p:txBody>
      </p:sp>
      <p:cxnSp>
        <p:nvCxnSpPr>
          <p:cNvPr id="15" name="カギ線コネクタ 14"/>
          <p:cNvCxnSpPr/>
          <p:nvPr/>
        </p:nvCxnSpPr>
        <p:spPr>
          <a:xfrm flipV="1">
            <a:off x="2571736" y="2428868"/>
            <a:ext cx="4143404" cy="2571768"/>
          </a:xfrm>
          <a:prstGeom prst="bentConnector3">
            <a:avLst>
              <a:gd name="adj1" fmla="val 32621"/>
            </a:avLst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3143240" y="3714752"/>
            <a:ext cx="1635384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＊：参照</a:t>
            </a:r>
            <a:endParaRPr kumimoji="1" lang="en-US" altLang="ja-JP" dirty="0" smtClean="0"/>
          </a:p>
          <a:p>
            <a:r>
              <a:rPr lang="ja-JP" altLang="en-US" dirty="0" smtClean="0"/>
              <a:t>そのアドレスの</a:t>
            </a:r>
            <a:endParaRPr lang="en-US" altLang="ja-JP" dirty="0" smtClean="0"/>
          </a:p>
          <a:p>
            <a:r>
              <a:rPr kumimoji="1" lang="ja-JP" altLang="en-US" dirty="0" smtClean="0"/>
              <a:t>内容を見る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143636" y="3571876"/>
            <a:ext cx="1928733" cy="116955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sz="1400" dirty="0" smtClean="0"/>
              <a:t>参照先の大きさ（型）は</a:t>
            </a:r>
            <a:endParaRPr lang="en-US" altLang="ja-JP" sz="1400" dirty="0" smtClean="0"/>
          </a:p>
          <a:p>
            <a:r>
              <a:rPr lang="ja-JP" altLang="en-US" sz="1400" dirty="0" smtClean="0"/>
              <a:t>宣言で</a:t>
            </a:r>
            <a:r>
              <a:rPr kumimoji="1" lang="ja-JP" altLang="en-US" sz="1400" dirty="0" smtClean="0"/>
              <a:t>指定したとおり。</a:t>
            </a:r>
            <a:endParaRPr kumimoji="1" lang="en-US" altLang="ja-JP" sz="1400" dirty="0" smtClean="0"/>
          </a:p>
          <a:p>
            <a:r>
              <a:rPr kumimoji="1" lang="ja-JP" altLang="en-US" sz="1400" dirty="0" smtClean="0"/>
              <a:t>すなわち、</a:t>
            </a:r>
            <a:endParaRPr kumimoji="1" lang="en-US" altLang="ja-JP" sz="1400" dirty="0" smtClean="0"/>
          </a:p>
          <a:p>
            <a:r>
              <a:rPr kumimoji="1" lang="en-US" altLang="ja-JP" sz="1400" dirty="0" err="1" smtClean="0"/>
              <a:t>int</a:t>
            </a:r>
            <a:r>
              <a:rPr kumimoji="1" lang="en-US" altLang="ja-JP" sz="1400" dirty="0" smtClean="0"/>
              <a:t> *</a:t>
            </a:r>
            <a:r>
              <a:rPr kumimoji="1" lang="en-US" altLang="ja-JP" sz="1400" dirty="0" err="1" smtClean="0"/>
              <a:t>ap</a:t>
            </a:r>
            <a:r>
              <a:rPr kumimoji="1" lang="ja-JP" altLang="en-US" sz="1400" dirty="0" smtClean="0"/>
              <a:t>；</a:t>
            </a:r>
            <a:endParaRPr kumimoji="1" lang="en-US" altLang="ja-JP" sz="1400" dirty="0" smtClean="0"/>
          </a:p>
          <a:p>
            <a:r>
              <a:rPr lang="ja-JP" altLang="en-US" sz="1400" dirty="0" smtClean="0"/>
              <a:t>より、</a:t>
            </a:r>
            <a:r>
              <a:rPr kumimoji="1" lang="en-US" altLang="ja-JP" sz="1400" dirty="0" smtClean="0"/>
              <a:t>*</a:t>
            </a:r>
            <a:r>
              <a:rPr kumimoji="1" lang="en-US" altLang="ja-JP" sz="1400" dirty="0" err="1" smtClean="0"/>
              <a:t>ap</a:t>
            </a:r>
            <a:r>
              <a:rPr kumimoji="1" lang="ja-JP" altLang="en-US" sz="1400" dirty="0" smtClean="0"/>
              <a:t>は</a:t>
            </a:r>
            <a:r>
              <a:rPr kumimoji="1" lang="en-US" altLang="ja-JP" sz="1400" dirty="0" err="1" smtClean="0"/>
              <a:t>int</a:t>
            </a:r>
            <a:r>
              <a:rPr kumimoji="1" lang="ja-JP" altLang="en-US" sz="1400" dirty="0" smtClean="0"/>
              <a:t>型</a:t>
            </a:r>
            <a:endParaRPr kumimoji="1" lang="en-US" altLang="ja-JP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4929190" y="121920"/>
          <a:ext cx="3857652" cy="673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8389"/>
                <a:gridCol w="2149263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中身（</a:t>
                      </a:r>
                      <a:r>
                        <a:rPr kumimoji="1" lang="en-US" altLang="ja-JP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記憶単位は</a:t>
                      </a:r>
                      <a:r>
                        <a:rPr kumimoji="1" lang="en-US" altLang="ja-JP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8bit</a:t>
                      </a: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）</a:t>
                      </a:r>
                      <a:endParaRPr kumimoji="1" lang="ja-JP" altLang="en-U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0801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0802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0100</a:t>
                      </a:r>
                      <a:r>
                        <a:rPr kumimoji="1" lang="en-US" altLang="ja-JP" sz="1600" baseline="0" dirty="0" smtClean="0"/>
                        <a:t> 1011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0803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1011 1111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0805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0806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</a:t>
                      </a:r>
                      <a:r>
                        <a:rPr kumimoji="1" lang="en-US" altLang="ja-JP" sz="1600" baseline="0" dirty="0" smtClean="0"/>
                        <a:t>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0807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</a:t>
                      </a:r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1 010</a:t>
                      </a:r>
                      <a:r>
                        <a:rPr kumimoji="1" lang="en-US" altLang="ja-JP" sz="1600" dirty="0" smtClean="0">
                          <a:solidFill>
                            <a:srgbClr val="FFC000"/>
                          </a:solidFill>
                        </a:rPr>
                        <a:t>1</a:t>
                      </a:r>
                      <a:endParaRPr kumimoji="1" lang="ja-JP" altLang="en-US" sz="1600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0100 0001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1011 0111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080a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0100 0001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080b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0100 0000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080d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1110 1010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080e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0000 1000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080f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0000 0100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0810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6" name="テキスト ボックス 25"/>
          <p:cNvSpPr txBox="1"/>
          <p:nvPr/>
        </p:nvSpPr>
        <p:spPr>
          <a:xfrm>
            <a:off x="285752" y="214290"/>
            <a:ext cx="3288464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main(void)</a:t>
            </a:r>
          </a:p>
          <a:p>
            <a:r>
              <a:rPr lang="en-US" altLang="ja-JP" dirty="0"/>
              <a:t>{</a:t>
            </a:r>
            <a:endParaRPr kumimoji="1" lang="en-US" altLang="ja-JP" dirty="0" smtClean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</a:t>
            </a:r>
            <a:r>
              <a:rPr kumimoji="1" lang="en-US" altLang="ja-JP" dirty="0" smtClean="0">
                <a:solidFill>
                  <a:srgbClr val="00B0F0"/>
                </a:solidFill>
              </a:rPr>
              <a:t>a</a:t>
            </a:r>
            <a:r>
              <a:rPr kumimoji="1" lang="en-US" altLang="ja-JP" dirty="0" smtClean="0"/>
              <a:t>;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*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r>
              <a:rPr lang="en-US" altLang="ja-JP" dirty="0" smtClean="0"/>
              <a:t>;</a:t>
            </a:r>
          </a:p>
          <a:p>
            <a:endParaRPr lang="en-US" altLang="ja-JP" dirty="0" smtClean="0"/>
          </a:p>
          <a:p>
            <a:r>
              <a:rPr lang="ja-JP" altLang="en-US" dirty="0" smtClean="0">
                <a:solidFill>
                  <a:srgbClr val="00B050"/>
                </a:solidFill>
              </a:rPr>
              <a:t>    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r>
              <a:rPr lang="en-US" altLang="ja-JP" dirty="0" smtClean="0">
                <a:solidFill>
                  <a:srgbClr val="00B050"/>
                </a:solidFill>
              </a:rPr>
              <a:t> </a:t>
            </a:r>
            <a:r>
              <a:rPr lang="en-US" altLang="ja-JP" dirty="0" smtClean="0"/>
              <a:t>= &amp;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;</a:t>
            </a:r>
          </a:p>
          <a:p>
            <a:endParaRPr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 = 20;</a:t>
            </a:r>
            <a:endParaRPr kumimoji="1"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(“a:</a:t>
            </a:r>
            <a:r>
              <a:rPr lang="en-US" altLang="ja-JP" dirty="0" smtClean="0">
                <a:solidFill>
                  <a:srgbClr val="00B050"/>
                </a:solidFill>
              </a:rPr>
              <a:t>%x </a:t>
            </a:r>
            <a:r>
              <a:rPr lang="en-US" altLang="ja-JP" dirty="0" smtClean="0"/>
              <a:t>= </a:t>
            </a:r>
            <a:r>
              <a:rPr lang="en-US" altLang="ja-JP" dirty="0" smtClean="0">
                <a:solidFill>
                  <a:srgbClr val="00B0F0"/>
                </a:solidFill>
              </a:rPr>
              <a:t>%d</a:t>
            </a:r>
            <a:r>
              <a:rPr lang="en-US" altLang="ja-JP" dirty="0" smtClean="0"/>
              <a:t>\n”, </a:t>
            </a:r>
            <a:r>
              <a:rPr lang="en-US" altLang="ja-JP" dirty="0" smtClean="0">
                <a:solidFill>
                  <a:srgbClr val="00B050"/>
                </a:solidFill>
              </a:rPr>
              <a:t>&amp;a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);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  </a:t>
            </a:r>
            <a:r>
              <a:rPr lang="en-US" altLang="ja-JP" dirty="0" smtClean="0">
                <a:solidFill>
                  <a:srgbClr val="00B0F0"/>
                </a:solidFill>
              </a:rPr>
              <a:t>*</a:t>
            </a:r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r>
              <a:rPr lang="en-US" altLang="ja-JP" dirty="0" smtClean="0">
                <a:solidFill>
                  <a:srgbClr val="00B0F0"/>
                </a:solidFill>
              </a:rPr>
              <a:t> = *</a:t>
            </a:r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r>
              <a:rPr lang="en-US" altLang="ja-JP" dirty="0" smtClean="0">
                <a:solidFill>
                  <a:srgbClr val="00B0F0"/>
                </a:solidFill>
              </a:rPr>
              <a:t> </a:t>
            </a:r>
            <a:r>
              <a:rPr lang="en-US" altLang="ja-JP" dirty="0" smtClean="0"/>
              <a:t>+1;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</a:t>
            </a:r>
            <a:r>
              <a:rPr lang="en-US" altLang="ja-JP" dirty="0" err="1" smtClean="0"/>
              <a:t>ap</a:t>
            </a:r>
            <a:r>
              <a:rPr lang="en-US" altLang="ja-JP" dirty="0" smtClean="0"/>
              <a:t>:%x=%d\n”, 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*</a:t>
            </a:r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r>
              <a:rPr lang="en-US" altLang="ja-JP" dirty="0" smtClean="0"/>
              <a:t>);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  return 0;</a:t>
            </a:r>
          </a:p>
          <a:p>
            <a:r>
              <a:rPr kumimoji="1" lang="en-US" altLang="ja-JP" dirty="0"/>
              <a:t>}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12" name="右矢印 11"/>
          <p:cNvSpPr/>
          <p:nvPr/>
        </p:nvSpPr>
        <p:spPr>
          <a:xfrm>
            <a:off x="142844" y="3357562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/>
          <p:cNvSpPr/>
          <p:nvPr/>
        </p:nvSpPr>
        <p:spPr>
          <a:xfrm>
            <a:off x="7143768" y="2193598"/>
            <a:ext cx="1643074" cy="128588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572264" y="2143116"/>
            <a:ext cx="532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*</a:t>
            </a:r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14282" y="4929198"/>
            <a:ext cx="202651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ap</a:t>
            </a:r>
            <a:r>
              <a:rPr kumimoji="1" lang="en-US" altLang="ja-JP" dirty="0" smtClean="0"/>
              <a:t>: 0x40ea0804=21</a:t>
            </a:r>
          </a:p>
          <a:p>
            <a:endParaRPr lang="en-US" altLang="ja-JP" dirty="0" smtClean="0"/>
          </a:p>
          <a:p>
            <a:r>
              <a:rPr kumimoji="1" lang="ja-JP" altLang="en-US" dirty="0" smtClean="0"/>
              <a:t>と表示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4929190" y="121920"/>
          <a:ext cx="3857652" cy="673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8389"/>
                <a:gridCol w="2149263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中身（</a:t>
                      </a:r>
                      <a:r>
                        <a:rPr kumimoji="1" lang="en-US" altLang="ja-JP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記憶単位は</a:t>
                      </a:r>
                      <a:r>
                        <a:rPr kumimoji="1" lang="en-US" altLang="ja-JP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8bit</a:t>
                      </a: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）</a:t>
                      </a:r>
                      <a:endParaRPr kumimoji="1" lang="ja-JP" altLang="en-U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0801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0802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0100</a:t>
                      </a:r>
                      <a:r>
                        <a:rPr kumimoji="1" lang="en-US" altLang="ja-JP" sz="1600" baseline="0" dirty="0" smtClean="0"/>
                        <a:t> 1011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0803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1011 1111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0805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0806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</a:t>
                      </a:r>
                      <a:r>
                        <a:rPr kumimoji="1" lang="en-US" altLang="ja-JP" sz="1600" baseline="0" dirty="0" smtClean="0"/>
                        <a:t>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0807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</a:t>
                      </a:r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1 010</a:t>
                      </a:r>
                      <a:r>
                        <a:rPr kumimoji="1" lang="en-US" altLang="ja-JP" sz="1600" dirty="0" smtClean="0">
                          <a:solidFill>
                            <a:srgbClr val="FFC000"/>
                          </a:solidFill>
                        </a:rPr>
                        <a:t>1</a:t>
                      </a:r>
                      <a:endParaRPr kumimoji="1" lang="ja-JP" altLang="en-US" sz="1600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0100 0001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1011 0111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080a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0100 0001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080b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0100 0000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080d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1110 1010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080e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0000 1000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080f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0000 0100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0810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6" name="テキスト ボックス 25"/>
          <p:cNvSpPr txBox="1"/>
          <p:nvPr/>
        </p:nvSpPr>
        <p:spPr>
          <a:xfrm>
            <a:off x="285752" y="214290"/>
            <a:ext cx="3288464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main(void)</a:t>
            </a:r>
          </a:p>
          <a:p>
            <a:r>
              <a:rPr lang="en-US" altLang="ja-JP" dirty="0"/>
              <a:t>{</a:t>
            </a:r>
            <a:endParaRPr kumimoji="1" lang="en-US" altLang="ja-JP" dirty="0" smtClean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</a:t>
            </a:r>
            <a:r>
              <a:rPr kumimoji="1" lang="en-US" altLang="ja-JP" dirty="0" smtClean="0">
                <a:solidFill>
                  <a:srgbClr val="00B0F0"/>
                </a:solidFill>
              </a:rPr>
              <a:t>a</a:t>
            </a:r>
            <a:r>
              <a:rPr kumimoji="1" lang="en-US" altLang="ja-JP" dirty="0" smtClean="0"/>
              <a:t>;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*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r>
              <a:rPr lang="en-US" altLang="ja-JP" dirty="0" smtClean="0"/>
              <a:t>;</a:t>
            </a:r>
          </a:p>
          <a:p>
            <a:endParaRPr lang="en-US" altLang="ja-JP" dirty="0" smtClean="0"/>
          </a:p>
          <a:p>
            <a:r>
              <a:rPr lang="ja-JP" altLang="en-US" dirty="0" smtClean="0">
                <a:solidFill>
                  <a:srgbClr val="00B050"/>
                </a:solidFill>
              </a:rPr>
              <a:t>    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r>
              <a:rPr lang="en-US" altLang="ja-JP" dirty="0" smtClean="0">
                <a:solidFill>
                  <a:srgbClr val="00B050"/>
                </a:solidFill>
              </a:rPr>
              <a:t> </a:t>
            </a:r>
            <a:r>
              <a:rPr lang="en-US" altLang="ja-JP" dirty="0" smtClean="0"/>
              <a:t>= &amp;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;</a:t>
            </a:r>
          </a:p>
          <a:p>
            <a:endParaRPr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 = 20;</a:t>
            </a:r>
            <a:endParaRPr kumimoji="1"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(“a:</a:t>
            </a:r>
            <a:r>
              <a:rPr lang="en-US" altLang="ja-JP" dirty="0" smtClean="0">
                <a:solidFill>
                  <a:srgbClr val="00B050"/>
                </a:solidFill>
              </a:rPr>
              <a:t>%x </a:t>
            </a:r>
            <a:r>
              <a:rPr lang="en-US" altLang="ja-JP" dirty="0" smtClean="0"/>
              <a:t>= </a:t>
            </a:r>
            <a:r>
              <a:rPr lang="en-US" altLang="ja-JP" dirty="0" smtClean="0">
                <a:solidFill>
                  <a:srgbClr val="00B0F0"/>
                </a:solidFill>
              </a:rPr>
              <a:t>%d</a:t>
            </a:r>
            <a:r>
              <a:rPr lang="en-US" altLang="ja-JP" dirty="0" smtClean="0"/>
              <a:t>\n”, </a:t>
            </a:r>
            <a:r>
              <a:rPr lang="en-US" altLang="ja-JP" dirty="0" smtClean="0">
                <a:solidFill>
                  <a:srgbClr val="00B050"/>
                </a:solidFill>
              </a:rPr>
              <a:t>&amp;a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);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  </a:t>
            </a:r>
            <a:r>
              <a:rPr lang="en-US" altLang="ja-JP" dirty="0" smtClean="0">
                <a:solidFill>
                  <a:srgbClr val="00B0F0"/>
                </a:solidFill>
              </a:rPr>
              <a:t>*</a:t>
            </a:r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r>
              <a:rPr lang="en-US" altLang="ja-JP" dirty="0" smtClean="0">
                <a:solidFill>
                  <a:srgbClr val="00B0F0"/>
                </a:solidFill>
              </a:rPr>
              <a:t> = *</a:t>
            </a:r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r>
              <a:rPr lang="en-US" altLang="ja-JP" dirty="0" smtClean="0">
                <a:solidFill>
                  <a:srgbClr val="00B0F0"/>
                </a:solidFill>
              </a:rPr>
              <a:t> </a:t>
            </a:r>
            <a:r>
              <a:rPr lang="en-US" altLang="ja-JP" dirty="0" smtClean="0"/>
              <a:t>+1;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</a:t>
            </a:r>
            <a:r>
              <a:rPr lang="en-US" altLang="ja-JP" dirty="0" err="1" smtClean="0"/>
              <a:t>ap</a:t>
            </a:r>
            <a:r>
              <a:rPr lang="en-US" altLang="ja-JP" dirty="0" smtClean="0"/>
              <a:t>:%x=%d\n”, 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*</a:t>
            </a:r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r>
              <a:rPr lang="en-US" altLang="ja-JP" dirty="0" smtClean="0"/>
              <a:t>);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  return 0;</a:t>
            </a:r>
          </a:p>
          <a:p>
            <a:r>
              <a:rPr kumimoji="1" lang="en-US" altLang="ja-JP" dirty="0"/>
              <a:t>}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22" name="正方形/長方形 21"/>
          <p:cNvSpPr/>
          <p:nvPr/>
        </p:nvSpPr>
        <p:spPr>
          <a:xfrm>
            <a:off x="7143768" y="2193598"/>
            <a:ext cx="1643074" cy="128588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572264" y="2143116"/>
            <a:ext cx="532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*</a:t>
            </a:r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14282" y="4929198"/>
            <a:ext cx="2026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ap</a:t>
            </a:r>
            <a:r>
              <a:rPr kumimoji="1" lang="en-US" altLang="ja-JP" dirty="0" smtClean="0"/>
              <a:t>: </a:t>
            </a:r>
            <a:r>
              <a:rPr kumimoji="1" lang="en-US" altLang="ja-JP" dirty="0" smtClean="0">
                <a:solidFill>
                  <a:srgbClr val="00B050"/>
                </a:solidFill>
              </a:rPr>
              <a:t>0x40ea0804</a:t>
            </a:r>
            <a:r>
              <a:rPr kumimoji="1" lang="en-US" altLang="ja-JP" dirty="0" smtClean="0"/>
              <a:t>=</a:t>
            </a:r>
            <a:r>
              <a:rPr kumimoji="1" lang="en-US" altLang="ja-JP" dirty="0" smtClean="0">
                <a:solidFill>
                  <a:srgbClr val="00B0F0"/>
                </a:solidFill>
              </a:rPr>
              <a:t>21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71472" y="4429132"/>
            <a:ext cx="2576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B050"/>
                </a:solidFill>
              </a:rPr>
              <a:t>ap</a:t>
            </a:r>
            <a:r>
              <a:rPr kumimoji="1" lang="en-US" altLang="ja-JP" dirty="0" smtClean="0"/>
              <a:t>: </a:t>
            </a:r>
            <a:r>
              <a:rPr kumimoji="1" lang="ja-JP" altLang="en-US" dirty="0" smtClean="0"/>
              <a:t>メモリのどこ</a:t>
            </a:r>
            <a:r>
              <a:rPr lang="ja-JP" altLang="en-US" dirty="0" smtClean="0"/>
              <a:t>かを</a:t>
            </a:r>
            <a:r>
              <a:rPr kumimoji="1" lang="ja-JP" altLang="en-US" dirty="0" smtClean="0"/>
              <a:t>示す</a:t>
            </a:r>
            <a:endParaRPr kumimoji="1" lang="en-US" altLang="ja-JP" dirty="0" smtClean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643042" y="5429264"/>
            <a:ext cx="21371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B050"/>
                </a:solidFill>
              </a:rPr>
              <a:t>ap</a:t>
            </a:r>
            <a:r>
              <a:rPr kumimoji="1" lang="ja-JP" altLang="en-US" dirty="0" smtClean="0"/>
              <a:t>の参照先（</a:t>
            </a:r>
            <a:r>
              <a:rPr kumimoji="1" lang="en-US" altLang="ja-JP" dirty="0" smtClean="0">
                <a:solidFill>
                  <a:srgbClr val="00B0F0"/>
                </a:solidFill>
              </a:rPr>
              <a:t>*</a:t>
            </a:r>
            <a:r>
              <a:rPr kumimoji="1" lang="en-US" altLang="ja-JP" dirty="0" err="1" smtClean="0">
                <a:solidFill>
                  <a:srgbClr val="00B0F0"/>
                </a:solidFill>
              </a:rPr>
              <a:t>ap</a:t>
            </a:r>
            <a:r>
              <a:rPr lang="ja-JP" altLang="en-US" dirty="0" smtClean="0"/>
              <a:t>）</a:t>
            </a:r>
            <a:r>
              <a:rPr kumimoji="1" lang="ja-JP" altLang="en-US" dirty="0" smtClean="0"/>
              <a:t>に</a:t>
            </a:r>
            <a:endParaRPr kumimoji="1" lang="en-US" altLang="ja-JP" dirty="0" smtClean="0"/>
          </a:p>
          <a:p>
            <a:r>
              <a:rPr kumimoji="1" lang="ja-JP" altLang="en-US" dirty="0" smtClean="0"/>
              <a:t>格納されている値</a:t>
            </a:r>
            <a:endParaRPr kumimoji="1" lang="en-US" altLang="ja-JP" dirty="0" smtClean="0"/>
          </a:p>
        </p:txBody>
      </p:sp>
      <p:sp>
        <p:nvSpPr>
          <p:cNvPr id="10" name="下矢印 9"/>
          <p:cNvSpPr/>
          <p:nvPr/>
        </p:nvSpPr>
        <p:spPr>
          <a:xfrm>
            <a:off x="1000100" y="4857760"/>
            <a:ext cx="214314" cy="1428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下矢印 10"/>
          <p:cNvSpPr/>
          <p:nvPr/>
        </p:nvSpPr>
        <p:spPr>
          <a:xfrm flipV="1">
            <a:off x="1785918" y="5286388"/>
            <a:ext cx="214314" cy="1428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右矢印 12"/>
          <p:cNvSpPr/>
          <p:nvPr/>
        </p:nvSpPr>
        <p:spPr>
          <a:xfrm>
            <a:off x="142844" y="3357562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4929190" y="121920"/>
          <a:ext cx="3857652" cy="673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8389"/>
                <a:gridCol w="2149263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中身（</a:t>
                      </a:r>
                      <a:r>
                        <a:rPr kumimoji="1" lang="en-US" altLang="ja-JP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記憶単位は</a:t>
                      </a:r>
                      <a:r>
                        <a:rPr kumimoji="1" lang="en-US" altLang="ja-JP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8bit</a:t>
                      </a: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）</a:t>
                      </a:r>
                      <a:endParaRPr kumimoji="1" lang="ja-JP" altLang="en-U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0801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0802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0100</a:t>
                      </a:r>
                      <a:r>
                        <a:rPr kumimoji="1" lang="en-US" altLang="ja-JP" sz="1600" baseline="0" dirty="0" smtClean="0"/>
                        <a:t> 1011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0803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1011 1111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0805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0806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</a:t>
                      </a:r>
                      <a:r>
                        <a:rPr kumimoji="1" lang="en-US" altLang="ja-JP" sz="1600" baseline="0" dirty="0" smtClean="0"/>
                        <a:t>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0807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</a:t>
                      </a:r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1 0101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0100 0001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1011 0111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080a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0100 0001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080b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</a:rPr>
                        <a:t>0100 0000</a:t>
                      </a:r>
                      <a:endParaRPr kumimoji="1" lang="ja-JP" altLang="en-US" sz="1600" dirty="0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080d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</a:rPr>
                        <a:t>1110 1010</a:t>
                      </a:r>
                      <a:endParaRPr kumimoji="1" lang="ja-JP" alt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080e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</a:rPr>
                        <a:t>0000 1000</a:t>
                      </a:r>
                      <a:endParaRPr kumimoji="1" lang="ja-JP" alt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080f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</a:rPr>
                        <a:t>0000 0100</a:t>
                      </a:r>
                      <a:endParaRPr kumimoji="1" lang="ja-JP" alt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0810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正方形/長方形 16"/>
          <p:cNvSpPr/>
          <p:nvPr/>
        </p:nvSpPr>
        <p:spPr>
          <a:xfrm>
            <a:off x="7143768" y="2193598"/>
            <a:ext cx="1643074" cy="128588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500594" y="2122160"/>
            <a:ext cx="452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&amp;a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786578" y="2193598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85752" y="214290"/>
            <a:ext cx="3288464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main(void)</a:t>
            </a:r>
          </a:p>
          <a:p>
            <a:r>
              <a:rPr lang="en-US" altLang="ja-JP" dirty="0"/>
              <a:t>{</a:t>
            </a:r>
            <a:endParaRPr kumimoji="1" lang="en-US" altLang="ja-JP" dirty="0" smtClean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</a:t>
            </a:r>
            <a:r>
              <a:rPr kumimoji="1" lang="en-US" altLang="ja-JP" dirty="0" smtClean="0">
                <a:solidFill>
                  <a:srgbClr val="00B0F0"/>
                </a:solidFill>
              </a:rPr>
              <a:t>a</a:t>
            </a:r>
            <a:r>
              <a:rPr kumimoji="1" lang="en-US" altLang="ja-JP" dirty="0" smtClean="0"/>
              <a:t>;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*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r>
              <a:rPr lang="en-US" altLang="ja-JP" dirty="0" smtClean="0"/>
              <a:t>;</a:t>
            </a:r>
          </a:p>
          <a:p>
            <a:endParaRPr lang="en-US" altLang="ja-JP" dirty="0" smtClean="0"/>
          </a:p>
          <a:p>
            <a:r>
              <a:rPr lang="ja-JP" altLang="en-US" dirty="0" smtClean="0">
                <a:solidFill>
                  <a:srgbClr val="00B050"/>
                </a:solidFill>
              </a:rPr>
              <a:t>    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r>
              <a:rPr lang="en-US" altLang="ja-JP" dirty="0" smtClean="0">
                <a:solidFill>
                  <a:srgbClr val="00B050"/>
                </a:solidFill>
              </a:rPr>
              <a:t> </a:t>
            </a:r>
            <a:r>
              <a:rPr lang="en-US" altLang="ja-JP" dirty="0" smtClean="0"/>
              <a:t>= &amp;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;</a:t>
            </a:r>
          </a:p>
          <a:p>
            <a:endParaRPr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 = 20;</a:t>
            </a:r>
            <a:endParaRPr kumimoji="1"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(“a:</a:t>
            </a:r>
            <a:r>
              <a:rPr lang="en-US" altLang="ja-JP" dirty="0" smtClean="0">
                <a:solidFill>
                  <a:srgbClr val="00B050"/>
                </a:solidFill>
              </a:rPr>
              <a:t>%x </a:t>
            </a:r>
            <a:r>
              <a:rPr lang="en-US" altLang="ja-JP" dirty="0" smtClean="0"/>
              <a:t>= </a:t>
            </a:r>
            <a:r>
              <a:rPr lang="en-US" altLang="ja-JP" dirty="0" smtClean="0">
                <a:solidFill>
                  <a:srgbClr val="00B0F0"/>
                </a:solidFill>
              </a:rPr>
              <a:t>%d</a:t>
            </a:r>
            <a:r>
              <a:rPr lang="en-US" altLang="ja-JP" dirty="0" smtClean="0"/>
              <a:t>\n”, </a:t>
            </a:r>
            <a:r>
              <a:rPr lang="en-US" altLang="ja-JP" dirty="0" smtClean="0">
                <a:solidFill>
                  <a:srgbClr val="00B050"/>
                </a:solidFill>
              </a:rPr>
              <a:t>&amp;a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);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  </a:t>
            </a:r>
            <a:r>
              <a:rPr lang="en-US" altLang="ja-JP" dirty="0" smtClean="0">
                <a:solidFill>
                  <a:srgbClr val="00B0F0"/>
                </a:solidFill>
              </a:rPr>
              <a:t>*</a:t>
            </a:r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r>
              <a:rPr lang="en-US" altLang="ja-JP" dirty="0" smtClean="0">
                <a:solidFill>
                  <a:srgbClr val="00B0F0"/>
                </a:solidFill>
              </a:rPr>
              <a:t> = *</a:t>
            </a:r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r>
              <a:rPr lang="en-US" altLang="ja-JP" dirty="0" smtClean="0">
                <a:solidFill>
                  <a:srgbClr val="00B0F0"/>
                </a:solidFill>
              </a:rPr>
              <a:t> </a:t>
            </a:r>
            <a:r>
              <a:rPr lang="en-US" altLang="ja-JP" dirty="0" smtClean="0"/>
              <a:t>+1;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</a:t>
            </a:r>
            <a:r>
              <a:rPr lang="en-US" altLang="ja-JP" dirty="0" err="1" smtClean="0"/>
              <a:t>ap</a:t>
            </a:r>
            <a:r>
              <a:rPr lang="en-US" altLang="ja-JP" dirty="0" smtClean="0"/>
              <a:t>:%x=%d\n”, 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*</a:t>
            </a:r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r>
              <a:rPr lang="en-US" altLang="ja-JP" dirty="0" smtClean="0"/>
              <a:t>);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  return 0;</a:t>
            </a:r>
          </a:p>
          <a:p>
            <a:r>
              <a:rPr kumimoji="1" lang="en-US" altLang="ja-JP" dirty="0"/>
              <a:t>}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grpSp>
        <p:nvGrpSpPr>
          <p:cNvPr id="2" name="グループ化 15"/>
          <p:cNvGrpSpPr/>
          <p:nvPr/>
        </p:nvGrpSpPr>
        <p:grpSpPr>
          <a:xfrm>
            <a:off x="0" y="5500702"/>
            <a:ext cx="3286148" cy="1074959"/>
            <a:chOff x="4572000" y="2928934"/>
            <a:chExt cx="3286148" cy="1074959"/>
          </a:xfrm>
        </p:grpSpPr>
        <p:sp>
          <p:nvSpPr>
            <p:cNvPr id="28" name="正方形/長方形 27"/>
            <p:cNvSpPr/>
            <p:nvPr/>
          </p:nvSpPr>
          <p:spPr>
            <a:xfrm>
              <a:off x="5000628" y="3000372"/>
              <a:ext cx="2857520" cy="28575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>
                  <a:solidFill>
                    <a:srgbClr val="00B050"/>
                  </a:solidFill>
                </a:rPr>
                <a:t>0x 40ea 0804</a:t>
              </a:r>
              <a:endParaRPr kumimoji="1" lang="ja-JP" altLang="en-US" dirty="0">
                <a:solidFill>
                  <a:srgbClr val="00B050"/>
                </a:solidFill>
              </a:endParaRPr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4572000" y="2928934"/>
              <a:ext cx="5229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 </a:t>
              </a:r>
              <a:r>
                <a:rPr lang="en-US" altLang="ja-JP" dirty="0" err="1" smtClean="0">
                  <a:solidFill>
                    <a:srgbClr val="00B050"/>
                  </a:solidFill>
                </a:rPr>
                <a:t>ap</a:t>
              </a:r>
              <a:r>
                <a:rPr lang="en-US" altLang="ja-JP" dirty="0" smtClean="0"/>
                <a:t> </a:t>
              </a:r>
              <a:endParaRPr kumimoji="1" lang="ja-JP" altLang="en-US" dirty="0"/>
            </a:p>
          </p:txBody>
        </p:sp>
        <p:cxnSp>
          <p:nvCxnSpPr>
            <p:cNvPr id="30" name="直線矢印コネクタ 29"/>
            <p:cNvCxnSpPr/>
            <p:nvPr/>
          </p:nvCxnSpPr>
          <p:spPr>
            <a:xfrm>
              <a:off x="5072066" y="3500438"/>
              <a:ext cx="2714644" cy="1588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テキスト ボックス 30"/>
            <p:cNvSpPr txBox="1"/>
            <p:nvPr/>
          </p:nvSpPr>
          <p:spPr>
            <a:xfrm>
              <a:off x="5429256" y="3357562"/>
              <a:ext cx="1970411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 </a:t>
              </a:r>
              <a:r>
                <a:rPr lang="ja-JP" altLang="en-US" dirty="0" smtClean="0"/>
                <a:t>ポインタ型（</a:t>
              </a:r>
              <a:r>
                <a:rPr lang="en-US" altLang="ja-JP" dirty="0" smtClean="0"/>
                <a:t>32bit</a:t>
              </a:r>
              <a:r>
                <a:rPr lang="ja-JP" altLang="en-US" dirty="0" smtClean="0"/>
                <a:t>）</a:t>
              </a:r>
              <a:endParaRPr lang="en-US" altLang="ja-JP" dirty="0" smtClean="0"/>
            </a:p>
            <a:p>
              <a:r>
                <a:rPr lang="ja-JP" altLang="en-US" dirty="0" smtClean="0"/>
                <a:t>参照先は</a:t>
              </a:r>
              <a:r>
                <a:rPr lang="en-US" altLang="ja-JP" dirty="0" err="1" smtClean="0"/>
                <a:t>int</a:t>
              </a:r>
              <a:r>
                <a:rPr lang="ja-JP" altLang="en-US" dirty="0" smtClean="0"/>
                <a:t>型</a:t>
              </a:r>
              <a:r>
                <a:rPr lang="en-US" altLang="ja-JP" dirty="0" smtClean="0"/>
                <a:t> </a:t>
              </a:r>
              <a:endParaRPr kumimoji="1" lang="ja-JP" altLang="en-US" dirty="0"/>
            </a:p>
          </p:txBody>
        </p:sp>
      </p:grpSp>
      <p:grpSp>
        <p:nvGrpSpPr>
          <p:cNvPr id="20" name="グループ化 15"/>
          <p:cNvGrpSpPr/>
          <p:nvPr/>
        </p:nvGrpSpPr>
        <p:grpSpPr>
          <a:xfrm>
            <a:off x="0" y="4643446"/>
            <a:ext cx="3286148" cy="797960"/>
            <a:chOff x="4572000" y="2928934"/>
            <a:chExt cx="3286148" cy="797960"/>
          </a:xfrm>
        </p:grpSpPr>
        <p:sp>
          <p:nvSpPr>
            <p:cNvPr id="21" name="正方形/長方形 20"/>
            <p:cNvSpPr/>
            <p:nvPr/>
          </p:nvSpPr>
          <p:spPr>
            <a:xfrm>
              <a:off x="5000628" y="3000372"/>
              <a:ext cx="2857520" cy="28575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00000000 00000000 00000000 000</a:t>
              </a:r>
              <a:r>
                <a:rPr kumimoji="1" lang="en-US" altLang="ja-JP" sz="1200" dirty="0" smtClean="0">
                  <a:solidFill>
                    <a:srgbClr val="FF0000"/>
                  </a:solidFill>
                </a:rPr>
                <a:t>10101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4572000" y="2928934"/>
              <a:ext cx="4010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 </a:t>
              </a:r>
              <a:r>
                <a:rPr lang="en-US" altLang="ja-JP" dirty="0" smtClean="0">
                  <a:solidFill>
                    <a:srgbClr val="00B0F0"/>
                  </a:solidFill>
                </a:rPr>
                <a:t>a</a:t>
              </a:r>
              <a:r>
                <a:rPr lang="en-US" altLang="ja-JP" dirty="0" smtClean="0"/>
                <a:t> </a:t>
              </a:r>
              <a:endParaRPr kumimoji="1" lang="ja-JP" altLang="en-US" dirty="0"/>
            </a:p>
          </p:txBody>
        </p:sp>
        <p:cxnSp>
          <p:nvCxnSpPr>
            <p:cNvPr id="23" name="直線矢印コネクタ 22"/>
            <p:cNvCxnSpPr/>
            <p:nvPr/>
          </p:nvCxnSpPr>
          <p:spPr>
            <a:xfrm>
              <a:off x="5072066" y="3500438"/>
              <a:ext cx="2714644" cy="1588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テキスト ボックス 23"/>
            <p:cNvSpPr txBox="1"/>
            <p:nvPr/>
          </p:nvSpPr>
          <p:spPr>
            <a:xfrm>
              <a:off x="5715008" y="3357562"/>
              <a:ext cx="154029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 </a:t>
              </a:r>
              <a:r>
                <a:rPr lang="en-US" altLang="ja-JP" dirty="0" err="1" smtClean="0"/>
                <a:t>int</a:t>
              </a:r>
              <a:r>
                <a:rPr lang="en-US" altLang="ja-JP" dirty="0" smtClean="0"/>
                <a:t> </a:t>
              </a:r>
              <a:r>
                <a:rPr lang="ja-JP" altLang="en-US" dirty="0" smtClean="0"/>
                <a:t>型（</a:t>
              </a:r>
              <a:r>
                <a:rPr lang="en-US" altLang="ja-JP" dirty="0" smtClean="0"/>
                <a:t>32bit</a:t>
              </a:r>
              <a:r>
                <a:rPr lang="ja-JP" altLang="en-US" dirty="0" smtClean="0"/>
                <a:t>）</a:t>
              </a:r>
              <a:r>
                <a:rPr lang="en-US" altLang="ja-JP" dirty="0" smtClean="0"/>
                <a:t> </a:t>
              </a:r>
              <a:endParaRPr kumimoji="1" lang="ja-JP" altLang="en-US" dirty="0"/>
            </a:p>
          </p:txBody>
        </p:sp>
      </p:grpSp>
      <p:sp>
        <p:nvSpPr>
          <p:cNvPr id="25" name="テキスト ボックス 24"/>
          <p:cNvSpPr txBox="1"/>
          <p:nvPr/>
        </p:nvSpPr>
        <p:spPr>
          <a:xfrm>
            <a:off x="1000100" y="4357694"/>
            <a:ext cx="1715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２つの変数（箱）</a:t>
            </a:r>
            <a:endParaRPr kumimoji="1" lang="ja-JP" altLang="en-US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286116" y="4643446"/>
            <a:ext cx="1452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の中身は</a:t>
            </a:r>
            <a:r>
              <a:rPr kumimoji="1" lang="en-US" altLang="ja-JP" dirty="0" smtClean="0"/>
              <a:t>21</a:t>
            </a:r>
            <a:endParaRPr kumimoji="1" lang="ja-JP" altLang="en-US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3286116" y="5500702"/>
            <a:ext cx="17107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ap</a:t>
            </a:r>
            <a:r>
              <a:rPr kumimoji="1" lang="ja-JP" altLang="en-US" dirty="0" smtClean="0"/>
              <a:t>の中身は</a:t>
            </a:r>
            <a:endParaRPr lang="en-US" altLang="ja-JP" dirty="0" smtClean="0"/>
          </a:p>
          <a:p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のアドレス</a:t>
            </a:r>
            <a:r>
              <a:rPr kumimoji="1" lang="en-US" altLang="ja-JP" dirty="0" smtClean="0"/>
              <a:t>(&amp;a)</a:t>
            </a:r>
            <a:endParaRPr kumimoji="1" lang="ja-JP" altLang="en-US" dirty="0"/>
          </a:p>
        </p:txBody>
      </p:sp>
      <p:sp>
        <p:nvSpPr>
          <p:cNvPr id="33" name="正方形/長方形 32"/>
          <p:cNvSpPr/>
          <p:nvPr/>
        </p:nvSpPr>
        <p:spPr>
          <a:xfrm>
            <a:off x="7143768" y="4857760"/>
            <a:ext cx="1643074" cy="128588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6715140" y="4786322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429124" y="4857760"/>
            <a:ext cx="574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&amp;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endParaRPr kumimoji="1" lang="ja-JP" altLang="en-US" dirty="0"/>
          </a:p>
        </p:txBody>
      </p:sp>
      <p:cxnSp>
        <p:nvCxnSpPr>
          <p:cNvPr id="37" name="直線コネクタ 36"/>
          <p:cNvCxnSpPr/>
          <p:nvPr/>
        </p:nvCxnSpPr>
        <p:spPr>
          <a:xfrm rot="10800000">
            <a:off x="4286248" y="2428868"/>
            <a:ext cx="3214710" cy="3000396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コネクタ 37"/>
          <p:cNvCxnSpPr/>
          <p:nvPr/>
        </p:nvCxnSpPr>
        <p:spPr>
          <a:xfrm rot="10800000">
            <a:off x="4286248" y="2428868"/>
            <a:ext cx="2500330" cy="1588"/>
          </a:xfrm>
          <a:prstGeom prst="line">
            <a:avLst/>
          </a:prstGeom>
          <a:ln w="19050">
            <a:solidFill>
              <a:srgbClr val="00B050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4214810" y="2714620"/>
            <a:ext cx="532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*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7143768" y="2193598"/>
            <a:ext cx="1643074" cy="128588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FF0000"/>
                </a:solidFill>
              </a:rPr>
              <a:t>21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7215206" y="5500702"/>
            <a:ext cx="15824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a</a:t>
            </a:r>
            <a:r>
              <a:rPr lang="ja-JP" altLang="en-US" dirty="0" smtClean="0">
                <a:solidFill>
                  <a:srgbClr val="00B050"/>
                </a:solidFill>
              </a:rPr>
              <a:t>のアドレス</a:t>
            </a:r>
            <a:endParaRPr lang="en-US" altLang="ja-JP" dirty="0" smtClean="0">
              <a:solidFill>
                <a:srgbClr val="00B050"/>
              </a:solidFill>
            </a:endParaRPr>
          </a:p>
          <a:p>
            <a:r>
              <a:rPr kumimoji="1" lang="ja-JP" altLang="en-US" dirty="0" smtClean="0">
                <a:solidFill>
                  <a:srgbClr val="00B050"/>
                </a:solidFill>
              </a:rPr>
              <a:t>を代入しておく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786578" y="2193598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85752" y="214290"/>
            <a:ext cx="3288464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main(void)</a:t>
            </a:r>
          </a:p>
          <a:p>
            <a:r>
              <a:rPr lang="en-US" altLang="ja-JP" dirty="0"/>
              <a:t>{</a:t>
            </a:r>
            <a:endParaRPr kumimoji="1" lang="en-US" altLang="ja-JP" dirty="0" smtClean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</a:t>
            </a:r>
            <a:r>
              <a:rPr kumimoji="1" lang="en-US" altLang="ja-JP" dirty="0" smtClean="0">
                <a:solidFill>
                  <a:srgbClr val="00B0F0"/>
                </a:solidFill>
              </a:rPr>
              <a:t>a</a:t>
            </a:r>
            <a:r>
              <a:rPr kumimoji="1" lang="en-US" altLang="ja-JP" dirty="0" smtClean="0"/>
              <a:t>;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*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r>
              <a:rPr lang="en-US" altLang="ja-JP" dirty="0" smtClean="0"/>
              <a:t>;</a:t>
            </a:r>
          </a:p>
          <a:p>
            <a:endParaRPr lang="en-US" altLang="ja-JP" dirty="0" smtClean="0"/>
          </a:p>
          <a:p>
            <a:r>
              <a:rPr lang="ja-JP" altLang="en-US" dirty="0" smtClean="0">
                <a:solidFill>
                  <a:srgbClr val="00B050"/>
                </a:solidFill>
              </a:rPr>
              <a:t>    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r>
              <a:rPr lang="en-US" altLang="ja-JP" dirty="0" smtClean="0">
                <a:solidFill>
                  <a:srgbClr val="00B050"/>
                </a:solidFill>
              </a:rPr>
              <a:t> </a:t>
            </a:r>
            <a:r>
              <a:rPr lang="en-US" altLang="ja-JP" dirty="0" smtClean="0"/>
              <a:t>= &amp;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;</a:t>
            </a:r>
          </a:p>
          <a:p>
            <a:endParaRPr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 = 20;</a:t>
            </a:r>
            <a:endParaRPr kumimoji="1"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(“a:</a:t>
            </a:r>
            <a:r>
              <a:rPr lang="en-US" altLang="ja-JP" dirty="0" smtClean="0">
                <a:solidFill>
                  <a:srgbClr val="00B050"/>
                </a:solidFill>
              </a:rPr>
              <a:t>%x </a:t>
            </a:r>
            <a:r>
              <a:rPr lang="en-US" altLang="ja-JP" dirty="0" smtClean="0"/>
              <a:t>= </a:t>
            </a:r>
            <a:r>
              <a:rPr lang="en-US" altLang="ja-JP" dirty="0" smtClean="0">
                <a:solidFill>
                  <a:srgbClr val="00B0F0"/>
                </a:solidFill>
              </a:rPr>
              <a:t>%d</a:t>
            </a:r>
            <a:r>
              <a:rPr lang="en-US" altLang="ja-JP" dirty="0" smtClean="0"/>
              <a:t>\n”, </a:t>
            </a:r>
            <a:r>
              <a:rPr lang="en-US" altLang="ja-JP" dirty="0" smtClean="0">
                <a:solidFill>
                  <a:srgbClr val="00B050"/>
                </a:solidFill>
              </a:rPr>
              <a:t>&amp;a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);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  </a:t>
            </a:r>
            <a:r>
              <a:rPr lang="en-US" altLang="ja-JP" dirty="0" smtClean="0">
                <a:solidFill>
                  <a:srgbClr val="00B0F0"/>
                </a:solidFill>
              </a:rPr>
              <a:t>*</a:t>
            </a:r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r>
              <a:rPr lang="en-US" altLang="ja-JP" dirty="0" smtClean="0">
                <a:solidFill>
                  <a:srgbClr val="00B0F0"/>
                </a:solidFill>
              </a:rPr>
              <a:t> = *</a:t>
            </a:r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r>
              <a:rPr lang="en-US" altLang="ja-JP" dirty="0" smtClean="0">
                <a:solidFill>
                  <a:srgbClr val="00B0F0"/>
                </a:solidFill>
              </a:rPr>
              <a:t> </a:t>
            </a:r>
            <a:r>
              <a:rPr lang="en-US" altLang="ja-JP" dirty="0" smtClean="0"/>
              <a:t>+1;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</a:t>
            </a:r>
            <a:r>
              <a:rPr lang="en-US" altLang="ja-JP" dirty="0" err="1" smtClean="0"/>
              <a:t>ap</a:t>
            </a:r>
            <a:r>
              <a:rPr lang="en-US" altLang="ja-JP" dirty="0" smtClean="0"/>
              <a:t>:%x=%d\n”, 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*</a:t>
            </a:r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r>
              <a:rPr lang="en-US" altLang="ja-JP" dirty="0" smtClean="0"/>
              <a:t>);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  return 0;</a:t>
            </a:r>
          </a:p>
          <a:p>
            <a:r>
              <a:rPr kumimoji="1" lang="en-US" altLang="ja-JP" dirty="0"/>
              <a:t>}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grpSp>
        <p:nvGrpSpPr>
          <p:cNvPr id="2" name="グループ化 15"/>
          <p:cNvGrpSpPr/>
          <p:nvPr/>
        </p:nvGrpSpPr>
        <p:grpSpPr>
          <a:xfrm>
            <a:off x="0" y="5500702"/>
            <a:ext cx="3286148" cy="1074959"/>
            <a:chOff x="4572000" y="2928934"/>
            <a:chExt cx="3286148" cy="1074959"/>
          </a:xfrm>
        </p:grpSpPr>
        <p:sp>
          <p:nvSpPr>
            <p:cNvPr id="28" name="正方形/長方形 27"/>
            <p:cNvSpPr/>
            <p:nvPr/>
          </p:nvSpPr>
          <p:spPr>
            <a:xfrm>
              <a:off x="5000628" y="3000372"/>
              <a:ext cx="2857520" cy="28575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>
                  <a:solidFill>
                    <a:srgbClr val="00B050"/>
                  </a:solidFill>
                </a:rPr>
                <a:t>0x 40ea 0804</a:t>
              </a:r>
              <a:endParaRPr kumimoji="1" lang="ja-JP" altLang="en-US" dirty="0">
                <a:solidFill>
                  <a:srgbClr val="00B050"/>
                </a:solidFill>
              </a:endParaRPr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4572000" y="2928934"/>
              <a:ext cx="5229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 </a:t>
              </a:r>
              <a:r>
                <a:rPr lang="en-US" altLang="ja-JP" dirty="0" err="1" smtClean="0">
                  <a:solidFill>
                    <a:srgbClr val="00B050"/>
                  </a:solidFill>
                </a:rPr>
                <a:t>ap</a:t>
              </a:r>
              <a:r>
                <a:rPr lang="en-US" altLang="ja-JP" dirty="0" smtClean="0"/>
                <a:t> </a:t>
              </a:r>
              <a:endParaRPr kumimoji="1" lang="ja-JP" altLang="en-US" dirty="0"/>
            </a:p>
          </p:txBody>
        </p:sp>
        <p:cxnSp>
          <p:nvCxnSpPr>
            <p:cNvPr id="30" name="直線矢印コネクタ 29"/>
            <p:cNvCxnSpPr/>
            <p:nvPr/>
          </p:nvCxnSpPr>
          <p:spPr>
            <a:xfrm>
              <a:off x="5072066" y="3500438"/>
              <a:ext cx="2714644" cy="1588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テキスト ボックス 30"/>
            <p:cNvSpPr txBox="1"/>
            <p:nvPr/>
          </p:nvSpPr>
          <p:spPr>
            <a:xfrm>
              <a:off x="5429256" y="3357562"/>
              <a:ext cx="1970411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 </a:t>
              </a:r>
              <a:r>
                <a:rPr lang="ja-JP" altLang="en-US" dirty="0" smtClean="0"/>
                <a:t>ポインタ型（</a:t>
              </a:r>
              <a:r>
                <a:rPr lang="en-US" altLang="ja-JP" dirty="0" smtClean="0"/>
                <a:t>32bit</a:t>
              </a:r>
              <a:r>
                <a:rPr lang="ja-JP" altLang="en-US" dirty="0" smtClean="0"/>
                <a:t>）</a:t>
              </a:r>
              <a:endParaRPr lang="en-US" altLang="ja-JP" dirty="0" smtClean="0"/>
            </a:p>
            <a:p>
              <a:r>
                <a:rPr lang="ja-JP" altLang="en-US" dirty="0" smtClean="0"/>
                <a:t>参照先は</a:t>
              </a:r>
              <a:r>
                <a:rPr lang="en-US" altLang="ja-JP" dirty="0" err="1" smtClean="0"/>
                <a:t>int</a:t>
              </a:r>
              <a:r>
                <a:rPr lang="ja-JP" altLang="en-US" dirty="0" smtClean="0"/>
                <a:t>型</a:t>
              </a:r>
              <a:r>
                <a:rPr lang="en-US" altLang="ja-JP" dirty="0" smtClean="0"/>
                <a:t> </a:t>
              </a:r>
              <a:endParaRPr kumimoji="1" lang="ja-JP" altLang="en-US" dirty="0"/>
            </a:p>
          </p:txBody>
        </p:sp>
      </p:grpSp>
      <p:grpSp>
        <p:nvGrpSpPr>
          <p:cNvPr id="3" name="グループ化 15"/>
          <p:cNvGrpSpPr/>
          <p:nvPr/>
        </p:nvGrpSpPr>
        <p:grpSpPr>
          <a:xfrm>
            <a:off x="0" y="4643446"/>
            <a:ext cx="3286148" cy="797960"/>
            <a:chOff x="4572000" y="2928934"/>
            <a:chExt cx="3286148" cy="797960"/>
          </a:xfrm>
        </p:grpSpPr>
        <p:sp>
          <p:nvSpPr>
            <p:cNvPr id="21" name="正方形/長方形 20"/>
            <p:cNvSpPr/>
            <p:nvPr/>
          </p:nvSpPr>
          <p:spPr>
            <a:xfrm>
              <a:off x="5000628" y="3000372"/>
              <a:ext cx="2857520" cy="28575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00000000 00000000 00000000 000</a:t>
              </a:r>
              <a:r>
                <a:rPr kumimoji="1" lang="en-US" altLang="ja-JP" sz="1200" dirty="0" smtClean="0">
                  <a:solidFill>
                    <a:srgbClr val="FF0000"/>
                  </a:solidFill>
                </a:rPr>
                <a:t>10101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4572000" y="2928934"/>
              <a:ext cx="4010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 </a:t>
              </a:r>
              <a:r>
                <a:rPr lang="en-US" altLang="ja-JP" dirty="0" smtClean="0">
                  <a:solidFill>
                    <a:srgbClr val="00B0F0"/>
                  </a:solidFill>
                </a:rPr>
                <a:t>a</a:t>
              </a:r>
              <a:r>
                <a:rPr lang="en-US" altLang="ja-JP" dirty="0" smtClean="0"/>
                <a:t> </a:t>
              </a:r>
              <a:endParaRPr kumimoji="1" lang="ja-JP" altLang="en-US" dirty="0"/>
            </a:p>
          </p:txBody>
        </p:sp>
        <p:cxnSp>
          <p:nvCxnSpPr>
            <p:cNvPr id="23" name="直線矢印コネクタ 22"/>
            <p:cNvCxnSpPr/>
            <p:nvPr/>
          </p:nvCxnSpPr>
          <p:spPr>
            <a:xfrm>
              <a:off x="5072066" y="3500438"/>
              <a:ext cx="2714644" cy="1588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テキスト ボックス 23"/>
            <p:cNvSpPr txBox="1"/>
            <p:nvPr/>
          </p:nvSpPr>
          <p:spPr>
            <a:xfrm>
              <a:off x="5715008" y="3357562"/>
              <a:ext cx="154029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 </a:t>
              </a:r>
              <a:r>
                <a:rPr lang="en-US" altLang="ja-JP" dirty="0" err="1" smtClean="0"/>
                <a:t>int</a:t>
              </a:r>
              <a:r>
                <a:rPr lang="en-US" altLang="ja-JP" dirty="0" smtClean="0"/>
                <a:t> </a:t>
              </a:r>
              <a:r>
                <a:rPr lang="ja-JP" altLang="en-US" dirty="0" smtClean="0"/>
                <a:t>型（</a:t>
              </a:r>
              <a:r>
                <a:rPr lang="en-US" altLang="ja-JP" dirty="0" smtClean="0"/>
                <a:t>32bit</a:t>
              </a:r>
              <a:r>
                <a:rPr lang="ja-JP" altLang="en-US" dirty="0" smtClean="0"/>
                <a:t>）</a:t>
              </a:r>
              <a:r>
                <a:rPr lang="en-US" altLang="ja-JP" dirty="0" smtClean="0"/>
                <a:t> </a:t>
              </a:r>
              <a:endParaRPr kumimoji="1" lang="ja-JP" altLang="en-US" dirty="0"/>
            </a:p>
          </p:txBody>
        </p:sp>
      </p:grpSp>
      <p:sp>
        <p:nvSpPr>
          <p:cNvPr id="25" name="テキスト ボックス 24"/>
          <p:cNvSpPr txBox="1"/>
          <p:nvPr/>
        </p:nvSpPr>
        <p:spPr>
          <a:xfrm>
            <a:off x="1000100" y="4357694"/>
            <a:ext cx="1715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２つの変数（箱）</a:t>
            </a:r>
            <a:endParaRPr kumimoji="1" lang="ja-JP" altLang="en-US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286116" y="4643446"/>
            <a:ext cx="1452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の中身は</a:t>
            </a:r>
            <a:r>
              <a:rPr kumimoji="1" lang="en-US" altLang="ja-JP" dirty="0" smtClean="0"/>
              <a:t>21</a:t>
            </a:r>
            <a:endParaRPr kumimoji="1" lang="ja-JP" altLang="en-US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3286116" y="5500702"/>
            <a:ext cx="17107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ap</a:t>
            </a:r>
            <a:r>
              <a:rPr kumimoji="1" lang="ja-JP" altLang="en-US" dirty="0" smtClean="0"/>
              <a:t>の中身は</a:t>
            </a:r>
            <a:endParaRPr lang="en-US" altLang="ja-JP" dirty="0" smtClean="0"/>
          </a:p>
          <a:p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のアドレス</a:t>
            </a:r>
            <a:r>
              <a:rPr kumimoji="1" lang="en-US" altLang="ja-JP" dirty="0" smtClean="0"/>
              <a:t>(&amp;a)</a:t>
            </a:r>
            <a:endParaRPr kumimoji="1" lang="ja-JP" altLang="en-US" dirty="0"/>
          </a:p>
        </p:txBody>
      </p:sp>
      <p:sp>
        <p:nvSpPr>
          <p:cNvPr id="33" name="正方形/長方形 32"/>
          <p:cNvSpPr/>
          <p:nvPr/>
        </p:nvSpPr>
        <p:spPr>
          <a:xfrm>
            <a:off x="7143768" y="4857760"/>
            <a:ext cx="1643074" cy="128588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6715140" y="4786322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cxnSp>
        <p:nvCxnSpPr>
          <p:cNvPr id="37" name="直線コネクタ 36"/>
          <p:cNvCxnSpPr/>
          <p:nvPr/>
        </p:nvCxnSpPr>
        <p:spPr>
          <a:xfrm rot="10800000">
            <a:off x="4286248" y="2428868"/>
            <a:ext cx="3214710" cy="3000396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コネクタ 37"/>
          <p:cNvCxnSpPr/>
          <p:nvPr/>
        </p:nvCxnSpPr>
        <p:spPr>
          <a:xfrm rot="10800000">
            <a:off x="4286248" y="2428868"/>
            <a:ext cx="2500330" cy="1588"/>
          </a:xfrm>
          <a:prstGeom prst="line">
            <a:avLst/>
          </a:prstGeom>
          <a:ln w="19050">
            <a:solidFill>
              <a:srgbClr val="00B050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4643438" y="3214686"/>
            <a:ext cx="1819216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*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endParaRPr lang="en-US" altLang="ja-JP" dirty="0" smtClean="0">
              <a:solidFill>
                <a:srgbClr val="00B050"/>
              </a:solidFill>
            </a:endParaRPr>
          </a:p>
          <a:p>
            <a:r>
              <a:rPr kumimoji="1" lang="en-US" altLang="ja-JP" dirty="0" smtClean="0">
                <a:solidFill>
                  <a:srgbClr val="00B0F0"/>
                </a:solidFill>
              </a:rPr>
              <a:t>a</a:t>
            </a:r>
            <a:r>
              <a:rPr kumimoji="1" lang="ja-JP" altLang="en-US" dirty="0" smtClean="0">
                <a:solidFill>
                  <a:srgbClr val="00B0F0"/>
                </a:solidFill>
              </a:rPr>
              <a:t>の箱</a:t>
            </a:r>
            <a:r>
              <a:rPr kumimoji="1" lang="ja-JP" altLang="en-US" dirty="0" smtClean="0"/>
              <a:t>を</a:t>
            </a:r>
            <a:r>
              <a:rPr kumimoji="1" lang="ja-JP" altLang="en-US" dirty="0" smtClean="0">
                <a:solidFill>
                  <a:srgbClr val="FF0000"/>
                </a:solidFill>
              </a:rPr>
              <a:t>参照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 smtClean="0">
                <a:solidFill>
                  <a:srgbClr val="FF0000"/>
                </a:solidFill>
              </a:rPr>
              <a:t>（参照先は</a:t>
            </a:r>
            <a:r>
              <a:rPr lang="en-US" altLang="ja-JP" dirty="0" err="1" smtClean="0">
                <a:solidFill>
                  <a:srgbClr val="FF0000"/>
                </a:solidFill>
              </a:rPr>
              <a:t>int</a:t>
            </a:r>
            <a:r>
              <a:rPr lang="ja-JP" altLang="en-US" dirty="0" smtClean="0">
                <a:solidFill>
                  <a:srgbClr val="FF0000"/>
                </a:solidFill>
              </a:rPr>
              <a:t>型）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4929190" y="2071678"/>
            <a:ext cx="1301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a</a:t>
            </a:r>
            <a:r>
              <a:rPr lang="ja-JP" altLang="en-US" dirty="0" smtClean="0">
                <a:solidFill>
                  <a:srgbClr val="00B050"/>
                </a:solidFill>
              </a:rPr>
              <a:t>のアドレス</a:t>
            </a:r>
            <a:endParaRPr lang="en-US" altLang="ja-JP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7143768" y="2193598"/>
            <a:ext cx="1643074" cy="128588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FF0000"/>
                </a:solidFill>
              </a:rPr>
              <a:t>21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786578" y="2193598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1357290" y="1785926"/>
            <a:ext cx="1643074" cy="128588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857224" y="1785926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cxnSp>
        <p:nvCxnSpPr>
          <p:cNvPr id="38" name="直線コネクタ 37"/>
          <p:cNvCxnSpPr/>
          <p:nvPr/>
        </p:nvCxnSpPr>
        <p:spPr>
          <a:xfrm rot="10800000">
            <a:off x="2214546" y="2428868"/>
            <a:ext cx="4572032" cy="1588"/>
          </a:xfrm>
          <a:prstGeom prst="line">
            <a:avLst/>
          </a:prstGeom>
          <a:ln w="19050">
            <a:solidFill>
              <a:srgbClr val="00B050"/>
            </a:solidFill>
            <a:headEnd type="arrow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4786314" y="1428736"/>
            <a:ext cx="53251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*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endParaRPr lang="en-US" altLang="ja-JP" dirty="0" smtClean="0">
              <a:solidFill>
                <a:srgbClr val="00B050"/>
              </a:solidFill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1643042" y="4143380"/>
            <a:ext cx="18473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7358082" y="1714488"/>
            <a:ext cx="660245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>
                <a:solidFill>
                  <a:srgbClr val="00B0F0"/>
                </a:solidFill>
              </a:rPr>
              <a:t> a</a:t>
            </a:r>
            <a:r>
              <a:rPr kumimoji="1" lang="en-US" altLang="ja-JP" dirty="0" smtClean="0"/>
              <a:t>;</a:t>
            </a:r>
            <a:endParaRPr kumimoji="1" lang="ja-JP" altLang="en-US" dirty="0"/>
          </a:p>
        </p:txBody>
      </p:sp>
      <p:sp>
        <p:nvSpPr>
          <p:cNvPr id="44" name="正方形/長方形 43"/>
          <p:cNvSpPr/>
          <p:nvPr/>
        </p:nvSpPr>
        <p:spPr>
          <a:xfrm>
            <a:off x="642910" y="1357298"/>
            <a:ext cx="8974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err="1" smtClean="0"/>
              <a:t>int</a:t>
            </a:r>
            <a:r>
              <a:rPr lang="en-US" altLang="ja-JP" dirty="0" smtClean="0"/>
              <a:t> *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r>
              <a:rPr lang="en-US" altLang="ja-JP" dirty="0" smtClean="0"/>
              <a:t>;</a:t>
            </a:r>
          </a:p>
        </p:txBody>
      </p:sp>
      <p:sp>
        <p:nvSpPr>
          <p:cNvPr id="45" name="正方形/長方形 44"/>
          <p:cNvSpPr/>
          <p:nvPr/>
        </p:nvSpPr>
        <p:spPr>
          <a:xfrm>
            <a:off x="928662" y="3143248"/>
            <a:ext cx="9685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r>
              <a:rPr lang="en-US" altLang="ja-JP" dirty="0" smtClean="0">
                <a:solidFill>
                  <a:srgbClr val="00B050"/>
                </a:solidFill>
              </a:rPr>
              <a:t> </a:t>
            </a:r>
            <a:r>
              <a:rPr lang="en-US" altLang="ja-JP" dirty="0" smtClean="0"/>
              <a:t>= &amp;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;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786446" y="3643314"/>
            <a:ext cx="452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&amp;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286116" y="357166"/>
            <a:ext cx="28696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 smtClean="0"/>
              <a:t>ポインタ：まとめ</a:t>
            </a:r>
            <a:endParaRPr kumimoji="1" lang="ja-JP" altLang="en-US" sz="3200" dirty="0"/>
          </a:p>
        </p:txBody>
      </p:sp>
      <p:cxnSp>
        <p:nvCxnSpPr>
          <p:cNvPr id="18" name="直線コネクタ 17"/>
          <p:cNvCxnSpPr/>
          <p:nvPr/>
        </p:nvCxnSpPr>
        <p:spPr>
          <a:xfrm rot="5400000">
            <a:off x="6011078" y="2715414"/>
            <a:ext cx="1060458" cy="795342"/>
          </a:xfrm>
          <a:prstGeom prst="line">
            <a:avLst/>
          </a:prstGeom>
          <a:ln w="19050">
            <a:solidFill>
              <a:srgbClr val="00B050"/>
            </a:solidFill>
            <a:headEnd type="arrow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7143768" y="2193598"/>
            <a:ext cx="1643074" cy="128588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FF0000"/>
                </a:solidFill>
              </a:rPr>
              <a:t>21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786578" y="2193598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1357290" y="1785926"/>
            <a:ext cx="1643074" cy="128588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857224" y="1785926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cxnSp>
        <p:nvCxnSpPr>
          <p:cNvPr id="38" name="直線コネクタ 37"/>
          <p:cNvCxnSpPr/>
          <p:nvPr/>
        </p:nvCxnSpPr>
        <p:spPr>
          <a:xfrm rot="10800000">
            <a:off x="2214546" y="2428868"/>
            <a:ext cx="4572032" cy="1588"/>
          </a:xfrm>
          <a:prstGeom prst="line">
            <a:avLst/>
          </a:prstGeom>
          <a:ln w="19050">
            <a:solidFill>
              <a:srgbClr val="00B050"/>
            </a:solidFill>
            <a:headEnd type="arrow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4786314" y="1428736"/>
            <a:ext cx="1819216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*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endParaRPr lang="en-US" altLang="ja-JP" dirty="0" smtClean="0">
              <a:solidFill>
                <a:srgbClr val="00B050"/>
              </a:solidFill>
            </a:endParaRPr>
          </a:p>
          <a:p>
            <a:r>
              <a:rPr kumimoji="1" lang="en-US" altLang="ja-JP" dirty="0" smtClean="0">
                <a:solidFill>
                  <a:srgbClr val="00B0F0"/>
                </a:solidFill>
              </a:rPr>
              <a:t>a</a:t>
            </a:r>
            <a:r>
              <a:rPr kumimoji="1" lang="ja-JP" altLang="en-US" dirty="0" smtClean="0">
                <a:solidFill>
                  <a:srgbClr val="00B0F0"/>
                </a:solidFill>
              </a:rPr>
              <a:t>の実体</a:t>
            </a:r>
            <a:r>
              <a:rPr kumimoji="1" lang="ja-JP" altLang="en-US" dirty="0" smtClean="0"/>
              <a:t>を</a:t>
            </a:r>
            <a:r>
              <a:rPr kumimoji="1" lang="ja-JP" altLang="en-US" dirty="0" smtClean="0">
                <a:solidFill>
                  <a:srgbClr val="FF0000"/>
                </a:solidFill>
              </a:rPr>
              <a:t>参照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 smtClean="0">
                <a:solidFill>
                  <a:srgbClr val="FF0000"/>
                </a:solidFill>
              </a:rPr>
              <a:t>（参照先は</a:t>
            </a:r>
            <a:r>
              <a:rPr lang="en-US" altLang="ja-JP" dirty="0" err="1" smtClean="0">
                <a:solidFill>
                  <a:srgbClr val="FF0000"/>
                </a:solidFill>
              </a:rPr>
              <a:t>int</a:t>
            </a:r>
            <a:r>
              <a:rPr lang="ja-JP" altLang="en-US" dirty="0" smtClean="0">
                <a:solidFill>
                  <a:srgbClr val="FF0000"/>
                </a:solidFill>
              </a:rPr>
              <a:t>型）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1643042" y="4143380"/>
            <a:ext cx="18473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7358082" y="1714488"/>
            <a:ext cx="98777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a</a:t>
            </a:r>
            <a:r>
              <a:rPr kumimoji="1" lang="ja-JP" altLang="en-US" dirty="0" smtClean="0">
                <a:solidFill>
                  <a:srgbClr val="00B0F0"/>
                </a:solidFill>
              </a:rPr>
              <a:t>の実体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214282" y="4643446"/>
            <a:ext cx="8670322" cy="175432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（注意）</a:t>
            </a:r>
            <a:endParaRPr lang="en-US" altLang="ja-JP" dirty="0" smtClean="0"/>
          </a:p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何型へのポインタであっても、</a:t>
            </a:r>
            <a:r>
              <a:rPr lang="ja-JP" altLang="en-US" dirty="0" smtClean="0">
                <a:solidFill>
                  <a:srgbClr val="0070C0"/>
                </a:solidFill>
              </a:rPr>
              <a:t>ポインタ変数には</a:t>
            </a:r>
            <a:r>
              <a:rPr lang="ja-JP" altLang="en-US" dirty="0" smtClean="0"/>
              <a:t>一律、</a:t>
            </a:r>
            <a:r>
              <a:rPr lang="ja-JP" altLang="en-US" dirty="0" smtClean="0">
                <a:solidFill>
                  <a:srgbClr val="0070C0"/>
                </a:solidFill>
              </a:rPr>
              <a:t>アドレスが格納</a:t>
            </a:r>
            <a:r>
              <a:rPr lang="ja-JP" altLang="en-US" dirty="0" smtClean="0"/>
              <a:t>される。</a:t>
            </a:r>
            <a:endParaRPr lang="en-US" altLang="ja-JP" dirty="0" smtClean="0"/>
          </a:p>
          <a:p>
            <a:r>
              <a:rPr kumimoji="1" lang="ja-JP" altLang="en-US" dirty="0" smtClean="0"/>
              <a:t>　　</a:t>
            </a:r>
            <a:r>
              <a:rPr kumimoji="1" lang="ja-JP" altLang="en-US" dirty="0" smtClean="0">
                <a:solidFill>
                  <a:srgbClr val="0070C0"/>
                </a:solidFill>
              </a:rPr>
              <a:t>参照</a:t>
            </a:r>
            <a:r>
              <a:rPr kumimoji="1" lang="ja-JP" altLang="en-US" dirty="0" smtClean="0"/>
              <a:t>するとき</a:t>
            </a:r>
            <a:r>
              <a:rPr lang="ja-JP" altLang="en-US" dirty="0" smtClean="0"/>
              <a:t>（</a:t>
            </a:r>
            <a:r>
              <a:rPr kumimoji="1" lang="en-US" altLang="ja-JP" dirty="0" smtClean="0"/>
              <a:t>*</a:t>
            </a:r>
            <a:r>
              <a:rPr kumimoji="1" lang="ja-JP" altLang="en-US" dirty="0" smtClean="0"/>
              <a:t>をつけたとき）や</a:t>
            </a:r>
            <a:r>
              <a:rPr kumimoji="1" lang="ja-JP" altLang="en-US" dirty="0" smtClean="0">
                <a:solidFill>
                  <a:srgbClr val="0070C0"/>
                </a:solidFill>
              </a:rPr>
              <a:t>ポインタ演算</a:t>
            </a:r>
            <a:r>
              <a:rPr kumimoji="1" lang="ja-JP" altLang="en-US" dirty="0" smtClean="0"/>
              <a:t>を行うとき（</a:t>
            </a:r>
            <a:r>
              <a:rPr kumimoji="1" lang="en-US" altLang="ja-JP" dirty="0" smtClean="0"/>
              <a:t>ap+1</a:t>
            </a:r>
            <a:r>
              <a:rPr kumimoji="1" lang="ja-JP" altLang="en-US" dirty="0" smtClean="0"/>
              <a:t>など）に、</a:t>
            </a:r>
            <a:r>
              <a:rPr kumimoji="1" lang="ja-JP" altLang="en-US" dirty="0" smtClean="0">
                <a:solidFill>
                  <a:srgbClr val="0070C0"/>
                </a:solidFill>
              </a:rPr>
              <a:t>型を適用</a:t>
            </a:r>
            <a:r>
              <a:rPr kumimoji="1" lang="ja-JP" altLang="en-US" dirty="0" smtClean="0"/>
              <a:t>する。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ポインタをつかって参照する際には、必ず「</a:t>
            </a:r>
            <a:r>
              <a:rPr kumimoji="1" lang="ja-JP" altLang="en-US" dirty="0" smtClean="0">
                <a:solidFill>
                  <a:srgbClr val="0070C0"/>
                </a:solidFill>
              </a:rPr>
              <a:t>実体</a:t>
            </a:r>
            <a:r>
              <a:rPr kumimoji="1" lang="ja-JP" altLang="en-US" dirty="0" smtClean="0"/>
              <a:t>」（変数や割当済み領域）</a:t>
            </a:r>
            <a:r>
              <a:rPr kumimoji="1" lang="ja-JP" altLang="en-US" dirty="0" smtClean="0">
                <a:solidFill>
                  <a:srgbClr val="0070C0"/>
                </a:solidFill>
              </a:rPr>
              <a:t>が必要</a:t>
            </a:r>
            <a:endParaRPr kumimoji="1" lang="en-US" altLang="ja-JP" dirty="0" smtClean="0">
              <a:solidFill>
                <a:srgbClr val="0070C0"/>
              </a:solidFill>
            </a:endParaRPr>
          </a:p>
          <a:p>
            <a:r>
              <a:rPr lang="ja-JP" altLang="en-US" dirty="0" smtClean="0"/>
              <a:t>　　→ 実体のない参照を行った場合には、</a:t>
            </a:r>
            <a:r>
              <a:rPr lang="en-US" altLang="ja-JP" dirty="0" smtClean="0"/>
              <a:t>Segmentation Halt</a:t>
            </a:r>
            <a:r>
              <a:rPr lang="ja-JP" altLang="en-US" dirty="0" smtClean="0"/>
              <a:t>という</a:t>
            </a:r>
            <a:r>
              <a:rPr lang="ja-JP" altLang="en-US" dirty="0" smtClean="0">
                <a:solidFill>
                  <a:srgbClr val="0070C0"/>
                </a:solidFill>
              </a:rPr>
              <a:t>実行時エラー</a:t>
            </a:r>
            <a:r>
              <a:rPr lang="ja-JP" altLang="en-US" dirty="0" smtClean="0"/>
              <a:t>が生じる</a:t>
            </a:r>
            <a:endParaRPr lang="en-US" altLang="ja-JP" dirty="0" smtClean="0"/>
          </a:p>
        </p:txBody>
      </p:sp>
      <p:sp>
        <p:nvSpPr>
          <p:cNvPr id="44" name="正方形/長方形 43"/>
          <p:cNvSpPr/>
          <p:nvPr/>
        </p:nvSpPr>
        <p:spPr>
          <a:xfrm>
            <a:off x="642910" y="1357298"/>
            <a:ext cx="26062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err="1" smtClean="0">
                <a:solidFill>
                  <a:srgbClr val="FF0000"/>
                </a:solidFill>
              </a:rPr>
              <a:t>int</a:t>
            </a:r>
            <a:r>
              <a:rPr lang="ja-JP" altLang="en-US" dirty="0" smtClean="0">
                <a:solidFill>
                  <a:srgbClr val="FF0000"/>
                </a:solidFill>
              </a:rPr>
              <a:t>型への</a:t>
            </a:r>
            <a:r>
              <a:rPr lang="ja-JP" altLang="en-US" dirty="0" smtClean="0">
                <a:solidFill>
                  <a:srgbClr val="00B050"/>
                </a:solidFill>
              </a:rPr>
              <a:t>ポインタ変数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endParaRPr lang="en-US" altLang="ja-JP" dirty="0" smtClean="0">
              <a:solidFill>
                <a:srgbClr val="00B050"/>
              </a:solidFill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928662" y="3143248"/>
            <a:ext cx="242245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r>
              <a:rPr lang="en-US" altLang="ja-JP" dirty="0" smtClean="0">
                <a:solidFill>
                  <a:srgbClr val="00B050"/>
                </a:solidFill>
              </a:rPr>
              <a:t> </a:t>
            </a:r>
            <a:r>
              <a:rPr lang="en-US" altLang="ja-JP" dirty="0" smtClean="0"/>
              <a:t>= &amp;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;</a:t>
            </a:r>
          </a:p>
          <a:p>
            <a:r>
              <a:rPr lang="ja-JP" altLang="en-US" dirty="0" smtClean="0"/>
              <a:t>変数</a:t>
            </a:r>
            <a:r>
              <a:rPr lang="en-US" altLang="ja-JP" dirty="0" smtClean="0"/>
              <a:t>a</a:t>
            </a:r>
            <a:r>
              <a:rPr lang="ja-JP" altLang="en-US" dirty="0" smtClean="0"/>
              <a:t>のアドレスを代入</a:t>
            </a:r>
            <a:endParaRPr lang="en-US" altLang="ja-JP" dirty="0" smtClean="0"/>
          </a:p>
          <a:p>
            <a:r>
              <a:rPr lang="ja-JP" altLang="en-US" dirty="0" smtClean="0"/>
              <a:t>→</a:t>
            </a:r>
            <a:r>
              <a:rPr lang="ja-JP" altLang="en-US" dirty="0" smtClean="0">
                <a:solidFill>
                  <a:srgbClr val="FF0000"/>
                </a:solidFill>
              </a:rPr>
              <a:t>変数</a:t>
            </a:r>
            <a:r>
              <a:rPr lang="en-US" altLang="ja-JP" dirty="0" smtClean="0">
                <a:solidFill>
                  <a:srgbClr val="FF0000"/>
                </a:solidFill>
              </a:rPr>
              <a:t>a</a:t>
            </a:r>
            <a:r>
              <a:rPr lang="ja-JP" altLang="en-US" dirty="0" err="1" smtClean="0">
                <a:solidFill>
                  <a:srgbClr val="FF0000"/>
                </a:solidFill>
              </a:rPr>
              <a:t>への</a:t>
            </a:r>
            <a:r>
              <a:rPr lang="ja-JP" altLang="en-US" dirty="0" smtClean="0">
                <a:solidFill>
                  <a:srgbClr val="FF0000"/>
                </a:solidFill>
              </a:rPr>
              <a:t>ポインタ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 smtClean="0">
                <a:solidFill>
                  <a:srgbClr val="FF0000"/>
                </a:solidFill>
              </a:rPr>
              <a:t>（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r>
              <a:rPr lang="ja-JP" altLang="en-US" dirty="0" smtClean="0">
                <a:solidFill>
                  <a:srgbClr val="00B050"/>
                </a:solidFill>
              </a:rPr>
              <a:t>は</a:t>
            </a:r>
            <a:r>
              <a:rPr lang="en-US" altLang="ja-JP" dirty="0" smtClean="0">
                <a:solidFill>
                  <a:srgbClr val="00B050"/>
                </a:solidFill>
              </a:rPr>
              <a:t>a</a:t>
            </a:r>
            <a:r>
              <a:rPr lang="ja-JP" altLang="en-US" dirty="0" smtClean="0">
                <a:solidFill>
                  <a:srgbClr val="00B050"/>
                </a:solidFill>
              </a:rPr>
              <a:t>を指し示す。</a:t>
            </a:r>
            <a:r>
              <a:rPr lang="ja-JP" altLang="en-US" dirty="0" smtClean="0">
                <a:solidFill>
                  <a:srgbClr val="FF0000"/>
                </a:solidFill>
              </a:rPr>
              <a:t>）</a:t>
            </a:r>
            <a:endParaRPr lang="en-US" altLang="ja-JP" dirty="0" smtClean="0">
              <a:solidFill>
                <a:srgbClr val="00B050"/>
              </a:solidFill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5786446" y="3643314"/>
            <a:ext cx="30796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&amp;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>
                <a:solidFill>
                  <a:srgbClr val="00B050"/>
                </a:solidFill>
              </a:rPr>
              <a:t>:</a:t>
            </a:r>
            <a:r>
              <a:rPr lang="ja-JP" altLang="en-US" dirty="0" smtClean="0">
                <a:solidFill>
                  <a:srgbClr val="00B050"/>
                </a:solidFill>
              </a:rPr>
              <a:t> 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ja-JP" altLang="en-US" dirty="0" smtClean="0">
                <a:solidFill>
                  <a:srgbClr val="00B0F0"/>
                </a:solidFill>
              </a:rPr>
              <a:t>の実体</a:t>
            </a:r>
            <a:r>
              <a:rPr lang="ja-JP" altLang="en-US" dirty="0" smtClean="0"/>
              <a:t>が</a:t>
            </a:r>
            <a:endParaRPr lang="en-US" altLang="ja-JP" dirty="0" smtClean="0"/>
          </a:p>
          <a:p>
            <a:r>
              <a:rPr lang="ja-JP" altLang="en-US" dirty="0" smtClean="0"/>
              <a:t>　　　存在するメモリの</a:t>
            </a:r>
            <a:r>
              <a:rPr lang="ja-JP" altLang="en-US" dirty="0" smtClean="0">
                <a:solidFill>
                  <a:srgbClr val="00B050"/>
                </a:solidFill>
              </a:rPr>
              <a:t>アドレス</a:t>
            </a:r>
            <a:endParaRPr lang="en-US" altLang="ja-JP" dirty="0" smtClean="0">
              <a:solidFill>
                <a:srgbClr val="00B050"/>
              </a:solidFill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3000364" y="2428868"/>
            <a:ext cx="1968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r>
              <a:rPr lang="ja-JP" altLang="en-US" dirty="0" smtClean="0">
                <a:solidFill>
                  <a:srgbClr val="00B050"/>
                </a:solidFill>
              </a:rPr>
              <a:t>は</a:t>
            </a:r>
            <a:r>
              <a:rPr lang="en-US" altLang="ja-JP" dirty="0" smtClean="0">
                <a:solidFill>
                  <a:srgbClr val="00B050"/>
                </a:solidFill>
              </a:rPr>
              <a:t>a</a:t>
            </a:r>
            <a:r>
              <a:rPr lang="ja-JP" altLang="en-US" dirty="0" smtClean="0">
                <a:solidFill>
                  <a:srgbClr val="00B050"/>
                </a:solidFill>
              </a:rPr>
              <a:t>を指し示す。</a:t>
            </a:r>
            <a:endParaRPr lang="ja-JP" altLang="en-US" dirty="0"/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3286116" y="357166"/>
            <a:ext cx="28696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 smtClean="0"/>
              <a:t>ポインタ：まとめ</a:t>
            </a:r>
            <a:endParaRPr kumimoji="1" lang="ja-JP" altLang="en-US" sz="3200" dirty="0"/>
          </a:p>
        </p:txBody>
      </p:sp>
      <p:cxnSp>
        <p:nvCxnSpPr>
          <p:cNvPr id="51" name="直線コネクタ 50"/>
          <p:cNvCxnSpPr/>
          <p:nvPr/>
        </p:nvCxnSpPr>
        <p:spPr>
          <a:xfrm rot="5400000">
            <a:off x="6011078" y="2715414"/>
            <a:ext cx="1060458" cy="795342"/>
          </a:xfrm>
          <a:prstGeom prst="line">
            <a:avLst/>
          </a:prstGeom>
          <a:ln w="19050">
            <a:solidFill>
              <a:srgbClr val="00B050"/>
            </a:solidFill>
            <a:headEnd type="arrow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テキスト ボックス 42"/>
          <p:cNvSpPr txBox="1"/>
          <p:nvPr/>
        </p:nvSpPr>
        <p:spPr>
          <a:xfrm>
            <a:off x="0" y="5657671"/>
            <a:ext cx="8886343" cy="120032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HTML</a:t>
            </a:r>
            <a:r>
              <a:rPr lang="ja-JP" altLang="en-US" dirty="0" smtClean="0"/>
              <a:t>ドキュメント内での記述：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r>
              <a:rPr lang="en-US" altLang="ja-JP" dirty="0" smtClean="0">
                <a:solidFill>
                  <a:srgbClr val="FF0000"/>
                </a:solidFill>
              </a:rPr>
              <a:t>&lt;a </a:t>
            </a:r>
            <a:r>
              <a:rPr lang="en-US" altLang="ja-JP" dirty="0" err="1" smtClean="0">
                <a:solidFill>
                  <a:srgbClr val="FF0000"/>
                </a:solidFill>
              </a:rPr>
              <a:t>href</a:t>
            </a:r>
            <a:r>
              <a:rPr lang="en-US" altLang="ja-JP" dirty="0" smtClean="0">
                <a:solidFill>
                  <a:srgbClr val="FF0000"/>
                </a:solidFill>
              </a:rPr>
              <a:t>=</a:t>
            </a:r>
            <a:r>
              <a:rPr lang="en-US" altLang="ja-JP" dirty="0" smtClean="0">
                <a:solidFill>
                  <a:srgbClr val="FF0000"/>
                </a:solidFill>
                <a:hlinkClick r:id="rId2"/>
              </a:rPr>
              <a:t>“http://www.tommylab.ynu.ac.jp/lecture/</a:t>
            </a:r>
            <a:r>
              <a:rPr lang="en-US" altLang="ja-JP" dirty="0" err="1" smtClean="0">
                <a:solidFill>
                  <a:srgbClr val="FF0000"/>
                </a:solidFill>
                <a:hlinkClick r:id="rId2"/>
              </a:rPr>
              <a:t>Algorighm</a:t>
            </a:r>
            <a:r>
              <a:rPr lang="en-US" altLang="ja-JP" dirty="0" smtClean="0">
                <a:solidFill>
                  <a:srgbClr val="FF0000"/>
                </a:solidFill>
                <a:hlinkClick r:id="rId2"/>
              </a:rPr>
              <a:t>/05/05.pdf</a:t>
            </a:r>
            <a:r>
              <a:rPr lang="en-US" altLang="ja-JP" dirty="0" smtClean="0">
                <a:solidFill>
                  <a:srgbClr val="FF0000"/>
                </a:solidFill>
              </a:rPr>
              <a:t>”&gt;</a:t>
            </a:r>
            <a:r>
              <a:rPr lang="ja-JP" altLang="en-US" dirty="0" smtClean="0"/>
              <a:t>第</a:t>
            </a:r>
            <a:r>
              <a:rPr lang="en-US" altLang="ja-JP" dirty="0" smtClean="0"/>
              <a:t>5</a:t>
            </a:r>
            <a:r>
              <a:rPr lang="ja-JP" altLang="en-US" dirty="0" smtClean="0"/>
              <a:t>回資料</a:t>
            </a:r>
            <a:r>
              <a:rPr lang="en-US" altLang="ja-JP" dirty="0" smtClean="0">
                <a:solidFill>
                  <a:srgbClr val="FF0000"/>
                </a:solidFill>
              </a:rPr>
              <a:t>&lt;/a&gt;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 smtClean="0">
                <a:solidFill>
                  <a:srgbClr val="FF0000"/>
                </a:solidFill>
              </a:rPr>
              <a:t>参照元の</a:t>
            </a:r>
            <a:r>
              <a:rPr lang="en-US" altLang="ja-JP" dirty="0" smtClean="0">
                <a:solidFill>
                  <a:srgbClr val="FF0000"/>
                </a:solidFill>
              </a:rPr>
              <a:t>HTML</a:t>
            </a:r>
            <a:r>
              <a:rPr lang="ja-JP" altLang="en-US" dirty="0" smtClean="0">
                <a:solidFill>
                  <a:srgbClr val="FF0000"/>
                </a:solidFill>
              </a:rPr>
              <a:t>ドキュメントに</a:t>
            </a:r>
            <a:r>
              <a:rPr lang="en-US" altLang="ja-JP" dirty="0" smtClean="0">
                <a:solidFill>
                  <a:srgbClr val="FF0000"/>
                </a:solidFill>
              </a:rPr>
              <a:t>05.pdf</a:t>
            </a:r>
            <a:r>
              <a:rPr lang="ja-JP" altLang="en-US" dirty="0" smtClean="0">
                <a:solidFill>
                  <a:srgbClr val="FF0000"/>
                </a:solidFill>
              </a:rPr>
              <a:t>が埋め込まれているわけではない。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 smtClean="0">
                <a:solidFill>
                  <a:srgbClr val="FF0000"/>
                </a:solidFill>
              </a:rPr>
              <a:t>参照元には</a:t>
            </a:r>
            <a:r>
              <a:rPr lang="en-US" altLang="ja-JP" dirty="0" smtClean="0">
                <a:solidFill>
                  <a:srgbClr val="FF0000"/>
                </a:solidFill>
              </a:rPr>
              <a:t>URL</a:t>
            </a:r>
            <a:r>
              <a:rPr lang="ja-JP" altLang="en-US" dirty="0" smtClean="0">
                <a:solidFill>
                  <a:srgbClr val="FF0000"/>
                </a:solidFill>
              </a:rPr>
              <a:t>（アドレス）のみが埋め込まれる。実体は参照先に存在する。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6072198" y="1285860"/>
            <a:ext cx="2928958" cy="450059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1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WWW</a:t>
            </a:r>
            <a:r>
              <a:rPr kumimoji="1" lang="ja-JP" altLang="en-US" dirty="0" smtClean="0">
                <a:solidFill>
                  <a:schemeClr val="tx1"/>
                </a:solidFill>
              </a:rPr>
              <a:t>サーバ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www.tommylab.ynu.ac.jp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7143768" y="2193598"/>
            <a:ext cx="1643074" cy="1285884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>
                <a:solidFill>
                  <a:srgbClr val="FF0000"/>
                </a:solidFill>
              </a:rPr>
              <a:t>pdf</a:t>
            </a:r>
            <a:r>
              <a:rPr lang="ja-JP" altLang="en-US" dirty="0" smtClean="0">
                <a:solidFill>
                  <a:srgbClr val="FF0000"/>
                </a:solidFill>
              </a:rPr>
              <a:t>ファイル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1357290" y="1785926"/>
            <a:ext cx="2286016" cy="100013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http://www.tommylab.ynu.ac.jp/lecture/Algorighm/05/05.pdf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642910" y="1785926"/>
            <a:ext cx="554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URL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857224" y="857232"/>
            <a:ext cx="3124573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Web</a:t>
            </a:r>
            <a:r>
              <a:rPr kumimoji="1" lang="ja-JP" altLang="en-US" dirty="0" smtClean="0">
                <a:solidFill>
                  <a:srgbClr val="FF0000"/>
                </a:solidFill>
              </a:rPr>
              <a:t>上のドキュメント参照：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 smtClean="0">
                <a:solidFill>
                  <a:srgbClr val="FF0000"/>
                </a:solidFill>
              </a:rPr>
              <a:t>ドキュメント</a:t>
            </a:r>
            <a:r>
              <a:rPr lang="en-US" altLang="ja-JP" dirty="0" smtClean="0">
                <a:solidFill>
                  <a:srgbClr val="FF0000"/>
                </a:solidFill>
              </a:rPr>
              <a:t>05.pdf</a:t>
            </a:r>
            <a:r>
              <a:rPr kumimoji="1" lang="ja-JP" altLang="en-US" dirty="0" err="1" smtClean="0">
                <a:solidFill>
                  <a:srgbClr val="FF0000"/>
                </a:solidFill>
              </a:rPr>
              <a:t>への</a:t>
            </a:r>
            <a:r>
              <a:rPr kumimoji="1" lang="ja-JP" altLang="en-US" dirty="0" smtClean="0">
                <a:solidFill>
                  <a:srgbClr val="FF0000"/>
                </a:solidFill>
              </a:rPr>
              <a:t>ポインタ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7072330" y="1714488"/>
            <a:ext cx="14830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05.pdf</a:t>
            </a:r>
            <a:r>
              <a:rPr kumimoji="1" lang="ja-JP" altLang="en-US" dirty="0" smtClean="0">
                <a:solidFill>
                  <a:srgbClr val="FF0000"/>
                </a:solidFill>
              </a:rPr>
              <a:t>の実体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000496" y="500042"/>
            <a:ext cx="1826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参照の例</a:t>
            </a:r>
            <a:endParaRPr kumimoji="1" lang="ja-JP" altLang="en-US" sz="3200" dirty="0"/>
          </a:p>
        </p:txBody>
      </p:sp>
      <p:cxnSp>
        <p:nvCxnSpPr>
          <p:cNvPr id="14" name="直線コネクタ 13"/>
          <p:cNvCxnSpPr/>
          <p:nvPr/>
        </p:nvCxnSpPr>
        <p:spPr>
          <a:xfrm rot="10800000">
            <a:off x="2214546" y="2428868"/>
            <a:ext cx="4572032" cy="1588"/>
          </a:xfrm>
          <a:prstGeom prst="line">
            <a:avLst/>
          </a:prstGeom>
          <a:ln w="19050">
            <a:headEnd type="arrow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1214414" y="1643050"/>
            <a:ext cx="659090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サンプルプログラム： </a:t>
            </a:r>
            <a:r>
              <a:rPr kumimoji="1" lang="en-US" altLang="ja-JP" sz="4000" dirty="0" err="1" smtClean="0"/>
              <a:t>pointer.c</a:t>
            </a:r>
            <a:endParaRPr kumimoji="1" lang="ja-JP" altLang="en-US" sz="40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0" y="3429000"/>
            <a:ext cx="883447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/>
              <a:t>関数</a:t>
            </a:r>
            <a:r>
              <a:rPr lang="en-US" altLang="ja-JP" sz="2400" dirty="0" smtClean="0"/>
              <a:t>f1</a:t>
            </a:r>
            <a:r>
              <a:rPr lang="ja-JP" altLang="en-US" sz="2400" dirty="0" smtClean="0"/>
              <a:t>のブロック内だけで有効な仮引数</a:t>
            </a:r>
            <a:r>
              <a:rPr lang="en-US" altLang="ja-JP" sz="2400" dirty="0" smtClean="0"/>
              <a:t>x</a:t>
            </a:r>
            <a:r>
              <a:rPr lang="ja-JP" altLang="en-US" sz="2400" dirty="0" smtClean="0"/>
              <a:t>と、</a:t>
            </a:r>
            <a:endParaRPr lang="en-US" altLang="ja-JP" sz="2400" dirty="0" smtClean="0"/>
          </a:p>
          <a:p>
            <a:r>
              <a:rPr kumimoji="1" lang="ja-JP" altLang="en-US" sz="2400" dirty="0" smtClean="0"/>
              <a:t>関数</a:t>
            </a:r>
            <a:r>
              <a:rPr kumimoji="1" lang="en-US" altLang="ja-JP" sz="2400" dirty="0" smtClean="0"/>
              <a:t>f2</a:t>
            </a:r>
            <a:r>
              <a:rPr kumimoji="1" lang="ja-JP" altLang="en-US" sz="2400" dirty="0" smtClean="0"/>
              <a:t>の仮引数</a:t>
            </a:r>
            <a:r>
              <a:rPr kumimoji="1" lang="en-US" altLang="ja-JP" sz="2400" dirty="0" err="1" smtClean="0"/>
              <a:t>xp</a:t>
            </a:r>
            <a:r>
              <a:rPr kumimoji="1" lang="ja-JP" altLang="en-US" sz="2400" dirty="0" smtClean="0"/>
              <a:t>（ポインタ変数）に渡されたポインタの違いに注目</a:t>
            </a:r>
            <a:endParaRPr kumimoji="1" lang="en-US" altLang="ja-JP" sz="2400" dirty="0" smtClean="0"/>
          </a:p>
          <a:p>
            <a:endParaRPr lang="en-US" altLang="ja-JP" sz="2400" dirty="0" smtClean="0"/>
          </a:p>
          <a:p>
            <a:r>
              <a:rPr kumimoji="1" lang="en-US" altLang="ja-JP" sz="2400" dirty="0" smtClean="0"/>
              <a:t>f2</a:t>
            </a:r>
            <a:r>
              <a:rPr kumimoji="1" lang="ja-JP" altLang="en-US" sz="2400" dirty="0" smtClean="0"/>
              <a:t>からは、</a:t>
            </a:r>
            <a:r>
              <a:rPr kumimoji="1" lang="en-US" altLang="ja-JP" sz="2400" dirty="0" smtClean="0"/>
              <a:t>main</a:t>
            </a:r>
            <a:r>
              <a:rPr kumimoji="1" lang="ja-JP" altLang="en-US" sz="2400" dirty="0" smtClean="0"/>
              <a:t>関数のブロック内だけで有効な変数</a:t>
            </a:r>
            <a:r>
              <a:rPr kumimoji="1" lang="en-US" altLang="ja-JP" sz="2400" dirty="0" smtClean="0"/>
              <a:t>a</a:t>
            </a:r>
            <a:r>
              <a:rPr kumimoji="1" lang="ja-JP" altLang="en-US" sz="2400" dirty="0" smtClean="0"/>
              <a:t>に</a:t>
            </a:r>
            <a:endParaRPr kumimoji="1" lang="en-US" altLang="ja-JP" sz="2400" dirty="0" smtClean="0"/>
          </a:p>
          <a:p>
            <a:r>
              <a:rPr lang="ja-JP" altLang="en-US" sz="2400" dirty="0" smtClean="0"/>
              <a:t>ポインタを使って参照することができる。</a:t>
            </a:r>
            <a:endParaRPr kumimoji="1" lang="ja-JP" alt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7574074"/>
              </p:ext>
            </p:extLst>
          </p:nvPr>
        </p:nvGraphicFramePr>
        <p:xfrm>
          <a:off x="428596" y="0"/>
          <a:ext cx="3857652" cy="673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8389"/>
                <a:gridCol w="2149263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中身（</a:t>
                      </a:r>
                      <a:r>
                        <a:rPr kumimoji="1" lang="en-US" altLang="ja-JP" sz="1400" dirty="0" smtClean="0"/>
                        <a:t>1</a:t>
                      </a:r>
                      <a:r>
                        <a:rPr kumimoji="1" lang="ja-JP" altLang="en-US" sz="1400" dirty="0" smtClean="0"/>
                        <a:t>記憶単位は</a:t>
                      </a:r>
                      <a:r>
                        <a:rPr kumimoji="1" lang="en-US" altLang="ja-JP" sz="1400" dirty="0" smtClean="0"/>
                        <a:t>8bit</a:t>
                      </a:r>
                      <a:r>
                        <a:rPr kumimoji="1" lang="ja-JP" altLang="en-US" sz="1400" dirty="0" smtClean="0"/>
                        <a:t>）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0801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0802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0100</a:t>
                      </a:r>
                      <a:r>
                        <a:rPr kumimoji="1" lang="en-US" altLang="ja-JP" sz="1600" baseline="0" dirty="0" smtClean="0"/>
                        <a:t> 1011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0803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1011 1111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0100 1100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0805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1000 1110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0806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1010</a:t>
                      </a:r>
                      <a:r>
                        <a:rPr kumimoji="1" lang="en-US" altLang="ja-JP" sz="1600" baseline="0" dirty="0" smtClean="0"/>
                        <a:t> 0100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0807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0100 0001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1011 0111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080a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0100 0001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080b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0100 1100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080d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0110 1111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080e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1010 0111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080f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0101 0000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0810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テキスト ボックス 14"/>
          <p:cNvSpPr txBox="1"/>
          <p:nvPr/>
        </p:nvSpPr>
        <p:spPr>
          <a:xfrm>
            <a:off x="4571915" y="357166"/>
            <a:ext cx="4663456" cy="64633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u="sng" dirty="0" smtClean="0">
                <a:solidFill>
                  <a:srgbClr val="0070C0"/>
                </a:solidFill>
              </a:rPr>
              <a:t>計算機の記憶（メモリ）の構造：</a:t>
            </a:r>
            <a:endParaRPr kumimoji="1" lang="en-US" altLang="ja-JP" u="sng" dirty="0" smtClean="0">
              <a:solidFill>
                <a:srgbClr val="0070C0"/>
              </a:solidFill>
            </a:endParaRPr>
          </a:p>
          <a:p>
            <a:endParaRPr lang="en-US" altLang="ja-JP" dirty="0"/>
          </a:p>
          <a:p>
            <a:pPr>
              <a:buFont typeface="Arial" pitchFamily="34" charset="0"/>
              <a:buChar char="•"/>
            </a:pPr>
            <a:r>
              <a:rPr kumimoji="1" lang="ja-JP" altLang="en-US" dirty="0" smtClean="0"/>
              <a:t>すべての</a:t>
            </a:r>
            <a:r>
              <a:rPr kumimoji="1" lang="ja-JP" altLang="en-US" dirty="0" smtClean="0">
                <a:solidFill>
                  <a:srgbClr val="FF0000"/>
                </a:solidFill>
              </a:rPr>
              <a:t>記憶領域</a:t>
            </a:r>
            <a:r>
              <a:rPr kumimoji="1" lang="ja-JP" altLang="en-US" dirty="0" smtClean="0"/>
              <a:t>には、記憶単位ごとに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r>
              <a:rPr kumimoji="1" lang="ja-JP" altLang="en-US" dirty="0" smtClean="0"/>
              <a:t>連続する番号</a:t>
            </a:r>
            <a:r>
              <a:rPr lang="ja-JP" altLang="en-US" dirty="0" smtClean="0"/>
              <a:t>（</a:t>
            </a:r>
            <a:r>
              <a:rPr lang="ja-JP" altLang="en-US" dirty="0" smtClean="0">
                <a:solidFill>
                  <a:srgbClr val="FF0000"/>
                </a:solidFill>
              </a:rPr>
              <a:t>アドレス</a:t>
            </a:r>
            <a:r>
              <a:rPr lang="ja-JP" altLang="en-US" dirty="0" smtClean="0"/>
              <a:t>）が付されている</a:t>
            </a:r>
            <a:endParaRPr lang="en-US" altLang="ja-JP" dirty="0" smtClean="0"/>
          </a:p>
          <a:p>
            <a:endParaRPr lang="en-US" altLang="ja-JP" dirty="0"/>
          </a:p>
          <a:p>
            <a:pPr>
              <a:buFont typeface="Arial" pitchFamily="34" charset="0"/>
              <a:buChar char="•"/>
            </a:pPr>
            <a:r>
              <a:rPr lang="ja-JP" altLang="en-US" dirty="0" smtClean="0"/>
              <a:t>記憶単位の中身には、</a:t>
            </a:r>
            <a:r>
              <a:rPr lang="ja-JP" altLang="en-US" dirty="0" smtClean="0">
                <a:solidFill>
                  <a:srgbClr val="FF0000"/>
                </a:solidFill>
              </a:rPr>
              <a:t>値</a:t>
            </a:r>
            <a:r>
              <a:rPr lang="ja-JP" altLang="en-US" dirty="0" smtClean="0"/>
              <a:t>が書き込まれている</a:t>
            </a:r>
            <a:endParaRPr lang="en-US" altLang="ja-JP" dirty="0" smtClean="0"/>
          </a:p>
          <a:p>
            <a:endParaRPr kumimoji="1" lang="en-US" altLang="ja-JP" dirty="0"/>
          </a:p>
          <a:p>
            <a:pPr>
              <a:buFont typeface="Arial" pitchFamily="34" charset="0"/>
              <a:buChar char="•"/>
            </a:pPr>
            <a:r>
              <a:rPr lang="en-US" altLang="ja-JP" dirty="0" smtClean="0"/>
              <a:t>CPU</a:t>
            </a:r>
            <a:r>
              <a:rPr lang="ja-JP" altLang="en-US" dirty="0" smtClean="0"/>
              <a:t>は、任意のアドレスを指定することで</a:t>
            </a:r>
            <a:endParaRPr lang="en-US" altLang="ja-JP" dirty="0" smtClean="0"/>
          </a:p>
          <a:p>
            <a:r>
              <a:rPr lang="ja-JP" altLang="en-US" dirty="0" smtClean="0"/>
              <a:t>　</a:t>
            </a:r>
            <a:r>
              <a:rPr lang="ja-JP" altLang="en-US" dirty="0" smtClean="0">
                <a:solidFill>
                  <a:srgbClr val="FF0000"/>
                </a:solidFill>
              </a:rPr>
              <a:t>そのアドレスの記憶領域の中身を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 smtClean="0">
                <a:solidFill>
                  <a:srgbClr val="FF0000"/>
                </a:solidFill>
              </a:rPr>
              <a:t>　　読み出す</a:t>
            </a:r>
            <a:r>
              <a:rPr lang="en-US" altLang="ja-JP" dirty="0" smtClean="0">
                <a:solidFill>
                  <a:srgbClr val="FF0000"/>
                </a:solidFill>
              </a:rPr>
              <a:t>/</a:t>
            </a:r>
            <a:r>
              <a:rPr lang="ja-JP" altLang="en-US" dirty="0" smtClean="0">
                <a:solidFill>
                  <a:srgbClr val="FF0000"/>
                </a:solidFill>
              </a:rPr>
              <a:t>書き込む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kumimoji="1" lang="ja-JP" altLang="en-US" dirty="0">
                <a:solidFill>
                  <a:srgbClr val="FF0000"/>
                </a:solidFill>
              </a:rPr>
              <a:t>　</a:t>
            </a:r>
            <a:r>
              <a:rPr kumimoji="1" lang="ja-JP" altLang="en-US" dirty="0" smtClean="0">
                <a:solidFill>
                  <a:srgbClr val="FF0000"/>
                </a:solidFill>
              </a:rPr>
              <a:t>ことができる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/>
              <a:t>　</a:t>
            </a:r>
            <a:r>
              <a:rPr lang="ja-JP" altLang="en-US" dirty="0" smtClean="0"/>
              <a:t>（</a:t>
            </a:r>
            <a:r>
              <a:rPr lang="en-US" altLang="ja-JP" dirty="0" smtClean="0"/>
              <a:t>Random Access Memory : RAM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endParaRPr kumimoji="1" lang="en-US" altLang="ja-JP" dirty="0"/>
          </a:p>
          <a:p>
            <a:r>
              <a:rPr lang="ja-JP" altLang="en-US" dirty="0" smtClean="0"/>
              <a:t>たとえば、</a:t>
            </a:r>
            <a:endParaRPr lang="en-US" altLang="ja-JP" dirty="0" smtClean="0"/>
          </a:p>
          <a:p>
            <a:r>
              <a:rPr lang="ja-JP" altLang="en-US" dirty="0" smtClean="0"/>
              <a:t>アドレス</a:t>
            </a:r>
            <a:r>
              <a:rPr lang="en-US" altLang="ja-JP" dirty="0" smtClean="0"/>
              <a:t>0x40ea080a</a:t>
            </a:r>
            <a:r>
              <a:rPr lang="ja-JP" altLang="en-US" dirty="0" smtClean="0"/>
              <a:t>番地の中身は、</a:t>
            </a:r>
            <a:endParaRPr lang="en-US" altLang="ja-JP" dirty="0" smtClean="0"/>
          </a:p>
          <a:p>
            <a:pPr algn="ctr"/>
            <a:r>
              <a:rPr kumimoji="1" lang="en-US" altLang="ja-JP" dirty="0" smtClean="0"/>
              <a:t> 01000001 </a:t>
            </a:r>
          </a:p>
          <a:p>
            <a:pPr algn="ctr"/>
            <a:r>
              <a:rPr lang="ja-JP" altLang="en-US" dirty="0"/>
              <a:t>　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ASCII</a:t>
            </a:r>
            <a:r>
              <a:rPr kumimoji="1" lang="ja-JP" altLang="en-US" dirty="0" smtClean="0"/>
              <a:t>コードなら</a:t>
            </a:r>
            <a:r>
              <a:rPr kumimoji="1" lang="en-US" altLang="ja-JP" dirty="0" smtClean="0"/>
              <a:t>’A’</a:t>
            </a:r>
            <a:r>
              <a:rPr kumimoji="1" lang="ja-JP" altLang="en-US" dirty="0" err="1" smtClean="0"/>
              <a:t>、</a:t>
            </a:r>
            <a:r>
              <a:rPr kumimoji="1" lang="en-US" altLang="ja-JP" dirty="0" smtClean="0"/>
              <a:t>10</a:t>
            </a:r>
            <a:r>
              <a:rPr kumimoji="1" lang="ja-JP" altLang="en-US" dirty="0" smtClean="0"/>
              <a:t>進数なら</a:t>
            </a:r>
            <a:r>
              <a:rPr kumimoji="1" lang="en-US" altLang="ja-JP" dirty="0" smtClean="0"/>
              <a:t>65</a:t>
            </a:r>
            <a:r>
              <a:rPr kumimoji="1" lang="ja-JP" altLang="en-US" dirty="0" smtClean="0"/>
              <a:t>）</a:t>
            </a:r>
            <a:endParaRPr kumimoji="1" lang="en-US" altLang="ja-JP" dirty="0" smtClean="0"/>
          </a:p>
          <a:p>
            <a:endParaRPr lang="en-US" altLang="ja-JP" dirty="0"/>
          </a:p>
          <a:p>
            <a:pPr>
              <a:buFont typeface="Arial" pitchFamily="34" charset="0"/>
              <a:buChar char="•"/>
            </a:pPr>
            <a:r>
              <a:rPr lang="ja-JP" altLang="en-US" dirty="0" smtClean="0"/>
              <a:t>（システムによって異なるがここでは）</a:t>
            </a:r>
            <a:endParaRPr lang="en-US" altLang="ja-JP" dirty="0" smtClean="0"/>
          </a:p>
          <a:p>
            <a:pPr lvl="1">
              <a:buFont typeface="Arial" pitchFamily="34" charset="0"/>
              <a:buChar char="•"/>
            </a:pPr>
            <a:r>
              <a:rPr kumimoji="1" lang="ja-JP" altLang="en-US" dirty="0"/>
              <a:t>アドレス</a:t>
            </a:r>
            <a:r>
              <a:rPr kumimoji="1" lang="ja-JP" altLang="en-US" dirty="0" smtClean="0"/>
              <a:t>は</a:t>
            </a:r>
            <a:r>
              <a:rPr kumimoji="1" lang="en-US" altLang="ja-JP" dirty="0" smtClean="0"/>
              <a:t>32bit</a:t>
            </a:r>
            <a:r>
              <a:rPr kumimoji="1" lang="ja-JP" altLang="en-US" dirty="0" smtClean="0"/>
              <a:t> </a:t>
            </a:r>
            <a:r>
              <a:rPr lang="ja-JP" altLang="en-US" dirty="0" smtClean="0"/>
              <a:t>（左図では</a:t>
            </a:r>
            <a:r>
              <a:rPr lang="en-US" altLang="ja-JP" dirty="0" smtClean="0"/>
              <a:t>16</a:t>
            </a:r>
            <a:r>
              <a:rPr lang="ja-JP" altLang="en-US" dirty="0" smtClean="0"/>
              <a:t>進表記）</a:t>
            </a:r>
            <a:endParaRPr kumimoji="1" lang="en-US" altLang="ja-JP" dirty="0" smtClean="0"/>
          </a:p>
          <a:p>
            <a:pPr lvl="1">
              <a:buFont typeface="Arial" pitchFamily="34" charset="0"/>
              <a:buChar char="•"/>
            </a:pPr>
            <a:r>
              <a:rPr lang="ja-JP" altLang="en-US" dirty="0" smtClean="0"/>
              <a:t>記憶単位は</a:t>
            </a:r>
            <a:r>
              <a:rPr lang="en-US" altLang="ja-JP" dirty="0" smtClean="0"/>
              <a:t>8bit (</a:t>
            </a:r>
            <a:r>
              <a:rPr lang="ja-JP" altLang="en-US" dirty="0" smtClean="0"/>
              <a:t>単位は</a:t>
            </a:r>
            <a:r>
              <a:rPr lang="en-US" altLang="ja-JP" dirty="0" smtClean="0"/>
              <a:t>[Byte])</a:t>
            </a:r>
          </a:p>
          <a:p>
            <a:pPr lvl="1">
              <a:buFont typeface="Arial" pitchFamily="34" charset="0"/>
              <a:buChar char="•"/>
            </a:pPr>
            <a:r>
              <a:rPr lang="ja-JP" altLang="en-US" dirty="0" smtClean="0"/>
              <a:t>アドレスは</a:t>
            </a:r>
            <a:r>
              <a:rPr lang="en-US" altLang="ja-JP" dirty="0" smtClean="0"/>
              <a:t>0x00000000</a:t>
            </a:r>
            <a:r>
              <a:rPr lang="ja-JP" altLang="en-US" dirty="0" smtClean="0"/>
              <a:t>～</a:t>
            </a:r>
            <a:r>
              <a:rPr lang="en-US" altLang="ja-JP" dirty="0" smtClean="0"/>
              <a:t>0xffffffff</a:t>
            </a:r>
          </a:p>
          <a:p>
            <a:pPr lvl="1"/>
            <a:r>
              <a:rPr kumimoji="1" lang="en-US" altLang="ja-JP" dirty="0"/>
              <a:t> </a:t>
            </a:r>
            <a:r>
              <a:rPr kumimoji="1" lang="ja-JP" altLang="en-US" dirty="0" smtClean="0"/>
              <a:t>なので、</a:t>
            </a:r>
            <a:r>
              <a:rPr kumimoji="1" lang="en-US" altLang="ja-JP" dirty="0" smtClean="0"/>
              <a:t>2</a:t>
            </a:r>
            <a:r>
              <a:rPr kumimoji="1" lang="en-US" altLang="ja-JP" baseline="30000" dirty="0" smtClean="0"/>
              <a:t>32</a:t>
            </a:r>
            <a:r>
              <a:rPr kumimoji="1" lang="en-US" altLang="ja-JP" dirty="0" smtClean="0"/>
              <a:t>=4GByte</a:t>
            </a:r>
            <a:r>
              <a:rPr kumimoji="1" lang="ja-JP" altLang="en-US" dirty="0" smtClean="0"/>
              <a:t> の空間が限界</a:t>
            </a:r>
            <a:endParaRPr kumimoji="1" lang="en-US" altLang="ja-JP" dirty="0" smtClean="0"/>
          </a:p>
        </p:txBody>
      </p:sp>
      <p:sp>
        <p:nvSpPr>
          <p:cNvPr id="16" name="正方形/長方形 15"/>
          <p:cNvSpPr/>
          <p:nvPr/>
        </p:nvSpPr>
        <p:spPr>
          <a:xfrm>
            <a:off x="285720" y="3929066"/>
            <a:ext cx="4143404" cy="57150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1" name="直線矢印コネクタ 20"/>
          <p:cNvCxnSpPr>
            <a:stCxn id="16" idx="3"/>
          </p:cNvCxnSpPr>
          <p:nvPr/>
        </p:nvCxnSpPr>
        <p:spPr>
          <a:xfrm>
            <a:off x="4429124" y="4214818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737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0" y="0"/>
            <a:ext cx="4758034" cy="54784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00" dirty="0" smtClean="0"/>
              <a:t>/****************************************************************</a:t>
            </a:r>
          </a:p>
          <a:p>
            <a:r>
              <a:rPr lang="en-US" altLang="ja-JP" sz="1000" dirty="0" smtClean="0"/>
              <a:t>    </a:t>
            </a:r>
            <a:r>
              <a:rPr lang="ja-JP" altLang="en-US" sz="1000" dirty="0" smtClean="0"/>
              <a:t>アルゴリズムとデータ構造</a:t>
            </a:r>
            <a:endParaRPr lang="en-US" altLang="ja-JP" sz="1000" dirty="0" smtClean="0"/>
          </a:p>
          <a:p>
            <a:r>
              <a:rPr lang="en-US" altLang="ja-JP" sz="1000" dirty="0" smtClean="0"/>
              <a:t>    </a:t>
            </a:r>
            <a:r>
              <a:rPr lang="ja-JP" altLang="en-US" sz="1000" dirty="0" smtClean="0"/>
              <a:t>サンプルプログラム  </a:t>
            </a:r>
            <a:r>
              <a:rPr lang="en-US" altLang="ja-JP" sz="1000" dirty="0" err="1" smtClean="0"/>
              <a:t>pointer.c</a:t>
            </a:r>
            <a:endParaRPr lang="en-US" altLang="ja-JP" sz="1000" dirty="0" smtClean="0"/>
          </a:p>
          <a:p>
            <a:r>
              <a:rPr lang="en-US" altLang="ja-JP" sz="1000" dirty="0" smtClean="0"/>
              <a:t>    &lt;&lt;</a:t>
            </a:r>
            <a:r>
              <a:rPr lang="ja-JP" altLang="en-US" sz="1000" dirty="0" smtClean="0"/>
              <a:t>アドレスとポインタ</a:t>
            </a:r>
            <a:r>
              <a:rPr lang="en-US" altLang="ja-JP" sz="1000" dirty="0" smtClean="0"/>
              <a:t>&gt;&gt;</a:t>
            </a:r>
          </a:p>
          <a:p>
            <a:r>
              <a:rPr lang="en-US" altLang="ja-JP" sz="1000" dirty="0" smtClean="0"/>
              <a:t>    copyright (c) 1995,96,97  </a:t>
            </a:r>
            <a:r>
              <a:rPr lang="en-US" altLang="ja-JP" sz="1000" dirty="0" err="1" smtClean="0"/>
              <a:t>T.Mori</a:t>
            </a:r>
            <a:r>
              <a:rPr lang="en-US" altLang="ja-JP" sz="1000" dirty="0" smtClean="0"/>
              <a:t> &lt;mori@forest.dnj.ynu.ac.jp&gt;</a:t>
            </a:r>
          </a:p>
          <a:p>
            <a:r>
              <a:rPr lang="en-US" altLang="ja-JP" sz="1000" dirty="0" smtClean="0"/>
              <a:t> ****************************************************************/</a:t>
            </a:r>
          </a:p>
          <a:p>
            <a:endParaRPr lang="en-US" altLang="ja-JP" sz="1000" dirty="0" smtClean="0"/>
          </a:p>
          <a:p>
            <a:r>
              <a:rPr lang="en-US" altLang="ja-JP" sz="1000" dirty="0" smtClean="0"/>
              <a:t>#include &lt;</a:t>
            </a:r>
            <a:r>
              <a:rPr lang="en-US" altLang="ja-JP" sz="1000" dirty="0" err="1" smtClean="0"/>
              <a:t>stdio.h</a:t>
            </a:r>
            <a:r>
              <a:rPr lang="en-US" altLang="ja-JP" sz="1000" dirty="0" smtClean="0"/>
              <a:t>&gt;</a:t>
            </a:r>
          </a:p>
          <a:p>
            <a:endParaRPr lang="en-US" altLang="ja-JP" sz="1000" dirty="0" smtClean="0"/>
          </a:p>
          <a:p>
            <a:r>
              <a:rPr lang="en-US" altLang="ja-JP" sz="1000" dirty="0" smtClean="0"/>
              <a:t>void f1(</a:t>
            </a:r>
            <a:r>
              <a:rPr lang="en-US" altLang="ja-JP" sz="1000" dirty="0" err="1" smtClean="0"/>
              <a:t>int</a:t>
            </a:r>
            <a:r>
              <a:rPr lang="en-US" altLang="ja-JP" sz="1000" dirty="0" smtClean="0"/>
              <a:t> x);</a:t>
            </a:r>
          </a:p>
          <a:p>
            <a:r>
              <a:rPr lang="en-US" altLang="ja-JP" sz="1000" dirty="0" smtClean="0"/>
              <a:t>void f2(</a:t>
            </a:r>
            <a:r>
              <a:rPr lang="en-US" altLang="ja-JP" sz="1000" dirty="0" err="1" smtClean="0"/>
              <a:t>int</a:t>
            </a:r>
            <a:r>
              <a:rPr lang="en-US" altLang="ja-JP" sz="1000" dirty="0" smtClean="0"/>
              <a:t> *</a:t>
            </a:r>
            <a:r>
              <a:rPr lang="en-US" altLang="ja-JP" sz="1000" dirty="0" err="1" smtClean="0"/>
              <a:t>xp</a:t>
            </a:r>
            <a:r>
              <a:rPr lang="en-US" altLang="ja-JP" sz="1000" dirty="0" smtClean="0"/>
              <a:t>);</a:t>
            </a:r>
          </a:p>
          <a:p>
            <a:endParaRPr lang="en-US" altLang="ja-JP" sz="1000" dirty="0" smtClean="0"/>
          </a:p>
          <a:p>
            <a:endParaRPr lang="en-US" altLang="ja-JP" sz="1000" dirty="0" smtClean="0"/>
          </a:p>
          <a:p>
            <a:r>
              <a:rPr lang="en-US" altLang="ja-JP" sz="1000" dirty="0" smtClean="0"/>
              <a:t>main()</a:t>
            </a:r>
          </a:p>
          <a:p>
            <a:r>
              <a:rPr lang="en-US" altLang="ja-JP" sz="1000" dirty="0" smtClean="0"/>
              <a:t>{</a:t>
            </a:r>
          </a:p>
          <a:p>
            <a:r>
              <a:rPr lang="en-US" altLang="ja-JP" sz="1000" dirty="0" smtClean="0"/>
              <a:t>    </a:t>
            </a:r>
            <a:r>
              <a:rPr lang="en-US" altLang="ja-JP" sz="1000" dirty="0" err="1" smtClean="0"/>
              <a:t>int</a:t>
            </a:r>
            <a:r>
              <a:rPr lang="en-US" altLang="ja-JP" sz="1000" dirty="0" smtClean="0"/>
              <a:t> a;</a:t>
            </a:r>
          </a:p>
          <a:p>
            <a:r>
              <a:rPr lang="en-US" altLang="ja-JP" sz="1000" dirty="0" smtClean="0"/>
              <a:t>	</a:t>
            </a:r>
          </a:p>
          <a:p>
            <a:r>
              <a:rPr lang="en-US" altLang="ja-JP" sz="1000" dirty="0" smtClean="0"/>
              <a:t>    a = 1; </a:t>
            </a:r>
          </a:p>
          <a:p>
            <a:r>
              <a:rPr lang="en-US" altLang="ja-JP" sz="1000" dirty="0" smtClean="0"/>
              <a:t>    </a:t>
            </a:r>
            <a:r>
              <a:rPr lang="en-US" altLang="ja-JP" sz="1000" dirty="0" err="1" smtClean="0"/>
              <a:t>printf</a:t>
            </a:r>
            <a:r>
              <a:rPr lang="en-US" altLang="ja-JP" sz="1000" dirty="0" smtClean="0"/>
              <a:t>("a == %d\n", a);</a:t>
            </a:r>
          </a:p>
          <a:p>
            <a:r>
              <a:rPr lang="en-US" altLang="ja-JP" sz="1000" dirty="0" smtClean="0"/>
              <a:t>    </a:t>
            </a:r>
            <a:r>
              <a:rPr lang="en-US" altLang="ja-JP" sz="1000" dirty="0" err="1" smtClean="0"/>
              <a:t>printf</a:t>
            </a:r>
            <a:r>
              <a:rPr lang="en-US" altLang="ja-JP" sz="1000" dirty="0" smtClean="0"/>
              <a:t>("start: f1(a)\n");</a:t>
            </a:r>
          </a:p>
          <a:p>
            <a:r>
              <a:rPr lang="en-US" altLang="ja-JP" sz="1000" dirty="0" smtClean="0"/>
              <a:t>    f1(a);</a:t>
            </a:r>
          </a:p>
          <a:p>
            <a:r>
              <a:rPr lang="en-US" altLang="ja-JP" sz="1000" dirty="0" smtClean="0"/>
              <a:t>    </a:t>
            </a:r>
            <a:r>
              <a:rPr lang="en-US" altLang="ja-JP" sz="1000" dirty="0" err="1" smtClean="0"/>
              <a:t>printf</a:t>
            </a:r>
            <a:r>
              <a:rPr lang="en-US" altLang="ja-JP" sz="1000" dirty="0" smtClean="0"/>
              <a:t>("done:  f1(a)\n");</a:t>
            </a:r>
          </a:p>
          <a:p>
            <a:r>
              <a:rPr lang="en-US" altLang="ja-JP" sz="1000" dirty="0" smtClean="0"/>
              <a:t>    </a:t>
            </a:r>
            <a:r>
              <a:rPr lang="en-US" altLang="ja-JP" sz="1000" dirty="0" err="1" smtClean="0"/>
              <a:t>printf</a:t>
            </a:r>
            <a:r>
              <a:rPr lang="en-US" altLang="ja-JP" sz="1000" dirty="0" smtClean="0"/>
              <a:t>("a == %d\n", a);</a:t>
            </a:r>
          </a:p>
          <a:p>
            <a:r>
              <a:rPr lang="en-US" altLang="ja-JP" sz="1000" dirty="0" smtClean="0"/>
              <a:t>    /* &amp;a </a:t>
            </a:r>
            <a:r>
              <a:rPr lang="ja-JP" altLang="en-US" sz="1000" dirty="0" smtClean="0"/>
              <a:t>は変数</a:t>
            </a:r>
            <a:r>
              <a:rPr lang="en-US" altLang="ja-JP" sz="1000" dirty="0" smtClean="0"/>
              <a:t>a</a:t>
            </a:r>
            <a:r>
              <a:rPr lang="ja-JP" altLang="en-US" sz="1000" dirty="0" smtClean="0"/>
              <a:t>の値が保持されている番地 *</a:t>
            </a:r>
            <a:r>
              <a:rPr lang="en-US" altLang="ja-JP" sz="1000" dirty="0" smtClean="0"/>
              <a:t>/</a:t>
            </a:r>
          </a:p>
          <a:p>
            <a:r>
              <a:rPr lang="en-US" altLang="ja-JP" sz="1000" dirty="0" smtClean="0"/>
              <a:t>    /* </a:t>
            </a:r>
            <a:r>
              <a:rPr lang="en-US" altLang="ja-JP" sz="1000" dirty="0" err="1" smtClean="0"/>
              <a:t>printf</a:t>
            </a:r>
            <a:r>
              <a:rPr lang="ja-JP" altLang="en-US" sz="1000" dirty="0" smtClean="0"/>
              <a:t>の引数の中の</a:t>
            </a:r>
            <a:r>
              <a:rPr lang="en-US" altLang="ja-JP" sz="1000" dirty="0" smtClean="0"/>
              <a:t>%u</a:t>
            </a:r>
            <a:r>
              <a:rPr lang="ja-JP" altLang="en-US" sz="1000" dirty="0" smtClean="0"/>
              <a:t>は，</a:t>
            </a:r>
            <a:r>
              <a:rPr lang="en-US" altLang="ja-JP" sz="1000" dirty="0" smtClean="0"/>
              <a:t>%d</a:t>
            </a:r>
            <a:r>
              <a:rPr lang="ja-JP" altLang="en-US" sz="1000" dirty="0" smtClean="0"/>
              <a:t>とほぼ同じだが符合なし</a:t>
            </a:r>
            <a:r>
              <a:rPr lang="en-US" altLang="ja-JP" sz="1000" dirty="0" smtClean="0"/>
              <a:t>(</a:t>
            </a:r>
            <a:r>
              <a:rPr lang="ja-JP" altLang="en-US" sz="1000" dirty="0" smtClean="0"/>
              <a:t>正の</a:t>
            </a:r>
            <a:r>
              <a:rPr lang="en-US" altLang="ja-JP" sz="1000" dirty="0" smtClean="0"/>
              <a:t>)</a:t>
            </a:r>
            <a:r>
              <a:rPr lang="ja-JP" altLang="en-US" sz="1000" dirty="0" smtClean="0"/>
              <a:t>の整数として印刷 *</a:t>
            </a:r>
            <a:r>
              <a:rPr lang="en-US" altLang="ja-JP" sz="1000" dirty="0" smtClean="0"/>
              <a:t>/</a:t>
            </a:r>
          </a:p>
          <a:p>
            <a:r>
              <a:rPr lang="en-US" altLang="ja-JP" sz="1000" dirty="0" smtClean="0"/>
              <a:t>    </a:t>
            </a:r>
            <a:r>
              <a:rPr lang="en-US" altLang="ja-JP" sz="1000" dirty="0" err="1" smtClean="0"/>
              <a:t>printf</a:t>
            </a:r>
            <a:r>
              <a:rPr lang="en-US" altLang="ja-JP" sz="1000" dirty="0" smtClean="0"/>
              <a:t>("&amp;a == %u\n", &amp;a);</a:t>
            </a:r>
          </a:p>
          <a:p>
            <a:r>
              <a:rPr lang="en-US" altLang="ja-JP" sz="1000" dirty="0" smtClean="0"/>
              <a:t>    </a:t>
            </a:r>
            <a:r>
              <a:rPr lang="en-US" altLang="ja-JP" sz="1000" dirty="0" err="1" smtClean="0"/>
              <a:t>printf</a:t>
            </a:r>
            <a:r>
              <a:rPr lang="en-US" altLang="ja-JP" sz="1000" dirty="0" smtClean="0"/>
              <a:t>("start: f2(&amp;a)\n");</a:t>
            </a:r>
          </a:p>
          <a:p>
            <a:r>
              <a:rPr lang="en-US" altLang="ja-JP" sz="1000" dirty="0" smtClean="0"/>
              <a:t>    f2(&amp;a);</a:t>
            </a:r>
          </a:p>
          <a:p>
            <a:r>
              <a:rPr lang="en-US" altLang="ja-JP" sz="1000" dirty="0" smtClean="0"/>
              <a:t>    </a:t>
            </a:r>
            <a:r>
              <a:rPr lang="en-US" altLang="ja-JP" sz="1000" dirty="0" err="1" smtClean="0"/>
              <a:t>printf</a:t>
            </a:r>
            <a:r>
              <a:rPr lang="en-US" altLang="ja-JP" sz="1000" dirty="0" smtClean="0"/>
              <a:t>("done:  f2(&amp;a)\n");</a:t>
            </a:r>
          </a:p>
          <a:p>
            <a:r>
              <a:rPr lang="en-US" altLang="ja-JP" sz="1000" dirty="0" smtClean="0"/>
              <a:t>    </a:t>
            </a:r>
            <a:r>
              <a:rPr lang="en-US" altLang="ja-JP" sz="1000" dirty="0" err="1" smtClean="0"/>
              <a:t>printf</a:t>
            </a:r>
            <a:r>
              <a:rPr lang="en-US" altLang="ja-JP" sz="1000" dirty="0" smtClean="0"/>
              <a:t>("a == %d\n", a);</a:t>
            </a:r>
          </a:p>
          <a:p>
            <a:r>
              <a:rPr lang="en-US" altLang="ja-JP" sz="1000" dirty="0" smtClean="0"/>
              <a:t>	</a:t>
            </a:r>
          </a:p>
          <a:p>
            <a:r>
              <a:rPr lang="en-US" altLang="ja-JP" sz="1000" dirty="0" smtClean="0"/>
              <a:t>    return 0;</a:t>
            </a:r>
          </a:p>
          <a:p>
            <a:r>
              <a:rPr lang="en-US" altLang="ja-JP" sz="1000" dirty="0" smtClean="0"/>
              <a:t>}</a:t>
            </a:r>
          </a:p>
          <a:p>
            <a:endParaRPr lang="en-US" altLang="ja-JP" sz="1000" dirty="0" smtClean="0"/>
          </a:p>
          <a:p>
            <a:endParaRPr lang="en-US" altLang="ja-JP" sz="1000" dirty="0" smtClean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68095" y="0"/>
            <a:ext cx="4475905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altLang="ja-JP" sz="1000" dirty="0" smtClean="0"/>
          </a:p>
          <a:p>
            <a:r>
              <a:rPr lang="en-US" altLang="ja-JP" sz="1000" dirty="0" smtClean="0"/>
              <a:t>/* </a:t>
            </a:r>
            <a:r>
              <a:rPr lang="ja-JP" altLang="en-US" sz="1000" dirty="0" smtClean="0"/>
              <a:t>変数の値を仮引数</a:t>
            </a:r>
            <a:r>
              <a:rPr lang="en-US" altLang="ja-JP" sz="1000" dirty="0" smtClean="0"/>
              <a:t>(</a:t>
            </a:r>
            <a:r>
              <a:rPr lang="ja-JP" altLang="en-US" sz="1000" dirty="0" smtClean="0"/>
              <a:t>自動変数</a:t>
            </a:r>
            <a:r>
              <a:rPr lang="en-US" altLang="ja-JP" sz="1000" dirty="0" smtClean="0"/>
              <a:t>)</a:t>
            </a:r>
            <a:r>
              <a:rPr lang="ja-JP" altLang="en-US" sz="1000" dirty="0" smtClean="0"/>
              <a:t>に代入し，そのデータを改変する *</a:t>
            </a:r>
            <a:r>
              <a:rPr lang="en-US" altLang="ja-JP" sz="1000" dirty="0" smtClean="0"/>
              <a:t>/</a:t>
            </a:r>
          </a:p>
          <a:p>
            <a:r>
              <a:rPr lang="en-US" altLang="ja-JP" sz="1000" dirty="0" smtClean="0"/>
              <a:t>/* </a:t>
            </a:r>
            <a:r>
              <a:rPr lang="ja-JP" altLang="en-US" sz="1000" dirty="0" smtClean="0"/>
              <a:t>呼び出し側の変数の値はもちろん変わらない *</a:t>
            </a:r>
            <a:r>
              <a:rPr lang="en-US" altLang="ja-JP" sz="1000" dirty="0" smtClean="0"/>
              <a:t>/</a:t>
            </a:r>
          </a:p>
          <a:p>
            <a:r>
              <a:rPr lang="en-US" altLang="ja-JP" sz="1000" dirty="0" smtClean="0"/>
              <a:t>void</a:t>
            </a:r>
          </a:p>
          <a:p>
            <a:r>
              <a:rPr lang="en-US" altLang="ja-JP" sz="1000" dirty="0" smtClean="0"/>
              <a:t>f1(</a:t>
            </a:r>
            <a:r>
              <a:rPr lang="en-US" altLang="ja-JP" sz="1000" dirty="0" err="1" smtClean="0"/>
              <a:t>int</a:t>
            </a:r>
            <a:r>
              <a:rPr lang="en-US" altLang="ja-JP" sz="1000" dirty="0" smtClean="0"/>
              <a:t> x)</a:t>
            </a:r>
          </a:p>
          <a:p>
            <a:r>
              <a:rPr lang="en-US" altLang="ja-JP" sz="1000" dirty="0" smtClean="0"/>
              <a:t>{</a:t>
            </a:r>
          </a:p>
          <a:p>
            <a:r>
              <a:rPr lang="en-US" altLang="ja-JP" sz="1000" dirty="0" smtClean="0"/>
              <a:t>    </a:t>
            </a:r>
            <a:r>
              <a:rPr lang="en-US" altLang="ja-JP" sz="1000" dirty="0" err="1" smtClean="0"/>
              <a:t>printf</a:t>
            </a:r>
            <a:r>
              <a:rPr lang="en-US" altLang="ja-JP" sz="1000" dirty="0" smtClean="0"/>
              <a:t>("    x == %d\n", x);</a:t>
            </a:r>
          </a:p>
          <a:p>
            <a:endParaRPr lang="en-US" altLang="ja-JP" sz="1000" dirty="0" smtClean="0"/>
          </a:p>
          <a:p>
            <a:r>
              <a:rPr lang="en-US" altLang="ja-JP" sz="1000" dirty="0" smtClean="0"/>
              <a:t>    x = x + 1;</a:t>
            </a:r>
          </a:p>
          <a:p>
            <a:endParaRPr lang="en-US" altLang="ja-JP" sz="1000" dirty="0" smtClean="0"/>
          </a:p>
          <a:p>
            <a:r>
              <a:rPr lang="en-US" altLang="ja-JP" sz="1000" dirty="0" smtClean="0"/>
              <a:t>    </a:t>
            </a:r>
            <a:r>
              <a:rPr lang="en-US" altLang="ja-JP" sz="1000" dirty="0" err="1" smtClean="0"/>
              <a:t>printf</a:t>
            </a:r>
            <a:r>
              <a:rPr lang="en-US" altLang="ja-JP" sz="1000" dirty="0" smtClean="0"/>
              <a:t>("    x == %d\n", x);</a:t>
            </a:r>
          </a:p>
          <a:p>
            <a:r>
              <a:rPr lang="en-US" altLang="ja-JP" sz="1000" dirty="0" smtClean="0"/>
              <a:t>}</a:t>
            </a:r>
          </a:p>
          <a:p>
            <a:endParaRPr lang="en-US" altLang="ja-JP" sz="1000" dirty="0" smtClean="0"/>
          </a:p>
          <a:p>
            <a:endParaRPr lang="en-US" altLang="ja-JP" sz="1000" dirty="0" smtClean="0"/>
          </a:p>
          <a:p>
            <a:r>
              <a:rPr lang="en-US" altLang="ja-JP" sz="1000" dirty="0" smtClean="0"/>
              <a:t>/* </a:t>
            </a:r>
            <a:r>
              <a:rPr lang="ja-JP" altLang="en-US" sz="1000" dirty="0" smtClean="0"/>
              <a:t>変数へのポインタ</a:t>
            </a:r>
            <a:r>
              <a:rPr lang="en-US" altLang="ja-JP" sz="1000" dirty="0" smtClean="0"/>
              <a:t>(</a:t>
            </a:r>
            <a:r>
              <a:rPr lang="ja-JP" altLang="en-US" sz="1000" dirty="0" smtClean="0"/>
              <a:t>番地</a:t>
            </a:r>
            <a:r>
              <a:rPr lang="en-US" altLang="ja-JP" sz="1000" dirty="0" smtClean="0"/>
              <a:t>)</a:t>
            </a:r>
            <a:r>
              <a:rPr lang="ja-JP" altLang="en-US" sz="1000" dirty="0" smtClean="0"/>
              <a:t>を仮引数に渡し，その番地にあるデータを改変する *</a:t>
            </a:r>
            <a:r>
              <a:rPr lang="en-US" altLang="ja-JP" sz="1000" dirty="0" smtClean="0"/>
              <a:t>/</a:t>
            </a:r>
          </a:p>
          <a:p>
            <a:r>
              <a:rPr lang="en-US" altLang="ja-JP" sz="1000" dirty="0" smtClean="0"/>
              <a:t>/* </a:t>
            </a:r>
            <a:r>
              <a:rPr lang="ja-JP" altLang="en-US" sz="1000" dirty="0" smtClean="0"/>
              <a:t>呼び出し側の変数の値も変わる *</a:t>
            </a:r>
            <a:r>
              <a:rPr lang="en-US" altLang="ja-JP" sz="1000" dirty="0" smtClean="0"/>
              <a:t>/</a:t>
            </a:r>
          </a:p>
          <a:p>
            <a:r>
              <a:rPr lang="en-US" altLang="ja-JP" sz="1000" dirty="0" smtClean="0"/>
              <a:t>void</a:t>
            </a:r>
          </a:p>
          <a:p>
            <a:r>
              <a:rPr lang="en-US" altLang="ja-JP" sz="1000" dirty="0" smtClean="0"/>
              <a:t>f2(</a:t>
            </a:r>
            <a:r>
              <a:rPr lang="en-US" altLang="ja-JP" sz="1000" dirty="0" err="1" smtClean="0"/>
              <a:t>int</a:t>
            </a:r>
            <a:r>
              <a:rPr lang="en-US" altLang="ja-JP" sz="1000" dirty="0" smtClean="0"/>
              <a:t> *</a:t>
            </a:r>
            <a:r>
              <a:rPr lang="en-US" altLang="ja-JP" sz="1000" dirty="0" err="1" smtClean="0"/>
              <a:t>xp</a:t>
            </a:r>
            <a:r>
              <a:rPr lang="en-US" altLang="ja-JP" sz="1000" dirty="0" smtClean="0"/>
              <a:t>)</a:t>
            </a:r>
          </a:p>
          <a:p>
            <a:r>
              <a:rPr lang="en-US" altLang="ja-JP" sz="1000" dirty="0" smtClean="0"/>
              <a:t>{</a:t>
            </a:r>
          </a:p>
          <a:p>
            <a:r>
              <a:rPr lang="en-US" altLang="ja-JP" sz="1000" dirty="0" smtClean="0"/>
              <a:t>    </a:t>
            </a:r>
            <a:r>
              <a:rPr lang="en-US" altLang="ja-JP" sz="1000" dirty="0" err="1" smtClean="0"/>
              <a:t>printf</a:t>
            </a:r>
            <a:r>
              <a:rPr lang="en-US" altLang="ja-JP" sz="1000" dirty="0" smtClean="0"/>
              <a:t>("   </a:t>
            </a:r>
            <a:r>
              <a:rPr lang="en-US" altLang="ja-JP" sz="1000" dirty="0" err="1" smtClean="0"/>
              <a:t>xp</a:t>
            </a:r>
            <a:r>
              <a:rPr lang="en-US" altLang="ja-JP" sz="1000" dirty="0" smtClean="0"/>
              <a:t> == %u\n", </a:t>
            </a:r>
            <a:r>
              <a:rPr lang="en-US" altLang="ja-JP" sz="1000" dirty="0" err="1" smtClean="0"/>
              <a:t>xp</a:t>
            </a:r>
            <a:r>
              <a:rPr lang="en-US" altLang="ja-JP" sz="1000" dirty="0" smtClean="0"/>
              <a:t>);</a:t>
            </a:r>
          </a:p>
          <a:p>
            <a:r>
              <a:rPr lang="en-US" altLang="ja-JP" sz="1000" dirty="0" smtClean="0"/>
              <a:t>    </a:t>
            </a:r>
            <a:r>
              <a:rPr lang="en-US" altLang="ja-JP" sz="1000" dirty="0" err="1" smtClean="0"/>
              <a:t>printf</a:t>
            </a:r>
            <a:r>
              <a:rPr lang="en-US" altLang="ja-JP" sz="1000" dirty="0" smtClean="0"/>
              <a:t>("  *</a:t>
            </a:r>
            <a:r>
              <a:rPr lang="en-US" altLang="ja-JP" sz="1000" dirty="0" err="1" smtClean="0"/>
              <a:t>xp</a:t>
            </a:r>
            <a:r>
              <a:rPr lang="en-US" altLang="ja-JP" sz="1000" dirty="0" smtClean="0"/>
              <a:t> == %d\n", *</a:t>
            </a:r>
            <a:r>
              <a:rPr lang="en-US" altLang="ja-JP" sz="1000" dirty="0" err="1" smtClean="0"/>
              <a:t>xp</a:t>
            </a:r>
            <a:r>
              <a:rPr lang="en-US" altLang="ja-JP" sz="1000" dirty="0" smtClean="0"/>
              <a:t>);</a:t>
            </a:r>
          </a:p>
          <a:p>
            <a:endParaRPr lang="en-US" altLang="ja-JP" sz="1000" dirty="0" smtClean="0"/>
          </a:p>
          <a:p>
            <a:r>
              <a:rPr lang="en-US" altLang="ja-JP" sz="1000" dirty="0" smtClean="0"/>
              <a:t>    *</a:t>
            </a:r>
            <a:r>
              <a:rPr lang="en-US" altLang="ja-JP" sz="1000" dirty="0" err="1" smtClean="0"/>
              <a:t>xp</a:t>
            </a:r>
            <a:r>
              <a:rPr lang="en-US" altLang="ja-JP" sz="1000" dirty="0" smtClean="0"/>
              <a:t> = *</a:t>
            </a:r>
            <a:r>
              <a:rPr lang="en-US" altLang="ja-JP" sz="1000" dirty="0" err="1" smtClean="0"/>
              <a:t>xp</a:t>
            </a:r>
            <a:r>
              <a:rPr lang="en-US" altLang="ja-JP" sz="1000" dirty="0" smtClean="0"/>
              <a:t> + 1;</a:t>
            </a:r>
          </a:p>
          <a:p>
            <a:endParaRPr lang="en-US" altLang="ja-JP" sz="1000" dirty="0" smtClean="0"/>
          </a:p>
          <a:p>
            <a:r>
              <a:rPr lang="en-US" altLang="ja-JP" sz="1000" dirty="0" smtClean="0"/>
              <a:t>    </a:t>
            </a:r>
            <a:r>
              <a:rPr lang="en-US" altLang="ja-JP" sz="1000" dirty="0" err="1" smtClean="0"/>
              <a:t>printf</a:t>
            </a:r>
            <a:r>
              <a:rPr lang="en-US" altLang="ja-JP" sz="1000" dirty="0" smtClean="0"/>
              <a:t>("   </a:t>
            </a:r>
            <a:r>
              <a:rPr lang="en-US" altLang="ja-JP" sz="1000" dirty="0" err="1" smtClean="0"/>
              <a:t>xp</a:t>
            </a:r>
            <a:r>
              <a:rPr lang="en-US" altLang="ja-JP" sz="1000" dirty="0" smtClean="0"/>
              <a:t> == %u\n", </a:t>
            </a:r>
            <a:r>
              <a:rPr lang="en-US" altLang="ja-JP" sz="1000" dirty="0" err="1" smtClean="0"/>
              <a:t>xp</a:t>
            </a:r>
            <a:r>
              <a:rPr lang="en-US" altLang="ja-JP" sz="1000" dirty="0" smtClean="0"/>
              <a:t>);</a:t>
            </a:r>
          </a:p>
          <a:p>
            <a:r>
              <a:rPr lang="en-US" altLang="ja-JP" sz="1000" dirty="0" smtClean="0"/>
              <a:t>    </a:t>
            </a:r>
            <a:r>
              <a:rPr lang="en-US" altLang="ja-JP" sz="1000" dirty="0" err="1" smtClean="0"/>
              <a:t>printf</a:t>
            </a:r>
            <a:r>
              <a:rPr lang="en-US" altLang="ja-JP" sz="1000" dirty="0" smtClean="0"/>
              <a:t>("  *</a:t>
            </a:r>
            <a:r>
              <a:rPr lang="en-US" altLang="ja-JP" sz="1000" dirty="0" err="1" smtClean="0"/>
              <a:t>xp</a:t>
            </a:r>
            <a:r>
              <a:rPr lang="en-US" altLang="ja-JP" sz="1000" dirty="0" smtClean="0"/>
              <a:t> == %d\n", *</a:t>
            </a:r>
            <a:r>
              <a:rPr lang="en-US" altLang="ja-JP" sz="1000" dirty="0" err="1" smtClean="0"/>
              <a:t>xp</a:t>
            </a:r>
            <a:r>
              <a:rPr lang="en-US" altLang="ja-JP" sz="1000" dirty="0" smtClean="0"/>
              <a:t>);</a:t>
            </a:r>
          </a:p>
          <a:p>
            <a:r>
              <a:rPr lang="en-US" altLang="ja-JP" sz="1000" dirty="0" smtClean="0"/>
              <a:t>}</a:t>
            </a:r>
          </a:p>
          <a:p>
            <a:endParaRPr kumimoji="1" lang="ja-JP" alt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286116" y="3286124"/>
            <a:ext cx="2786082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000628" y="3357562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357554" y="3357562"/>
            <a:ext cx="138480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x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3286116" y="3857628"/>
            <a:ext cx="2786082" cy="28575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3286116" y="4143380"/>
            <a:ext cx="2786082" cy="207170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3286116" y="6215082"/>
            <a:ext cx="278608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92D050"/>
                </a:solidFill>
              </a:rPr>
              <a:t>戻り値なし（</a:t>
            </a:r>
            <a:r>
              <a:rPr kumimoji="1" lang="en-US" altLang="ja-JP" dirty="0" smtClean="0">
                <a:solidFill>
                  <a:srgbClr val="92D050"/>
                </a:solidFill>
              </a:rPr>
              <a:t>void</a:t>
            </a:r>
            <a:r>
              <a:rPr kumimoji="1" lang="ja-JP" altLang="en-US" dirty="0" smtClean="0">
                <a:solidFill>
                  <a:srgbClr val="92D050"/>
                </a:solidFill>
              </a:rPr>
              <a:t>）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43240" y="2857496"/>
            <a:ext cx="152535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f1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x</a:t>
            </a:r>
            <a:r>
              <a:rPr lang="en-US" altLang="ja-JP" dirty="0" smtClean="0">
                <a:solidFill>
                  <a:srgbClr val="7030A0"/>
                </a:solidFill>
              </a:rPr>
              <a:t> 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3786182" y="4357694"/>
            <a:ext cx="178595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7030A0"/>
                </a:solidFill>
              </a:rPr>
              <a:t>x</a:t>
            </a:r>
            <a:r>
              <a:rPr lang="ja-JP" altLang="en-US" dirty="0" smtClean="0">
                <a:solidFill>
                  <a:srgbClr val="7030A0"/>
                </a:solidFill>
              </a:rPr>
              <a:t>の値を表示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3786182" y="5000636"/>
            <a:ext cx="178595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7030A0"/>
                </a:solidFill>
              </a:rPr>
              <a:t>x++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3786182" y="5643578"/>
            <a:ext cx="178595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7030A0"/>
                </a:solidFill>
              </a:rPr>
              <a:t>x</a:t>
            </a:r>
            <a:r>
              <a:rPr lang="ja-JP" altLang="en-US" dirty="0" smtClean="0">
                <a:solidFill>
                  <a:srgbClr val="7030A0"/>
                </a:solidFill>
              </a:rPr>
              <a:t>の値を表示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6215074" y="1071546"/>
            <a:ext cx="2786082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正方形/長方形 53"/>
          <p:cNvSpPr/>
          <p:nvPr/>
        </p:nvSpPr>
        <p:spPr>
          <a:xfrm>
            <a:off x="7929586" y="1142984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6286512" y="1142984"/>
            <a:ext cx="162204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*</a:t>
            </a:r>
            <a:r>
              <a:rPr lang="en-US" altLang="ja-JP" dirty="0" err="1" smtClean="0">
                <a:solidFill>
                  <a:srgbClr val="0070C0"/>
                </a:solidFill>
              </a:rPr>
              <a:t>xp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6215074" y="1643050"/>
            <a:ext cx="2786082" cy="28575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/>
          <p:cNvSpPr/>
          <p:nvPr/>
        </p:nvSpPr>
        <p:spPr>
          <a:xfrm>
            <a:off x="6215074" y="1928802"/>
            <a:ext cx="2786082" cy="207170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8" name="正方形/長方形 57"/>
          <p:cNvSpPr/>
          <p:nvPr/>
        </p:nvSpPr>
        <p:spPr>
          <a:xfrm>
            <a:off x="6215074" y="4000504"/>
            <a:ext cx="278608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92D050"/>
                </a:solidFill>
              </a:rPr>
              <a:t>戻り値なし（</a:t>
            </a:r>
            <a:r>
              <a:rPr kumimoji="1" lang="en-US" altLang="ja-JP" dirty="0" smtClean="0">
                <a:solidFill>
                  <a:srgbClr val="92D050"/>
                </a:solidFill>
              </a:rPr>
              <a:t>void</a:t>
            </a:r>
            <a:r>
              <a:rPr kumimoji="1" lang="ja-JP" altLang="en-US" dirty="0" smtClean="0">
                <a:solidFill>
                  <a:srgbClr val="92D050"/>
                </a:solidFill>
              </a:rPr>
              <a:t>）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6072198" y="642918"/>
            <a:ext cx="17625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f2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*</a:t>
            </a:r>
            <a:r>
              <a:rPr lang="en-US" altLang="ja-JP" dirty="0" err="1" smtClean="0">
                <a:solidFill>
                  <a:srgbClr val="0070C0"/>
                </a:solidFill>
              </a:rPr>
              <a:t>xp</a:t>
            </a:r>
            <a:r>
              <a:rPr lang="en-US" altLang="ja-JP" dirty="0" smtClean="0">
                <a:solidFill>
                  <a:srgbClr val="7030A0"/>
                </a:solidFill>
              </a:rPr>
              <a:t> 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6357950" y="2000240"/>
            <a:ext cx="2571768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>
                <a:solidFill>
                  <a:srgbClr val="7030A0"/>
                </a:solidFill>
              </a:rPr>
              <a:t>xp</a:t>
            </a:r>
            <a:r>
              <a:rPr lang="ja-JP" altLang="en-US" dirty="0" smtClean="0">
                <a:solidFill>
                  <a:srgbClr val="7030A0"/>
                </a:solidFill>
              </a:rPr>
              <a:t>の値（アドレス）を表示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6715140" y="2786058"/>
            <a:ext cx="178595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7030A0"/>
                </a:solidFill>
              </a:rPr>
              <a:t>*</a:t>
            </a:r>
            <a:r>
              <a:rPr lang="en-US" altLang="ja-JP" dirty="0" err="1" smtClean="0">
                <a:solidFill>
                  <a:srgbClr val="7030A0"/>
                </a:solidFill>
              </a:rPr>
              <a:t>xp</a:t>
            </a:r>
            <a:r>
              <a:rPr lang="en-US" altLang="ja-JP" dirty="0" smtClean="0">
                <a:solidFill>
                  <a:srgbClr val="7030A0"/>
                </a:solidFill>
              </a:rPr>
              <a:t>++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6357950" y="2357430"/>
            <a:ext cx="2571768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7030A0"/>
                </a:solidFill>
              </a:rPr>
              <a:t>*</a:t>
            </a:r>
            <a:r>
              <a:rPr lang="en-US" altLang="ja-JP" dirty="0" err="1" smtClean="0">
                <a:solidFill>
                  <a:srgbClr val="7030A0"/>
                </a:solidFill>
              </a:rPr>
              <a:t>xp</a:t>
            </a:r>
            <a:r>
              <a:rPr lang="ja-JP" altLang="en-US" dirty="0" smtClean="0">
                <a:solidFill>
                  <a:srgbClr val="7030A0"/>
                </a:solidFill>
              </a:rPr>
              <a:t>の値（中身）を表示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6357950" y="3214686"/>
            <a:ext cx="2571768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>
                <a:solidFill>
                  <a:srgbClr val="7030A0"/>
                </a:solidFill>
              </a:rPr>
              <a:t>xp</a:t>
            </a:r>
            <a:r>
              <a:rPr lang="ja-JP" altLang="en-US" dirty="0" smtClean="0">
                <a:solidFill>
                  <a:srgbClr val="7030A0"/>
                </a:solidFill>
              </a:rPr>
              <a:t>の値（アドレス）を表示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6357950" y="3571876"/>
            <a:ext cx="2571768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7030A0"/>
                </a:solidFill>
              </a:rPr>
              <a:t>*</a:t>
            </a:r>
            <a:r>
              <a:rPr lang="en-US" altLang="ja-JP" dirty="0" err="1" smtClean="0">
                <a:solidFill>
                  <a:srgbClr val="7030A0"/>
                </a:solidFill>
              </a:rPr>
              <a:t>xp</a:t>
            </a:r>
            <a:r>
              <a:rPr lang="ja-JP" altLang="en-US" dirty="0" smtClean="0">
                <a:solidFill>
                  <a:srgbClr val="7030A0"/>
                </a:solidFill>
              </a:rPr>
              <a:t>の値（中身）を表示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142844" y="428628"/>
            <a:ext cx="2786114" cy="2143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142844" y="642942"/>
            <a:ext cx="2786114" cy="64294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/>
          <p:cNvSpPr/>
          <p:nvPr/>
        </p:nvSpPr>
        <p:spPr>
          <a:xfrm>
            <a:off x="142844" y="1285884"/>
            <a:ext cx="2786082" cy="207170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a = 1; 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("start: f1(a)\n");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f1(a);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("done:  f1(a)\n");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("&amp;a == %u\n", &amp;a);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("start: f2(&amp;a)\n");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f2(&amp;a);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("done:  f2(&amp;a)\n");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  <a:endParaRPr kumimoji="1" lang="ja-JP" altLang="en-US" sz="12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142844" y="3357586"/>
            <a:ext cx="2786114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92D050"/>
                </a:solidFill>
              </a:rPr>
              <a:t>return 0;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0" y="0"/>
            <a:ext cx="16022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00B050"/>
                </a:solidFill>
              </a:rPr>
              <a:t>int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main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1500166" y="714380"/>
            <a:ext cx="135732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14282" y="714380"/>
            <a:ext cx="116519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0" y="4000504"/>
            <a:ext cx="3214678" cy="28574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正方形/長方形 65"/>
          <p:cNvSpPr/>
          <p:nvPr/>
        </p:nvSpPr>
        <p:spPr>
          <a:xfrm>
            <a:off x="142844" y="428628"/>
            <a:ext cx="2786114" cy="2143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142844" y="642942"/>
            <a:ext cx="2786114" cy="64294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/>
          <p:cNvSpPr/>
          <p:nvPr/>
        </p:nvSpPr>
        <p:spPr>
          <a:xfrm>
            <a:off x="142844" y="1285884"/>
            <a:ext cx="2786082" cy="207170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b="1" dirty="0" smtClean="0">
                <a:solidFill>
                  <a:srgbClr val="C00000"/>
                </a:solidFill>
                <a:latin typeface="ＭＳ ゴシック" pitchFamily="49" charset="-128"/>
                <a:ea typeface="ＭＳ ゴシック" pitchFamily="49" charset="-128"/>
              </a:rPr>
              <a:t>a = 1; 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("start: f1(a)\n");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f1(a);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("done:  f1(a)\n");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("&amp;a == %u\n", &amp;a);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("start: f2(&amp;a)\n");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f2(&amp;a);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("done:  f2(&amp;a)\n");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  <a:endParaRPr kumimoji="1" lang="ja-JP" altLang="en-US" sz="12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142844" y="3357586"/>
            <a:ext cx="2786114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92D050"/>
                </a:solidFill>
              </a:rPr>
              <a:t>return 0;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0" y="0"/>
            <a:ext cx="16022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00B050"/>
                </a:solidFill>
              </a:rPr>
              <a:t>int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main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1500166" y="714380"/>
            <a:ext cx="135732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rgbClr val="FF0000"/>
                </a:solidFill>
              </a:rPr>
              <a:t>1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14282" y="714380"/>
            <a:ext cx="116519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31" name="右矢印 30"/>
          <p:cNvSpPr/>
          <p:nvPr/>
        </p:nvSpPr>
        <p:spPr>
          <a:xfrm>
            <a:off x="142844" y="1357322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0" y="4000504"/>
            <a:ext cx="3214678" cy="28574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42844" y="1000108"/>
            <a:ext cx="138211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/>
              <a:t>&amp;a==4026529420d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正方形/長方形 65"/>
          <p:cNvSpPr/>
          <p:nvPr/>
        </p:nvSpPr>
        <p:spPr>
          <a:xfrm>
            <a:off x="142844" y="428628"/>
            <a:ext cx="2786114" cy="2143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142844" y="642942"/>
            <a:ext cx="2786114" cy="64294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/>
          <p:cNvSpPr/>
          <p:nvPr/>
        </p:nvSpPr>
        <p:spPr>
          <a:xfrm>
            <a:off x="142844" y="1285884"/>
            <a:ext cx="2786082" cy="207170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a = 1; 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b="1" dirty="0" err="1" smtClean="0">
                <a:solidFill>
                  <a:srgbClr val="C00000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b="1" dirty="0" smtClean="0">
                <a:solidFill>
                  <a:srgbClr val="C00000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</a:p>
          <a:p>
            <a:r>
              <a:rPr lang="en-US" altLang="ja-JP" sz="1200" b="1" dirty="0" smtClean="0">
                <a:solidFill>
                  <a:srgbClr val="C00000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b="1" dirty="0" err="1" smtClean="0">
                <a:solidFill>
                  <a:srgbClr val="C00000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b="1" dirty="0" smtClean="0">
                <a:solidFill>
                  <a:srgbClr val="C00000"/>
                </a:solidFill>
                <a:latin typeface="ＭＳ ゴシック" pitchFamily="49" charset="-128"/>
                <a:ea typeface="ＭＳ ゴシック" pitchFamily="49" charset="-128"/>
              </a:rPr>
              <a:t>("start: f1(a)\n");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f1(a);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("done:  f1(a)\n");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("&amp;a == %u\n", &amp;a);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("start: f2(&amp;a)\n");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f2(&amp;a);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("done:  f2(&amp;a)\n");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  <a:endParaRPr kumimoji="1" lang="ja-JP" altLang="en-US" sz="12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142844" y="3357586"/>
            <a:ext cx="2786114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92D050"/>
                </a:solidFill>
              </a:rPr>
              <a:t>return 0;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0" y="0"/>
            <a:ext cx="16022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00B050"/>
                </a:solidFill>
              </a:rPr>
              <a:t>int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main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1500166" y="714380"/>
            <a:ext cx="135732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</a:rPr>
              <a:t>1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14282" y="714380"/>
            <a:ext cx="116519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31" name="右矢印 30"/>
          <p:cNvSpPr/>
          <p:nvPr/>
        </p:nvSpPr>
        <p:spPr>
          <a:xfrm>
            <a:off x="142844" y="1714512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0" y="4000504"/>
            <a:ext cx="3214678" cy="28574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200" dirty="0" smtClean="0">
                <a:solidFill>
                  <a:schemeClr val="tx1"/>
                </a:solidFill>
              </a:rPr>
              <a:t>a==1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start: f1(a)</a:t>
            </a:r>
          </a:p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42844" y="1000108"/>
            <a:ext cx="138211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/>
              <a:t>&amp;a==4026529420d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正方形/長方形 65"/>
          <p:cNvSpPr/>
          <p:nvPr/>
        </p:nvSpPr>
        <p:spPr>
          <a:xfrm>
            <a:off x="142844" y="428628"/>
            <a:ext cx="2786114" cy="2143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142844" y="642942"/>
            <a:ext cx="2786114" cy="64294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/>
          <p:cNvSpPr/>
          <p:nvPr/>
        </p:nvSpPr>
        <p:spPr>
          <a:xfrm>
            <a:off x="142844" y="1285884"/>
            <a:ext cx="2786082" cy="207170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a = 1; 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("start: f1(a)\n");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b="1" dirty="0" smtClean="0">
                <a:solidFill>
                  <a:srgbClr val="C00000"/>
                </a:solidFill>
                <a:latin typeface="ＭＳ ゴシック" pitchFamily="49" charset="-128"/>
                <a:ea typeface="ＭＳ ゴシック" pitchFamily="49" charset="-128"/>
              </a:rPr>
              <a:t>f1(a);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("done:  f1(a)\n");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("&amp;a == %u\n", &amp;a);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("start: f2(&amp;a)\n");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f2(&amp;a);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("done:  f2(&amp;a)\n");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  <a:endParaRPr kumimoji="1" lang="ja-JP" altLang="en-US" sz="12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142844" y="3357586"/>
            <a:ext cx="2786114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92D050"/>
                </a:solidFill>
              </a:rPr>
              <a:t>return 0;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0" y="0"/>
            <a:ext cx="16022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00B050"/>
                </a:solidFill>
              </a:rPr>
              <a:t>int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main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1500166" y="714380"/>
            <a:ext cx="135732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</a:rPr>
              <a:t>1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14282" y="714380"/>
            <a:ext cx="116519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31" name="右矢印 30"/>
          <p:cNvSpPr/>
          <p:nvPr/>
        </p:nvSpPr>
        <p:spPr>
          <a:xfrm>
            <a:off x="142844" y="1928802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0" y="4000504"/>
            <a:ext cx="3214678" cy="28574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200" dirty="0" smtClean="0">
                <a:solidFill>
                  <a:schemeClr val="tx1"/>
                </a:solidFill>
              </a:rPr>
              <a:t>a==1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start: f1(a)</a:t>
            </a:r>
          </a:p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42844" y="1000108"/>
            <a:ext cx="138211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/>
              <a:t>&amp;a==4026529420d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286116" y="3286124"/>
            <a:ext cx="2786082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000628" y="3357562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rgbClr val="FF0000"/>
                </a:solidFill>
              </a:rPr>
              <a:t>1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357554" y="3357562"/>
            <a:ext cx="138480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x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3286116" y="3857628"/>
            <a:ext cx="2786082" cy="28575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3286116" y="4143380"/>
            <a:ext cx="2786082" cy="207170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3286116" y="6215082"/>
            <a:ext cx="278608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92D050"/>
                </a:solidFill>
              </a:rPr>
              <a:t>戻り値なし（</a:t>
            </a:r>
            <a:r>
              <a:rPr kumimoji="1" lang="en-US" altLang="ja-JP" dirty="0" smtClean="0">
                <a:solidFill>
                  <a:srgbClr val="92D050"/>
                </a:solidFill>
              </a:rPr>
              <a:t>void</a:t>
            </a:r>
            <a:r>
              <a:rPr kumimoji="1" lang="ja-JP" altLang="en-US" dirty="0" smtClean="0">
                <a:solidFill>
                  <a:srgbClr val="92D050"/>
                </a:solidFill>
              </a:rPr>
              <a:t>）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43240" y="2857496"/>
            <a:ext cx="152535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f1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x</a:t>
            </a:r>
            <a:r>
              <a:rPr lang="en-US" altLang="ja-JP" dirty="0" smtClean="0">
                <a:solidFill>
                  <a:srgbClr val="7030A0"/>
                </a:solidFill>
              </a:rPr>
              <a:t> 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3786182" y="4357694"/>
            <a:ext cx="178595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7030A0"/>
                </a:solidFill>
              </a:rPr>
              <a:t>x</a:t>
            </a:r>
            <a:r>
              <a:rPr lang="ja-JP" altLang="en-US" dirty="0" smtClean="0">
                <a:solidFill>
                  <a:srgbClr val="7030A0"/>
                </a:solidFill>
              </a:rPr>
              <a:t>の値を表示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3786182" y="5000636"/>
            <a:ext cx="178595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7030A0"/>
                </a:solidFill>
              </a:rPr>
              <a:t>x++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3786182" y="5643578"/>
            <a:ext cx="178595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7030A0"/>
                </a:solidFill>
              </a:rPr>
              <a:t>x</a:t>
            </a:r>
            <a:r>
              <a:rPr lang="ja-JP" altLang="en-US" dirty="0" smtClean="0">
                <a:solidFill>
                  <a:srgbClr val="7030A0"/>
                </a:solidFill>
              </a:rPr>
              <a:t>の値を表示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142844" y="428628"/>
            <a:ext cx="2786114" cy="2143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142844" y="642942"/>
            <a:ext cx="2786114" cy="64294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/>
          <p:cNvSpPr/>
          <p:nvPr/>
        </p:nvSpPr>
        <p:spPr>
          <a:xfrm>
            <a:off x="142844" y="1285884"/>
            <a:ext cx="2786082" cy="207170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a = 1; 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("start: f1(a)\n");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b="1" dirty="0" smtClean="0">
                <a:solidFill>
                  <a:srgbClr val="C00000"/>
                </a:solidFill>
                <a:latin typeface="ＭＳ ゴシック" pitchFamily="49" charset="-128"/>
                <a:ea typeface="ＭＳ ゴシック" pitchFamily="49" charset="-128"/>
              </a:rPr>
              <a:t>f1(a);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("done:  f1(a)\n");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("&amp;a == %u\n", &amp;a);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("start: f2(&amp;a)\n");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f2(&amp;a);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("done:  f2(&amp;a)\n");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  <a:endParaRPr kumimoji="1" lang="ja-JP" altLang="en-US" sz="12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142844" y="3357586"/>
            <a:ext cx="2786114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92D050"/>
                </a:solidFill>
              </a:rPr>
              <a:t>return 0;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0" y="0"/>
            <a:ext cx="16022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00B050"/>
                </a:solidFill>
              </a:rPr>
              <a:t>int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main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1500166" y="714380"/>
            <a:ext cx="135732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</a:rPr>
              <a:t>1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14282" y="714380"/>
            <a:ext cx="116519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0" y="4000504"/>
            <a:ext cx="3214678" cy="28574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200" dirty="0" smtClean="0">
                <a:solidFill>
                  <a:schemeClr val="tx1"/>
                </a:solidFill>
              </a:rPr>
              <a:t>a==1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start: f1(a)</a:t>
            </a:r>
          </a:p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35" name="右矢印 34"/>
          <p:cNvSpPr/>
          <p:nvPr/>
        </p:nvSpPr>
        <p:spPr>
          <a:xfrm rot="1637686">
            <a:off x="1268567" y="2063321"/>
            <a:ext cx="2008735" cy="7239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C00000"/>
                </a:solidFill>
              </a:rPr>
              <a:t>f1(1)</a:t>
            </a:r>
            <a:endParaRPr kumimoji="1" lang="ja-JP" altLang="en-US" dirty="0">
              <a:solidFill>
                <a:srgbClr val="C00000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42844" y="1000108"/>
            <a:ext cx="138211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/>
              <a:t>&amp;a==4026529420d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286116" y="3286124"/>
            <a:ext cx="2786082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000628" y="3357562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</a:rPr>
              <a:t>1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357554" y="3357562"/>
            <a:ext cx="138480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x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3286116" y="3857628"/>
            <a:ext cx="2786082" cy="28575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3286116" y="4143380"/>
            <a:ext cx="2786082" cy="207170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3286116" y="6215082"/>
            <a:ext cx="278608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92D050"/>
                </a:solidFill>
              </a:rPr>
              <a:t>戻り値なし（</a:t>
            </a:r>
            <a:r>
              <a:rPr kumimoji="1" lang="en-US" altLang="ja-JP" dirty="0" smtClean="0">
                <a:solidFill>
                  <a:srgbClr val="92D050"/>
                </a:solidFill>
              </a:rPr>
              <a:t>void</a:t>
            </a:r>
            <a:r>
              <a:rPr kumimoji="1" lang="ja-JP" altLang="en-US" dirty="0" smtClean="0">
                <a:solidFill>
                  <a:srgbClr val="92D050"/>
                </a:solidFill>
              </a:rPr>
              <a:t>）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43240" y="2857496"/>
            <a:ext cx="152535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f1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x</a:t>
            </a:r>
            <a:r>
              <a:rPr lang="en-US" altLang="ja-JP" dirty="0" smtClean="0">
                <a:solidFill>
                  <a:srgbClr val="7030A0"/>
                </a:solidFill>
              </a:rPr>
              <a:t> 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3786182" y="4357694"/>
            <a:ext cx="178595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7030A0"/>
                </a:solidFill>
              </a:rPr>
              <a:t>x</a:t>
            </a:r>
            <a:r>
              <a:rPr lang="ja-JP" altLang="en-US" dirty="0" smtClean="0">
                <a:solidFill>
                  <a:srgbClr val="7030A0"/>
                </a:solidFill>
              </a:rPr>
              <a:t>の値を表示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3786182" y="5000636"/>
            <a:ext cx="178595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7030A0"/>
                </a:solidFill>
              </a:rPr>
              <a:t>x++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3786182" y="5643578"/>
            <a:ext cx="178595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7030A0"/>
                </a:solidFill>
              </a:rPr>
              <a:t>x</a:t>
            </a:r>
            <a:r>
              <a:rPr lang="ja-JP" altLang="en-US" dirty="0" smtClean="0">
                <a:solidFill>
                  <a:srgbClr val="7030A0"/>
                </a:solidFill>
              </a:rPr>
              <a:t>の値を表示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142844" y="428628"/>
            <a:ext cx="2786114" cy="2143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142844" y="642942"/>
            <a:ext cx="2786114" cy="64294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/>
          <p:cNvSpPr/>
          <p:nvPr/>
        </p:nvSpPr>
        <p:spPr>
          <a:xfrm>
            <a:off x="142844" y="1285884"/>
            <a:ext cx="2786082" cy="207170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a = 1; 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("start: f1(a)\n");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b="1" dirty="0" smtClean="0">
                <a:solidFill>
                  <a:srgbClr val="C00000"/>
                </a:solidFill>
                <a:latin typeface="ＭＳ ゴシック" pitchFamily="49" charset="-128"/>
                <a:ea typeface="ＭＳ ゴシック" pitchFamily="49" charset="-128"/>
              </a:rPr>
              <a:t>f1(a);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("done:  f1(a)\n");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("&amp;a == %u\n", &amp;a);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("start: f2(&amp;a)\n");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f2(&amp;a);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("done:  f2(&amp;a)\n");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  <a:endParaRPr kumimoji="1" lang="ja-JP" altLang="en-US" sz="12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142844" y="3357586"/>
            <a:ext cx="2786114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92D050"/>
                </a:solidFill>
              </a:rPr>
              <a:t>return 0;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0" y="0"/>
            <a:ext cx="16022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00B050"/>
                </a:solidFill>
              </a:rPr>
              <a:t>int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main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1500166" y="714380"/>
            <a:ext cx="135732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</a:rPr>
              <a:t>1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14282" y="714380"/>
            <a:ext cx="116519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0" y="4000504"/>
            <a:ext cx="3214678" cy="28574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200" dirty="0" smtClean="0">
                <a:solidFill>
                  <a:schemeClr val="tx1"/>
                </a:solidFill>
              </a:rPr>
              <a:t>a==1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start: f1(a)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        x == 1</a:t>
            </a:r>
          </a:p>
          <a:p>
            <a:endParaRPr lang="en-US" altLang="ja-JP" sz="1200" dirty="0" smtClean="0">
              <a:solidFill>
                <a:schemeClr val="tx1"/>
              </a:solidFill>
            </a:endParaRPr>
          </a:p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35" name="右矢印 34"/>
          <p:cNvSpPr/>
          <p:nvPr/>
        </p:nvSpPr>
        <p:spPr>
          <a:xfrm rot="1637686">
            <a:off x="1268567" y="2063321"/>
            <a:ext cx="2008735" cy="7239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C00000"/>
                </a:solidFill>
              </a:rPr>
              <a:t>f1(1)</a:t>
            </a:r>
            <a:endParaRPr kumimoji="1" lang="ja-JP" altLang="en-US" dirty="0">
              <a:solidFill>
                <a:srgbClr val="C00000"/>
              </a:solidFill>
            </a:endParaRPr>
          </a:p>
        </p:txBody>
      </p:sp>
      <p:sp>
        <p:nvSpPr>
          <p:cNvPr id="36" name="右矢印 35"/>
          <p:cNvSpPr/>
          <p:nvPr/>
        </p:nvSpPr>
        <p:spPr>
          <a:xfrm>
            <a:off x="3357554" y="4429132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/>
          <p:cNvSpPr/>
          <p:nvPr/>
        </p:nvSpPr>
        <p:spPr>
          <a:xfrm>
            <a:off x="142844" y="1000108"/>
            <a:ext cx="138211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/>
              <a:t>&amp;a==4026529420d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286116" y="3286124"/>
            <a:ext cx="2786082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000628" y="3357562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rgbClr val="FF0000"/>
                </a:solidFill>
              </a:rPr>
              <a:t>2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357554" y="3357562"/>
            <a:ext cx="138480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x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3286116" y="3857628"/>
            <a:ext cx="2786082" cy="28575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3286116" y="4143380"/>
            <a:ext cx="2786082" cy="207170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3286116" y="6215082"/>
            <a:ext cx="278608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92D050"/>
                </a:solidFill>
              </a:rPr>
              <a:t>戻り値なし（</a:t>
            </a:r>
            <a:r>
              <a:rPr kumimoji="1" lang="en-US" altLang="ja-JP" dirty="0" smtClean="0">
                <a:solidFill>
                  <a:srgbClr val="92D050"/>
                </a:solidFill>
              </a:rPr>
              <a:t>void</a:t>
            </a:r>
            <a:r>
              <a:rPr kumimoji="1" lang="ja-JP" altLang="en-US" dirty="0" smtClean="0">
                <a:solidFill>
                  <a:srgbClr val="92D050"/>
                </a:solidFill>
              </a:rPr>
              <a:t>）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43240" y="2857496"/>
            <a:ext cx="152535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f1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x</a:t>
            </a:r>
            <a:r>
              <a:rPr lang="en-US" altLang="ja-JP" dirty="0" smtClean="0">
                <a:solidFill>
                  <a:srgbClr val="7030A0"/>
                </a:solidFill>
              </a:rPr>
              <a:t> 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3786182" y="5000636"/>
            <a:ext cx="178595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7030A0"/>
                </a:solidFill>
              </a:rPr>
              <a:t>x++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3786182" y="5643578"/>
            <a:ext cx="178595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7030A0"/>
                </a:solidFill>
              </a:rPr>
              <a:t>x</a:t>
            </a:r>
            <a:r>
              <a:rPr lang="ja-JP" altLang="en-US" dirty="0" smtClean="0">
                <a:solidFill>
                  <a:srgbClr val="7030A0"/>
                </a:solidFill>
              </a:rPr>
              <a:t>の値を表示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142844" y="428628"/>
            <a:ext cx="2786114" cy="2143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142844" y="642942"/>
            <a:ext cx="2786114" cy="64294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/>
          <p:cNvSpPr/>
          <p:nvPr/>
        </p:nvSpPr>
        <p:spPr>
          <a:xfrm>
            <a:off x="142844" y="1285884"/>
            <a:ext cx="2786082" cy="207170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a = 1; 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("start: f1(a)\n");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b="1" dirty="0" smtClean="0">
                <a:solidFill>
                  <a:srgbClr val="C00000"/>
                </a:solidFill>
                <a:latin typeface="ＭＳ ゴシック" pitchFamily="49" charset="-128"/>
                <a:ea typeface="ＭＳ ゴシック" pitchFamily="49" charset="-128"/>
              </a:rPr>
              <a:t>f1(a);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("done:  f1(a)\n");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("&amp;a == %u\n", &amp;a);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("start: f2(&amp;a)\n");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f2(&amp;a);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("done:  f2(&amp;a)\n");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  <a:endParaRPr kumimoji="1" lang="ja-JP" altLang="en-US" sz="12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142844" y="3357586"/>
            <a:ext cx="2786114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92D050"/>
                </a:solidFill>
              </a:rPr>
              <a:t>return 0;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0" y="0"/>
            <a:ext cx="16022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00B050"/>
                </a:solidFill>
              </a:rPr>
              <a:t>int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main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1500166" y="714380"/>
            <a:ext cx="135732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</a:rPr>
              <a:t>1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14282" y="714380"/>
            <a:ext cx="116519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0" y="4000504"/>
            <a:ext cx="3214678" cy="28574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200" dirty="0" smtClean="0">
                <a:solidFill>
                  <a:schemeClr val="tx1"/>
                </a:solidFill>
              </a:rPr>
              <a:t>a==1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start: f1(a)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        x == 1</a:t>
            </a:r>
          </a:p>
          <a:p>
            <a:endParaRPr lang="en-US" altLang="ja-JP" sz="1200" dirty="0" smtClean="0">
              <a:solidFill>
                <a:schemeClr val="tx1"/>
              </a:solidFill>
            </a:endParaRPr>
          </a:p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35" name="右矢印 34"/>
          <p:cNvSpPr/>
          <p:nvPr/>
        </p:nvSpPr>
        <p:spPr>
          <a:xfrm rot="1637686">
            <a:off x="1268567" y="2063321"/>
            <a:ext cx="2008735" cy="7239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C00000"/>
                </a:solidFill>
              </a:rPr>
              <a:t>f1(1)</a:t>
            </a:r>
            <a:endParaRPr kumimoji="1" lang="ja-JP" altLang="en-US" dirty="0">
              <a:solidFill>
                <a:srgbClr val="C00000"/>
              </a:solidFill>
            </a:endParaRPr>
          </a:p>
        </p:txBody>
      </p:sp>
      <p:sp>
        <p:nvSpPr>
          <p:cNvPr id="36" name="右矢印 35"/>
          <p:cNvSpPr/>
          <p:nvPr/>
        </p:nvSpPr>
        <p:spPr>
          <a:xfrm>
            <a:off x="3357554" y="5072074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/>
          <p:cNvSpPr/>
          <p:nvPr/>
        </p:nvSpPr>
        <p:spPr>
          <a:xfrm>
            <a:off x="3786182" y="4357694"/>
            <a:ext cx="178595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7030A0"/>
                </a:solidFill>
              </a:rPr>
              <a:t>x</a:t>
            </a:r>
            <a:r>
              <a:rPr lang="ja-JP" altLang="en-US" dirty="0" smtClean="0">
                <a:solidFill>
                  <a:srgbClr val="7030A0"/>
                </a:solidFill>
              </a:rPr>
              <a:t>の値を表示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142844" y="1000108"/>
            <a:ext cx="138211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/>
              <a:t>&amp;a==4026529420d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286116" y="3286124"/>
            <a:ext cx="2786082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000628" y="3357562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</a:rPr>
              <a:t>2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357554" y="3357562"/>
            <a:ext cx="138480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x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3286116" y="3857628"/>
            <a:ext cx="2786082" cy="28575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3286116" y="4143380"/>
            <a:ext cx="2786082" cy="207170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3286116" y="6215082"/>
            <a:ext cx="278608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92D050"/>
                </a:solidFill>
              </a:rPr>
              <a:t>戻り値なし（</a:t>
            </a:r>
            <a:r>
              <a:rPr kumimoji="1" lang="en-US" altLang="ja-JP" dirty="0" smtClean="0">
                <a:solidFill>
                  <a:srgbClr val="92D050"/>
                </a:solidFill>
              </a:rPr>
              <a:t>void</a:t>
            </a:r>
            <a:r>
              <a:rPr kumimoji="1" lang="ja-JP" altLang="en-US" dirty="0" smtClean="0">
                <a:solidFill>
                  <a:srgbClr val="92D050"/>
                </a:solidFill>
              </a:rPr>
              <a:t>）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43240" y="2857496"/>
            <a:ext cx="152535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f1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x</a:t>
            </a:r>
            <a:r>
              <a:rPr lang="en-US" altLang="ja-JP" dirty="0" smtClean="0">
                <a:solidFill>
                  <a:srgbClr val="7030A0"/>
                </a:solidFill>
              </a:rPr>
              <a:t> 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3786182" y="5643578"/>
            <a:ext cx="178595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7030A0"/>
                </a:solidFill>
              </a:rPr>
              <a:t>x</a:t>
            </a:r>
            <a:r>
              <a:rPr lang="ja-JP" altLang="en-US" dirty="0" smtClean="0">
                <a:solidFill>
                  <a:srgbClr val="7030A0"/>
                </a:solidFill>
              </a:rPr>
              <a:t>の値を表示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142844" y="428628"/>
            <a:ext cx="2786114" cy="2143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142844" y="642942"/>
            <a:ext cx="2786114" cy="64294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/>
          <p:cNvSpPr/>
          <p:nvPr/>
        </p:nvSpPr>
        <p:spPr>
          <a:xfrm>
            <a:off x="142844" y="1285884"/>
            <a:ext cx="2786082" cy="207170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a = 1; 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("start: f1(a)\n");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b="1" dirty="0" smtClean="0">
                <a:solidFill>
                  <a:srgbClr val="C00000"/>
                </a:solidFill>
                <a:latin typeface="ＭＳ ゴシック" pitchFamily="49" charset="-128"/>
                <a:ea typeface="ＭＳ ゴシック" pitchFamily="49" charset="-128"/>
              </a:rPr>
              <a:t>f1(a);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("done:  f1(a)\n");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("&amp;a == %u\n", &amp;a);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("start: f2(&amp;a)\n");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f2(&amp;a);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("done:  f2(&amp;a)\n");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  <a:endParaRPr kumimoji="1" lang="ja-JP" altLang="en-US" sz="12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142844" y="3357586"/>
            <a:ext cx="2786114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92D050"/>
                </a:solidFill>
              </a:rPr>
              <a:t>return 0;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0" y="0"/>
            <a:ext cx="16022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00B050"/>
                </a:solidFill>
              </a:rPr>
              <a:t>int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main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1500166" y="714380"/>
            <a:ext cx="135732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</a:rPr>
              <a:t>1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14282" y="714380"/>
            <a:ext cx="116519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0" y="4000504"/>
            <a:ext cx="3214678" cy="28574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200" dirty="0" smtClean="0">
                <a:solidFill>
                  <a:schemeClr val="tx1"/>
                </a:solidFill>
              </a:rPr>
              <a:t>a==1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start: f1(a)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        x == 1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        x == 2</a:t>
            </a:r>
          </a:p>
          <a:p>
            <a:endParaRPr lang="en-US" altLang="ja-JP" sz="1200" dirty="0" smtClean="0">
              <a:solidFill>
                <a:schemeClr val="tx1"/>
              </a:solidFill>
            </a:endParaRPr>
          </a:p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35" name="右矢印 34"/>
          <p:cNvSpPr/>
          <p:nvPr/>
        </p:nvSpPr>
        <p:spPr>
          <a:xfrm rot="1637686">
            <a:off x="1268567" y="2063321"/>
            <a:ext cx="2008735" cy="7239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C00000"/>
                </a:solidFill>
              </a:rPr>
              <a:t>f1(1)</a:t>
            </a:r>
            <a:endParaRPr kumimoji="1" lang="ja-JP" altLang="en-US" dirty="0">
              <a:solidFill>
                <a:srgbClr val="C00000"/>
              </a:solidFill>
            </a:endParaRPr>
          </a:p>
        </p:txBody>
      </p:sp>
      <p:sp>
        <p:nvSpPr>
          <p:cNvPr id="36" name="右矢印 35"/>
          <p:cNvSpPr/>
          <p:nvPr/>
        </p:nvSpPr>
        <p:spPr>
          <a:xfrm>
            <a:off x="3357554" y="5715016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/>
          <p:cNvSpPr/>
          <p:nvPr/>
        </p:nvSpPr>
        <p:spPr>
          <a:xfrm>
            <a:off x="3786182" y="4357694"/>
            <a:ext cx="178595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7030A0"/>
                </a:solidFill>
              </a:rPr>
              <a:t>x</a:t>
            </a:r>
            <a:r>
              <a:rPr lang="ja-JP" altLang="en-US" dirty="0" smtClean="0">
                <a:solidFill>
                  <a:srgbClr val="7030A0"/>
                </a:solidFill>
              </a:rPr>
              <a:t>の値を表示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3786182" y="5000636"/>
            <a:ext cx="178595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7030A0"/>
                </a:solidFill>
              </a:rPr>
              <a:t>x++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142844" y="1000108"/>
            <a:ext cx="138211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/>
              <a:t>&amp;a==4026529420d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286116" y="3286124"/>
            <a:ext cx="2786082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000628" y="3357562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</a:rPr>
              <a:t>2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357554" y="3357562"/>
            <a:ext cx="138480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x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3286116" y="3857628"/>
            <a:ext cx="2786082" cy="28575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3286116" y="4143380"/>
            <a:ext cx="2786082" cy="207170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3286116" y="6215082"/>
            <a:ext cx="278608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92D050"/>
                </a:solidFill>
              </a:rPr>
              <a:t>戻り値なし（</a:t>
            </a:r>
            <a:r>
              <a:rPr kumimoji="1" lang="en-US" altLang="ja-JP" dirty="0" smtClean="0">
                <a:solidFill>
                  <a:srgbClr val="92D050"/>
                </a:solidFill>
              </a:rPr>
              <a:t>void</a:t>
            </a:r>
            <a:r>
              <a:rPr kumimoji="1" lang="ja-JP" altLang="en-US" dirty="0" smtClean="0">
                <a:solidFill>
                  <a:srgbClr val="92D050"/>
                </a:solidFill>
              </a:rPr>
              <a:t>）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43240" y="2857496"/>
            <a:ext cx="152535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f1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x</a:t>
            </a:r>
            <a:r>
              <a:rPr lang="en-US" altLang="ja-JP" dirty="0" smtClean="0">
                <a:solidFill>
                  <a:srgbClr val="7030A0"/>
                </a:solidFill>
              </a:rPr>
              <a:t> 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142844" y="428628"/>
            <a:ext cx="2786114" cy="2143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142844" y="642942"/>
            <a:ext cx="2786114" cy="64294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/>
          <p:cNvSpPr/>
          <p:nvPr/>
        </p:nvSpPr>
        <p:spPr>
          <a:xfrm>
            <a:off x="142844" y="1285884"/>
            <a:ext cx="2786082" cy="207170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a = 1; 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("start: f1(a)\n");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b="1" dirty="0" smtClean="0">
                <a:solidFill>
                  <a:srgbClr val="C00000"/>
                </a:solidFill>
                <a:latin typeface="ＭＳ ゴシック" pitchFamily="49" charset="-128"/>
                <a:ea typeface="ＭＳ ゴシック" pitchFamily="49" charset="-128"/>
              </a:rPr>
              <a:t>f1(a);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("done:  f1(a)\n");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("&amp;a == %u\n", &amp;a);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("start: f2(&amp;a)\n");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f2(&amp;a);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("done:  f2(&amp;a)\n");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  <a:endParaRPr kumimoji="1" lang="ja-JP" altLang="en-US" sz="12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142844" y="3357586"/>
            <a:ext cx="2786114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92D050"/>
                </a:solidFill>
              </a:rPr>
              <a:t>return 0;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0" y="0"/>
            <a:ext cx="16022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00B050"/>
                </a:solidFill>
              </a:rPr>
              <a:t>int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main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1500166" y="714380"/>
            <a:ext cx="135732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</a:rPr>
              <a:t>1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14282" y="714380"/>
            <a:ext cx="116519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0" y="4000504"/>
            <a:ext cx="3214678" cy="28574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200" dirty="0" smtClean="0">
                <a:solidFill>
                  <a:schemeClr val="tx1"/>
                </a:solidFill>
              </a:rPr>
              <a:t>a==1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start: f1(a)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        x == 1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        x == 2</a:t>
            </a:r>
          </a:p>
          <a:p>
            <a:endParaRPr lang="en-US" altLang="ja-JP" sz="1200" dirty="0" smtClean="0">
              <a:solidFill>
                <a:schemeClr val="tx1"/>
              </a:solidFill>
            </a:endParaRPr>
          </a:p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3786182" y="4357694"/>
            <a:ext cx="178595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7030A0"/>
                </a:solidFill>
              </a:rPr>
              <a:t>x</a:t>
            </a:r>
            <a:r>
              <a:rPr lang="ja-JP" altLang="en-US" dirty="0" smtClean="0">
                <a:solidFill>
                  <a:srgbClr val="7030A0"/>
                </a:solidFill>
              </a:rPr>
              <a:t>の値を表示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3786182" y="5000636"/>
            <a:ext cx="178595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7030A0"/>
                </a:solidFill>
              </a:rPr>
              <a:t>x++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3786182" y="5643578"/>
            <a:ext cx="178595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7030A0"/>
                </a:solidFill>
              </a:rPr>
              <a:t>x</a:t>
            </a:r>
            <a:r>
              <a:rPr lang="ja-JP" altLang="en-US" dirty="0" smtClean="0">
                <a:solidFill>
                  <a:srgbClr val="7030A0"/>
                </a:solidFill>
              </a:rPr>
              <a:t>の値を表示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40" name="右矢印 39"/>
          <p:cNvSpPr/>
          <p:nvPr/>
        </p:nvSpPr>
        <p:spPr>
          <a:xfrm rot="3832748" flipH="1">
            <a:off x="-296003" y="3907176"/>
            <a:ext cx="5011305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return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142844" y="1000108"/>
            <a:ext cx="138211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/>
              <a:t>&amp;a==4026529420d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8993271"/>
              </p:ext>
            </p:extLst>
          </p:nvPr>
        </p:nvGraphicFramePr>
        <p:xfrm>
          <a:off x="428596" y="0"/>
          <a:ext cx="3857652" cy="673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8389"/>
                <a:gridCol w="2149263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中身（</a:t>
                      </a:r>
                      <a:r>
                        <a:rPr kumimoji="1" lang="en-US" altLang="ja-JP" sz="1400" dirty="0" smtClean="0"/>
                        <a:t>1</a:t>
                      </a:r>
                      <a:r>
                        <a:rPr kumimoji="1" lang="ja-JP" altLang="en-US" sz="1400" dirty="0" smtClean="0"/>
                        <a:t>記憶単位は</a:t>
                      </a:r>
                      <a:r>
                        <a:rPr kumimoji="1" lang="en-US" altLang="ja-JP" sz="1400" dirty="0" smtClean="0"/>
                        <a:t>8bit</a:t>
                      </a:r>
                      <a:r>
                        <a:rPr kumimoji="1" lang="ja-JP" altLang="en-US" sz="1400" dirty="0" smtClean="0"/>
                        <a:t>）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0801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0802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0100</a:t>
                      </a:r>
                      <a:r>
                        <a:rPr kumimoji="1" lang="en-US" altLang="ja-JP" sz="1600" baseline="0" dirty="0" smtClean="0"/>
                        <a:t> 1011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0803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1011 1111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0805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0806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</a:t>
                      </a:r>
                      <a:r>
                        <a:rPr kumimoji="1" lang="en-US" altLang="ja-JP" sz="1600" baseline="0" dirty="0" smtClean="0"/>
                        <a:t>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0807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</a:t>
                      </a:r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1 0100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0100 0001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1011 0111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080a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0100 0001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080b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0100 1100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080d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0110 1111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080e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1010 0111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080f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0101 0000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0810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5214942" y="142852"/>
            <a:ext cx="307045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main(void)</a:t>
            </a:r>
          </a:p>
          <a:p>
            <a:r>
              <a:rPr lang="en-US" altLang="ja-JP" dirty="0"/>
              <a:t>{</a:t>
            </a:r>
            <a:endParaRPr kumimoji="1" lang="en-US" altLang="ja-JP" dirty="0" smtClean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</a:t>
            </a:r>
            <a:r>
              <a:rPr kumimoji="1" lang="en-US" altLang="ja-JP" dirty="0" smtClean="0">
                <a:solidFill>
                  <a:srgbClr val="00B0F0"/>
                </a:solidFill>
              </a:rPr>
              <a:t>a</a:t>
            </a:r>
            <a:r>
              <a:rPr kumimoji="1" lang="en-US" altLang="ja-JP" dirty="0" smtClean="0"/>
              <a:t>;</a:t>
            </a:r>
            <a:endParaRPr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 = 20;</a:t>
            </a:r>
            <a:endParaRPr kumimoji="1"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(“a:</a:t>
            </a:r>
            <a:r>
              <a:rPr lang="en-US" altLang="ja-JP" dirty="0" smtClean="0">
                <a:solidFill>
                  <a:srgbClr val="00B050"/>
                </a:solidFill>
              </a:rPr>
              <a:t>%x </a:t>
            </a:r>
            <a:r>
              <a:rPr lang="en-US" altLang="ja-JP" dirty="0" smtClean="0"/>
              <a:t>= </a:t>
            </a:r>
            <a:r>
              <a:rPr lang="en-US" altLang="ja-JP" dirty="0" smtClean="0">
                <a:solidFill>
                  <a:srgbClr val="00B0F0"/>
                </a:solidFill>
              </a:rPr>
              <a:t>%d</a:t>
            </a:r>
            <a:r>
              <a:rPr lang="en-US" altLang="ja-JP" dirty="0" smtClean="0"/>
              <a:t>\n”, </a:t>
            </a:r>
            <a:r>
              <a:rPr lang="en-US" altLang="ja-JP" dirty="0" smtClean="0">
                <a:solidFill>
                  <a:srgbClr val="00B050"/>
                </a:solidFill>
              </a:rPr>
              <a:t>&amp;a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);</a:t>
            </a:r>
          </a:p>
          <a:p>
            <a:r>
              <a:rPr lang="en-US" altLang="ja-JP" dirty="0" smtClean="0"/>
              <a:t>    return 0;</a:t>
            </a:r>
          </a:p>
          <a:p>
            <a:r>
              <a:rPr kumimoji="1" lang="en-US" altLang="ja-JP" dirty="0"/>
              <a:t>}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grpSp>
        <p:nvGrpSpPr>
          <p:cNvPr id="16" name="グループ化 15"/>
          <p:cNvGrpSpPr/>
          <p:nvPr/>
        </p:nvGrpSpPr>
        <p:grpSpPr>
          <a:xfrm>
            <a:off x="4786314" y="3786190"/>
            <a:ext cx="3286148" cy="797960"/>
            <a:chOff x="4572000" y="2928934"/>
            <a:chExt cx="3286148" cy="797960"/>
          </a:xfrm>
        </p:grpSpPr>
        <p:sp>
          <p:nvSpPr>
            <p:cNvPr id="5" name="正方形/長方形 4"/>
            <p:cNvSpPr/>
            <p:nvPr/>
          </p:nvSpPr>
          <p:spPr>
            <a:xfrm>
              <a:off x="5000628" y="3000372"/>
              <a:ext cx="2857520" cy="28575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00000000 00000000 00000000 000</a:t>
              </a:r>
              <a:r>
                <a:rPr kumimoji="1" lang="en-US" altLang="ja-JP" sz="1200" dirty="0" smtClean="0">
                  <a:solidFill>
                    <a:srgbClr val="FF0000"/>
                  </a:solidFill>
                </a:rPr>
                <a:t>10100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sp>
          <p:nvSpPr>
            <p:cNvPr id="6" name="テキスト ボックス 5"/>
            <p:cNvSpPr txBox="1"/>
            <p:nvPr/>
          </p:nvSpPr>
          <p:spPr>
            <a:xfrm>
              <a:off x="4572000" y="2928934"/>
              <a:ext cx="4010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 </a:t>
              </a:r>
              <a:r>
                <a:rPr lang="en-US" altLang="ja-JP" dirty="0" smtClean="0">
                  <a:solidFill>
                    <a:srgbClr val="00B0F0"/>
                  </a:solidFill>
                </a:rPr>
                <a:t>a</a:t>
              </a:r>
              <a:r>
                <a:rPr lang="en-US" altLang="ja-JP" dirty="0" smtClean="0"/>
                <a:t> </a:t>
              </a:r>
              <a:endParaRPr kumimoji="1" lang="ja-JP" altLang="en-US" dirty="0"/>
            </a:p>
          </p:txBody>
        </p:sp>
        <p:cxnSp>
          <p:nvCxnSpPr>
            <p:cNvPr id="9" name="直線矢印コネクタ 8"/>
            <p:cNvCxnSpPr/>
            <p:nvPr/>
          </p:nvCxnSpPr>
          <p:spPr>
            <a:xfrm>
              <a:off x="5072066" y="3500438"/>
              <a:ext cx="2714644" cy="1588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テキスト ボックス 9"/>
            <p:cNvSpPr txBox="1"/>
            <p:nvPr/>
          </p:nvSpPr>
          <p:spPr>
            <a:xfrm>
              <a:off x="5715008" y="3357562"/>
              <a:ext cx="154029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 </a:t>
              </a:r>
              <a:r>
                <a:rPr lang="en-US" altLang="ja-JP" dirty="0" err="1" smtClean="0"/>
                <a:t>int</a:t>
              </a:r>
              <a:r>
                <a:rPr lang="en-US" altLang="ja-JP" dirty="0" smtClean="0"/>
                <a:t> </a:t>
              </a:r>
              <a:r>
                <a:rPr lang="ja-JP" altLang="en-US" dirty="0" smtClean="0"/>
                <a:t>型（</a:t>
              </a:r>
              <a:r>
                <a:rPr lang="en-US" altLang="ja-JP" dirty="0" smtClean="0"/>
                <a:t>32bit</a:t>
              </a:r>
              <a:r>
                <a:rPr lang="ja-JP" altLang="en-US" dirty="0" smtClean="0"/>
                <a:t>）</a:t>
              </a:r>
              <a:r>
                <a:rPr lang="en-US" altLang="ja-JP" dirty="0" smtClean="0"/>
                <a:t> </a:t>
              </a:r>
              <a:endParaRPr kumimoji="1" lang="ja-JP" altLang="en-US" dirty="0"/>
            </a:p>
          </p:txBody>
        </p:sp>
      </p:grpSp>
      <p:sp>
        <p:nvSpPr>
          <p:cNvPr id="11" name="テキスト ボックス 10"/>
          <p:cNvSpPr txBox="1"/>
          <p:nvPr/>
        </p:nvSpPr>
        <p:spPr>
          <a:xfrm>
            <a:off x="4286248" y="2857496"/>
            <a:ext cx="46434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0070C0"/>
                </a:solidFill>
              </a:rPr>
              <a:t>この</a:t>
            </a:r>
            <a:r>
              <a:rPr lang="ja-JP" altLang="en-US" dirty="0">
                <a:solidFill>
                  <a:srgbClr val="0070C0"/>
                </a:solidFill>
              </a:rPr>
              <a:t>場合</a:t>
            </a:r>
            <a:r>
              <a:rPr lang="ja-JP" altLang="en-US" dirty="0" smtClean="0">
                <a:solidFill>
                  <a:srgbClr val="0070C0"/>
                </a:solidFill>
              </a:rPr>
              <a:t>の</a:t>
            </a:r>
            <a:r>
              <a:rPr lang="en-US" altLang="ja-JP" dirty="0" smtClean="0">
                <a:solidFill>
                  <a:srgbClr val="0070C0"/>
                </a:solidFill>
              </a:rPr>
              <a:t>a</a:t>
            </a:r>
            <a:r>
              <a:rPr lang="ja-JP" altLang="en-US" dirty="0" smtClean="0">
                <a:solidFill>
                  <a:srgbClr val="0070C0"/>
                </a:solidFill>
              </a:rPr>
              <a:t>は？</a:t>
            </a:r>
            <a:endParaRPr kumimoji="1" lang="en-US" altLang="ja-JP" dirty="0" smtClean="0">
              <a:solidFill>
                <a:srgbClr val="0070C0"/>
              </a:solidFill>
            </a:endParaRPr>
          </a:p>
          <a:p>
            <a:r>
              <a:rPr kumimoji="1" lang="ja-JP" altLang="en-US" dirty="0" smtClean="0"/>
              <a:t>　→</a:t>
            </a:r>
            <a:r>
              <a:rPr kumimoji="1" lang="en-US" altLang="ja-JP" dirty="0" err="1" smtClean="0"/>
              <a:t>int</a:t>
            </a:r>
            <a:r>
              <a:rPr kumimoji="1" lang="ja-JP" altLang="en-US" dirty="0" smtClean="0"/>
              <a:t>型（</a:t>
            </a:r>
            <a:r>
              <a:rPr kumimoji="1" lang="en-US" altLang="ja-JP" dirty="0" smtClean="0"/>
              <a:t>32bit</a:t>
            </a:r>
            <a:r>
              <a:rPr kumimoji="1" lang="ja-JP" altLang="en-US" dirty="0" smtClean="0"/>
              <a:t>の箱）の変数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は、</a:t>
            </a:r>
            <a:endParaRPr kumimoji="1" lang="en-US" altLang="ja-JP" dirty="0" smtClean="0"/>
          </a:p>
          <a:p>
            <a:r>
              <a:rPr lang="ja-JP" altLang="en-US" dirty="0" smtClean="0"/>
              <a:t>　　中身が</a:t>
            </a:r>
            <a:r>
              <a:rPr lang="en-US" altLang="ja-JP" dirty="0" smtClean="0"/>
              <a:t>20</a:t>
            </a:r>
            <a:r>
              <a:rPr lang="ja-JP" altLang="en-US" dirty="0" smtClean="0"/>
              <a:t> （</a:t>
            </a:r>
            <a:r>
              <a:rPr lang="en-US" altLang="ja-JP" dirty="0" smtClean="0"/>
              <a:t>2</a:t>
            </a:r>
            <a:r>
              <a:rPr lang="ja-JP" altLang="en-US" dirty="0" smtClean="0"/>
              <a:t>進数では</a:t>
            </a:r>
            <a:r>
              <a:rPr lang="en-US" altLang="ja-JP" dirty="0" smtClean="0"/>
              <a:t>10100</a:t>
            </a:r>
            <a:r>
              <a:rPr lang="ja-JP" altLang="en-US" dirty="0" smtClean="0"/>
              <a:t>）</a:t>
            </a:r>
            <a:endParaRPr lang="en-US" altLang="ja-JP" dirty="0" smtClean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429124" y="2143116"/>
            <a:ext cx="33794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実行する</a:t>
            </a:r>
            <a:r>
              <a:rPr lang="ja-JP" altLang="en-US" dirty="0" smtClean="0"/>
              <a:t>と、</a:t>
            </a:r>
            <a:r>
              <a:rPr lang="ja-JP" altLang="en-US" dirty="0"/>
              <a:t>以下</a:t>
            </a:r>
            <a:r>
              <a:rPr lang="ja-JP" altLang="en-US" dirty="0" smtClean="0"/>
              <a:t>の結果が出た。</a:t>
            </a:r>
            <a:endParaRPr lang="en-US" altLang="ja-JP" dirty="0" smtClean="0"/>
          </a:p>
          <a:p>
            <a:r>
              <a:rPr kumimoji="1" lang="en-US" altLang="ja-JP" dirty="0" smtClean="0"/>
              <a:t>a: 40ea0804 = 20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357686" y="4786322"/>
            <a:ext cx="464343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70C0"/>
                </a:solidFill>
              </a:rPr>
              <a:t>a</a:t>
            </a:r>
            <a:r>
              <a:rPr lang="ja-JP" altLang="en-US" dirty="0" smtClean="0">
                <a:solidFill>
                  <a:srgbClr val="0070C0"/>
                </a:solidFill>
              </a:rPr>
              <a:t>は、物理的にどこに存在する？</a:t>
            </a:r>
            <a:endParaRPr lang="en-US" altLang="ja-JP" dirty="0" smtClean="0">
              <a:solidFill>
                <a:srgbClr val="0070C0"/>
              </a:solidFill>
            </a:endParaRPr>
          </a:p>
          <a:p>
            <a:r>
              <a:rPr lang="ja-JP" altLang="en-US" dirty="0"/>
              <a:t>　</a:t>
            </a:r>
            <a:r>
              <a:rPr lang="ja-JP" altLang="en-US" dirty="0" smtClean="0"/>
              <a:t>→ 記憶（メモリ）の中</a:t>
            </a:r>
            <a:endParaRPr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　</a:t>
            </a:r>
            <a:r>
              <a:rPr lang="en-US" altLang="ja-JP" dirty="0" smtClean="0"/>
              <a:t> </a:t>
            </a:r>
            <a:r>
              <a:rPr lang="ja-JP" altLang="en-US" dirty="0" smtClean="0"/>
              <a:t>（ＯＳに割り当ててもらう； 毎回変わる）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en-US" altLang="ja-JP" dirty="0" smtClean="0">
                <a:solidFill>
                  <a:srgbClr val="0070C0"/>
                </a:solidFill>
              </a:rPr>
              <a:t>a</a:t>
            </a:r>
            <a:r>
              <a:rPr lang="ja-JP" altLang="en-US" dirty="0" smtClean="0">
                <a:solidFill>
                  <a:srgbClr val="0070C0"/>
                </a:solidFill>
              </a:rPr>
              <a:t>は、具体的にどこ？</a:t>
            </a:r>
            <a:endParaRPr lang="en-US" altLang="ja-JP" dirty="0" smtClean="0">
              <a:solidFill>
                <a:srgbClr val="0070C0"/>
              </a:solidFill>
            </a:endParaRPr>
          </a:p>
          <a:p>
            <a:r>
              <a:rPr lang="ja-JP" altLang="en-US" dirty="0"/>
              <a:t>　</a:t>
            </a:r>
            <a:r>
              <a:rPr lang="ja-JP" altLang="en-US" dirty="0" smtClean="0"/>
              <a:t>→ 今回は</a:t>
            </a:r>
            <a:r>
              <a:rPr lang="en-US" altLang="ja-JP" dirty="0" smtClean="0">
                <a:solidFill>
                  <a:srgbClr val="00B050"/>
                </a:solidFill>
              </a:rPr>
              <a:t>0x 40ea 0804</a:t>
            </a:r>
            <a:r>
              <a:rPr lang="ja-JP" altLang="en-US" dirty="0" smtClean="0"/>
              <a:t>番地からの</a:t>
            </a:r>
            <a:r>
              <a:rPr lang="en-US" altLang="ja-JP" dirty="0" smtClean="0"/>
              <a:t>4</a:t>
            </a:r>
            <a:r>
              <a:rPr lang="ja-JP" altLang="en-US" dirty="0" smtClean="0"/>
              <a:t>バイト分</a:t>
            </a:r>
            <a:endParaRPr lang="en-US" altLang="ja-JP" dirty="0" smtClean="0"/>
          </a:p>
          <a:p>
            <a:r>
              <a:rPr lang="ja-JP" altLang="en-US" dirty="0" smtClean="0"/>
              <a:t>　→ </a:t>
            </a:r>
            <a:r>
              <a:rPr lang="en-US" altLang="ja-JP" dirty="0" smtClean="0">
                <a:solidFill>
                  <a:srgbClr val="00B050"/>
                </a:solidFill>
              </a:rPr>
              <a:t>&amp;a</a:t>
            </a:r>
            <a:r>
              <a:rPr lang="en-US" altLang="ja-JP" dirty="0" smtClean="0"/>
              <a:t> == </a:t>
            </a:r>
            <a:r>
              <a:rPr lang="en-US" altLang="ja-JP" dirty="0" smtClean="0">
                <a:solidFill>
                  <a:srgbClr val="00B050"/>
                </a:solidFill>
              </a:rPr>
              <a:t>0x 40ea 0804 </a:t>
            </a:r>
            <a:r>
              <a:rPr lang="ja-JP" altLang="en-US" dirty="0" smtClean="0"/>
              <a:t>（</a:t>
            </a:r>
            <a:r>
              <a:rPr lang="en-US" altLang="ja-JP" u="sng" dirty="0" smtClean="0"/>
              <a:t>a</a:t>
            </a:r>
            <a:r>
              <a:rPr lang="ja-JP" altLang="en-US" u="sng" dirty="0" smtClean="0"/>
              <a:t>のアドレス</a:t>
            </a:r>
            <a:r>
              <a:rPr lang="ja-JP" altLang="en-US" dirty="0" smtClean="0"/>
              <a:t>）</a:t>
            </a:r>
            <a:endParaRPr lang="en-US" altLang="ja-JP" dirty="0" smtClean="0"/>
          </a:p>
        </p:txBody>
      </p:sp>
      <p:sp>
        <p:nvSpPr>
          <p:cNvPr id="17" name="正方形/長方形 16"/>
          <p:cNvSpPr/>
          <p:nvPr/>
        </p:nvSpPr>
        <p:spPr>
          <a:xfrm>
            <a:off x="2643174" y="2071678"/>
            <a:ext cx="1643074" cy="128588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0" y="2000240"/>
            <a:ext cx="452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&amp;a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285984" y="2071678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38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正方形/長方形 65"/>
          <p:cNvSpPr/>
          <p:nvPr/>
        </p:nvSpPr>
        <p:spPr>
          <a:xfrm>
            <a:off x="142844" y="428628"/>
            <a:ext cx="2786114" cy="2143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142844" y="642942"/>
            <a:ext cx="2786114" cy="64294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/>
          <p:cNvSpPr/>
          <p:nvPr/>
        </p:nvSpPr>
        <p:spPr>
          <a:xfrm>
            <a:off x="142844" y="1285884"/>
            <a:ext cx="2786082" cy="207170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a = 1; 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("start: f1(a)\n");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f1(a);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b="1" dirty="0" err="1" smtClean="0">
                <a:solidFill>
                  <a:srgbClr val="C00000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b="1" dirty="0" smtClean="0">
                <a:solidFill>
                  <a:srgbClr val="C00000"/>
                </a:solidFill>
                <a:latin typeface="ＭＳ ゴシック" pitchFamily="49" charset="-128"/>
                <a:ea typeface="ＭＳ ゴシック" pitchFamily="49" charset="-128"/>
              </a:rPr>
              <a:t>("done:  f1(a)\n");</a:t>
            </a:r>
          </a:p>
          <a:p>
            <a:r>
              <a:rPr lang="en-US" altLang="ja-JP" sz="1200" b="1" dirty="0" smtClean="0">
                <a:solidFill>
                  <a:srgbClr val="C00000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b="1" dirty="0" err="1" smtClean="0">
                <a:solidFill>
                  <a:srgbClr val="C00000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b="1" dirty="0" smtClean="0">
                <a:solidFill>
                  <a:srgbClr val="C00000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</a:p>
          <a:p>
            <a:r>
              <a:rPr lang="en-US" altLang="ja-JP" sz="1200" b="1" dirty="0" smtClean="0">
                <a:solidFill>
                  <a:srgbClr val="C00000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b="1" dirty="0" err="1" smtClean="0">
                <a:solidFill>
                  <a:srgbClr val="C00000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b="1" dirty="0" smtClean="0">
                <a:solidFill>
                  <a:srgbClr val="C00000"/>
                </a:solidFill>
                <a:latin typeface="ＭＳ ゴシック" pitchFamily="49" charset="-128"/>
                <a:ea typeface="ＭＳ ゴシック" pitchFamily="49" charset="-128"/>
              </a:rPr>
              <a:t>("&amp;a == %u\n", &amp;a);</a:t>
            </a:r>
          </a:p>
          <a:p>
            <a:r>
              <a:rPr lang="en-US" altLang="ja-JP" sz="1200" b="1" dirty="0" smtClean="0">
                <a:solidFill>
                  <a:srgbClr val="C00000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b="1" dirty="0" err="1" smtClean="0">
                <a:solidFill>
                  <a:srgbClr val="C00000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b="1" dirty="0" smtClean="0">
                <a:solidFill>
                  <a:srgbClr val="C00000"/>
                </a:solidFill>
                <a:latin typeface="ＭＳ ゴシック" pitchFamily="49" charset="-128"/>
                <a:ea typeface="ＭＳ ゴシック" pitchFamily="49" charset="-128"/>
              </a:rPr>
              <a:t>("start: f2(&amp;a)\n");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f2(&amp;a);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("done:  f2(&amp;a)\n");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  <a:endParaRPr kumimoji="1" lang="ja-JP" altLang="en-US" sz="12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142844" y="3357586"/>
            <a:ext cx="2786114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92D050"/>
                </a:solidFill>
              </a:rPr>
              <a:t>return 0;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0" y="0"/>
            <a:ext cx="16022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00B050"/>
                </a:solidFill>
              </a:rPr>
              <a:t>int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main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1500166" y="714380"/>
            <a:ext cx="135732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</a:rPr>
              <a:t>1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14282" y="714380"/>
            <a:ext cx="116519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0" y="4000504"/>
            <a:ext cx="3214678" cy="28574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200" dirty="0" smtClean="0">
                <a:solidFill>
                  <a:schemeClr val="tx1"/>
                </a:solidFill>
              </a:rPr>
              <a:t>a==1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start: f1(a)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        x == 1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        x == 2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done: f1(a)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a==1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&amp;a==4026529420d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start: f2(&amp;a)</a:t>
            </a:r>
          </a:p>
          <a:p>
            <a:endParaRPr lang="en-US" altLang="ja-JP" sz="1200" dirty="0" smtClean="0">
              <a:solidFill>
                <a:schemeClr val="tx1"/>
              </a:solidFill>
            </a:endParaRPr>
          </a:p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33" name="右矢印 32"/>
          <p:cNvSpPr/>
          <p:nvPr/>
        </p:nvSpPr>
        <p:spPr>
          <a:xfrm>
            <a:off x="142844" y="2643182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/>
          <p:cNvSpPr/>
          <p:nvPr/>
        </p:nvSpPr>
        <p:spPr>
          <a:xfrm>
            <a:off x="142844" y="1000108"/>
            <a:ext cx="138211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/>
              <a:t>&amp;a==4026529420d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正方形/長方形 65"/>
          <p:cNvSpPr/>
          <p:nvPr/>
        </p:nvSpPr>
        <p:spPr>
          <a:xfrm>
            <a:off x="142844" y="428628"/>
            <a:ext cx="2786114" cy="2143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142844" y="642942"/>
            <a:ext cx="2786114" cy="64294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/>
          <p:cNvSpPr/>
          <p:nvPr/>
        </p:nvSpPr>
        <p:spPr>
          <a:xfrm>
            <a:off x="142844" y="1285884"/>
            <a:ext cx="2786082" cy="207170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a = 1; 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("start: f1(a)\n");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f1(a);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("done:  f1(a)\n");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("&amp;a == %u\n", &amp;a);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("start: f2(&amp;a)\n");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b="1" dirty="0" smtClean="0">
                <a:solidFill>
                  <a:srgbClr val="C00000"/>
                </a:solidFill>
                <a:latin typeface="ＭＳ ゴシック" pitchFamily="49" charset="-128"/>
                <a:ea typeface="ＭＳ ゴシック" pitchFamily="49" charset="-128"/>
              </a:rPr>
              <a:t>f2(&amp;a);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("done:  f2(&amp;a)\n");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  <a:endParaRPr kumimoji="1" lang="ja-JP" altLang="en-US" sz="12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142844" y="3357586"/>
            <a:ext cx="2786114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92D050"/>
                </a:solidFill>
              </a:rPr>
              <a:t>return 0;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0" y="0"/>
            <a:ext cx="16022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00B050"/>
                </a:solidFill>
              </a:rPr>
              <a:t>int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main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1500166" y="714380"/>
            <a:ext cx="135732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</a:rPr>
              <a:t>1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14282" y="714380"/>
            <a:ext cx="116519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0" y="4000504"/>
            <a:ext cx="3214678" cy="28574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200" dirty="0" smtClean="0">
                <a:solidFill>
                  <a:schemeClr val="tx1"/>
                </a:solidFill>
              </a:rPr>
              <a:t>a==1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start: f1(a)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        x == 1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        x == 2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done: f1(a)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a==1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&amp;a==4026529420d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start: f2(&amp;a)</a:t>
            </a:r>
          </a:p>
          <a:p>
            <a:endParaRPr lang="en-US" altLang="ja-JP" sz="1200" dirty="0" smtClean="0">
              <a:solidFill>
                <a:schemeClr val="tx1"/>
              </a:solidFill>
            </a:endParaRPr>
          </a:p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33" name="右矢印 32"/>
          <p:cNvSpPr/>
          <p:nvPr/>
        </p:nvSpPr>
        <p:spPr>
          <a:xfrm>
            <a:off x="142844" y="2786058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/>
          <p:cNvSpPr/>
          <p:nvPr/>
        </p:nvSpPr>
        <p:spPr>
          <a:xfrm>
            <a:off x="142844" y="1000108"/>
            <a:ext cx="138211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/>
              <a:t>&amp;a==4026529420d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正方形/長方形 52"/>
          <p:cNvSpPr/>
          <p:nvPr/>
        </p:nvSpPr>
        <p:spPr>
          <a:xfrm>
            <a:off x="6215074" y="1071546"/>
            <a:ext cx="2786082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正方形/長方形 53"/>
          <p:cNvSpPr/>
          <p:nvPr/>
        </p:nvSpPr>
        <p:spPr>
          <a:xfrm>
            <a:off x="7929586" y="1142984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>
                <a:solidFill>
                  <a:srgbClr val="FF0000"/>
                </a:solidFill>
              </a:rPr>
              <a:t>4026529420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6286512" y="1142984"/>
            <a:ext cx="162204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*</a:t>
            </a:r>
            <a:r>
              <a:rPr lang="en-US" altLang="ja-JP" dirty="0" err="1" smtClean="0">
                <a:solidFill>
                  <a:srgbClr val="0070C0"/>
                </a:solidFill>
              </a:rPr>
              <a:t>xp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6215074" y="1643050"/>
            <a:ext cx="2786082" cy="28575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/>
          <p:cNvSpPr/>
          <p:nvPr/>
        </p:nvSpPr>
        <p:spPr>
          <a:xfrm>
            <a:off x="6215074" y="1928802"/>
            <a:ext cx="2786082" cy="207170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8" name="正方形/長方形 57"/>
          <p:cNvSpPr/>
          <p:nvPr/>
        </p:nvSpPr>
        <p:spPr>
          <a:xfrm>
            <a:off x="6215074" y="4000504"/>
            <a:ext cx="278608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92D050"/>
                </a:solidFill>
              </a:rPr>
              <a:t>戻り値なし（</a:t>
            </a:r>
            <a:r>
              <a:rPr kumimoji="1" lang="en-US" altLang="ja-JP" dirty="0" smtClean="0">
                <a:solidFill>
                  <a:srgbClr val="92D050"/>
                </a:solidFill>
              </a:rPr>
              <a:t>void</a:t>
            </a:r>
            <a:r>
              <a:rPr kumimoji="1" lang="ja-JP" altLang="en-US" dirty="0" smtClean="0">
                <a:solidFill>
                  <a:srgbClr val="92D050"/>
                </a:solidFill>
              </a:rPr>
              <a:t>）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6072198" y="642918"/>
            <a:ext cx="17625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f2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*</a:t>
            </a:r>
            <a:r>
              <a:rPr lang="en-US" altLang="ja-JP" dirty="0" err="1" smtClean="0">
                <a:solidFill>
                  <a:srgbClr val="0070C0"/>
                </a:solidFill>
              </a:rPr>
              <a:t>xp</a:t>
            </a:r>
            <a:r>
              <a:rPr lang="en-US" altLang="ja-JP" dirty="0" smtClean="0">
                <a:solidFill>
                  <a:srgbClr val="7030A0"/>
                </a:solidFill>
              </a:rPr>
              <a:t> 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6357950" y="2000240"/>
            <a:ext cx="2571768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>
                <a:solidFill>
                  <a:srgbClr val="7030A0"/>
                </a:solidFill>
              </a:rPr>
              <a:t>xp</a:t>
            </a:r>
            <a:r>
              <a:rPr lang="ja-JP" altLang="en-US" dirty="0" smtClean="0">
                <a:solidFill>
                  <a:srgbClr val="7030A0"/>
                </a:solidFill>
              </a:rPr>
              <a:t>の値（アドレス）を表示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6715140" y="2786058"/>
            <a:ext cx="178595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7030A0"/>
                </a:solidFill>
              </a:rPr>
              <a:t>*</a:t>
            </a:r>
            <a:r>
              <a:rPr lang="en-US" altLang="ja-JP" dirty="0" err="1" smtClean="0">
                <a:solidFill>
                  <a:srgbClr val="7030A0"/>
                </a:solidFill>
              </a:rPr>
              <a:t>xp</a:t>
            </a:r>
            <a:r>
              <a:rPr lang="en-US" altLang="ja-JP" dirty="0" smtClean="0">
                <a:solidFill>
                  <a:srgbClr val="7030A0"/>
                </a:solidFill>
              </a:rPr>
              <a:t>++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6357950" y="2357430"/>
            <a:ext cx="2571768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7030A0"/>
                </a:solidFill>
              </a:rPr>
              <a:t>*</a:t>
            </a:r>
            <a:r>
              <a:rPr lang="en-US" altLang="ja-JP" dirty="0" err="1" smtClean="0">
                <a:solidFill>
                  <a:srgbClr val="7030A0"/>
                </a:solidFill>
              </a:rPr>
              <a:t>xp</a:t>
            </a:r>
            <a:r>
              <a:rPr lang="ja-JP" altLang="en-US" dirty="0" smtClean="0">
                <a:solidFill>
                  <a:srgbClr val="7030A0"/>
                </a:solidFill>
              </a:rPr>
              <a:t>の値（中身）を表示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6357950" y="3214686"/>
            <a:ext cx="2571768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>
                <a:solidFill>
                  <a:srgbClr val="7030A0"/>
                </a:solidFill>
              </a:rPr>
              <a:t>xp</a:t>
            </a:r>
            <a:r>
              <a:rPr lang="ja-JP" altLang="en-US" dirty="0" smtClean="0">
                <a:solidFill>
                  <a:srgbClr val="7030A0"/>
                </a:solidFill>
              </a:rPr>
              <a:t>の値（アドレス）を表示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6357950" y="3571876"/>
            <a:ext cx="2571768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7030A0"/>
                </a:solidFill>
              </a:rPr>
              <a:t>*</a:t>
            </a:r>
            <a:r>
              <a:rPr lang="en-US" altLang="ja-JP" dirty="0" err="1" smtClean="0">
                <a:solidFill>
                  <a:srgbClr val="7030A0"/>
                </a:solidFill>
              </a:rPr>
              <a:t>xp</a:t>
            </a:r>
            <a:r>
              <a:rPr lang="ja-JP" altLang="en-US" dirty="0" smtClean="0">
                <a:solidFill>
                  <a:srgbClr val="7030A0"/>
                </a:solidFill>
              </a:rPr>
              <a:t>の値（中身）を表示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142844" y="428628"/>
            <a:ext cx="2786114" cy="2143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142844" y="642942"/>
            <a:ext cx="2786114" cy="64294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/>
          <p:cNvSpPr/>
          <p:nvPr/>
        </p:nvSpPr>
        <p:spPr>
          <a:xfrm>
            <a:off x="142844" y="1285884"/>
            <a:ext cx="2786082" cy="207170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a = 1; 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("start: f1(a)\n");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f1(a);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("done:  f1(a)\n");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("&amp;a == %u\n", &amp;a);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("start: f2(&amp;a)\n");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b="1" dirty="0" smtClean="0">
                <a:solidFill>
                  <a:srgbClr val="C00000"/>
                </a:solidFill>
                <a:latin typeface="ＭＳ ゴシック" pitchFamily="49" charset="-128"/>
                <a:ea typeface="ＭＳ ゴシック" pitchFamily="49" charset="-128"/>
              </a:rPr>
              <a:t>f2(&amp;a);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("done:  f2(&amp;a)\n");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  <a:endParaRPr kumimoji="1" lang="ja-JP" altLang="en-US" sz="12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142844" y="3357586"/>
            <a:ext cx="2786114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92D050"/>
                </a:solidFill>
              </a:rPr>
              <a:t>return 0;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0" y="0"/>
            <a:ext cx="16022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00B050"/>
                </a:solidFill>
              </a:rPr>
              <a:t>int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main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1500166" y="714380"/>
            <a:ext cx="135732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</a:rPr>
              <a:t>1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14282" y="714380"/>
            <a:ext cx="116519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0" y="4000504"/>
            <a:ext cx="3214678" cy="28574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200" dirty="0" smtClean="0">
                <a:solidFill>
                  <a:schemeClr val="tx1"/>
                </a:solidFill>
              </a:rPr>
              <a:t>a==1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start: f1(a)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        x == 1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        x == 2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done: f1(a)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a==1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&amp;a==4026529420d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start: f2(&amp;a)</a:t>
            </a:r>
          </a:p>
          <a:p>
            <a:endParaRPr lang="en-US" altLang="ja-JP" sz="1200" dirty="0" smtClean="0">
              <a:solidFill>
                <a:schemeClr val="tx1"/>
              </a:solidFill>
            </a:endParaRPr>
          </a:p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142844" y="1000108"/>
            <a:ext cx="138211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/>
              <a:t>&amp;a==4026529420d</a:t>
            </a:r>
          </a:p>
        </p:txBody>
      </p:sp>
      <p:sp>
        <p:nvSpPr>
          <p:cNvPr id="34" name="右矢印 33"/>
          <p:cNvSpPr/>
          <p:nvPr/>
        </p:nvSpPr>
        <p:spPr>
          <a:xfrm rot="20532356">
            <a:off x="1130667" y="1718475"/>
            <a:ext cx="5138890" cy="7239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C00000"/>
                </a:solidFill>
              </a:rPr>
              <a:t>f2(4026529420)</a:t>
            </a:r>
            <a:endParaRPr kumimoji="1" lang="ja-JP" alt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正方形/長方形 52"/>
          <p:cNvSpPr/>
          <p:nvPr/>
        </p:nvSpPr>
        <p:spPr>
          <a:xfrm>
            <a:off x="6215074" y="1071546"/>
            <a:ext cx="2786082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正方形/長方形 53"/>
          <p:cNvSpPr/>
          <p:nvPr/>
        </p:nvSpPr>
        <p:spPr>
          <a:xfrm>
            <a:off x="7929586" y="1142984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>
                <a:solidFill>
                  <a:srgbClr val="FF0000"/>
                </a:solidFill>
              </a:rPr>
              <a:t>4026529420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6286512" y="1142984"/>
            <a:ext cx="162204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*</a:t>
            </a:r>
            <a:r>
              <a:rPr lang="en-US" altLang="ja-JP" dirty="0" err="1" smtClean="0">
                <a:solidFill>
                  <a:srgbClr val="0070C0"/>
                </a:solidFill>
              </a:rPr>
              <a:t>xp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6215074" y="1643050"/>
            <a:ext cx="2786082" cy="28575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/>
          <p:cNvSpPr/>
          <p:nvPr/>
        </p:nvSpPr>
        <p:spPr>
          <a:xfrm>
            <a:off x="6215074" y="1928802"/>
            <a:ext cx="2786082" cy="207170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8" name="正方形/長方形 57"/>
          <p:cNvSpPr/>
          <p:nvPr/>
        </p:nvSpPr>
        <p:spPr>
          <a:xfrm>
            <a:off x="6215074" y="4000504"/>
            <a:ext cx="278608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92D050"/>
                </a:solidFill>
              </a:rPr>
              <a:t>戻り値なし（</a:t>
            </a:r>
            <a:r>
              <a:rPr kumimoji="1" lang="en-US" altLang="ja-JP" dirty="0" smtClean="0">
                <a:solidFill>
                  <a:srgbClr val="92D050"/>
                </a:solidFill>
              </a:rPr>
              <a:t>void</a:t>
            </a:r>
            <a:r>
              <a:rPr kumimoji="1" lang="ja-JP" altLang="en-US" dirty="0" smtClean="0">
                <a:solidFill>
                  <a:srgbClr val="92D050"/>
                </a:solidFill>
              </a:rPr>
              <a:t>）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6072198" y="642918"/>
            <a:ext cx="17625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f2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*</a:t>
            </a:r>
            <a:r>
              <a:rPr lang="en-US" altLang="ja-JP" dirty="0" err="1" smtClean="0">
                <a:solidFill>
                  <a:srgbClr val="0070C0"/>
                </a:solidFill>
              </a:rPr>
              <a:t>xp</a:t>
            </a:r>
            <a:r>
              <a:rPr lang="en-US" altLang="ja-JP" dirty="0" smtClean="0">
                <a:solidFill>
                  <a:srgbClr val="7030A0"/>
                </a:solidFill>
              </a:rPr>
              <a:t> 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6357950" y="2000240"/>
            <a:ext cx="2571768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>
                <a:solidFill>
                  <a:srgbClr val="7030A0"/>
                </a:solidFill>
              </a:rPr>
              <a:t>xp</a:t>
            </a:r>
            <a:r>
              <a:rPr lang="ja-JP" altLang="en-US" dirty="0" smtClean="0">
                <a:solidFill>
                  <a:srgbClr val="7030A0"/>
                </a:solidFill>
              </a:rPr>
              <a:t>の値（アドレス）を表示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6715140" y="2786058"/>
            <a:ext cx="178595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7030A0"/>
                </a:solidFill>
              </a:rPr>
              <a:t>*</a:t>
            </a:r>
            <a:r>
              <a:rPr lang="en-US" altLang="ja-JP" dirty="0" err="1" smtClean="0">
                <a:solidFill>
                  <a:srgbClr val="7030A0"/>
                </a:solidFill>
              </a:rPr>
              <a:t>xp</a:t>
            </a:r>
            <a:r>
              <a:rPr lang="en-US" altLang="ja-JP" dirty="0" smtClean="0">
                <a:solidFill>
                  <a:srgbClr val="7030A0"/>
                </a:solidFill>
              </a:rPr>
              <a:t>++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6357950" y="2357430"/>
            <a:ext cx="2571768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7030A0"/>
                </a:solidFill>
              </a:rPr>
              <a:t>*</a:t>
            </a:r>
            <a:r>
              <a:rPr lang="en-US" altLang="ja-JP" dirty="0" err="1" smtClean="0">
                <a:solidFill>
                  <a:srgbClr val="7030A0"/>
                </a:solidFill>
              </a:rPr>
              <a:t>xp</a:t>
            </a:r>
            <a:r>
              <a:rPr lang="ja-JP" altLang="en-US" dirty="0" smtClean="0">
                <a:solidFill>
                  <a:srgbClr val="7030A0"/>
                </a:solidFill>
              </a:rPr>
              <a:t>の値（中身）を表示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6357950" y="3214686"/>
            <a:ext cx="2571768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>
                <a:solidFill>
                  <a:srgbClr val="7030A0"/>
                </a:solidFill>
              </a:rPr>
              <a:t>xp</a:t>
            </a:r>
            <a:r>
              <a:rPr lang="ja-JP" altLang="en-US" dirty="0" smtClean="0">
                <a:solidFill>
                  <a:srgbClr val="7030A0"/>
                </a:solidFill>
              </a:rPr>
              <a:t>の値（アドレス）を表示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6357950" y="3571876"/>
            <a:ext cx="2571768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7030A0"/>
                </a:solidFill>
              </a:rPr>
              <a:t>*</a:t>
            </a:r>
            <a:r>
              <a:rPr lang="en-US" altLang="ja-JP" dirty="0" err="1" smtClean="0">
                <a:solidFill>
                  <a:srgbClr val="7030A0"/>
                </a:solidFill>
              </a:rPr>
              <a:t>xp</a:t>
            </a:r>
            <a:r>
              <a:rPr lang="ja-JP" altLang="en-US" dirty="0" smtClean="0">
                <a:solidFill>
                  <a:srgbClr val="7030A0"/>
                </a:solidFill>
              </a:rPr>
              <a:t>の値（中身）を表示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142844" y="428628"/>
            <a:ext cx="2786114" cy="2143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142844" y="642942"/>
            <a:ext cx="2786114" cy="64294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/>
          <p:cNvSpPr/>
          <p:nvPr/>
        </p:nvSpPr>
        <p:spPr>
          <a:xfrm>
            <a:off x="142844" y="1285884"/>
            <a:ext cx="2786082" cy="207170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a = 1; 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("start: f1(a)\n");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f1(a);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("done:  f1(a)\n");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("&amp;a == %u\n", &amp;a);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("start: f2(&amp;a)\n");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b="1" dirty="0" smtClean="0">
                <a:solidFill>
                  <a:srgbClr val="C00000"/>
                </a:solidFill>
                <a:latin typeface="ＭＳ ゴシック" pitchFamily="49" charset="-128"/>
                <a:ea typeface="ＭＳ ゴシック" pitchFamily="49" charset="-128"/>
              </a:rPr>
              <a:t>f2(&amp;a);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("done:  f2(&amp;a)\n");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  <a:endParaRPr kumimoji="1" lang="ja-JP" altLang="en-US" sz="12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142844" y="3357586"/>
            <a:ext cx="2786114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92D050"/>
                </a:solidFill>
              </a:rPr>
              <a:t>return 0;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0" y="0"/>
            <a:ext cx="16022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00B050"/>
                </a:solidFill>
              </a:rPr>
              <a:t>int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main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1500166" y="714380"/>
            <a:ext cx="135732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</a:rPr>
              <a:t>1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14282" y="714380"/>
            <a:ext cx="116519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0" y="4000504"/>
            <a:ext cx="3214678" cy="28574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200" dirty="0" smtClean="0">
                <a:solidFill>
                  <a:schemeClr val="tx1"/>
                </a:solidFill>
              </a:rPr>
              <a:t>a==1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start: f1(a)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        x == 1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        x == 2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done: f1(a)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a==1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&amp;a==4026529420d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start: f2(&amp;a)</a:t>
            </a:r>
          </a:p>
          <a:p>
            <a:endParaRPr lang="en-US" altLang="ja-JP" sz="1200" dirty="0" smtClean="0">
              <a:solidFill>
                <a:schemeClr val="tx1"/>
              </a:solidFill>
            </a:endParaRPr>
          </a:p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142844" y="1000108"/>
            <a:ext cx="138211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/>
              <a:t>&amp;a==4026529420d</a:t>
            </a:r>
          </a:p>
        </p:txBody>
      </p:sp>
      <p:sp>
        <p:nvSpPr>
          <p:cNvPr id="34" name="右矢印 33"/>
          <p:cNvSpPr/>
          <p:nvPr/>
        </p:nvSpPr>
        <p:spPr>
          <a:xfrm rot="20532356">
            <a:off x="1130667" y="1718475"/>
            <a:ext cx="5138890" cy="7239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C00000"/>
                </a:solidFill>
              </a:rPr>
              <a:t>f2(4026529420)</a:t>
            </a:r>
            <a:endParaRPr kumimoji="1" lang="ja-JP" altLang="en-US" dirty="0">
              <a:solidFill>
                <a:srgbClr val="C00000"/>
              </a:solidFill>
            </a:endParaRPr>
          </a:p>
        </p:txBody>
      </p:sp>
      <p:cxnSp>
        <p:nvCxnSpPr>
          <p:cNvPr id="40" name="図形 39"/>
          <p:cNvCxnSpPr>
            <a:endCxn id="76" idx="3"/>
          </p:cNvCxnSpPr>
          <p:nvPr/>
        </p:nvCxnSpPr>
        <p:spPr>
          <a:xfrm rot="10800000">
            <a:off x="2857488" y="928694"/>
            <a:ext cx="5572164" cy="357166"/>
          </a:xfrm>
          <a:prstGeom prst="bentConnector3">
            <a:avLst>
              <a:gd name="adj1" fmla="val -51"/>
            </a:avLst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テキスト ボックス 45"/>
          <p:cNvSpPr txBox="1"/>
          <p:nvPr/>
        </p:nvSpPr>
        <p:spPr>
          <a:xfrm>
            <a:off x="3071802" y="1071546"/>
            <a:ext cx="121379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 smtClean="0"/>
              <a:t>値渡しによる</a:t>
            </a:r>
            <a:endParaRPr lang="en-US" altLang="ja-JP" sz="1400" dirty="0" smtClean="0"/>
          </a:p>
          <a:p>
            <a:r>
              <a:rPr kumimoji="1" lang="ja-JP" altLang="en-US" sz="1400" dirty="0" smtClean="0"/>
              <a:t>関数呼び出し</a:t>
            </a:r>
            <a:endParaRPr kumimoji="1" lang="en-US" altLang="ja-JP" sz="1400" dirty="0" smtClean="0"/>
          </a:p>
          <a:p>
            <a:r>
              <a:rPr lang="en-US" altLang="ja-JP" sz="1400" dirty="0" smtClean="0">
                <a:solidFill>
                  <a:srgbClr val="FF0000"/>
                </a:solidFill>
              </a:rPr>
              <a:t>Call by Value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3071802" y="285728"/>
            <a:ext cx="16353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 smtClean="0"/>
              <a:t>ポインタによる参照</a:t>
            </a:r>
            <a:endParaRPr kumimoji="1" lang="en-US" altLang="ja-JP" sz="1400" dirty="0" smtClean="0"/>
          </a:p>
          <a:p>
            <a:r>
              <a:rPr kumimoji="1" lang="en-US" altLang="ja-JP" sz="1400" dirty="0" smtClean="0">
                <a:solidFill>
                  <a:srgbClr val="FF0000"/>
                </a:solidFill>
              </a:rPr>
              <a:t>Reference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48" name="右中かっこ 47"/>
          <p:cNvSpPr/>
          <p:nvPr/>
        </p:nvSpPr>
        <p:spPr>
          <a:xfrm>
            <a:off x="4572000" y="285728"/>
            <a:ext cx="500066" cy="1285884"/>
          </a:xfrm>
          <a:prstGeom prst="rightBrace">
            <a:avLst>
              <a:gd name="adj1" fmla="val 8333"/>
              <a:gd name="adj2" fmla="val 24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5143504" y="0"/>
            <a:ext cx="174118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 smtClean="0"/>
              <a:t>参照渡しによる</a:t>
            </a:r>
            <a:endParaRPr lang="en-US" altLang="ja-JP" sz="1400" dirty="0" smtClean="0"/>
          </a:p>
          <a:p>
            <a:r>
              <a:rPr kumimoji="1" lang="ja-JP" altLang="en-US" sz="1400" dirty="0" smtClean="0"/>
              <a:t>関数呼び出し</a:t>
            </a:r>
            <a:r>
              <a:rPr lang="ja-JP" altLang="en-US" sz="1400" dirty="0" smtClean="0"/>
              <a:t>に相当</a:t>
            </a:r>
            <a:endParaRPr kumimoji="1" lang="en-US" altLang="ja-JP" sz="1400" dirty="0" smtClean="0"/>
          </a:p>
          <a:p>
            <a:r>
              <a:rPr lang="en-US" altLang="ja-JP" sz="1400" dirty="0" smtClean="0">
                <a:solidFill>
                  <a:srgbClr val="FF0000"/>
                </a:solidFill>
              </a:rPr>
              <a:t>Call by Reference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3428992" y="4549676"/>
            <a:ext cx="487024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（注意）</a:t>
            </a:r>
            <a:endParaRPr lang="en-US" altLang="ja-JP" dirty="0" smtClean="0"/>
          </a:p>
          <a:p>
            <a:r>
              <a:rPr lang="en-US" altLang="ja-JP" dirty="0" smtClean="0"/>
              <a:t>C</a:t>
            </a:r>
            <a:r>
              <a:rPr lang="ja-JP" altLang="en-US" dirty="0" smtClean="0"/>
              <a:t>言語での</a:t>
            </a:r>
            <a:r>
              <a:rPr kumimoji="1" lang="ja-JP" altLang="en-US" dirty="0" smtClean="0"/>
              <a:t>関数呼び出しは、</a:t>
            </a:r>
            <a:endParaRPr kumimoji="1" lang="en-US" altLang="ja-JP" dirty="0" smtClean="0"/>
          </a:p>
          <a:p>
            <a:r>
              <a:rPr lang="ja-JP" altLang="en-US" dirty="0" smtClean="0"/>
              <a:t>値渡しによる関数呼び出しのみ</a:t>
            </a:r>
            <a:endParaRPr kumimoji="1" lang="en-US" altLang="ja-JP" dirty="0" smtClean="0"/>
          </a:p>
          <a:p>
            <a:r>
              <a:rPr lang="en-US" altLang="ja-JP" dirty="0" smtClean="0">
                <a:solidFill>
                  <a:srgbClr val="FF0000"/>
                </a:solidFill>
              </a:rPr>
              <a:t>Call by Value</a:t>
            </a:r>
          </a:p>
          <a:p>
            <a:endParaRPr kumimoji="1"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 smtClean="0"/>
              <a:t>ポインタ（アドレスの値）を渡すことによって、</a:t>
            </a:r>
            <a:endParaRPr lang="en-US" altLang="ja-JP" dirty="0" smtClean="0"/>
          </a:p>
          <a:p>
            <a:r>
              <a:rPr kumimoji="1" lang="ja-JP" altLang="en-US" dirty="0" smtClean="0"/>
              <a:t>別の関数内の自動変数（や、確保された領域）に</a:t>
            </a:r>
            <a:endParaRPr kumimoji="1" lang="en-US" altLang="ja-JP" dirty="0" smtClean="0"/>
          </a:p>
          <a:p>
            <a:r>
              <a:rPr lang="ja-JP" altLang="en-US" dirty="0" smtClean="0"/>
              <a:t>直接アクセスさせる→</a:t>
            </a:r>
            <a:r>
              <a:rPr lang="en-US" altLang="ja-JP" dirty="0" smtClean="0">
                <a:solidFill>
                  <a:srgbClr val="FF0000"/>
                </a:solidFill>
              </a:rPr>
              <a:t>Call by Reference</a:t>
            </a:r>
            <a:r>
              <a:rPr lang="ja-JP" altLang="en-US" dirty="0" smtClean="0"/>
              <a:t>の代わり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正方形/長方形 52"/>
          <p:cNvSpPr/>
          <p:nvPr/>
        </p:nvSpPr>
        <p:spPr>
          <a:xfrm>
            <a:off x="6215074" y="1071546"/>
            <a:ext cx="2786082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正方形/長方形 53"/>
          <p:cNvSpPr/>
          <p:nvPr/>
        </p:nvSpPr>
        <p:spPr>
          <a:xfrm>
            <a:off x="7929586" y="1142984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6286512" y="1142984"/>
            <a:ext cx="162204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*</a:t>
            </a:r>
            <a:r>
              <a:rPr lang="en-US" altLang="ja-JP" dirty="0" err="1" smtClean="0">
                <a:solidFill>
                  <a:srgbClr val="0070C0"/>
                </a:solidFill>
              </a:rPr>
              <a:t>xp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6215074" y="1643050"/>
            <a:ext cx="2786082" cy="28575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/>
          <p:cNvSpPr/>
          <p:nvPr/>
        </p:nvSpPr>
        <p:spPr>
          <a:xfrm>
            <a:off x="6215074" y="1928802"/>
            <a:ext cx="2786082" cy="207170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8" name="正方形/長方形 57"/>
          <p:cNvSpPr/>
          <p:nvPr/>
        </p:nvSpPr>
        <p:spPr>
          <a:xfrm>
            <a:off x="6215074" y="4000504"/>
            <a:ext cx="278608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92D050"/>
                </a:solidFill>
              </a:rPr>
              <a:t>戻り値なし（</a:t>
            </a:r>
            <a:r>
              <a:rPr kumimoji="1" lang="en-US" altLang="ja-JP" dirty="0" smtClean="0">
                <a:solidFill>
                  <a:srgbClr val="92D050"/>
                </a:solidFill>
              </a:rPr>
              <a:t>void</a:t>
            </a:r>
            <a:r>
              <a:rPr kumimoji="1" lang="ja-JP" altLang="en-US" dirty="0" smtClean="0">
                <a:solidFill>
                  <a:srgbClr val="92D050"/>
                </a:solidFill>
              </a:rPr>
              <a:t>）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6072198" y="642918"/>
            <a:ext cx="17625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f2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*</a:t>
            </a:r>
            <a:r>
              <a:rPr lang="en-US" altLang="ja-JP" dirty="0" err="1" smtClean="0">
                <a:solidFill>
                  <a:srgbClr val="0070C0"/>
                </a:solidFill>
              </a:rPr>
              <a:t>xp</a:t>
            </a:r>
            <a:r>
              <a:rPr lang="en-US" altLang="ja-JP" dirty="0" smtClean="0">
                <a:solidFill>
                  <a:srgbClr val="7030A0"/>
                </a:solidFill>
              </a:rPr>
              <a:t> 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6357950" y="2000240"/>
            <a:ext cx="2571768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>
                <a:solidFill>
                  <a:srgbClr val="7030A0"/>
                </a:solidFill>
              </a:rPr>
              <a:t>xp</a:t>
            </a:r>
            <a:r>
              <a:rPr lang="ja-JP" altLang="en-US" dirty="0" smtClean="0">
                <a:solidFill>
                  <a:srgbClr val="7030A0"/>
                </a:solidFill>
              </a:rPr>
              <a:t>の値（アドレス）を表示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6715140" y="2786058"/>
            <a:ext cx="178595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7030A0"/>
                </a:solidFill>
              </a:rPr>
              <a:t>*</a:t>
            </a:r>
            <a:r>
              <a:rPr lang="en-US" altLang="ja-JP" dirty="0" err="1" smtClean="0">
                <a:solidFill>
                  <a:srgbClr val="7030A0"/>
                </a:solidFill>
              </a:rPr>
              <a:t>xp</a:t>
            </a:r>
            <a:r>
              <a:rPr lang="en-US" altLang="ja-JP" dirty="0" smtClean="0">
                <a:solidFill>
                  <a:srgbClr val="7030A0"/>
                </a:solidFill>
              </a:rPr>
              <a:t>++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6357950" y="2357430"/>
            <a:ext cx="2571768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7030A0"/>
                </a:solidFill>
              </a:rPr>
              <a:t>*</a:t>
            </a:r>
            <a:r>
              <a:rPr lang="en-US" altLang="ja-JP" dirty="0" err="1" smtClean="0">
                <a:solidFill>
                  <a:srgbClr val="7030A0"/>
                </a:solidFill>
              </a:rPr>
              <a:t>xp</a:t>
            </a:r>
            <a:r>
              <a:rPr lang="ja-JP" altLang="en-US" dirty="0" smtClean="0">
                <a:solidFill>
                  <a:srgbClr val="7030A0"/>
                </a:solidFill>
              </a:rPr>
              <a:t>の値（中身）を表示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6357950" y="3214686"/>
            <a:ext cx="2571768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>
                <a:solidFill>
                  <a:srgbClr val="7030A0"/>
                </a:solidFill>
              </a:rPr>
              <a:t>xp</a:t>
            </a:r>
            <a:r>
              <a:rPr lang="ja-JP" altLang="en-US" dirty="0" smtClean="0">
                <a:solidFill>
                  <a:srgbClr val="7030A0"/>
                </a:solidFill>
              </a:rPr>
              <a:t>の値（アドレス）を表示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6357950" y="3571876"/>
            <a:ext cx="2571768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7030A0"/>
                </a:solidFill>
              </a:rPr>
              <a:t>*</a:t>
            </a:r>
            <a:r>
              <a:rPr lang="en-US" altLang="ja-JP" dirty="0" err="1" smtClean="0">
                <a:solidFill>
                  <a:srgbClr val="7030A0"/>
                </a:solidFill>
              </a:rPr>
              <a:t>xp</a:t>
            </a:r>
            <a:r>
              <a:rPr lang="ja-JP" altLang="en-US" dirty="0" smtClean="0">
                <a:solidFill>
                  <a:srgbClr val="7030A0"/>
                </a:solidFill>
              </a:rPr>
              <a:t>の値（中身）を表示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142844" y="428628"/>
            <a:ext cx="2786114" cy="2143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142844" y="642942"/>
            <a:ext cx="2786114" cy="64294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/>
          <p:cNvSpPr/>
          <p:nvPr/>
        </p:nvSpPr>
        <p:spPr>
          <a:xfrm>
            <a:off x="142844" y="1285884"/>
            <a:ext cx="2786082" cy="207170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a = 1; 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("start: f1(a)\n");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f1(a);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("done:  f1(a)\n");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("&amp;a == %u\n", &amp;a);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("start: f2(&amp;a)\n");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b="1" dirty="0" smtClean="0">
                <a:solidFill>
                  <a:srgbClr val="C00000"/>
                </a:solidFill>
                <a:latin typeface="ＭＳ ゴシック" pitchFamily="49" charset="-128"/>
                <a:ea typeface="ＭＳ ゴシック" pitchFamily="49" charset="-128"/>
              </a:rPr>
              <a:t>f2(&amp;a);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("done:  f2(&amp;a)\n");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  <a:endParaRPr kumimoji="1" lang="ja-JP" altLang="en-US" sz="12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142844" y="3357586"/>
            <a:ext cx="2786114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92D050"/>
                </a:solidFill>
              </a:rPr>
              <a:t>return 0;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0" y="0"/>
            <a:ext cx="16022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00B050"/>
                </a:solidFill>
              </a:rPr>
              <a:t>int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main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1500166" y="714380"/>
            <a:ext cx="135732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</a:rPr>
              <a:t>1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14282" y="714380"/>
            <a:ext cx="116519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0" y="4000504"/>
            <a:ext cx="3214678" cy="28574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200" dirty="0" smtClean="0">
                <a:solidFill>
                  <a:schemeClr val="tx1"/>
                </a:solidFill>
              </a:rPr>
              <a:t>a==1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start: f1(a)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        x == 1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        x == 2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done: f1(a)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a==1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&amp;a==4026529420d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start: f2(&amp;a)</a:t>
            </a:r>
          </a:p>
          <a:p>
            <a:endParaRPr lang="en-US" altLang="ja-JP" sz="1200" dirty="0" smtClean="0">
              <a:solidFill>
                <a:schemeClr val="tx1"/>
              </a:solidFill>
            </a:endParaRPr>
          </a:p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142844" y="1000108"/>
            <a:ext cx="138211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/>
              <a:t>&amp;a==4026529420d</a:t>
            </a:r>
          </a:p>
        </p:txBody>
      </p:sp>
      <p:sp>
        <p:nvSpPr>
          <p:cNvPr id="34" name="右矢印 33"/>
          <p:cNvSpPr/>
          <p:nvPr/>
        </p:nvSpPr>
        <p:spPr>
          <a:xfrm rot="20532356">
            <a:off x="1130667" y="1718475"/>
            <a:ext cx="5138890" cy="7239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C00000"/>
                </a:solidFill>
              </a:rPr>
              <a:t>f2(4026529420)</a:t>
            </a:r>
            <a:endParaRPr kumimoji="1" lang="ja-JP" altLang="en-US" dirty="0">
              <a:solidFill>
                <a:srgbClr val="C00000"/>
              </a:solidFill>
            </a:endParaRPr>
          </a:p>
        </p:txBody>
      </p:sp>
      <p:cxnSp>
        <p:nvCxnSpPr>
          <p:cNvPr id="40" name="図形 39"/>
          <p:cNvCxnSpPr>
            <a:endCxn id="76" idx="3"/>
          </p:cNvCxnSpPr>
          <p:nvPr/>
        </p:nvCxnSpPr>
        <p:spPr>
          <a:xfrm rot="10800000">
            <a:off x="2857488" y="928694"/>
            <a:ext cx="5572164" cy="357166"/>
          </a:xfrm>
          <a:prstGeom prst="bentConnector3">
            <a:avLst>
              <a:gd name="adj1" fmla="val -51"/>
            </a:avLst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正方形/長方形 52"/>
          <p:cNvSpPr/>
          <p:nvPr/>
        </p:nvSpPr>
        <p:spPr>
          <a:xfrm>
            <a:off x="6215074" y="1071546"/>
            <a:ext cx="2786082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正方形/長方形 53"/>
          <p:cNvSpPr/>
          <p:nvPr/>
        </p:nvSpPr>
        <p:spPr>
          <a:xfrm>
            <a:off x="7929586" y="1142984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6286512" y="1142984"/>
            <a:ext cx="162204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*</a:t>
            </a:r>
            <a:r>
              <a:rPr lang="en-US" altLang="ja-JP" dirty="0" err="1" smtClean="0">
                <a:solidFill>
                  <a:srgbClr val="0070C0"/>
                </a:solidFill>
              </a:rPr>
              <a:t>xp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6215074" y="1643050"/>
            <a:ext cx="2786082" cy="28575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/>
          <p:cNvSpPr/>
          <p:nvPr/>
        </p:nvSpPr>
        <p:spPr>
          <a:xfrm>
            <a:off x="6215074" y="1928802"/>
            <a:ext cx="2786082" cy="207170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8" name="正方形/長方形 57"/>
          <p:cNvSpPr/>
          <p:nvPr/>
        </p:nvSpPr>
        <p:spPr>
          <a:xfrm>
            <a:off x="6215074" y="4000504"/>
            <a:ext cx="278608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92D050"/>
                </a:solidFill>
              </a:rPr>
              <a:t>戻り値なし（</a:t>
            </a:r>
            <a:r>
              <a:rPr kumimoji="1" lang="en-US" altLang="ja-JP" dirty="0" smtClean="0">
                <a:solidFill>
                  <a:srgbClr val="92D050"/>
                </a:solidFill>
              </a:rPr>
              <a:t>void</a:t>
            </a:r>
            <a:r>
              <a:rPr kumimoji="1" lang="ja-JP" altLang="en-US" dirty="0" smtClean="0">
                <a:solidFill>
                  <a:srgbClr val="92D050"/>
                </a:solidFill>
              </a:rPr>
              <a:t>）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6072198" y="642918"/>
            <a:ext cx="17625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f2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*</a:t>
            </a:r>
            <a:r>
              <a:rPr lang="en-US" altLang="ja-JP" dirty="0" err="1" smtClean="0">
                <a:solidFill>
                  <a:srgbClr val="0070C0"/>
                </a:solidFill>
              </a:rPr>
              <a:t>xp</a:t>
            </a:r>
            <a:r>
              <a:rPr lang="en-US" altLang="ja-JP" dirty="0" smtClean="0">
                <a:solidFill>
                  <a:srgbClr val="7030A0"/>
                </a:solidFill>
              </a:rPr>
              <a:t> 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6357950" y="2000240"/>
            <a:ext cx="2571768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>
                <a:solidFill>
                  <a:srgbClr val="7030A0"/>
                </a:solidFill>
              </a:rPr>
              <a:t>xp</a:t>
            </a:r>
            <a:r>
              <a:rPr lang="ja-JP" altLang="en-US" dirty="0" smtClean="0">
                <a:solidFill>
                  <a:srgbClr val="7030A0"/>
                </a:solidFill>
              </a:rPr>
              <a:t>の値（アドレス）を表示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6715140" y="2786058"/>
            <a:ext cx="178595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7030A0"/>
                </a:solidFill>
              </a:rPr>
              <a:t>*</a:t>
            </a:r>
            <a:r>
              <a:rPr lang="en-US" altLang="ja-JP" dirty="0" err="1" smtClean="0">
                <a:solidFill>
                  <a:srgbClr val="7030A0"/>
                </a:solidFill>
              </a:rPr>
              <a:t>xp</a:t>
            </a:r>
            <a:r>
              <a:rPr lang="en-US" altLang="ja-JP" dirty="0" smtClean="0">
                <a:solidFill>
                  <a:srgbClr val="7030A0"/>
                </a:solidFill>
              </a:rPr>
              <a:t>++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6357950" y="2357430"/>
            <a:ext cx="2571768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7030A0"/>
                </a:solidFill>
              </a:rPr>
              <a:t>*</a:t>
            </a:r>
            <a:r>
              <a:rPr lang="en-US" altLang="ja-JP" dirty="0" err="1" smtClean="0">
                <a:solidFill>
                  <a:srgbClr val="7030A0"/>
                </a:solidFill>
              </a:rPr>
              <a:t>xp</a:t>
            </a:r>
            <a:r>
              <a:rPr lang="ja-JP" altLang="en-US" dirty="0" smtClean="0">
                <a:solidFill>
                  <a:srgbClr val="7030A0"/>
                </a:solidFill>
              </a:rPr>
              <a:t>の値（中身）を表示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6357950" y="3214686"/>
            <a:ext cx="2571768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>
                <a:solidFill>
                  <a:srgbClr val="7030A0"/>
                </a:solidFill>
              </a:rPr>
              <a:t>xp</a:t>
            </a:r>
            <a:r>
              <a:rPr lang="ja-JP" altLang="en-US" dirty="0" smtClean="0">
                <a:solidFill>
                  <a:srgbClr val="7030A0"/>
                </a:solidFill>
              </a:rPr>
              <a:t>の値（アドレス）を表示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6357950" y="3571876"/>
            <a:ext cx="2571768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7030A0"/>
                </a:solidFill>
              </a:rPr>
              <a:t>*</a:t>
            </a:r>
            <a:r>
              <a:rPr lang="en-US" altLang="ja-JP" dirty="0" err="1" smtClean="0">
                <a:solidFill>
                  <a:srgbClr val="7030A0"/>
                </a:solidFill>
              </a:rPr>
              <a:t>xp</a:t>
            </a:r>
            <a:r>
              <a:rPr lang="ja-JP" altLang="en-US" dirty="0" smtClean="0">
                <a:solidFill>
                  <a:srgbClr val="7030A0"/>
                </a:solidFill>
              </a:rPr>
              <a:t>の値（中身）を表示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142844" y="428628"/>
            <a:ext cx="2786114" cy="2143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142844" y="642942"/>
            <a:ext cx="2786114" cy="64294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/>
          <p:cNvSpPr/>
          <p:nvPr/>
        </p:nvSpPr>
        <p:spPr>
          <a:xfrm>
            <a:off x="142844" y="1285884"/>
            <a:ext cx="2786082" cy="207170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a = 1; 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("start: f1(a)\n");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f1(a);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("done:  f1(a)\n");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("&amp;a == %u\n", &amp;a);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("start: f2(&amp;a)\n");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b="1" dirty="0" smtClean="0">
                <a:solidFill>
                  <a:srgbClr val="C00000"/>
                </a:solidFill>
                <a:latin typeface="ＭＳ ゴシック" pitchFamily="49" charset="-128"/>
                <a:ea typeface="ＭＳ ゴシック" pitchFamily="49" charset="-128"/>
              </a:rPr>
              <a:t>f2(&amp;a);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("done:  f2(&amp;a)\n");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  <a:endParaRPr kumimoji="1" lang="ja-JP" altLang="en-US" sz="12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142844" y="3357586"/>
            <a:ext cx="2786114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92D050"/>
                </a:solidFill>
              </a:rPr>
              <a:t>return 0;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0" y="0"/>
            <a:ext cx="16022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00B050"/>
                </a:solidFill>
              </a:rPr>
              <a:t>int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main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1500166" y="714380"/>
            <a:ext cx="1357322" cy="428628"/>
          </a:xfrm>
          <a:prstGeom prst="rect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</a:rPr>
              <a:t>1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14282" y="714380"/>
            <a:ext cx="116519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0" y="4000504"/>
            <a:ext cx="3214678" cy="28574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200" dirty="0" smtClean="0">
                <a:solidFill>
                  <a:schemeClr val="tx1"/>
                </a:solidFill>
              </a:rPr>
              <a:t>a==1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start: f1(a)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        x == 1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        x == 2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done: f1(a)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a==1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&amp;a==4026529420d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start: f2(&amp;a)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1200" dirty="0" err="1" smtClean="0">
                <a:solidFill>
                  <a:schemeClr val="tx1"/>
                </a:solidFill>
              </a:rPr>
              <a:t>xp</a:t>
            </a:r>
            <a:r>
              <a:rPr lang="en-US" altLang="ja-JP" sz="1200" dirty="0" smtClean="0">
                <a:solidFill>
                  <a:schemeClr val="tx1"/>
                </a:solidFill>
              </a:rPr>
              <a:t>== 4026529420d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        *</a:t>
            </a:r>
            <a:r>
              <a:rPr lang="en-US" altLang="ja-JP" sz="1200" dirty="0" err="1" smtClean="0">
                <a:solidFill>
                  <a:schemeClr val="tx1"/>
                </a:solidFill>
              </a:rPr>
              <a:t>xp</a:t>
            </a:r>
            <a:r>
              <a:rPr lang="en-US" altLang="ja-JP" sz="1200" dirty="0" smtClean="0">
                <a:solidFill>
                  <a:schemeClr val="tx1"/>
                </a:solidFill>
              </a:rPr>
              <a:t>==1</a:t>
            </a:r>
          </a:p>
          <a:p>
            <a:endParaRPr lang="en-US" altLang="ja-JP" sz="1200" dirty="0" smtClean="0">
              <a:solidFill>
                <a:schemeClr val="tx1"/>
              </a:solidFill>
            </a:endParaRPr>
          </a:p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142844" y="1000108"/>
            <a:ext cx="138211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/>
              <a:t>&amp;a==4026529420d</a:t>
            </a:r>
          </a:p>
        </p:txBody>
      </p:sp>
      <p:sp>
        <p:nvSpPr>
          <p:cNvPr id="34" name="右矢印 33"/>
          <p:cNvSpPr/>
          <p:nvPr/>
        </p:nvSpPr>
        <p:spPr>
          <a:xfrm rot="20532356">
            <a:off x="1130667" y="1718475"/>
            <a:ext cx="5138890" cy="7239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C00000"/>
                </a:solidFill>
              </a:rPr>
              <a:t>f2(4026529420)</a:t>
            </a:r>
            <a:endParaRPr kumimoji="1" lang="ja-JP" altLang="en-US" dirty="0">
              <a:solidFill>
                <a:srgbClr val="C00000"/>
              </a:solidFill>
            </a:endParaRPr>
          </a:p>
        </p:txBody>
      </p:sp>
      <p:cxnSp>
        <p:nvCxnSpPr>
          <p:cNvPr id="40" name="図形 39"/>
          <p:cNvCxnSpPr>
            <a:endCxn id="76" idx="3"/>
          </p:cNvCxnSpPr>
          <p:nvPr/>
        </p:nvCxnSpPr>
        <p:spPr>
          <a:xfrm rot="10800000">
            <a:off x="2857488" y="928694"/>
            <a:ext cx="5572164" cy="357166"/>
          </a:xfrm>
          <a:prstGeom prst="bentConnector3">
            <a:avLst>
              <a:gd name="adj1" fmla="val -51"/>
            </a:avLst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右矢印 35"/>
          <p:cNvSpPr/>
          <p:nvPr/>
        </p:nvSpPr>
        <p:spPr>
          <a:xfrm>
            <a:off x="5929322" y="2500306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正方形/長方形 52"/>
          <p:cNvSpPr/>
          <p:nvPr/>
        </p:nvSpPr>
        <p:spPr>
          <a:xfrm>
            <a:off x="6215074" y="1071546"/>
            <a:ext cx="2786082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正方形/長方形 53"/>
          <p:cNvSpPr/>
          <p:nvPr/>
        </p:nvSpPr>
        <p:spPr>
          <a:xfrm>
            <a:off x="7929586" y="1142984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6286512" y="1142984"/>
            <a:ext cx="162204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*</a:t>
            </a:r>
            <a:r>
              <a:rPr lang="en-US" altLang="ja-JP" dirty="0" err="1" smtClean="0">
                <a:solidFill>
                  <a:srgbClr val="0070C0"/>
                </a:solidFill>
              </a:rPr>
              <a:t>xp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6215074" y="1643050"/>
            <a:ext cx="2786082" cy="28575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/>
          <p:cNvSpPr/>
          <p:nvPr/>
        </p:nvSpPr>
        <p:spPr>
          <a:xfrm>
            <a:off x="6215074" y="1928802"/>
            <a:ext cx="2786082" cy="207170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8" name="正方形/長方形 57"/>
          <p:cNvSpPr/>
          <p:nvPr/>
        </p:nvSpPr>
        <p:spPr>
          <a:xfrm>
            <a:off x="6215074" y="4000504"/>
            <a:ext cx="278608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92D050"/>
                </a:solidFill>
              </a:rPr>
              <a:t>戻り値なし（</a:t>
            </a:r>
            <a:r>
              <a:rPr kumimoji="1" lang="en-US" altLang="ja-JP" dirty="0" smtClean="0">
                <a:solidFill>
                  <a:srgbClr val="92D050"/>
                </a:solidFill>
              </a:rPr>
              <a:t>void</a:t>
            </a:r>
            <a:r>
              <a:rPr kumimoji="1" lang="ja-JP" altLang="en-US" dirty="0" smtClean="0">
                <a:solidFill>
                  <a:srgbClr val="92D050"/>
                </a:solidFill>
              </a:rPr>
              <a:t>）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6072198" y="642918"/>
            <a:ext cx="17625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f2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*</a:t>
            </a:r>
            <a:r>
              <a:rPr lang="en-US" altLang="ja-JP" dirty="0" err="1" smtClean="0">
                <a:solidFill>
                  <a:srgbClr val="0070C0"/>
                </a:solidFill>
              </a:rPr>
              <a:t>xp</a:t>
            </a:r>
            <a:r>
              <a:rPr lang="en-US" altLang="ja-JP" dirty="0" smtClean="0">
                <a:solidFill>
                  <a:srgbClr val="7030A0"/>
                </a:solidFill>
              </a:rPr>
              <a:t> 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6715140" y="2786058"/>
            <a:ext cx="178595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7030A0"/>
                </a:solidFill>
              </a:rPr>
              <a:t>*</a:t>
            </a:r>
            <a:r>
              <a:rPr lang="en-US" altLang="ja-JP" dirty="0" err="1" smtClean="0">
                <a:solidFill>
                  <a:srgbClr val="7030A0"/>
                </a:solidFill>
              </a:rPr>
              <a:t>xp</a:t>
            </a:r>
            <a:r>
              <a:rPr lang="en-US" altLang="ja-JP" dirty="0" smtClean="0">
                <a:solidFill>
                  <a:srgbClr val="7030A0"/>
                </a:solidFill>
              </a:rPr>
              <a:t>++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6357950" y="3214686"/>
            <a:ext cx="2571768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>
                <a:solidFill>
                  <a:srgbClr val="7030A0"/>
                </a:solidFill>
              </a:rPr>
              <a:t>xp</a:t>
            </a:r>
            <a:r>
              <a:rPr lang="ja-JP" altLang="en-US" dirty="0" smtClean="0">
                <a:solidFill>
                  <a:srgbClr val="7030A0"/>
                </a:solidFill>
              </a:rPr>
              <a:t>の値（アドレス）を表示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6357950" y="3571876"/>
            <a:ext cx="2571768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7030A0"/>
                </a:solidFill>
              </a:rPr>
              <a:t>*</a:t>
            </a:r>
            <a:r>
              <a:rPr lang="en-US" altLang="ja-JP" dirty="0" err="1" smtClean="0">
                <a:solidFill>
                  <a:srgbClr val="7030A0"/>
                </a:solidFill>
              </a:rPr>
              <a:t>xp</a:t>
            </a:r>
            <a:r>
              <a:rPr lang="ja-JP" altLang="en-US" dirty="0" smtClean="0">
                <a:solidFill>
                  <a:srgbClr val="7030A0"/>
                </a:solidFill>
              </a:rPr>
              <a:t>の値（中身）を表示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142844" y="428628"/>
            <a:ext cx="2786114" cy="2143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142844" y="642942"/>
            <a:ext cx="2786114" cy="64294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/>
          <p:cNvSpPr/>
          <p:nvPr/>
        </p:nvSpPr>
        <p:spPr>
          <a:xfrm>
            <a:off x="142844" y="1285884"/>
            <a:ext cx="2786082" cy="207170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a = 1; 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("start: f1(a)\n");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f1(a);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("done:  f1(a)\n");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("&amp;a == %u\n", &amp;a);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("start: f2(&amp;a)\n");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b="1" dirty="0" smtClean="0">
                <a:solidFill>
                  <a:srgbClr val="C00000"/>
                </a:solidFill>
                <a:latin typeface="ＭＳ ゴシック" pitchFamily="49" charset="-128"/>
                <a:ea typeface="ＭＳ ゴシック" pitchFamily="49" charset="-128"/>
              </a:rPr>
              <a:t>f2(&amp;a);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("done:  f2(&amp;a)\n");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  <a:endParaRPr kumimoji="1" lang="ja-JP" altLang="en-US" sz="12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142844" y="3357586"/>
            <a:ext cx="2786114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92D050"/>
                </a:solidFill>
              </a:rPr>
              <a:t>return 0;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0" y="0"/>
            <a:ext cx="16022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00B050"/>
                </a:solidFill>
              </a:rPr>
              <a:t>int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main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1500166" y="714380"/>
            <a:ext cx="1357322" cy="428628"/>
          </a:xfrm>
          <a:prstGeom prst="rect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rgbClr val="FF0000"/>
                </a:solidFill>
              </a:rPr>
              <a:t>2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14282" y="714380"/>
            <a:ext cx="116519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0" y="4000504"/>
            <a:ext cx="3214678" cy="28574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200" dirty="0" smtClean="0">
                <a:solidFill>
                  <a:schemeClr val="tx1"/>
                </a:solidFill>
              </a:rPr>
              <a:t>a==1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start: f1(a)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        x == 1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        x == 2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done: f1(a)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a==1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&amp;a==4026529420d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start: f2(&amp;a)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1200" dirty="0" err="1" smtClean="0">
                <a:solidFill>
                  <a:schemeClr val="tx1"/>
                </a:solidFill>
              </a:rPr>
              <a:t>xp</a:t>
            </a:r>
            <a:r>
              <a:rPr lang="en-US" altLang="ja-JP" sz="1200" dirty="0" smtClean="0">
                <a:solidFill>
                  <a:schemeClr val="tx1"/>
                </a:solidFill>
              </a:rPr>
              <a:t>== 4026529420d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        *</a:t>
            </a:r>
            <a:r>
              <a:rPr lang="en-US" altLang="ja-JP" sz="1200" dirty="0" err="1" smtClean="0">
                <a:solidFill>
                  <a:schemeClr val="tx1"/>
                </a:solidFill>
              </a:rPr>
              <a:t>xp</a:t>
            </a:r>
            <a:r>
              <a:rPr lang="en-US" altLang="ja-JP" sz="1200" dirty="0" smtClean="0">
                <a:solidFill>
                  <a:schemeClr val="tx1"/>
                </a:solidFill>
              </a:rPr>
              <a:t>==1</a:t>
            </a:r>
          </a:p>
          <a:p>
            <a:endParaRPr lang="en-US" altLang="ja-JP" sz="1200" dirty="0" smtClean="0">
              <a:solidFill>
                <a:schemeClr val="tx1"/>
              </a:solidFill>
            </a:endParaRPr>
          </a:p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142844" y="1000108"/>
            <a:ext cx="138211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/>
              <a:t>&amp;a==4026529420d</a:t>
            </a:r>
          </a:p>
        </p:txBody>
      </p:sp>
      <p:sp>
        <p:nvSpPr>
          <p:cNvPr id="34" name="右矢印 33"/>
          <p:cNvSpPr/>
          <p:nvPr/>
        </p:nvSpPr>
        <p:spPr>
          <a:xfrm rot="20532356">
            <a:off x="1130667" y="1718475"/>
            <a:ext cx="5138890" cy="7239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C00000"/>
                </a:solidFill>
              </a:rPr>
              <a:t>f2(4026529420)</a:t>
            </a:r>
            <a:endParaRPr kumimoji="1" lang="ja-JP" altLang="en-US" dirty="0">
              <a:solidFill>
                <a:srgbClr val="C00000"/>
              </a:solidFill>
            </a:endParaRPr>
          </a:p>
        </p:txBody>
      </p:sp>
      <p:cxnSp>
        <p:nvCxnSpPr>
          <p:cNvPr id="40" name="図形 39"/>
          <p:cNvCxnSpPr>
            <a:endCxn id="76" idx="3"/>
          </p:cNvCxnSpPr>
          <p:nvPr/>
        </p:nvCxnSpPr>
        <p:spPr>
          <a:xfrm rot="10800000">
            <a:off x="2857488" y="928694"/>
            <a:ext cx="5572164" cy="357166"/>
          </a:xfrm>
          <a:prstGeom prst="bentConnector3">
            <a:avLst>
              <a:gd name="adj1" fmla="val -51"/>
            </a:avLst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右矢印 35"/>
          <p:cNvSpPr/>
          <p:nvPr/>
        </p:nvSpPr>
        <p:spPr>
          <a:xfrm>
            <a:off x="6000760" y="2857496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正方形/長方形 40"/>
          <p:cNvSpPr/>
          <p:nvPr/>
        </p:nvSpPr>
        <p:spPr>
          <a:xfrm>
            <a:off x="6357950" y="2000240"/>
            <a:ext cx="2571768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>
                <a:solidFill>
                  <a:srgbClr val="7030A0"/>
                </a:solidFill>
              </a:rPr>
              <a:t>xp</a:t>
            </a:r>
            <a:r>
              <a:rPr lang="ja-JP" altLang="en-US" dirty="0" smtClean="0">
                <a:solidFill>
                  <a:srgbClr val="7030A0"/>
                </a:solidFill>
              </a:rPr>
              <a:t>の値（アドレス）を表示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6357950" y="2357430"/>
            <a:ext cx="2571768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7030A0"/>
                </a:solidFill>
              </a:rPr>
              <a:t>*</a:t>
            </a:r>
            <a:r>
              <a:rPr lang="en-US" altLang="ja-JP" dirty="0" err="1" smtClean="0">
                <a:solidFill>
                  <a:srgbClr val="7030A0"/>
                </a:solidFill>
              </a:rPr>
              <a:t>xp</a:t>
            </a:r>
            <a:r>
              <a:rPr lang="ja-JP" altLang="en-US" dirty="0" smtClean="0">
                <a:solidFill>
                  <a:srgbClr val="7030A0"/>
                </a:solidFill>
              </a:rPr>
              <a:t>の値（中身）を表示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正方形/長方形 52"/>
          <p:cNvSpPr/>
          <p:nvPr/>
        </p:nvSpPr>
        <p:spPr>
          <a:xfrm>
            <a:off x="6215074" y="1071546"/>
            <a:ext cx="2786082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正方形/長方形 53"/>
          <p:cNvSpPr/>
          <p:nvPr/>
        </p:nvSpPr>
        <p:spPr>
          <a:xfrm>
            <a:off x="7929586" y="1142984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6286512" y="1142984"/>
            <a:ext cx="162204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*</a:t>
            </a:r>
            <a:r>
              <a:rPr lang="en-US" altLang="ja-JP" dirty="0" err="1" smtClean="0">
                <a:solidFill>
                  <a:srgbClr val="0070C0"/>
                </a:solidFill>
              </a:rPr>
              <a:t>xp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6215074" y="1643050"/>
            <a:ext cx="2786082" cy="28575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/>
          <p:cNvSpPr/>
          <p:nvPr/>
        </p:nvSpPr>
        <p:spPr>
          <a:xfrm>
            <a:off x="6215074" y="1928802"/>
            <a:ext cx="2786082" cy="207170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8" name="正方形/長方形 57"/>
          <p:cNvSpPr/>
          <p:nvPr/>
        </p:nvSpPr>
        <p:spPr>
          <a:xfrm>
            <a:off x="6215074" y="4000504"/>
            <a:ext cx="278608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92D050"/>
                </a:solidFill>
              </a:rPr>
              <a:t>戻り値なし（</a:t>
            </a:r>
            <a:r>
              <a:rPr kumimoji="1" lang="en-US" altLang="ja-JP" dirty="0" smtClean="0">
                <a:solidFill>
                  <a:srgbClr val="92D050"/>
                </a:solidFill>
              </a:rPr>
              <a:t>void</a:t>
            </a:r>
            <a:r>
              <a:rPr kumimoji="1" lang="ja-JP" altLang="en-US" dirty="0" smtClean="0">
                <a:solidFill>
                  <a:srgbClr val="92D050"/>
                </a:solidFill>
              </a:rPr>
              <a:t>）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6072198" y="642918"/>
            <a:ext cx="17625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f2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*</a:t>
            </a:r>
            <a:r>
              <a:rPr lang="en-US" altLang="ja-JP" dirty="0" err="1" smtClean="0">
                <a:solidFill>
                  <a:srgbClr val="0070C0"/>
                </a:solidFill>
              </a:rPr>
              <a:t>xp</a:t>
            </a:r>
            <a:r>
              <a:rPr lang="en-US" altLang="ja-JP" dirty="0" smtClean="0">
                <a:solidFill>
                  <a:srgbClr val="7030A0"/>
                </a:solidFill>
              </a:rPr>
              <a:t> 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6357950" y="3214686"/>
            <a:ext cx="2571768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>
                <a:solidFill>
                  <a:srgbClr val="7030A0"/>
                </a:solidFill>
              </a:rPr>
              <a:t>xp</a:t>
            </a:r>
            <a:r>
              <a:rPr lang="ja-JP" altLang="en-US" dirty="0" smtClean="0">
                <a:solidFill>
                  <a:srgbClr val="7030A0"/>
                </a:solidFill>
              </a:rPr>
              <a:t>の値（アドレス）を表示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6357950" y="3571876"/>
            <a:ext cx="2571768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7030A0"/>
                </a:solidFill>
              </a:rPr>
              <a:t>*</a:t>
            </a:r>
            <a:r>
              <a:rPr lang="en-US" altLang="ja-JP" dirty="0" err="1" smtClean="0">
                <a:solidFill>
                  <a:srgbClr val="7030A0"/>
                </a:solidFill>
              </a:rPr>
              <a:t>xp</a:t>
            </a:r>
            <a:r>
              <a:rPr lang="ja-JP" altLang="en-US" dirty="0" smtClean="0">
                <a:solidFill>
                  <a:srgbClr val="7030A0"/>
                </a:solidFill>
              </a:rPr>
              <a:t>の値（中身）を表示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142844" y="428628"/>
            <a:ext cx="2786114" cy="2143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142844" y="642942"/>
            <a:ext cx="2786114" cy="64294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/>
          <p:cNvSpPr/>
          <p:nvPr/>
        </p:nvSpPr>
        <p:spPr>
          <a:xfrm>
            <a:off x="142844" y="1285884"/>
            <a:ext cx="2786082" cy="207170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a = 1; 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("start: f1(a)\n");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f1(a);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("done:  f1(a)\n");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("&amp;a == %u\n", &amp;a);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("start: f2(&amp;a)\n");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b="1" dirty="0" smtClean="0">
                <a:solidFill>
                  <a:srgbClr val="C00000"/>
                </a:solidFill>
                <a:latin typeface="ＭＳ ゴシック" pitchFamily="49" charset="-128"/>
                <a:ea typeface="ＭＳ ゴシック" pitchFamily="49" charset="-128"/>
              </a:rPr>
              <a:t>f2(&amp;a);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("done:  f2(&amp;a)\n");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  <a:endParaRPr kumimoji="1" lang="ja-JP" altLang="en-US" sz="12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142844" y="3357586"/>
            <a:ext cx="2786114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92D050"/>
                </a:solidFill>
              </a:rPr>
              <a:t>return 0;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0" y="0"/>
            <a:ext cx="16022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00B050"/>
                </a:solidFill>
              </a:rPr>
              <a:t>int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main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1500166" y="714380"/>
            <a:ext cx="1357322" cy="428628"/>
          </a:xfrm>
          <a:prstGeom prst="rect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</a:rPr>
              <a:t>2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14282" y="714380"/>
            <a:ext cx="116519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0" y="4000504"/>
            <a:ext cx="3214678" cy="28574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200" dirty="0" smtClean="0">
                <a:solidFill>
                  <a:schemeClr val="tx1"/>
                </a:solidFill>
              </a:rPr>
              <a:t>a==1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start: f1(a)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        x == 1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        x == 2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done: f1(a)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a==1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&amp;a==4026529420d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start: f2(&amp;a)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1200" dirty="0" err="1" smtClean="0">
                <a:solidFill>
                  <a:schemeClr val="tx1"/>
                </a:solidFill>
              </a:rPr>
              <a:t>xp</a:t>
            </a:r>
            <a:r>
              <a:rPr lang="en-US" altLang="ja-JP" sz="1200" dirty="0" smtClean="0">
                <a:solidFill>
                  <a:schemeClr val="tx1"/>
                </a:solidFill>
              </a:rPr>
              <a:t>== 4026529420d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        *</a:t>
            </a:r>
            <a:r>
              <a:rPr lang="en-US" altLang="ja-JP" sz="1200" dirty="0" err="1" smtClean="0">
                <a:solidFill>
                  <a:schemeClr val="tx1"/>
                </a:solidFill>
              </a:rPr>
              <a:t>xp</a:t>
            </a:r>
            <a:r>
              <a:rPr lang="en-US" altLang="ja-JP" sz="1200" dirty="0" smtClean="0">
                <a:solidFill>
                  <a:schemeClr val="tx1"/>
                </a:solidFill>
              </a:rPr>
              <a:t>==1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         </a:t>
            </a:r>
            <a:r>
              <a:rPr lang="en-US" altLang="ja-JP" sz="1200" dirty="0" err="1" smtClean="0">
                <a:solidFill>
                  <a:schemeClr val="tx1"/>
                </a:solidFill>
              </a:rPr>
              <a:t>xp</a:t>
            </a:r>
            <a:r>
              <a:rPr lang="en-US" altLang="ja-JP" sz="1200" dirty="0" smtClean="0">
                <a:solidFill>
                  <a:schemeClr val="tx1"/>
                </a:solidFill>
              </a:rPr>
              <a:t>== 4026529420d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        *</a:t>
            </a:r>
            <a:r>
              <a:rPr lang="en-US" altLang="ja-JP" sz="1200" dirty="0" err="1" smtClean="0">
                <a:solidFill>
                  <a:schemeClr val="tx1"/>
                </a:solidFill>
              </a:rPr>
              <a:t>xp</a:t>
            </a:r>
            <a:r>
              <a:rPr lang="en-US" altLang="ja-JP" sz="1200" dirty="0" smtClean="0">
                <a:solidFill>
                  <a:schemeClr val="tx1"/>
                </a:solidFill>
              </a:rPr>
              <a:t>==2</a:t>
            </a:r>
          </a:p>
          <a:p>
            <a:endParaRPr lang="en-US" altLang="ja-JP" sz="1200" dirty="0" smtClean="0">
              <a:solidFill>
                <a:schemeClr val="tx1"/>
              </a:solidFill>
            </a:endParaRPr>
          </a:p>
          <a:p>
            <a:endParaRPr lang="en-US" altLang="ja-JP" sz="1200" dirty="0" smtClean="0">
              <a:solidFill>
                <a:schemeClr val="tx1"/>
              </a:solidFill>
            </a:endParaRPr>
          </a:p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142844" y="1000108"/>
            <a:ext cx="138211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/>
              <a:t>&amp;a==4026529420d</a:t>
            </a:r>
          </a:p>
        </p:txBody>
      </p:sp>
      <p:sp>
        <p:nvSpPr>
          <p:cNvPr id="34" name="右矢印 33"/>
          <p:cNvSpPr/>
          <p:nvPr/>
        </p:nvSpPr>
        <p:spPr>
          <a:xfrm rot="20532356">
            <a:off x="1130667" y="1718475"/>
            <a:ext cx="5138890" cy="7239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C00000"/>
                </a:solidFill>
              </a:rPr>
              <a:t>f2(4026529420)</a:t>
            </a:r>
            <a:endParaRPr kumimoji="1" lang="ja-JP" altLang="en-US" dirty="0">
              <a:solidFill>
                <a:srgbClr val="C00000"/>
              </a:solidFill>
            </a:endParaRPr>
          </a:p>
        </p:txBody>
      </p:sp>
      <p:cxnSp>
        <p:nvCxnSpPr>
          <p:cNvPr id="40" name="図形 39"/>
          <p:cNvCxnSpPr>
            <a:endCxn id="76" idx="3"/>
          </p:cNvCxnSpPr>
          <p:nvPr/>
        </p:nvCxnSpPr>
        <p:spPr>
          <a:xfrm rot="10800000">
            <a:off x="2857488" y="928694"/>
            <a:ext cx="5572164" cy="357166"/>
          </a:xfrm>
          <a:prstGeom prst="bentConnector3">
            <a:avLst>
              <a:gd name="adj1" fmla="val -51"/>
            </a:avLst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右矢印 35"/>
          <p:cNvSpPr/>
          <p:nvPr/>
        </p:nvSpPr>
        <p:spPr>
          <a:xfrm>
            <a:off x="6000760" y="3643314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正方形/長方形 40"/>
          <p:cNvSpPr/>
          <p:nvPr/>
        </p:nvSpPr>
        <p:spPr>
          <a:xfrm>
            <a:off x="6357950" y="2000240"/>
            <a:ext cx="2571768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>
                <a:solidFill>
                  <a:srgbClr val="7030A0"/>
                </a:solidFill>
              </a:rPr>
              <a:t>xp</a:t>
            </a:r>
            <a:r>
              <a:rPr lang="ja-JP" altLang="en-US" dirty="0" smtClean="0">
                <a:solidFill>
                  <a:srgbClr val="7030A0"/>
                </a:solidFill>
              </a:rPr>
              <a:t>の値（アドレス）を表示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6357950" y="2357430"/>
            <a:ext cx="2571768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7030A0"/>
                </a:solidFill>
              </a:rPr>
              <a:t>*</a:t>
            </a:r>
            <a:r>
              <a:rPr lang="en-US" altLang="ja-JP" dirty="0" err="1" smtClean="0">
                <a:solidFill>
                  <a:srgbClr val="7030A0"/>
                </a:solidFill>
              </a:rPr>
              <a:t>xp</a:t>
            </a:r>
            <a:r>
              <a:rPr lang="ja-JP" altLang="en-US" dirty="0" smtClean="0">
                <a:solidFill>
                  <a:srgbClr val="7030A0"/>
                </a:solidFill>
              </a:rPr>
              <a:t>の値（中身）を表示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6715140" y="2786058"/>
            <a:ext cx="178595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7030A0"/>
                </a:solidFill>
              </a:rPr>
              <a:t>*</a:t>
            </a:r>
            <a:r>
              <a:rPr lang="en-US" altLang="ja-JP" dirty="0" err="1" smtClean="0">
                <a:solidFill>
                  <a:srgbClr val="7030A0"/>
                </a:solidFill>
              </a:rPr>
              <a:t>xp</a:t>
            </a:r>
            <a:r>
              <a:rPr lang="en-US" altLang="ja-JP" dirty="0" smtClean="0">
                <a:solidFill>
                  <a:srgbClr val="7030A0"/>
                </a:solidFill>
              </a:rPr>
              <a:t>++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正方形/長方形 52"/>
          <p:cNvSpPr/>
          <p:nvPr/>
        </p:nvSpPr>
        <p:spPr>
          <a:xfrm>
            <a:off x="6215074" y="1071546"/>
            <a:ext cx="2786082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正方形/長方形 53"/>
          <p:cNvSpPr/>
          <p:nvPr/>
        </p:nvSpPr>
        <p:spPr>
          <a:xfrm>
            <a:off x="7929586" y="1142984"/>
            <a:ext cx="1000132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6286512" y="1142984"/>
            <a:ext cx="162204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*</a:t>
            </a:r>
            <a:r>
              <a:rPr lang="en-US" altLang="ja-JP" dirty="0" err="1" smtClean="0">
                <a:solidFill>
                  <a:srgbClr val="0070C0"/>
                </a:solidFill>
              </a:rPr>
              <a:t>xp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6215074" y="1643050"/>
            <a:ext cx="2786082" cy="28575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/>
          <p:cNvSpPr/>
          <p:nvPr/>
        </p:nvSpPr>
        <p:spPr>
          <a:xfrm>
            <a:off x="6215074" y="1928802"/>
            <a:ext cx="2786082" cy="207170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8" name="正方形/長方形 57"/>
          <p:cNvSpPr/>
          <p:nvPr/>
        </p:nvSpPr>
        <p:spPr>
          <a:xfrm>
            <a:off x="6215074" y="4000504"/>
            <a:ext cx="278608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92D050"/>
                </a:solidFill>
              </a:rPr>
              <a:t>戻り値なし（</a:t>
            </a:r>
            <a:r>
              <a:rPr kumimoji="1" lang="en-US" altLang="ja-JP" dirty="0" smtClean="0">
                <a:solidFill>
                  <a:srgbClr val="92D050"/>
                </a:solidFill>
              </a:rPr>
              <a:t>void</a:t>
            </a:r>
            <a:r>
              <a:rPr kumimoji="1" lang="ja-JP" altLang="en-US" dirty="0" smtClean="0">
                <a:solidFill>
                  <a:srgbClr val="92D050"/>
                </a:solidFill>
              </a:rPr>
              <a:t>）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6072198" y="642918"/>
            <a:ext cx="17625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f2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*</a:t>
            </a:r>
            <a:r>
              <a:rPr lang="en-US" altLang="ja-JP" dirty="0" err="1" smtClean="0">
                <a:solidFill>
                  <a:srgbClr val="0070C0"/>
                </a:solidFill>
              </a:rPr>
              <a:t>xp</a:t>
            </a:r>
            <a:r>
              <a:rPr lang="en-US" altLang="ja-JP" dirty="0" smtClean="0">
                <a:solidFill>
                  <a:srgbClr val="7030A0"/>
                </a:solidFill>
              </a:rPr>
              <a:t> 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142844" y="428628"/>
            <a:ext cx="2786114" cy="2143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142844" y="642942"/>
            <a:ext cx="2786114" cy="64294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/>
          <p:cNvSpPr/>
          <p:nvPr/>
        </p:nvSpPr>
        <p:spPr>
          <a:xfrm>
            <a:off x="142844" y="1285884"/>
            <a:ext cx="2786082" cy="207170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a = 1; 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("start: f1(a)\n");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f1(a);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("done:  f1(a)\n");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("&amp;a == %u\n", &amp;a);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("start: f2(&amp;a)\n");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b="1" dirty="0" smtClean="0">
                <a:solidFill>
                  <a:srgbClr val="C00000"/>
                </a:solidFill>
                <a:latin typeface="ＭＳ ゴシック" pitchFamily="49" charset="-128"/>
                <a:ea typeface="ＭＳ ゴシック" pitchFamily="49" charset="-128"/>
              </a:rPr>
              <a:t>f2(&amp;a);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("done:  f2(&amp;a)\n");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  <a:endParaRPr kumimoji="1" lang="ja-JP" altLang="en-US" sz="12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142844" y="3357586"/>
            <a:ext cx="2786114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92D050"/>
                </a:solidFill>
              </a:rPr>
              <a:t>return 0;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0" y="0"/>
            <a:ext cx="16022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00B050"/>
                </a:solidFill>
              </a:rPr>
              <a:t>int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main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1500166" y="714380"/>
            <a:ext cx="1357322" cy="428628"/>
          </a:xfrm>
          <a:prstGeom prst="rect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</a:rPr>
              <a:t>2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14282" y="714380"/>
            <a:ext cx="116519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0" y="4000504"/>
            <a:ext cx="3214678" cy="28574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200" dirty="0" smtClean="0">
                <a:solidFill>
                  <a:schemeClr val="tx1"/>
                </a:solidFill>
              </a:rPr>
              <a:t>a==1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start: f1(a)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        x == 1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        x == 2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done: f1(a)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a==1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&amp;a==4026529420d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start: f2(&amp;a)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1200" dirty="0" err="1" smtClean="0">
                <a:solidFill>
                  <a:schemeClr val="tx1"/>
                </a:solidFill>
              </a:rPr>
              <a:t>xp</a:t>
            </a:r>
            <a:r>
              <a:rPr lang="en-US" altLang="ja-JP" sz="1200" dirty="0" smtClean="0">
                <a:solidFill>
                  <a:schemeClr val="tx1"/>
                </a:solidFill>
              </a:rPr>
              <a:t>== 4026529420d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        *</a:t>
            </a:r>
            <a:r>
              <a:rPr lang="en-US" altLang="ja-JP" sz="1200" dirty="0" err="1" smtClean="0">
                <a:solidFill>
                  <a:schemeClr val="tx1"/>
                </a:solidFill>
              </a:rPr>
              <a:t>xp</a:t>
            </a:r>
            <a:r>
              <a:rPr lang="en-US" altLang="ja-JP" sz="1200" dirty="0" smtClean="0">
                <a:solidFill>
                  <a:schemeClr val="tx1"/>
                </a:solidFill>
              </a:rPr>
              <a:t>==1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         </a:t>
            </a:r>
            <a:r>
              <a:rPr lang="en-US" altLang="ja-JP" sz="1200" dirty="0" err="1" smtClean="0">
                <a:solidFill>
                  <a:schemeClr val="tx1"/>
                </a:solidFill>
              </a:rPr>
              <a:t>xp</a:t>
            </a:r>
            <a:r>
              <a:rPr lang="en-US" altLang="ja-JP" sz="1200" dirty="0" smtClean="0">
                <a:solidFill>
                  <a:schemeClr val="tx1"/>
                </a:solidFill>
              </a:rPr>
              <a:t>== 4026529420d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        *</a:t>
            </a:r>
            <a:r>
              <a:rPr lang="en-US" altLang="ja-JP" sz="1200" dirty="0" err="1" smtClean="0">
                <a:solidFill>
                  <a:schemeClr val="tx1"/>
                </a:solidFill>
              </a:rPr>
              <a:t>xp</a:t>
            </a:r>
            <a:r>
              <a:rPr lang="en-US" altLang="ja-JP" sz="1200" dirty="0" smtClean="0">
                <a:solidFill>
                  <a:schemeClr val="tx1"/>
                </a:solidFill>
              </a:rPr>
              <a:t>==2</a:t>
            </a:r>
          </a:p>
          <a:p>
            <a:endParaRPr lang="en-US" altLang="ja-JP" sz="1200" dirty="0" smtClean="0">
              <a:solidFill>
                <a:schemeClr val="tx1"/>
              </a:solidFill>
            </a:endParaRPr>
          </a:p>
          <a:p>
            <a:endParaRPr lang="en-US" altLang="ja-JP" sz="1200" dirty="0" smtClean="0">
              <a:solidFill>
                <a:schemeClr val="tx1"/>
              </a:solidFill>
            </a:endParaRPr>
          </a:p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142844" y="1000108"/>
            <a:ext cx="138211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/>
              <a:t>&amp;a==4026529420d</a:t>
            </a:r>
          </a:p>
        </p:txBody>
      </p:sp>
      <p:cxnSp>
        <p:nvCxnSpPr>
          <p:cNvPr id="40" name="図形 39"/>
          <p:cNvCxnSpPr>
            <a:endCxn id="76" idx="3"/>
          </p:cNvCxnSpPr>
          <p:nvPr/>
        </p:nvCxnSpPr>
        <p:spPr>
          <a:xfrm rot="10800000">
            <a:off x="2857488" y="928694"/>
            <a:ext cx="5572164" cy="357166"/>
          </a:xfrm>
          <a:prstGeom prst="bentConnector3">
            <a:avLst>
              <a:gd name="adj1" fmla="val -51"/>
            </a:avLst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正方形/長方形 40"/>
          <p:cNvSpPr/>
          <p:nvPr/>
        </p:nvSpPr>
        <p:spPr>
          <a:xfrm>
            <a:off x="6357950" y="2000240"/>
            <a:ext cx="2571768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>
                <a:solidFill>
                  <a:srgbClr val="7030A0"/>
                </a:solidFill>
              </a:rPr>
              <a:t>xp</a:t>
            </a:r>
            <a:r>
              <a:rPr lang="ja-JP" altLang="en-US" dirty="0" smtClean="0">
                <a:solidFill>
                  <a:srgbClr val="7030A0"/>
                </a:solidFill>
              </a:rPr>
              <a:t>の値（アドレス）を表示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6357950" y="2357430"/>
            <a:ext cx="2571768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7030A0"/>
                </a:solidFill>
              </a:rPr>
              <a:t>*</a:t>
            </a:r>
            <a:r>
              <a:rPr lang="en-US" altLang="ja-JP" dirty="0" err="1" smtClean="0">
                <a:solidFill>
                  <a:srgbClr val="7030A0"/>
                </a:solidFill>
              </a:rPr>
              <a:t>xp</a:t>
            </a:r>
            <a:r>
              <a:rPr lang="ja-JP" altLang="en-US" dirty="0" smtClean="0">
                <a:solidFill>
                  <a:srgbClr val="7030A0"/>
                </a:solidFill>
              </a:rPr>
              <a:t>の値（中身）を表示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6715140" y="2786058"/>
            <a:ext cx="178595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7030A0"/>
                </a:solidFill>
              </a:rPr>
              <a:t>*</a:t>
            </a:r>
            <a:r>
              <a:rPr lang="en-US" altLang="ja-JP" dirty="0" err="1" smtClean="0">
                <a:solidFill>
                  <a:srgbClr val="7030A0"/>
                </a:solidFill>
              </a:rPr>
              <a:t>xp</a:t>
            </a:r>
            <a:r>
              <a:rPr lang="en-US" altLang="ja-JP" dirty="0" smtClean="0">
                <a:solidFill>
                  <a:srgbClr val="7030A0"/>
                </a:solidFill>
              </a:rPr>
              <a:t>++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45" name="右矢印 44"/>
          <p:cNvSpPr/>
          <p:nvPr/>
        </p:nvSpPr>
        <p:spPr>
          <a:xfrm rot="688439" flipH="1">
            <a:off x="1241424" y="3120728"/>
            <a:ext cx="5149529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return</a:t>
            </a:r>
            <a:endParaRPr kumimoji="1" lang="ja-JP" altLang="en-US" dirty="0"/>
          </a:p>
        </p:txBody>
      </p:sp>
      <p:sp>
        <p:nvSpPr>
          <p:cNvPr id="46" name="正方形/長方形 45"/>
          <p:cNvSpPr/>
          <p:nvPr/>
        </p:nvSpPr>
        <p:spPr>
          <a:xfrm>
            <a:off x="6357950" y="3214686"/>
            <a:ext cx="2571768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>
                <a:solidFill>
                  <a:srgbClr val="7030A0"/>
                </a:solidFill>
              </a:rPr>
              <a:t>xp</a:t>
            </a:r>
            <a:r>
              <a:rPr lang="ja-JP" altLang="en-US" dirty="0" smtClean="0">
                <a:solidFill>
                  <a:srgbClr val="7030A0"/>
                </a:solidFill>
              </a:rPr>
              <a:t>の値（アドレス）を表示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6357950" y="3571876"/>
            <a:ext cx="2571768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7030A0"/>
                </a:solidFill>
              </a:rPr>
              <a:t>*</a:t>
            </a:r>
            <a:r>
              <a:rPr lang="en-US" altLang="ja-JP" dirty="0" err="1" smtClean="0">
                <a:solidFill>
                  <a:srgbClr val="7030A0"/>
                </a:solidFill>
              </a:rPr>
              <a:t>xp</a:t>
            </a:r>
            <a:r>
              <a:rPr lang="ja-JP" altLang="en-US" dirty="0" smtClean="0">
                <a:solidFill>
                  <a:srgbClr val="7030A0"/>
                </a:solidFill>
              </a:rPr>
              <a:t>の値（中身）を表示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正方形/長方形 65"/>
          <p:cNvSpPr/>
          <p:nvPr/>
        </p:nvSpPr>
        <p:spPr>
          <a:xfrm>
            <a:off x="142844" y="428628"/>
            <a:ext cx="2786114" cy="2143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142844" y="642942"/>
            <a:ext cx="2786114" cy="64294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/>
          <p:cNvSpPr/>
          <p:nvPr/>
        </p:nvSpPr>
        <p:spPr>
          <a:xfrm>
            <a:off x="142844" y="1285884"/>
            <a:ext cx="2786082" cy="207170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a = 1; 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("start: f1(a)\n");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f1(a);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("done:  f1(a)\n");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("&amp;a == %u\n", &amp;a);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("start: f2(&amp;a)\n");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f2(&amp;a);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b="1" dirty="0" err="1" smtClean="0">
                <a:solidFill>
                  <a:srgbClr val="C00000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b="1" dirty="0" smtClean="0">
                <a:solidFill>
                  <a:srgbClr val="C00000"/>
                </a:solidFill>
                <a:latin typeface="ＭＳ ゴシック" pitchFamily="49" charset="-128"/>
                <a:ea typeface="ＭＳ ゴシック" pitchFamily="49" charset="-128"/>
              </a:rPr>
              <a:t>("done:  f2(&amp;a)\n");</a:t>
            </a:r>
          </a:p>
          <a:p>
            <a:r>
              <a:rPr lang="en-US" altLang="ja-JP" sz="1200" b="1" dirty="0" smtClean="0">
                <a:solidFill>
                  <a:srgbClr val="C00000"/>
                </a:solidFill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200" b="1" dirty="0" err="1" smtClean="0">
                <a:solidFill>
                  <a:srgbClr val="C00000"/>
                </a:solidFill>
                <a:latin typeface="ＭＳ ゴシック" pitchFamily="49" charset="-128"/>
                <a:ea typeface="ＭＳ ゴシック" pitchFamily="49" charset="-128"/>
              </a:rPr>
              <a:t>printf</a:t>
            </a:r>
            <a:r>
              <a:rPr lang="en-US" altLang="ja-JP" sz="1200" b="1" dirty="0" smtClean="0">
                <a:solidFill>
                  <a:srgbClr val="C00000"/>
                </a:solidFill>
                <a:latin typeface="ＭＳ ゴシック" pitchFamily="49" charset="-128"/>
                <a:ea typeface="ＭＳ ゴシック" pitchFamily="49" charset="-128"/>
              </a:rPr>
              <a:t>("a == %d\n", a);</a:t>
            </a:r>
            <a:endParaRPr kumimoji="1" lang="ja-JP" altLang="en-US" sz="1200" b="1" dirty="0">
              <a:solidFill>
                <a:srgbClr val="C0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142844" y="3357586"/>
            <a:ext cx="2786114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92D050"/>
                </a:solidFill>
              </a:rPr>
              <a:t>return 0;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0" y="0"/>
            <a:ext cx="16022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00B050"/>
                </a:solidFill>
              </a:rPr>
              <a:t>int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main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1500166" y="714380"/>
            <a:ext cx="1357322" cy="428628"/>
          </a:xfrm>
          <a:prstGeom prst="rect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</a:rPr>
              <a:t>2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14282" y="714380"/>
            <a:ext cx="116519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変数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a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0" y="4000504"/>
            <a:ext cx="3214678" cy="28574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200" dirty="0" smtClean="0">
                <a:solidFill>
                  <a:schemeClr val="tx1"/>
                </a:solidFill>
              </a:rPr>
              <a:t>a==1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start: f1(a)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        x == 1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        x == 2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done: f1(a)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a==1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&amp;a==4026529420d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start: f2(&amp;a)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1200" dirty="0" err="1" smtClean="0">
                <a:solidFill>
                  <a:schemeClr val="tx1"/>
                </a:solidFill>
              </a:rPr>
              <a:t>xp</a:t>
            </a:r>
            <a:r>
              <a:rPr lang="en-US" altLang="ja-JP" sz="1200" dirty="0" smtClean="0">
                <a:solidFill>
                  <a:schemeClr val="tx1"/>
                </a:solidFill>
              </a:rPr>
              <a:t>== 4026529420d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        *</a:t>
            </a:r>
            <a:r>
              <a:rPr lang="en-US" altLang="ja-JP" sz="1200" dirty="0" err="1" smtClean="0">
                <a:solidFill>
                  <a:schemeClr val="tx1"/>
                </a:solidFill>
              </a:rPr>
              <a:t>xp</a:t>
            </a:r>
            <a:r>
              <a:rPr lang="en-US" altLang="ja-JP" sz="1200" dirty="0" smtClean="0">
                <a:solidFill>
                  <a:schemeClr val="tx1"/>
                </a:solidFill>
              </a:rPr>
              <a:t>==1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         </a:t>
            </a:r>
            <a:r>
              <a:rPr lang="en-US" altLang="ja-JP" sz="1200" dirty="0" err="1" smtClean="0">
                <a:solidFill>
                  <a:schemeClr val="tx1"/>
                </a:solidFill>
              </a:rPr>
              <a:t>xp</a:t>
            </a:r>
            <a:r>
              <a:rPr lang="en-US" altLang="ja-JP" sz="1200" dirty="0" smtClean="0">
                <a:solidFill>
                  <a:schemeClr val="tx1"/>
                </a:solidFill>
              </a:rPr>
              <a:t>== 4026529420d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        *</a:t>
            </a:r>
            <a:r>
              <a:rPr lang="en-US" altLang="ja-JP" sz="1200" dirty="0" err="1" smtClean="0">
                <a:solidFill>
                  <a:schemeClr val="tx1"/>
                </a:solidFill>
              </a:rPr>
              <a:t>xp</a:t>
            </a:r>
            <a:r>
              <a:rPr lang="en-US" altLang="ja-JP" sz="1200" dirty="0" smtClean="0">
                <a:solidFill>
                  <a:schemeClr val="tx1"/>
                </a:solidFill>
              </a:rPr>
              <a:t>==2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done: f2(&amp;a)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a==2</a:t>
            </a:r>
          </a:p>
          <a:p>
            <a:endParaRPr lang="en-US" altLang="ja-JP" sz="1200" dirty="0" smtClean="0">
              <a:solidFill>
                <a:schemeClr val="tx1"/>
              </a:solidFill>
            </a:endParaRPr>
          </a:p>
          <a:p>
            <a:endParaRPr lang="en-US" altLang="ja-JP" sz="1200" dirty="0" smtClean="0">
              <a:solidFill>
                <a:schemeClr val="tx1"/>
              </a:solidFill>
            </a:endParaRPr>
          </a:p>
          <a:p>
            <a:endParaRPr lang="en-US" altLang="ja-JP" sz="1200" dirty="0" smtClean="0">
              <a:solidFill>
                <a:schemeClr val="tx1"/>
              </a:solidFill>
            </a:endParaRPr>
          </a:p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142844" y="1000108"/>
            <a:ext cx="138211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/>
              <a:t>&amp;a==4026529420d</a:t>
            </a:r>
          </a:p>
        </p:txBody>
      </p:sp>
      <p:sp>
        <p:nvSpPr>
          <p:cNvPr id="36" name="右矢印 35"/>
          <p:cNvSpPr/>
          <p:nvPr/>
        </p:nvSpPr>
        <p:spPr>
          <a:xfrm>
            <a:off x="142844" y="3214686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5518028"/>
              </p:ext>
            </p:extLst>
          </p:nvPr>
        </p:nvGraphicFramePr>
        <p:xfrm>
          <a:off x="4929190" y="121920"/>
          <a:ext cx="3857652" cy="673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8389"/>
                <a:gridCol w="2149263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中身（</a:t>
                      </a:r>
                      <a:r>
                        <a:rPr kumimoji="1" lang="en-US" altLang="ja-JP" sz="1400" dirty="0" smtClean="0"/>
                        <a:t>1</a:t>
                      </a:r>
                      <a:r>
                        <a:rPr kumimoji="1" lang="ja-JP" altLang="en-US" sz="1400" dirty="0" smtClean="0"/>
                        <a:t>記憶単位は</a:t>
                      </a:r>
                      <a:r>
                        <a:rPr kumimoji="1" lang="en-US" altLang="ja-JP" sz="1400" dirty="0" smtClean="0"/>
                        <a:t>8bit</a:t>
                      </a:r>
                      <a:r>
                        <a:rPr kumimoji="1" lang="ja-JP" altLang="en-US" sz="1400" dirty="0" smtClean="0"/>
                        <a:t>）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0801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0802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0100</a:t>
                      </a:r>
                      <a:r>
                        <a:rPr kumimoji="1" lang="en-US" altLang="ja-JP" sz="1600" baseline="0" dirty="0" smtClean="0"/>
                        <a:t> 1011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0803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1011 1111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0805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0806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</a:t>
                      </a:r>
                      <a:r>
                        <a:rPr kumimoji="1" lang="en-US" altLang="ja-JP" sz="1600" baseline="0" dirty="0" smtClean="0"/>
                        <a:t>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0807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</a:t>
                      </a:r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1 0100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0100 0001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1011 0111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080a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0100 0001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080b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0100 1100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080d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0110 1111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080e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1010 0111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080f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0101 0000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0810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正方形/長方形 16"/>
          <p:cNvSpPr/>
          <p:nvPr/>
        </p:nvSpPr>
        <p:spPr>
          <a:xfrm>
            <a:off x="7143768" y="2193598"/>
            <a:ext cx="1643074" cy="128588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500594" y="2122160"/>
            <a:ext cx="452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&amp;a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786578" y="2193598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85752" y="214290"/>
            <a:ext cx="3288464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main(void)</a:t>
            </a:r>
          </a:p>
          <a:p>
            <a:r>
              <a:rPr lang="en-US" altLang="ja-JP" dirty="0"/>
              <a:t>{</a:t>
            </a:r>
            <a:endParaRPr kumimoji="1" lang="en-US" altLang="ja-JP" dirty="0" smtClean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</a:t>
            </a:r>
            <a:r>
              <a:rPr kumimoji="1" lang="en-US" altLang="ja-JP" dirty="0" smtClean="0">
                <a:solidFill>
                  <a:srgbClr val="00B0F0"/>
                </a:solidFill>
              </a:rPr>
              <a:t>a</a:t>
            </a:r>
            <a:r>
              <a:rPr kumimoji="1" lang="en-US" altLang="ja-JP" dirty="0" smtClean="0"/>
              <a:t>;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*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r>
              <a:rPr lang="en-US" altLang="ja-JP" dirty="0" smtClean="0"/>
              <a:t>;</a:t>
            </a:r>
          </a:p>
          <a:p>
            <a:endParaRPr lang="en-US" altLang="ja-JP" dirty="0" smtClean="0"/>
          </a:p>
          <a:p>
            <a:r>
              <a:rPr lang="ja-JP" altLang="en-US" dirty="0" smtClean="0">
                <a:solidFill>
                  <a:srgbClr val="00B050"/>
                </a:solidFill>
              </a:rPr>
              <a:t>    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r>
              <a:rPr lang="en-US" altLang="ja-JP" dirty="0" smtClean="0">
                <a:solidFill>
                  <a:srgbClr val="00B050"/>
                </a:solidFill>
              </a:rPr>
              <a:t> </a:t>
            </a:r>
            <a:r>
              <a:rPr lang="en-US" altLang="ja-JP" dirty="0" smtClean="0"/>
              <a:t>= &amp;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;</a:t>
            </a:r>
          </a:p>
          <a:p>
            <a:endParaRPr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 = 20;</a:t>
            </a:r>
            <a:endParaRPr kumimoji="1"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(“a:</a:t>
            </a:r>
            <a:r>
              <a:rPr lang="en-US" altLang="ja-JP" dirty="0" smtClean="0">
                <a:solidFill>
                  <a:srgbClr val="00B050"/>
                </a:solidFill>
              </a:rPr>
              <a:t>%x </a:t>
            </a:r>
            <a:r>
              <a:rPr lang="en-US" altLang="ja-JP" dirty="0" smtClean="0"/>
              <a:t>= </a:t>
            </a:r>
            <a:r>
              <a:rPr lang="en-US" altLang="ja-JP" dirty="0" smtClean="0">
                <a:solidFill>
                  <a:srgbClr val="00B0F0"/>
                </a:solidFill>
              </a:rPr>
              <a:t>%d</a:t>
            </a:r>
            <a:r>
              <a:rPr lang="en-US" altLang="ja-JP" dirty="0" smtClean="0"/>
              <a:t>\n”, </a:t>
            </a:r>
            <a:r>
              <a:rPr lang="en-US" altLang="ja-JP" dirty="0" smtClean="0">
                <a:solidFill>
                  <a:srgbClr val="00B050"/>
                </a:solidFill>
              </a:rPr>
              <a:t>&amp;a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);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  </a:t>
            </a:r>
            <a:r>
              <a:rPr lang="en-US" altLang="ja-JP" dirty="0" smtClean="0">
                <a:solidFill>
                  <a:srgbClr val="00B0F0"/>
                </a:solidFill>
              </a:rPr>
              <a:t>*</a:t>
            </a:r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r>
              <a:rPr lang="en-US" altLang="ja-JP" dirty="0" smtClean="0">
                <a:solidFill>
                  <a:srgbClr val="00B0F0"/>
                </a:solidFill>
              </a:rPr>
              <a:t> = *</a:t>
            </a:r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r>
              <a:rPr lang="en-US" altLang="ja-JP" dirty="0" smtClean="0">
                <a:solidFill>
                  <a:srgbClr val="00B0F0"/>
                </a:solidFill>
              </a:rPr>
              <a:t> </a:t>
            </a:r>
            <a:r>
              <a:rPr lang="en-US" altLang="ja-JP" dirty="0" smtClean="0"/>
              <a:t>+1;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</a:t>
            </a:r>
            <a:r>
              <a:rPr lang="en-US" altLang="ja-JP" dirty="0" err="1" smtClean="0"/>
              <a:t>ap</a:t>
            </a:r>
            <a:r>
              <a:rPr lang="en-US" altLang="ja-JP" dirty="0" smtClean="0"/>
              <a:t>:%x=%d\n”, 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*</a:t>
            </a:r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r>
              <a:rPr lang="en-US" altLang="ja-JP" dirty="0" smtClean="0"/>
              <a:t>);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  return 0;</a:t>
            </a:r>
          </a:p>
          <a:p>
            <a:r>
              <a:rPr kumimoji="1" lang="en-US" altLang="ja-JP" dirty="0"/>
              <a:t>}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4929190" y="121920"/>
          <a:ext cx="3857652" cy="673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8389"/>
                <a:gridCol w="2149263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中身（</a:t>
                      </a:r>
                      <a:r>
                        <a:rPr kumimoji="1" lang="en-US" altLang="ja-JP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記憶単位は</a:t>
                      </a:r>
                      <a:r>
                        <a:rPr kumimoji="1" lang="en-US" altLang="ja-JP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8bit</a:t>
                      </a: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）</a:t>
                      </a:r>
                      <a:endParaRPr kumimoji="1" lang="ja-JP" altLang="en-U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0801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0802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0100</a:t>
                      </a:r>
                      <a:r>
                        <a:rPr kumimoji="1" lang="en-US" altLang="ja-JP" sz="1600" baseline="0" dirty="0" smtClean="0"/>
                        <a:t> 1011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0803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1011 1111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0805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0806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</a:t>
                      </a:r>
                      <a:r>
                        <a:rPr kumimoji="1" lang="en-US" altLang="ja-JP" sz="1600" baseline="0" dirty="0" smtClean="0"/>
                        <a:t>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0807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</a:t>
                      </a:r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1 0100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0100 0001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1011 0111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080a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0100 0001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080b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0100 0000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080d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1110 1010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080e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0000 1000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080f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0000 0100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0810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正方形/長方形 16"/>
          <p:cNvSpPr/>
          <p:nvPr/>
        </p:nvSpPr>
        <p:spPr>
          <a:xfrm>
            <a:off x="7143768" y="2193598"/>
            <a:ext cx="1643074" cy="128588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500594" y="2122160"/>
            <a:ext cx="452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&amp;a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786578" y="2193598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85752" y="214290"/>
            <a:ext cx="3288464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main(void)</a:t>
            </a:r>
          </a:p>
          <a:p>
            <a:r>
              <a:rPr lang="en-US" altLang="ja-JP" dirty="0"/>
              <a:t>{</a:t>
            </a:r>
            <a:endParaRPr kumimoji="1" lang="en-US" altLang="ja-JP" dirty="0" smtClean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</a:t>
            </a:r>
            <a:r>
              <a:rPr kumimoji="1" lang="en-US" altLang="ja-JP" dirty="0" smtClean="0">
                <a:solidFill>
                  <a:srgbClr val="00B0F0"/>
                </a:solidFill>
              </a:rPr>
              <a:t>a</a:t>
            </a:r>
            <a:r>
              <a:rPr kumimoji="1" lang="en-US" altLang="ja-JP" dirty="0" smtClean="0"/>
              <a:t>;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*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r>
              <a:rPr lang="en-US" altLang="ja-JP" dirty="0" smtClean="0"/>
              <a:t>;</a:t>
            </a:r>
          </a:p>
          <a:p>
            <a:endParaRPr lang="en-US" altLang="ja-JP" dirty="0" smtClean="0"/>
          </a:p>
          <a:p>
            <a:r>
              <a:rPr lang="ja-JP" altLang="en-US" dirty="0" smtClean="0">
                <a:solidFill>
                  <a:srgbClr val="00B050"/>
                </a:solidFill>
              </a:rPr>
              <a:t>    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r>
              <a:rPr lang="en-US" altLang="ja-JP" dirty="0" smtClean="0">
                <a:solidFill>
                  <a:srgbClr val="00B050"/>
                </a:solidFill>
              </a:rPr>
              <a:t> </a:t>
            </a:r>
            <a:r>
              <a:rPr lang="en-US" altLang="ja-JP" dirty="0" smtClean="0"/>
              <a:t>= &amp;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;</a:t>
            </a:r>
          </a:p>
          <a:p>
            <a:endParaRPr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 = 20;</a:t>
            </a:r>
            <a:endParaRPr kumimoji="1"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(“a:</a:t>
            </a:r>
            <a:r>
              <a:rPr lang="en-US" altLang="ja-JP" dirty="0" smtClean="0">
                <a:solidFill>
                  <a:srgbClr val="00B050"/>
                </a:solidFill>
              </a:rPr>
              <a:t>%x </a:t>
            </a:r>
            <a:r>
              <a:rPr lang="en-US" altLang="ja-JP" dirty="0" smtClean="0"/>
              <a:t>= </a:t>
            </a:r>
            <a:r>
              <a:rPr lang="en-US" altLang="ja-JP" dirty="0" smtClean="0">
                <a:solidFill>
                  <a:srgbClr val="00B0F0"/>
                </a:solidFill>
              </a:rPr>
              <a:t>%d</a:t>
            </a:r>
            <a:r>
              <a:rPr lang="en-US" altLang="ja-JP" dirty="0" smtClean="0"/>
              <a:t>\n”, </a:t>
            </a:r>
            <a:r>
              <a:rPr lang="en-US" altLang="ja-JP" dirty="0" smtClean="0">
                <a:solidFill>
                  <a:srgbClr val="00B050"/>
                </a:solidFill>
              </a:rPr>
              <a:t>&amp;a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);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  </a:t>
            </a:r>
            <a:r>
              <a:rPr lang="en-US" altLang="ja-JP" dirty="0" smtClean="0">
                <a:solidFill>
                  <a:srgbClr val="00B0F0"/>
                </a:solidFill>
              </a:rPr>
              <a:t>*</a:t>
            </a:r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r>
              <a:rPr lang="en-US" altLang="ja-JP" dirty="0" smtClean="0">
                <a:solidFill>
                  <a:srgbClr val="00B0F0"/>
                </a:solidFill>
              </a:rPr>
              <a:t> = *</a:t>
            </a:r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r>
              <a:rPr lang="en-US" altLang="ja-JP" dirty="0" smtClean="0">
                <a:solidFill>
                  <a:srgbClr val="00B0F0"/>
                </a:solidFill>
              </a:rPr>
              <a:t> </a:t>
            </a:r>
            <a:r>
              <a:rPr lang="en-US" altLang="ja-JP" dirty="0" smtClean="0"/>
              <a:t>+1;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</a:t>
            </a:r>
            <a:r>
              <a:rPr lang="en-US" altLang="ja-JP" dirty="0" err="1" smtClean="0"/>
              <a:t>ap</a:t>
            </a:r>
            <a:r>
              <a:rPr lang="en-US" altLang="ja-JP" dirty="0" smtClean="0"/>
              <a:t>:%x=%d\n”, 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*</a:t>
            </a:r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r>
              <a:rPr lang="en-US" altLang="ja-JP" dirty="0" smtClean="0"/>
              <a:t>);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  return 0;</a:t>
            </a:r>
          </a:p>
          <a:p>
            <a:r>
              <a:rPr kumimoji="1" lang="en-US" altLang="ja-JP" dirty="0"/>
              <a:t>}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grpSp>
        <p:nvGrpSpPr>
          <p:cNvPr id="2" name="グループ化 15"/>
          <p:cNvGrpSpPr/>
          <p:nvPr/>
        </p:nvGrpSpPr>
        <p:grpSpPr>
          <a:xfrm>
            <a:off x="0" y="4786322"/>
            <a:ext cx="3286148" cy="797960"/>
            <a:chOff x="4572000" y="2928934"/>
            <a:chExt cx="3286148" cy="797960"/>
          </a:xfrm>
        </p:grpSpPr>
        <p:sp>
          <p:nvSpPr>
            <p:cNvPr id="28" name="正方形/長方形 27"/>
            <p:cNvSpPr/>
            <p:nvPr/>
          </p:nvSpPr>
          <p:spPr>
            <a:xfrm>
              <a:off x="5000628" y="3000372"/>
              <a:ext cx="2857520" cy="28575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>
                  <a:solidFill>
                    <a:srgbClr val="00B050"/>
                  </a:solidFill>
                </a:rPr>
                <a:t>0x 40ea 0804</a:t>
              </a:r>
              <a:endParaRPr kumimoji="1" lang="ja-JP" altLang="en-US" dirty="0">
                <a:solidFill>
                  <a:srgbClr val="00B050"/>
                </a:solidFill>
              </a:endParaRPr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4572000" y="2928934"/>
              <a:ext cx="5229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 </a:t>
              </a:r>
              <a:r>
                <a:rPr lang="en-US" altLang="ja-JP" dirty="0" err="1" smtClean="0">
                  <a:solidFill>
                    <a:srgbClr val="00B050"/>
                  </a:solidFill>
                </a:rPr>
                <a:t>ap</a:t>
              </a:r>
              <a:r>
                <a:rPr lang="en-US" altLang="ja-JP" dirty="0" smtClean="0"/>
                <a:t> </a:t>
              </a:r>
              <a:endParaRPr kumimoji="1" lang="ja-JP" altLang="en-US" dirty="0"/>
            </a:p>
          </p:txBody>
        </p:sp>
        <p:cxnSp>
          <p:nvCxnSpPr>
            <p:cNvPr id="30" name="直線矢印コネクタ 29"/>
            <p:cNvCxnSpPr/>
            <p:nvPr/>
          </p:nvCxnSpPr>
          <p:spPr>
            <a:xfrm>
              <a:off x="5072066" y="3500438"/>
              <a:ext cx="2714644" cy="1588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テキスト ボックス 30"/>
            <p:cNvSpPr txBox="1"/>
            <p:nvPr/>
          </p:nvSpPr>
          <p:spPr>
            <a:xfrm>
              <a:off x="5429256" y="3357562"/>
              <a:ext cx="2023311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 </a:t>
              </a:r>
              <a:r>
                <a:rPr lang="ja-JP" altLang="en-US" dirty="0" smtClean="0"/>
                <a:t>ポインタ型（</a:t>
              </a:r>
              <a:r>
                <a:rPr lang="en-US" altLang="ja-JP" dirty="0" smtClean="0"/>
                <a:t>32bit</a:t>
              </a:r>
              <a:r>
                <a:rPr lang="ja-JP" altLang="en-US" dirty="0" smtClean="0"/>
                <a:t>）</a:t>
              </a:r>
              <a:r>
                <a:rPr lang="en-US" altLang="ja-JP" dirty="0" smtClean="0"/>
                <a:t> </a:t>
              </a:r>
              <a:endParaRPr kumimoji="1" lang="ja-JP" altLang="en-US" dirty="0"/>
            </a:p>
          </p:txBody>
        </p:sp>
      </p:grpSp>
      <p:sp>
        <p:nvSpPr>
          <p:cNvPr id="12" name="右矢印 11"/>
          <p:cNvSpPr/>
          <p:nvPr/>
        </p:nvSpPr>
        <p:spPr>
          <a:xfrm>
            <a:off x="142844" y="1714488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" name="直線矢印コネクタ 13"/>
          <p:cNvCxnSpPr>
            <a:stCxn id="18" idx="3"/>
          </p:cNvCxnSpPr>
          <p:nvPr/>
        </p:nvCxnSpPr>
        <p:spPr>
          <a:xfrm flipH="1">
            <a:off x="2928926" y="2306826"/>
            <a:ext cx="2024036" cy="269381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/>
          <p:cNvSpPr txBox="1"/>
          <p:nvPr/>
        </p:nvSpPr>
        <p:spPr>
          <a:xfrm>
            <a:off x="3214678" y="4000504"/>
            <a:ext cx="64633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代入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28596" y="5715016"/>
            <a:ext cx="26420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アドレスを「値」として保持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3121643"/>
              </p:ext>
            </p:extLst>
          </p:nvPr>
        </p:nvGraphicFramePr>
        <p:xfrm>
          <a:off x="4929190" y="121920"/>
          <a:ext cx="3857652" cy="673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8389"/>
                <a:gridCol w="2149263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中身（</a:t>
                      </a:r>
                      <a:r>
                        <a:rPr kumimoji="1" lang="en-US" altLang="ja-JP" sz="1400" dirty="0" smtClean="0"/>
                        <a:t>1</a:t>
                      </a:r>
                      <a:r>
                        <a:rPr kumimoji="1" lang="ja-JP" altLang="en-US" sz="1400" dirty="0" smtClean="0"/>
                        <a:t>記憶単位は</a:t>
                      </a:r>
                      <a:r>
                        <a:rPr kumimoji="1" lang="en-US" altLang="ja-JP" sz="1400" dirty="0" smtClean="0"/>
                        <a:t>8bit</a:t>
                      </a:r>
                      <a:r>
                        <a:rPr kumimoji="1" lang="ja-JP" altLang="en-US" sz="1400" dirty="0" smtClean="0"/>
                        <a:t>）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0801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0802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0100</a:t>
                      </a:r>
                      <a:r>
                        <a:rPr kumimoji="1" lang="en-US" altLang="ja-JP" sz="1600" baseline="0" dirty="0" smtClean="0"/>
                        <a:t> 1011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0803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1011 1111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0805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0806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</a:t>
                      </a:r>
                      <a:r>
                        <a:rPr kumimoji="1" lang="en-US" altLang="ja-JP" sz="1600" baseline="0" dirty="0" smtClean="0"/>
                        <a:t>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0807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</a:t>
                      </a:r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1 0100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0100 0001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1011 0111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080a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0100 0001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080b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0100 0000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080d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1110 1010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080e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0000 1000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080f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0000 0100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0810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正方形/長方形 16"/>
          <p:cNvSpPr/>
          <p:nvPr/>
        </p:nvSpPr>
        <p:spPr>
          <a:xfrm>
            <a:off x="7143768" y="2193598"/>
            <a:ext cx="1643074" cy="128588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500594" y="2122160"/>
            <a:ext cx="452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&amp;a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786578" y="2193598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85752" y="214290"/>
            <a:ext cx="3288464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main(void)</a:t>
            </a:r>
          </a:p>
          <a:p>
            <a:r>
              <a:rPr lang="en-US" altLang="ja-JP" dirty="0"/>
              <a:t>{</a:t>
            </a:r>
            <a:endParaRPr kumimoji="1" lang="en-US" altLang="ja-JP" dirty="0" smtClean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</a:t>
            </a:r>
            <a:r>
              <a:rPr kumimoji="1" lang="en-US" altLang="ja-JP" dirty="0" smtClean="0">
                <a:solidFill>
                  <a:srgbClr val="00B0F0"/>
                </a:solidFill>
              </a:rPr>
              <a:t>a</a:t>
            </a:r>
            <a:r>
              <a:rPr kumimoji="1" lang="en-US" altLang="ja-JP" dirty="0" smtClean="0"/>
              <a:t>;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*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r>
              <a:rPr lang="en-US" altLang="ja-JP" dirty="0" smtClean="0"/>
              <a:t>;</a:t>
            </a:r>
          </a:p>
          <a:p>
            <a:endParaRPr lang="en-US" altLang="ja-JP" dirty="0" smtClean="0"/>
          </a:p>
          <a:p>
            <a:r>
              <a:rPr lang="ja-JP" altLang="en-US" dirty="0" smtClean="0">
                <a:solidFill>
                  <a:srgbClr val="00B050"/>
                </a:solidFill>
              </a:rPr>
              <a:t>    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r>
              <a:rPr lang="en-US" altLang="ja-JP" dirty="0" smtClean="0">
                <a:solidFill>
                  <a:srgbClr val="00B050"/>
                </a:solidFill>
              </a:rPr>
              <a:t> </a:t>
            </a:r>
            <a:r>
              <a:rPr lang="en-US" altLang="ja-JP" dirty="0" smtClean="0"/>
              <a:t>= &amp;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;</a:t>
            </a:r>
          </a:p>
          <a:p>
            <a:endParaRPr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 = 20;</a:t>
            </a:r>
            <a:endParaRPr kumimoji="1"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(“a:</a:t>
            </a:r>
            <a:r>
              <a:rPr lang="en-US" altLang="ja-JP" dirty="0" smtClean="0">
                <a:solidFill>
                  <a:srgbClr val="00B050"/>
                </a:solidFill>
              </a:rPr>
              <a:t>%x </a:t>
            </a:r>
            <a:r>
              <a:rPr lang="en-US" altLang="ja-JP" dirty="0" smtClean="0"/>
              <a:t>= </a:t>
            </a:r>
            <a:r>
              <a:rPr lang="en-US" altLang="ja-JP" dirty="0" smtClean="0">
                <a:solidFill>
                  <a:srgbClr val="00B0F0"/>
                </a:solidFill>
              </a:rPr>
              <a:t>%d</a:t>
            </a:r>
            <a:r>
              <a:rPr lang="en-US" altLang="ja-JP" dirty="0" smtClean="0"/>
              <a:t>\n”, </a:t>
            </a:r>
            <a:r>
              <a:rPr lang="en-US" altLang="ja-JP" dirty="0" smtClean="0">
                <a:solidFill>
                  <a:srgbClr val="00B050"/>
                </a:solidFill>
              </a:rPr>
              <a:t>&amp;a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);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  </a:t>
            </a:r>
            <a:r>
              <a:rPr lang="en-US" altLang="ja-JP" dirty="0" smtClean="0">
                <a:solidFill>
                  <a:srgbClr val="00B0F0"/>
                </a:solidFill>
              </a:rPr>
              <a:t>*</a:t>
            </a:r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r>
              <a:rPr lang="en-US" altLang="ja-JP" dirty="0" smtClean="0">
                <a:solidFill>
                  <a:srgbClr val="00B0F0"/>
                </a:solidFill>
              </a:rPr>
              <a:t> = *</a:t>
            </a:r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r>
              <a:rPr lang="en-US" altLang="ja-JP" dirty="0" smtClean="0">
                <a:solidFill>
                  <a:srgbClr val="00B0F0"/>
                </a:solidFill>
              </a:rPr>
              <a:t> </a:t>
            </a:r>
            <a:r>
              <a:rPr lang="en-US" altLang="ja-JP" dirty="0" smtClean="0"/>
              <a:t>+1;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</a:t>
            </a:r>
            <a:r>
              <a:rPr lang="en-US" altLang="ja-JP" dirty="0" err="1" smtClean="0"/>
              <a:t>ap</a:t>
            </a:r>
            <a:r>
              <a:rPr lang="en-US" altLang="ja-JP" dirty="0" smtClean="0"/>
              <a:t>:%x=%d\n”, 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*</a:t>
            </a:r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r>
              <a:rPr lang="en-US" altLang="ja-JP" dirty="0" smtClean="0"/>
              <a:t>);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  return 0;</a:t>
            </a:r>
          </a:p>
          <a:p>
            <a:r>
              <a:rPr kumimoji="1" lang="en-US" altLang="ja-JP" dirty="0"/>
              <a:t>}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12" name="右矢印 11"/>
          <p:cNvSpPr/>
          <p:nvPr/>
        </p:nvSpPr>
        <p:spPr>
          <a:xfrm>
            <a:off x="142844" y="2571744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14282" y="4929198"/>
            <a:ext cx="190468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a: 0x40ea0804=20</a:t>
            </a:r>
          </a:p>
          <a:p>
            <a:endParaRPr lang="en-US" altLang="ja-JP" dirty="0" smtClean="0"/>
          </a:p>
          <a:p>
            <a:r>
              <a:rPr kumimoji="1" lang="ja-JP" altLang="en-US" dirty="0" smtClean="0"/>
              <a:t>と表示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4929190" y="121920"/>
          <a:ext cx="3857652" cy="673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8389"/>
                <a:gridCol w="2149263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中身（</a:t>
                      </a:r>
                      <a:r>
                        <a:rPr kumimoji="1" lang="en-US" altLang="ja-JP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記憶単位は</a:t>
                      </a:r>
                      <a:r>
                        <a:rPr kumimoji="1" lang="en-US" altLang="ja-JP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8bit</a:t>
                      </a: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）</a:t>
                      </a:r>
                      <a:endParaRPr kumimoji="1" lang="ja-JP" altLang="en-U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0801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0802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0100</a:t>
                      </a:r>
                      <a:r>
                        <a:rPr kumimoji="1" lang="en-US" altLang="ja-JP" sz="1600" baseline="0" dirty="0" smtClean="0"/>
                        <a:t> 1011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0803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1011 1111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0805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0806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</a:t>
                      </a:r>
                      <a:r>
                        <a:rPr kumimoji="1" lang="en-US" altLang="ja-JP" sz="1600" baseline="0" dirty="0" smtClean="0"/>
                        <a:t>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0807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</a:t>
                      </a:r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1 0100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0100 0001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1011 0111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080a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0100 0001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080b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0100 0000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080d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1110 1010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080e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0000 1000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080f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0000 0100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0810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正方形/長方形 16"/>
          <p:cNvSpPr/>
          <p:nvPr/>
        </p:nvSpPr>
        <p:spPr>
          <a:xfrm>
            <a:off x="7143768" y="2193598"/>
            <a:ext cx="1643074" cy="128588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500594" y="2122160"/>
            <a:ext cx="452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&amp;a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786578" y="2193598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85752" y="214290"/>
            <a:ext cx="3288464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main(void)</a:t>
            </a:r>
          </a:p>
          <a:p>
            <a:r>
              <a:rPr lang="en-US" altLang="ja-JP" dirty="0"/>
              <a:t>{</a:t>
            </a:r>
            <a:endParaRPr kumimoji="1" lang="en-US" altLang="ja-JP" dirty="0" smtClean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</a:t>
            </a:r>
            <a:r>
              <a:rPr kumimoji="1" lang="en-US" altLang="ja-JP" dirty="0" smtClean="0">
                <a:solidFill>
                  <a:srgbClr val="00B0F0"/>
                </a:solidFill>
              </a:rPr>
              <a:t>a</a:t>
            </a:r>
            <a:r>
              <a:rPr kumimoji="1" lang="en-US" altLang="ja-JP" dirty="0" smtClean="0"/>
              <a:t>;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*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r>
              <a:rPr lang="en-US" altLang="ja-JP" dirty="0" smtClean="0"/>
              <a:t>;</a:t>
            </a:r>
          </a:p>
          <a:p>
            <a:endParaRPr lang="en-US" altLang="ja-JP" dirty="0" smtClean="0"/>
          </a:p>
          <a:p>
            <a:r>
              <a:rPr lang="ja-JP" altLang="en-US" dirty="0" smtClean="0">
                <a:solidFill>
                  <a:srgbClr val="00B050"/>
                </a:solidFill>
              </a:rPr>
              <a:t>    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r>
              <a:rPr lang="en-US" altLang="ja-JP" dirty="0" smtClean="0">
                <a:solidFill>
                  <a:srgbClr val="00B050"/>
                </a:solidFill>
              </a:rPr>
              <a:t> </a:t>
            </a:r>
            <a:r>
              <a:rPr lang="en-US" altLang="ja-JP" dirty="0" smtClean="0"/>
              <a:t>= &amp;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;</a:t>
            </a:r>
          </a:p>
          <a:p>
            <a:endParaRPr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 = 20;</a:t>
            </a:r>
            <a:endParaRPr kumimoji="1"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(“a:</a:t>
            </a:r>
            <a:r>
              <a:rPr lang="en-US" altLang="ja-JP" dirty="0" smtClean="0">
                <a:solidFill>
                  <a:srgbClr val="00B050"/>
                </a:solidFill>
              </a:rPr>
              <a:t>%x </a:t>
            </a:r>
            <a:r>
              <a:rPr lang="en-US" altLang="ja-JP" dirty="0" smtClean="0"/>
              <a:t>= </a:t>
            </a:r>
            <a:r>
              <a:rPr lang="en-US" altLang="ja-JP" dirty="0" smtClean="0">
                <a:solidFill>
                  <a:srgbClr val="00B0F0"/>
                </a:solidFill>
              </a:rPr>
              <a:t>%d</a:t>
            </a:r>
            <a:r>
              <a:rPr lang="en-US" altLang="ja-JP" dirty="0" smtClean="0"/>
              <a:t>\n”, </a:t>
            </a:r>
            <a:r>
              <a:rPr lang="en-US" altLang="ja-JP" dirty="0" smtClean="0">
                <a:solidFill>
                  <a:srgbClr val="00B050"/>
                </a:solidFill>
              </a:rPr>
              <a:t>&amp;a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);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  </a:t>
            </a:r>
            <a:r>
              <a:rPr lang="en-US" altLang="ja-JP" dirty="0" smtClean="0">
                <a:solidFill>
                  <a:srgbClr val="00B0F0"/>
                </a:solidFill>
              </a:rPr>
              <a:t>*</a:t>
            </a:r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r>
              <a:rPr lang="en-US" altLang="ja-JP" dirty="0" smtClean="0">
                <a:solidFill>
                  <a:srgbClr val="00B0F0"/>
                </a:solidFill>
              </a:rPr>
              <a:t> = *</a:t>
            </a:r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r>
              <a:rPr lang="en-US" altLang="ja-JP" dirty="0" smtClean="0">
                <a:solidFill>
                  <a:srgbClr val="00B0F0"/>
                </a:solidFill>
              </a:rPr>
              <a:t> </a:t>
            </a:r>
            <a:r>
              <a:rPr lang="en-US" altLang="ja-JP" dirty="0" smtClean="0"/>
              <a:t>+1;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</a:t>
            </a:r>
            <a:r>
              <a:rPr lang="en-US" altLang="ja-JP" dirty="0" err="1" smtClean="0"/>
              <a:t>ap</a:t>
            </a:r>
            <a:r>
              <a:rPr lang="en-US" altLang="ja-JP" dirty="0" smtClean="0"/>
              <a:t>:%x=%d\n”, 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*</a:t>
            </a:r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r>
              <a:rPr lang="en-US" altLang="ja-JP" dirty="0" smtClean="0"/>
              <a:t>);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  return 0;</a:t>
            </a:r>
          </a:p>
          <a:p>
            <a:r>
              <a:rPr kumimoji="1" lang="en-US" altLang="ja-JP" dirty="0"/>
              <a:t>}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12" name="右矢印 11"/>
          <p:cNvSpPr/>
          <p:nvPr/>
        </p:nvSpPr>
        <p:spPr>
          <a:xfrm>
            <a:off x="142844" y="2571744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14282" y="4929198"/>
            <a:ext cx="1904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a: </a:t>
            </a:r>
            <a:r>
              <a:rPr kumimoji="1" lang="en-US" altLang="ja-JP" dirty="0" smtClean="0">
                <a:solidFill>
                  <a:srgbClr val="00B050"/>
                </a:solidFill>
              </a:rPr>
              <a:t>0x40ea0804</a:t>
            </a:r>
            <a:r>
              <a:rPr kumimoji="1" lang="en-US" altLang="ja-JP" dirty="0" smtClean="0"/>
              <a:t>=</a:t>
            </a:r>
            <a:r>
              <a:rPr kumimoji="1" lang="en-US" altLang="ja-JP" dirty="0" smtClean="0">
                <a:solidFill>
                  <a:srgbClr val="00B0F0"/>
                </a:solidFill>
              </a:rPr>
              <a:t>20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71472" y="4429132"/>
            <a:ext cx="4049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B050"/>
                </a:solidFill>
              </a:rPr>
              <a:t>&amp;a</a:t>
            </a:r>
            <a:r>
              <a:rPr kumimoji="1" lang="en-US" altLang="ja-JP" dirty="0" smtClean="0"/>
              <a:t>: </a:t>
            </a:r>
            <a:r>
              <a:rPr kumimoji="1" lang="ja-JP" altLang="en-US" dirty="0" smtClean="0"/>
              <a:t>変数</a:t>
            </a:r>
            <a:r>
              <a:rPr kumimoji="1" lang="en-US" altLang="ja-JP" dirty="0" smtClean="0"/>
              <a:t>a</a:t>
            </a:r>
            <a:r>
              <a:rPr kumimoji="1" lang="ja-JP" altLang="en-US" dirty="0" err="1" smtClean="0"/>
              <a:t>がメ</a:t>
            </a:r>
            <a:r>
              <a:rPr kumimoji="1" lang="ja-JP" altLang="en-US" dirty="0" smtClean="0"/>
              <a:t>モリのどこにあるかを示す</a:t>
            </a:r>
            <a:endParaRPr kumimoji="1" lang="en-US" altLang="ja-JP" dirty="0" smtClean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643042" y="5429264"/>
            <a:ext cx="2699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変数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に格納されている値</a:t>
            </a:r>
            <a:endParaRPr kumimoji="1" lang="en-US" altLang="ja-JP" dirty="0" smtClean="0"/>
          </a:p>
        </p:txBody>
      </p:sp>
      <p:sp>
        <p:nvSpPr>
          <p:cNvPr id="11" name="下矢印 10"/>
          <p:cNvSpPr/>
          <p:nvPr/>
        </p:nvSpPr>
        <p:spPr>
          <a:xfrm>
            <a:off x="1000100" y="4857760"/>
            <a:ext cx="214314" cy="1428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下矢印 12"/>
          <p:cNvSpPr/>
          <p:nvPr/>
        </p:nvSpPr>
        <p:spPr>
          <a:xfrm flipV="1">
            <a:off x="1785918" y="5286388"/>
            <a:ext cx="214314" cy="1428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4929190" y="121920"/>
          <a:ext cx="3857652" cy="673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8389"/>
                <a:gridCol w="2149263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中身（</a:t>
                      </a:r>
                      <a:r>
                        <a:rPr kumimoji="1" lang="en-US" altLang="ja-JP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記憶単位は</a:t>
                      </a:r>
                      <a:r>
                        <a:rPr kumimoji="1" lang="en-US" altLang="ja-JP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8bit</a:t>
                      </a: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）</a:t>
                      </a:r>
                      <a:endParaRPr kumimoji="1" lang="ja-JP" altLang="en-U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0801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0802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0100</a:t>
                      </a:r>
                      <a:r>
                        <a:rPr kumimoji="1" lang="en-US" altLang="ja-JP" sz="1600" baseline="0" dirty="0" smtClean="0"/>
                        <a:t> 1011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0803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1011 1111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0805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0806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</a:t>
                      </a:r>
                      <a:r>
                        <a:rPr kumimoji="1" lang="en-US" altLang="ja-JP" sz="1600" baseline="0" dirty="0" smtClean="0"/>
                        <a:t>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0807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</a:t>
                      </a:r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1 0100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0100 0001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1011 0111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080a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0100 0001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080b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0100 0000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080d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1110 1010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080e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0000 1000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080f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0000 0100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0810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正方形/長方形 16"/>
          <p:cNvSpPr/>
          <p:nvPr/>
        </p:nvSpPr>
        <p:spPr>
          <a:xfrm>
            <a:off x="7143768" y="2193598"/>
            <a:ext cx="1643074" cy="128588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500594" y="2122160"/>
            <a:ext cx="452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&amp;a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786578" y="2193598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85752" y="214290"/>
            <a:ext cx="3288464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main(void)</a:t>
            </a:r>
          </a:p>
          <a:p>
            <a:r>
              <a:rPr lang="en-US" altLang="ja-JP" dirty="0"/>
              <a:t>{</a:t>
            </a:r>
            <a:endParaRPr kumimoji="1" lang="en-US" altLang="ja-JP" dirty="0" smtClean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</a:t>
            </a:r>
            <a:r>
              <a:rPr kumimoji="1" lang="en-US" altLang="ja-JP" dirty="0" smtClean="0">
                <a:solidFill>
                  <a:srgbClr val="00B0F0"/>
                </a:solidFill>
              </a:rPr>
              <a:t>a</a:t>
            </a:r>
            <a:r>
              <a:rPr kumimoji="1" lang="en-US" altLang="ja-JP" dirty="0" smtClean="0"/>
              <a:t>;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*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r>
              <a:rPr lang="en-US" altLang="ja-JP" dirty="0" smtClean="0"/>
              <a:t>;</a:t>
            </a:r>
          </a:p>
          <a:p>
            <a:endParaRPr lang="en-US" altLang="ja-JP" dirty="0" smtClean="0"/>
          </a:p>
          <a:p>
            <a:r>
              <a:rPr lang="ja-JP" altLang="en-US" dirty="0" smtClean="0">
                <a:solidFill>
                  <a:srgbClr val="00B050"/>
                </a:solidFill>
              </a:rPr>
              <a:t>    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r>
              <a:rPr lang="en-US" altLang="ja-JP" dirty="0" smtClean="0">
                <a:solidFill>
                  <a:srgbClr val="00B050"/>
                </a:solidFill>
              </a:rPr>
              <a:t> </a:t>
            </a:r>
            <a:r>
              <a:rPr lang="en-US" altLang="ja-JP" dirty="0" smtClean="0"/>
              <a:t>= &amp;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;</a:t>
            </a:r>
          </a:p>
          <a:p>
            <a:endParaRPr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 = 20;</a:t>
            </a:r>
            <a:endParaRPr kumimoji="1"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(“a:</a:t>
            </a:r>
            <a:r>
              <a:rPr lang="en-US" altLang="ja-JP" dirty="0" smtClean="0">
                <a:solidFill>
                  <a:srgbClr val="00B050"/>
                </a:solidFill>
              </a:rPr>
              <a:t>%x </a:t>
            </a:r>
            <a:r>
              <a:rPr lang="en-US" altLang="ja-JP" dirty="0" smtClean="0"/>
              <a:t>= </a:t>
            </a:r>
            <a:r>
              <a:rPr lang="en-US" altLang="ja-JP" dirty="0" smtClean="0">
                <a:solidFill>
                  <a:srgbClr val="00B0F0"/>
                </a:solidFill>
              </a:rPr>
              <a:t>%d</a:t>
            </a:r>
            <a:r>
              <a:rPr lang="en-US" altLang="ja-JP" dirty="0" smtClean="0"/>
              <a:t>\n”, </a:t>
            </a:r>
            <a:r>
              <a:rPr lang="en-US" altLang="ja-JP" dirty="0" smtClean="0">
                <a:solidFill>
                  <a:srgbClr val="00B050"/>
                </a:solidFill>
              </a:rPr>
              <a:t>&amp;a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);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  </a:t>
            </a:r>
            <a:r>
              <a:rPr lang="en-US" altLang="ja-JP" dirty="0" smtClean="0">
                <a:solidFill>
                  <a:srgbClr val="00B0F0"/>
                </a:solidFill>
              </a:rPr>
              <a:t>*</a:t>
            </a:r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r>
              <a:rPr lang="en-US" altLang="ja-JP" dirty="0" smtClean="0">
                <a:solidFill>
                  <a:srgbClr val="00B0F0"/>
                </a:solidFill>
              </a:rPr>
              <a:t> = *</a:t>
            </a:r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r>
              <a:rPr lang="en-US" altLang="ja-JP" dirty="0" smtClean="0">
                <a:solidFill>
                  <a:srgbClr val="00B0F0"/>
                </a:solidFill>
              </a:rPr>
              <a:t> </a:t>
            </a:r>
            <a:r>
              <a:rPr lang="en-US" altLang="ja-JP" dirty="0" smtClean="0"/>
              <a:t>+1;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</a:t>
            </a:r>
            <a:r>
              <a:rPr lang="en-US" altLang="ja-JP" dirty="0" err="1" smtClean="0"/>
              <a:t>ap</a:t>
            </a:r>
            <a:r>
              <a:rPr lang="en-US" altLang="ja-JP" dirty="0" smtClean="0"/>
              <a:t>:%x=%d\n”, 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*</a:t>
            </a:r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r>
              <a:rPr lang="en-US" altLang="ja-JP" dirty="0" smtClean="0"/>
              <a:t>);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  return 0;</a:t>
            </a:r>
          </a:p>
          <a:p>
            <a:r>
              <a:rPr kumimoji="1" lang="en-US" altLang="ja-JP" dirty="0"/>
              <a:t>}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grpSp>
        <p:nvGrpSpPr>
          <p:cNvPr id="2" name="グループ化 15"/>
          <p:cNvGrpSpPr/>
          <p:nvPr/>
        </p:nvGrpSpPr>
        <p:grpSpPr>
          <a:xfrm>
            <a:off x="0" y="4786322"/>
            <a:ext cx="3286148" cy="797960"/>
            <a:chOff x="4572000" y="2928934"/>
            <a:chExt cx="3286148" cy="797960"/>
          </a:xfrm>
        </p:grpSpPr>
        <p:sp>
          <p:nvSpPr>
            <p:cNvPr id="28" name="正方形/長方形 27"/>
            <p:cNvSpPr/>
            <p:nvPr/>
          </p:nvSpPr>
          <p:spPr>
            <a:xfrm>
              <a:off x="5000628" y="3000372"/>
              <a:ext cx="2857520" cy="28575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>
                  <a:solidFill>
                    <a:srgbClr val="00B050"/>
                  </a:solidFill>
                </a:rPr>
                <a:t>0x 40ea 0804</a:t>
              </a:r>
              <a:endParaRPr kumimoji="1" lang="ja-JP" altLang="en-US" dirty="0">
                <a:solidFill>
                  <a:srgbClr val="00B050"/>
                </a:solidFill>
              </a:endParaRPr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4572000" y="2928934"/>
              <a:ext cx="5229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 </a:t>
              </a:r>
              <a:r>
                <a:rPr lang="en-US" altLang="ja-JP" dirty="0" err="1" smtClean="0">
                  <a:solidFill>
                    <a:srgbClr val="00B050"/>
                  </a:solidFill>
                </a:rPr>
                <a:t>ap</a:t>
              </a:r>
              <a:r>
                <a:rPr lang="en-US" altLang="ja-JP" dirty="0" smtClean="0"/>
                <a:t> </a:t>
              </a:r>
              <a:endParaRPr kumimoji="1" lang="ja-JP" altLang="en-US" dirty="0"/>
            </a:p>
          </p:txBody>
        </p:sp>
        <p:cxnSp>
          <p:nvCxnSpPr>
            <p:cNvPr id="30" name="直線矢印コネクタ 29"/>
            <p:cNvCxnSpPr/>
            <p:nvPr/>
          </p:nvCxnSpPr>
          <p:spPr>
            <a:xfrm>
              <a:off x="5072066" y="3500438"/>
              <a:ext cx="2714644" cy="1588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テキスト ボックス 30"/>
            <p:cNvSpPr txBox="1"/>
            <p:nvPr/>
          </p:nvSpPr>
          <p:spPr>
            <a:xfrm>
              <a:off x="5429256" y="3357562"/>
              <a:ext cx="2023311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 </a:t>
              </a:r>
              <a:r>
                <a:rPr lang="ja-JP" altLang="en-US" dirty="0" smtClean="0"/>
                <a:t>ポインタ型（</a:t>
              </a:r>
              <a:r>
                <a:rPr lang="en-US" altLang="ja-JP" dirty="0" smtClean="0"/>
                <a:t>32bit</a:t>
              </a:r>
              <a:r>
                <a:rPr lang="ja-JP" altLang="en-US" dirty="0" smtClean="0"/>
                <a:t>）</a:t>
              </a:r>
              <a:r>
                <a:rPr lang="en-US" altLang="ja-JP" dirty="0" smtClean="0"/>
                <a:t> </a:t>
              </a:r>
              <a:endParaRPr kumimoji="1" lang="ja-JP" altLang="en-US" dirty="0"/>
            </a:p>
          </p:txBody>
        </p:sp>
      </p:grpSp>
      <p:sp>
        <p:nvSpPr>
          <p:cNvPr id="12" name="右矢印 11"/>
          <p:cNvSpPr/>
          <p:nvPr/>
        </p:nvSpPr>
        <p:spPr>
          <a:xfrm>
            <a:off x="142844" y="3071810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28596" y="5715016"/>
            <a:ext cx="26420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アドレスを「値」として保持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4929190" y="121920"/>
          <a:ext cx="3857652" cy="673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8389"/>
                <a:gridCol w="2149263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中身（</a:t>
                      </a:r>
                      <a:r>
                        <a:rPr kumimoji="1" lang="en-US" altLang="ja-JP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記憶単位は</a:t>
                      </a:r>
                      <a:r>
                        <a:rPr kumimoji="1" lang="en-US" altLang="ja-JP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8bit</a:t>
                      </a: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）</a:t>
                      </a:r>
                      <a:endParaRPr kumimoji="1" lang="ja-JP" altLang="en-U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0801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0802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0100</a:t>
                      </a:r>
                      <a:r>
                        <a:rPr kumimoji="1" lang="en-US" altLang="ja-JP" sz="1600" baseline="0" dirty="0" smtClean="0"/>
                        <a:t> 1011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0803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1011 1111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0805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0806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</a:t>
                      </a:r>
                      <a:r>
                        <a:rPr kumimoji="1" lang="en-US" altLang="ja-JP" sz="1600" baseline="0" dirty="0" smtClean="0"/>
                        <a:t>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0807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</a:t>
                      </a:r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1 0100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0100 0001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1011 0111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080a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0100 0001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080b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0100 0000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080d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1110 1010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080e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0000 1000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080f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0000 0100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0810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2" name="グループ化 15"/>
          <p:cNvGrpSpPr/>
          <p:nvPr/>
        </p:nvGrpSpPr>
        <p:grpSpPr>
          <a:xfrm>
            <a:off x="0" y="4786322"/>
            <a:ext cx="3286148" cy="1074959"/>
            <a:chOff x="4572000" y="2928934"/>
            <a:chExt cx="3286148" cy="1074959"/>
          </a:xfrm>
        </p:grpSpPr>
        <p:sp>
          <p:nvSpPr>
            <p:cNvPr id="28" name="正方形/長方形 27"/>
            <p:cNvSpPr/>
            <p:nvPr/>
          </p:nvSpPr>
          <p:spPr>
            <a:xfrm>
              <a:off x="5000628" y="3000372"/>
              <a:ext cx="2857520" cy="28575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>
                  <a:solidFill>
                    <a:srgbClr val="00B050"/>
                  </a:solidFill>
                </a:rPr>
                <a:t>0x 40ea 0804</a:t>
              </a:r>
              <a:endParaRPr kumimoji="1" lang="ja-JP" altLang="en-US" dirty="0">
                <a:solidFill>
                  <a:srgbClr val="00B050"/>
                </a:solidFill>
              </a:endParaRPr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4572000" y="2928934"/>
              <a:ext cx="5229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 </a:t>
              </a:r>
              <a:r>
                <a:rPr lang="en-US" altLang="ja-JP" dirty="0" err="1" smtClean="0">
                  <a:solidFill>
                    <a:srgbClr val="00B050"/>
                  </a:solidFill>
                </a:rPr>
                <a:t>ap</a:t>
              </a:r>
              <a:r>
                <a:rPr lang="en-US" altLang="ja-JP" dirty="0" smtClean="0"/>
                <a:t> </a:t>
              </a:r>
              <a:endParaRPr kumimoji="1" lang="ja-JP" altLang="en-US" dirty="0"/>
            </a:p>
          </p:txBody>
        </p:sp>
        <p:cxnSp>
          <p:nvCxnSpPr>
            <p:cNvPr id="30" name="直線矢印コネクタ 29"/>
            <p:cNvCxnSpPr/>
            <p:nvPr/>
          </p:nvCxnSpPr>
          <p:spPr>
            <a:xfrm>
              <a:off x="5072066" y="3500438"/>
              <a:ext cx="2714644" cy="1588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テキスト ボックス 30"/>
            <p:cNvSpPr txBox="1"/>
            <p:nvPr/>
          </p:nvSpPr>
          <p:spPr>
            <a:xfrm>
              <a:off x="5429256" y="3357562"/>
              <a:ext cx="1970411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 </a:t>
              </a:r>
              <a:r>
                <a:rPr lang="ja-JP" altLang="en-US" dirty="0" smtClean="0"/>
                <a:t>ポインタ型（</a:t>
              </a:r>
              <a:r>
                <a:rPr lang="en-US" altLang="ja-JP" dirty="0" smtClean="0"/>
                <a:t>32bit</a:t>
              </a:r>
              <a:r>
                <a:rPr lang="ja-JP" altLang="en-US" dirty="0" smtClean="0"/>
                <a:t>）</a:t>
              </a:r>
              <a:endParaRPr lang="en-US" altLang="ja-JP" dirty="0" smtClean="0"/>
            </a:p>
            <a:p>
              <a:r>
                <a:rPr lang="ja-JP" altLang="en-US" dirty="0" smtClean="0"/>
                <a:t>参照先は</a:t>
              </a:r>
              <a:r>
                <a:rPr lang="en-US" altLang="ja-JP" dirty="0" err="1" smtClean="0"/>
                <a:t>int</a:t>
              </a:r>
              <a:r>
                <a:rPr lang="ja-JP" altLang="en-US" dirty="0" smtClean="0"/>
                <a:t>型</a:t>
              </a:r>
              <a:r>
                <a:rPr lang="en-US" altLang="ja-JP" dirty="0" smtClean="0"/>
                <a:t> </a:t>
              </a:r>
              <a:endParaRPr kumimoji="1" lang="ja-JP" altLang="en-US" dirty="0"/>
            </a:p>
          </p:txBody>
        </p:sp>
      </p:grpSp>
      <p:sp>
        <p:nvSpPr>
          <p:cNvPr id="12" name="右矢印 11"/>
          <p:cNvSpPr/>
          <p:nvPr/>
        </p:nvSpPr>
        <p:spPr>
          <a:xfrm>
            <a:off x="142844" y="3071810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85752" y="214290"/>
            <a:ext cx="3288464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main(void)</a:t>
            </a:r>
          </a:p>
          <a:p>
            <a:r>
              <a:rPr lang="en-US" altLang="ja-JP" dirty="0"/>
              <a:t>{</a:t>
            </a:r>
            <a:endParaRPr kumimoji="1" lang="en-US" altLang="ja-JP" dirty="0" smtClean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</a:t>
            </a:r>
            <a:r>
              <a:rPr kumimoji="1" lang="en-US" altLang="ja-JP" dirty="0" smtClean="0">
                <a:solidFill>
                  <a:srgbClr val="00B0F0"/>
                </a:solidFill>
              </a:rPr>
              <a:t>a</a:t>
            </a:r>
            <a:r>
              <a:rPr kumimoji="1" lang="en-US" altLang="ja-JP" dirty="0" smtClean="0"/>
              <a:t>;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*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r>
              <a:rPr lang="en-US" altLang="ja-JP" dirty="0" smtClean="0"/>
              <a:t>;</a:t>
            </a:r>
          </a:p>
          <a:p>
            <a:endParaRPr lang="en-US" altLang="ja-JP" dirty="0" smtClean="0"/>
          </a:p>
          <a:p>
            <a:r>
              <a:rPr lang="ja-JP" altLang="en-US" dirty="0" smtClean="0">
                <a:solidFill>
                  <a:srgbClr val="00B050"/>
                </a:solidFill>
              </a:rPr>
              <a:t>    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r>
              <a:rPr lang="en-US" altLang="ja-JP" dirty="0" smtClean="0">
                <a:solidFill>
                  <a:srgbClr val="00B050"/>
                </a:solidFill>
              </a:rPr>
              <a:t> </a:t>
            </a:r>
            <a:r>
              <a:rPr lang="en-US" altLang="ja-JP" dirty="0" smtClean="0"/>
              <a:t>= &amp;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;</a:t>
            </a:r>
          </a:p>
          <a:p>
            <a:endParaRPr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 = 20;</a:t>
            </a:r>
            <a:endParaRPr kumimoji="1"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(“a:</a:t>
            </a:r>
            <a:r>
              <a:rPr lang="en-US" altLang="ja-JP" dirty="0" smtClean="0">
                <a:solidFill>
                  <a:srgbClr val="00B050"/>
                </a:solidFill>
              </a:rPr>
              <a:t>%x </a:t>
            </a:r>
            <a:r>
              <a:rPr lang="en-US" altLang="ja-JP" dirty="0" smtClean="0"/>
              <a:t>= </a:t>
            </a:r>
            <a:r>
              <a:rPr lang="en-US" altLang="ja-JP" dirty="0" smtClean="0">
                <a:solidFill>
                  <a:srgbClr val="00B0F0"/>
                </a:solidFill>
              </a:rPr>
              <a:t>%d</a:t>
            </a:r>
            <a:r>
              <a:rPr lang="en-US" altLang="ja-JP" dirty="0" smtClean="0"/>
              <a:t>\n”, </a:t>
            </a:r>
            <a:r>
              <a:rPr lang="en-US" altLang="ja-JP" dirty="0" smtClean="0">
                <a:solidFill>
                  <a:srgbClr val="00B050"/>
                </a:solidFill>
              </a:rPr>
              <a:t>&amp;a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);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  </a:t>
            </a:r>
            <a:r>
              <a:rPr lang="en-US" altLang="ja-JP" dirty="0" smtClean="0">
                <a:solidFill>
                  <a:srgbClr val="00B0F0"/>
                </a:solidFill>
              </a:rPr>
              <a:t>*</a:t>
            </a:r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r>
              <a:rPr lang="en-US" altLang="ja-JP" dirty="0" smtClean="0">
                <a:solidFill>
                  <a:srgbClr val="00B0F0"/>
                </a:solidFill>
              </a:rPr>
              <a:t> = *</a:t>
            </a:r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r>
              <a:rPr lang="en-US" altLang="ja-JP" dirty="0" smtClean="0">
                <a:solidFill>
                  <a:srgbClr val="00B0F0"/>
                </a:solidFill>
              </a:rPr>
              <a:t> </a:t>
            </a:r>
            <a:r>
              <a:rPr lang="en-US" altLang="ja-JP" dirty="0" smtClean="0"/>
              <a:t>+1;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</a:t>
            </a:r>
            <a:r>
              <a:rPr lang="en-US" altLang="ja-JP" dirty="0" err="1" smtClean="0"/>
              <a:t>ap</a:t>
            </a:r>
            <a:r>
              <a:rPr lang="en-US" altLang="ja-JP" dirty="0" smtClean="0"/>
              <a:t>:%x=%d\n”, </a:t>
            </a:r>
            <a:r>
              <a:rPr lang="en-US" altLang="ja-JP" dirty="0" err="1" smtClean="0">
                <a:solidFill>
                  <a:srgbClr val="00B050"/>
                </a:solidFill>
              </a:rPr>
              <a:t>ap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*</a:t>
            </a:r>
            <a:r>
              <a:rPr lang="en-US" altLang="ja-JP" dirty="0" err="1" smtClean="0">
                <a:solidFill>
                  <a:srgbClr val="00B0F0"/>
                </a:solidFill>
              </a:rPr>
              <a:t>ap</a:t>
            </a:r>
            <a:r>
              <a:rPr lang="en-US" altLang="ja-JP" dirty="0" smtClean="0"/>
              <a:t>);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  return 0;</a:t>
            </a:r>
          </a:p>
          <a:p>
            <a:r>
              <a:rPr kumimoji="1" lang="en-US" altLang="ja-JP" dirty="0"/>
              <a:t>}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6343</Words>
  <Application>Microsoft Office PowerPoint</Application>
  <PresentationFormat>画面に合わせる (4:3)</PresentationFormat>
  <Paragraphs>1524</Paragraphs>
  <Slides>39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39</vt:i4>
      </vt:variant>
    </vt:vector>
  </HeadingPairs>
  <TitlesOfParts>
    <vt:vector size="40" baseType="lpstr">
      <vt:lpstr>Office テーマ</vt:lpstr>
      <vt:lpstr>アルゴリズムとデータ構造 補足資料5-1 「メモリとポインタ」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集合の表現</dc:title>
  <dc:creator>tommy</dc:creator>
  <cp:lastModifiedBy>Takashi Tomii</cp:lastModifiedBy>
  <cp:revision>66</cp:revision>
  <dcterms:created xsi:type="dcterms:W3CDTF">2008-04-30T07:32:43Z</dcterms:created>
  <dcterms:modified xsi:type="dcterms:W3CDTF">2012-04-02T07:17:47Z</dcterms:modified>
</cp:coreProperties>
</file>