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9" r:id="rId3"/>
    <p:sldId id="258" r:id="rId4"/>
    <p:sldId id="260" r:id="rId5"/>
    <p:sldId id="261" r:id="rId6"/>
    <p:sldId id="267" r:id="rId7"/>
    <p:sldId id="262" r:id="rId8"/>
    <p:sldId id="263" r:id="rId9"/>
    <p:sldId id="268" r:id="rId10"/>
    <p:sldId id="265" r:id="rId11"/>
    <p:sldId id="266" r:id="rId12"/>
    <p:sldId id="264" r:id="rId1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6506-FF58-4CAE-9A91-38A48D5196CD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9C14-55A4-4009-A3E1-FE9ED29878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6506-FF58-4CAE-9A91-38A48D5196CD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9C14-55A4-4009-A3E1-FE9ED29878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6506-FF58-4CAE-9A91-38A48D5196CD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9C14-55A4-4009-A3E1-FE9ED29878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6506-FF58-4CAE-9A91-38A48D5196CD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9C14-55A4-4009-A3E1-FE9ED29878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6506-FF58-4CAE-9A91-38A48D5196CD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9C14-55A4-4009-A3E1-FE9ED29878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6506-FF58-4CAE-9A91-38A48D5196CD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9C14-55A4-4009-A3E1-FE9ED29878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6506-FF58-4CAE-9A91-38A48D5196CD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9C14-55A4-4009-A3E1-FE9ED29878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6506-FF58-4CAE-9A91-38A48D5196CD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9C14-55A4-4009-A3E1-FE9ED29878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6506-FF58-4CAE-9A91-38A48D5196CD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9C14-55A4-4009-A3E1-FE9ED29878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6506-FF58-4CAE-9A91-38A48D5196CD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9C14-55A4-4009-A3E1-FE9ED29878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46506-FF58-4CAE-9A91-38A48D5196CD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9C14-55A4-4009-A3E1-FE9ED29878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46506-FF58-4CAE-9A91-38A48D5196CD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D9C14-55A4-4009-A3E1-FE9ED29878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4-1</a:t>
            </a:r>
            <a:br>
              <a:rPr lang="en-US" altLang="ja-JP" dirty="0" smtClean="0"/>
            </a:br>
            <a:r>
              <a:rPr lang="ja-JP" altLang="en-US" dirty="0" smtClean="0"/>
              <a:t>「メモリと配列」</a:t>
            </a:r>
            <a:endParaRPr kumimoji="1" lang="ja-JP" altLang="en-US" dirty="0"/>
          </a:p>
        </p:txBody>
      </p:sp>
      <p:sp>
        <p:nvSpPr>
          <p:cNvPr id="4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076560"/>
              </p:ext>
            </p:extLst>
          </p:nvPr>
        </p:nvGraphicFramePr>
        <p:xfrm>
          <a:off x="428596" y="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中身（</a:t>
                      </a:r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smtClean="0"/>
                        <a:t>記憶単位は</a:t>
                      </a:r>
                      <a:r>
                        <a:rPr kumimoji="1" lang="en-US" altLang="ja-JP" sz="1400" dirty="0" smtClean="0"/>
                        <a:t>8bit</a:t>
                      </a:r>
                      <a:r>
                        <a:rPr kumimoji="1" lang="ja-JP" altLang="en-US" sz="1400" dirty="0" smtClean="0"/>
                        <a:t>）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FFC000"/>
                          </a:solidFill>
                        </a:rPr>
                        <a:t>0x 40ea 0800</a:t>
                      </a:r>
                      <a:endParaRPr kumimoji="1" lang="ja-JP" altLang="en-US" sz="16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0000 0000</a:t>
                      </a:r>
                      <a:endParaRPr kumimoji="1" lang="ja-JP" altLang="en-US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0000 0000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</a:t>
                      </a:r>
                      <a:r>
                        <a:rPr kumimoji="1" lang="en-US" altLang="ja-JP" sz="1600" baseline="0" dirty="0" smtClean="0">
                          <a:solidFill>
                            <a:srgbClr val="FF0000"/>
                          </a:solidFill>
                        </a:rPr>
                        <a:t> 0000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0000 1000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0000 0000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0000 0000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</a:t>
                      </a:r>
                      <a:r>
                        <a:rPr kumimoji="1" lang="en-US" altLang="ja-JP" sz="1600" baseline="0" dirty="0" smtClean="0">
                          <a:solidFill>
                            <a:srgbClr val="FF0000"/>
                          </a:solidFill>
                        </a:rPr>
                        <a:t> 0000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0000 0010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0000 0000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0000 0000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0000 0000</a:t>
                      </a:r>
                      <a:endParaRPr kumimoji="1" lang="ja-JP" altLang="en-US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0000 0001</a:t>
                      </a:r>
                      <a:endParaRPr kumimoji="1" lang="ja-JP" altLang="en-US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0000 0000</a:t>
                      </a:r>
                      <a:endParaRPr kumimoji="1" lang="ja-JP" altLang="en-US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0000 0000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0000 0000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0000 0111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0000 0000</a:t>
                      </a:r>
                      <a:endParaRPr kumimoji="1" lang="ja-JP" altLang="en-US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4332218" y="0"/>
            <a:ext cx="5081840" cy="480131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FFC000"/>
                </a:solidFill>
              </a:rPr>
              <a:t>k</a:t>
            </a:r>
            <a:r>
              <a:rPr kumimoji="1" lang="en-US" altLang="ja-JP" dirty="0" smtClean="0">
                <a:solidFill>
                  <a:srgbClr val="00B050"/>
                </a:solidFill>
              </a:rPr>
              <a:t>[2]</a:t>
            </a:r>
            <a:r>
              <a:rPr kumimoji="1" lang="en-US" altLang="ja-JP" dirty="0" smtClean="0">
                <a:solidFill>
                  <a:srgbClr val="00B0F0"/>
                </a:solidFill>
              </a:rPr>
              <a:t>[3]</a:t>
            </a:r>
            <a:r>
              <a:rPr kumimoji="1" lang="en-US" altLang="ja-JP" dirty="0" smtClean="0"/>
              <a:t>=</a:t>
            </a:r>
            <a:r>
              <a:rPr kumimoji="1" lang="en-US" altLang="ja-JP" dirty="0" smtClean="0">
                <a:solidFill>
                  <a:srgbClr val="FFC000"/>
                </a:solidFill>
              </a:rPr>
              <a:t>{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00B050"/>
                </a:solidFill>
              </a:rPr>
              <a:t>{</a:t>
            </a:r>
            <a:r>
              <a:rPr kumimoji="1" lang="en-US" altLang="ja-JP" dirty="0" smtClean="0">
                <a:solidFill>
                  <a:srgbClr val="FF0000"/>
                </a:solidFill>
              </a:rPr>
              <a:t>4</a:t>
            </a:r>
            <a:r>
              <a:rPr kumimoji="1" lang="en-US" altLang="ja-JP" dirty="0" smtClean="0"/>
              <a:t>,</a:t>
            </a:r>
            <a:r>
              <a:rPr kumimoji="1" lang="en-US" altLang="ja-JP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dirty="0" smtClean="0"/>
              <a:t>,</a:t>
            </a:r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dirty="0" smtClean="0">
                <a:solidFill>
                  <a:srgbClr val="00B050"/>
                </a:solidFill>
              </a:rPr>
              <a:t>}</a:t>
            </a:r>
            <a:r>
              <a:rPr kumimoji="1" lang="en-US" altLang="ja-JP" dirty="0" smtClean="0"/>
              <a:t>, </a:t>
            </a:r>
            <a:r>
              <a:rPr kumimoji="1" lang="en-US" altLang="ja-JP" dirty="0" smtClean="0">
                <a:solidFill>
                  <a:srgbClr val="00B050"/>
                </a:solidFill>
              </a:rPr>
              <a:t>{</a:t>
            </a:r>
            <a:r>
              <a:rPr kumimoji="1" lang="en-US" altLang="ja-JP" dirty="0" smtClean="0">
                <a:solidFill>
                  <a:srgbClr val="FF0000"/>
                </a:solidFill>
              </a:rPr>
              <a:t>7</a:t>
            </a:r>
            <a:r>
              <a:rPr kumimoji="1" lang="en-US" altLang="ja-JP" dirty="0" smtClean="0"/>
              <a:t>,</a:t>
            </a:r>
            <a:r>
              <a:rPr kumimoji="1" lang="en-US" altLang="ja-JP" dirty="0" smtClean="0">
                <a:solidFill>
                  <a:srgbClr val="FF0000"/>
                </a:solidFill>
              </a:rPr>
              <a:t>10</a:t>
            </a:r>
            <a:r>
              <a:rPr kumimoji="1" lang="en-US" altLang="ja-JP" dirty="0" smtClean="0"/>
              <a:t>,</a:t>
            </a:r>
            <a:r>
              <a:rPr kumimoji="1" lang="en-US" altLang="ja-JP" dirty="0" smtClean="0">
                <a:solidFill>
                  <a:srgbClr val="FF0000"/>
                </a:solidFill>
              </a:rPr>
              <a:t>3</a:t>
            </a:r>
            <a:r>
              <a:rPr kumimoji="1" lang="en-US" altLang="ja-JP" dirty="0" smtClean="0">
                <a:solidFill>
                  <a:srgbClr val="00B050"/>
                </a:solidFill>
              </a:rPr>
              <a:t>}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FFC000"/>
                </a:solidFill>
              </a:rPr>
              <a:t>}</a:t>
            </a:r>
            <a:r>
              <a:rPr kumimoji="1" lang="en-US" altLang="ja-JP" dirty="0" smtClean="0"/>
              <a:t>;</a:t>
            </a:r>
            <a:endParaRPr lang="en-US" altLang="ja-JP" dirty="0">
              <a:solidFill>
                <a:srgbClr val="00B050"/>
              </a:solidFill>
            </a:endParaRPr>
          </a:p>
          <a:p>
            <a:r>
              <a:rPr lang="en-US" altLang="ja-JP" dirty="0" smtClean="0"/>
              <a:t>    </a:t>
            </a:r>
            <a:endParaRPr lang="en-US" altLang="ja-JP" dirty="0">
              <a:solidFill>
                <a:srgbClr val="00B0F0"/>
              </a:solidFill>
            </a:endParaRPr>
          </a:p>
          <a:p>
            <a:r>
              <a:rPr kumimoji="1" lang="en-US" altLang="ja-JP" dirty="0" smtClean="0">
                <a:solidFill>
                  <a:srgbClr val="00B0F0"/>
                </a:solidFill>
              </a:rPr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(“k==</a:t>
            </a:r>
            <a:r>
              <a:rPr lang="en-US" altLang="ja-JP" dirty="0" smtClean="0">
                <a:solidFill>
                  <a:srgbClr val="FFC000"/>
                </a:solidFill>
              </a:rPr>
              <a:t>%x </a:t>
            </a:r>
            <a:r>
              <a:rPr lang="en-US" altLang="ja-JP" dirty="0" smtClean="0">
                <a:solidFill>
                  <a:srgbClr val="00B050"/>
                </a:solidFill>
              </a:rPr>
              <a:t>, </a:t>
            </a:r>
            <a:r>
              <a:rPr lang="en-US" altLang="ja-JP" dirty="0" smtClean="0"/>
              <a:t>(k+1)==</a:t>
            </a:r>
            <a:r>
              <a:rPr lang="en-US" altLang="ja-JP" dirty="0" smtClean="0">
                <a:solidFill>
                  <a:srgbClr val="FFC000"/>
                </a:solidFill>
              </a:rPr>
              <a:t>%x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FFC000"/>
                </a:solidFill>
              </a:rPr>
              <a:t>k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FFC000"/>
                </a:solidFill>
              </a:rPr>
              <a:t>(k+1) </a:t>
            </a:r>
            <a:r>
              <a:rPr lang="en-US" altLang="ja-JP" dirty="0" smtClean="0"/>
              <a:t>);</a:t>
            </a:r>
          </a:p>
          <a:p>
            <a:r>
              <a:rPr lang="en-US" altLang="ja-JP" dirty="0" smtClean="0">
                <a:solidFill>
                  <a:srgbClr val="00B050"/>
                </a:solidFill>
              </a:rPr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(“*k==</a:t>
            </a:r>
            <a:r>
              <a:rPr lang="en-US" altLang="ja-JP" dirty="0" smtClean="0">
                <a:solidFill>
                  <a:srgbClr val="00B050"/>
                </a:solidFill>
              </a:rPr>
              <a:t>%x, </a:t>
            </a:r>
            <a:r>
              <a:rPr lang="en-US" altLang="ja-JP" dirty="0" smtClean="0"/>
              <a:t>*(k+1)==</a:t>
            </a:r>
            <a:r>
              <a:rPr lang="en-US" altLang="ja-JP" dirty="0" smtClean="0">
                <a:solidFill>
                  <a:srgbClr val="00B050"/>
                </a:solidFill>
              </a:rPr>
              <a:t>%x, </a:t>
            </a:r>
            <a:r>
              <a:rPr lang="en-US" altLang="ja-JP" dirty="0" smtClean="0"/>
              <a:t>k[1]==</a:t>
            </a:r>
            <a:r>
              <a:rPr lang="en-US" altLang="ja-JP" dirty="0" smtClean="0">
                <a:solidFill>
                  <a:srgbClr val="00B050"/>
                </a:solidFill>
              </a:rPr>
              <a:t>%x</a:t>
            </a:r>
            <a:r>
              <a:rPr lang="en-US" altLang="ja-JP" dirty="0" smtClean="0"/>
              <a:t>\n”, </a:t>
            </a:r>
          </a:p>
          <a:p>
            <a:r>
              <a:rPr lang="en-US" altLang="ja-JP" dirty="0" smtClean="0">
                <a:solidFill>
                  <a:srgbClr val="00B050"/>
                </a:solidFill>
              </a:rPr>
              <a:t>                                     *</a:t>
            </a:r>
            <a:r>
              <a:rPr lang="en-US" altLang="ja-JP" dirty="0" smtClean="0">
                <a:solidFill>
                  <a:srgbClr val="FFC000"/>
                </a:solidFill>
              </a:rPr>
              <a:t>k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50"/>
                </a:solidFill>
              </a:rPr>
              <a:t>*</a:t>
            </a:r>
            <a:r>
              <a:rPr lang="en-US" altLang="ja-JP" dirty="0" smtClean="0">
                <a:solidFill>
                  <a:srgbClr val="FFC000"/>
                </a:solidFill>
              </a:rPr>
              <a:t>(k+1)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FFC00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k[1]</a:t>
            </a:r>
            <a:r>
              <a:rPr lang="en-US" altLang="ja-JP" dirty="0" smtClean="0">
                <a:solidFill>
                  <a:srgbClr val="00B0F0"/>
                </a:solidFill>
              </a:rPr>
              <a:t> </a:t>
            </a:r>
            <a:r>
              <a:rPr lang="en-US" altLang="ja-JP" dirty="0" smtClean="0"/>
              <a:t>);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(“(*k+1)==</a:t>
            </a:r>
            <a:r>
              <a:rPr lang="en-US" altLang="ja-JP" dirty="0" smtClean="0">
                <a:solidFill>
                  <a:srgbClr val="00B050"/>
                </a:solidFill>
              </a:rPr>
              <a:t>%x</a:t>
            </a:r>
            <a:r>
              <a:rPr lang="en-US" altLang="ja-JP" dirty="0" smtClean="0"/>
              <a:t>, (*k+2)==</a:t>
            </a:r>
            <a:r>
              <a:rPr lang="en-US" altLang="ja-JP" dirty="0" smtClean="0">
                <a:solidFill>
                  <a:srgbClr val="00B050"/>
                </a:solidFill>
              </a:rPr>
              <a:t>%x</a:t>
            </a:r>
            <a:r>
              <a:rPr lang="en-US" altLang="ja-JP" dirty="0" smtClean="0"/>
              <a:t>\n”, </a:t>
            </a:r>
          </a:p>
          <a:p>
            <a:r>
              <a:rPr lang="en-US" altLang="ja-JP" dirty="0" smtClean="0"/>
              <a:t>                                     (</a:t>
            </a:r>
            <a:r>
              <a:rPr lang="en-US" altLang="ja-JP" dirty="0" smtClean="0">
                <a:solidFill>
                  <a:srgbClr val="00B050"/>
                </a:solidFill>
              </a:rPr>
              <a:t>*</a:t>
            </a:r>
            <a:r>
              <a:rPr lang="en-US" altLang="ja-JP" dirty="0" smtClean="0">
                <a:solidFill>
                  <a:srgbClr val="FFC000"/>
                </a:solidFill>
              </a:rPr>
              <a:t>k</a:t>
            </a:r>
            <a:r>
              <a:rPr lang="en-US" altLang="ja-JP" dirty="0" smtClean="0">
                <a:solidFill>
                  <a:srgbClr val="00B050"/>
                </a:solidFill>
              </a:rPr>
              <a:t>+1</a:t>
            </a:r>
            <a:r>
              <a:rPr lang="en-US" altLang="ja-JP" dirty="0" smtClean="0"/>
              <a:t>), (</a:t>
            </a:r>
            <a:r>
              <a:rPr lang="en-US" altLang="ja-JP" dirty="0" smtClean="0">
                <a:solidFill>
                  <a:srgbClr val="00B050"/>
                </a:solidFill>
              </a:rPr>
              <a:t>*</a:t>
            </a:r>
            <a:r>
              <a:rPr lang="en-US" altLang="ja-JP" dirty="0" smtClean="0">
                <a:solidFill>
                  <a:srgbClr val="FFC000"/>
                </a:solidFill>
              </a:rPr>
              <a:t>k</a:t>
            </a:r>
            <a:r>
              <a:rPr lang="en-US" altLang="ja-JP" dirty="0" smtClean="0">
                <a:solidFill>
                  <a:srgbClr val="00B050"/>
                </a:solidFill>
              </a:rPr>
              <a:t>+2</a:t>
            </a:r>
            <a:r>
              <a:rPr lang="en-US" altLang="ja-JP" dirty="0" smtClean="0"/>
              <a:t>) );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(“**k==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  k[0][0]==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 &amp;k[0][0]==</a:t>
            </a:r>
            <a:r>
              <a:rPr lang="en-US" altLang="ja-JP" dirty="0" smtClean="0">
                <a:solidFill>
                  <a:srgbClr val="00B050"/>
                </a:solidFill>
              </a:rPr>
              <a:t>%x</a:t>
            </a:r>
            <a:r>
              <a:rPr lang="en-US" altLang="ja-JP" dirty="0" smtClean="0"/>
              <a:t>\n”,</a:t>
            </a:r>
          </a:p>
          <a:p>
            <a:r>
              <a:rPr lang="en-US" altLang="ja-JP" dirty="0" smtClean="0"/>
              <a:t>                                      </a:t>
            </a:r>
            <a:r>
              <a:rPr lang="en-US" altLang="ja-JP" dirty="0" smtClean="0">
                <a:solidFill>
                  <a:srgbClr val="00B0F0"/>
                </a:solidFill>
              </a:rPr>
              <a:t>*</a:t>
            </a:r>
            <a:r>
              <a:rPr lang="en-US" altLang="ja-JP" dirty="0" smtClean="0">
                <a:solidFill>
                  <a:srgbClr val="00B050"/>
                </a:solidFill>
              </a:rPr>
              <a:t>*</a:t>
            </a:r>
            <a:r>
              <a:rPr lang="en-US" altLang="ja-JP" dirty="0" smtClean="0">
                <a:solidFill>
                  <a:srgbClr val="FFC000"/>
                </a:solidFill>
              </a:rPr>
              <a:t>k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k[0][0]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50"/>
                </a:solidFill>
              </a:rPr>
              <a:t>&amp;</a:t>
            </a:r>
            <a:r>
              <a:rPr lang="en-US" altLang="ja-JP" dirty="0" smtClean="0">
                <a:solidFill>
                  <a:srgbClr val="00B0F0"/>
                </a:solidFill>
              </a:rPr>
              <a:t>k[0][0]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(“*(*(k+1)+1)==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  k[1][1]==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 </a:t>
            </a:r>
          </a:p>
          <a:p>
            <a:r>
              <a:rPr lang="en-US" altLang="ja-JP" dirty="0" smtClean="0"/>
              <a:t>                                                &amp;k[1][1]==</a:t>
            </a:r>
            <a:r>
              <a:rPr lang="en-US" altLang="ja-JP" dirty="0" smtClean="0">
                <a:solidFill>
                  <a:srgbClr val="00B050"/>
                </a:solidFill>
              </a:rPr>
              <a:t>%x</a:t>
            </a:r>
            <a:r>
              <a:rPr lang="en-US" altLang="ja-JP" dirty="0" smtClean="0"/>
              <a:t>\n”,</a:t>
            </a:r>
          </a:p>
          <a:p>
            <a:r>
              <a:rPr lang="en-US" altLang="ja-JP" dirty="0" smtClean="0"/>
              <a:t>                                  </a:t>
            </a:r>
            <a:r>
              <a:rPr lang="en-US" altLang="ja-JP" dirty="0" smtClean="0">
                <a:solidFill>
                  <a:srgbClr val="00B0F0"/>
                </a:solidFill>
              </a:rPr>
              <a:t>*(</a:t>
            </a:r>
            <a:r>
              <a:rPr lang="en-US" altLang="ja-JP" dirty="0" smtClean="0">
                <a:solidFill>
                  <a:srgbClr val="00B050"/>
                </a:solidFill>
              </a:rPr>
              <a:t>*(</a:t>
            </a:r>
            <a:r>
              <a:rPr lang="en-US" altLang="ja-JP" dirty="0" smtClean="0">
                <a:solidFill>
                  <a:srgbClr val="FFC000"/>
                </a:solidFill>
              </a:rPr>
              <a:t>k+1</a:t>
            </a:r>
            <a:r>
              <a:rPr lang="en-US" altLang="ja-JP" dirty="0" smtClean="0">
                <a:solidFill>
                  <a:srgbClr val="00B050"/>
                </a:solidFill>
              </a:rPr>
              <a:t>)+1</a:t>
            </a:r>
            <a:r>
              <a:rPr lang="en-US" altLang="ja-JP" dirty="0" smtClean="0">
                <a:solidFill>
                  <a:srgbClr val="00B0F0"/>
                </a:solidFill>
              </a:rPr>
              <a:t>)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k[1][1]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50"/>
                </a:solidFill>
              </a:rPr>
              <a:t>&amp;</a:t>
            </a:r>
            <a:r>
              <a:rPr lang="en-US" altLang="ja-JP" dirty="0" smtClean="0">
                <a:solidFill>
                  <a:srgbClr val="00B0F0"/>
                </a:solidFill>
              </a:rPr>
              <a:t>k[1][1]</a:t>
            </a:r>
            <a:r>
              <a:rPr lang="en-US" altLang="ja-JP" dirty="0" smtClean="0"/>
              <a:t> 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355510" y="4643446"/>
            <a:ext cx="47884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実行する</a:t>
            </a:r>
            <a:r>
              <a:rPr lang="ja-JP" altLang="en-US" dirty="0" smtClean="0"/>
              <a:t>と、</a:t>
            </a:r>
            <a:r>
              <a:rPr lang="ja-JP" altLang="en-US" dirty="0"/>
              <a:t>以下</a:t>
            </a:r>
            <a:r>
              <a:rPr lang="ja-JP" altLang="en-US" dirty="0" smtClean="0"/>
              <a:t>の結果が出た。</a:t>
            </a:r>
            <a:endParaRPr lang="en-US" altLang="ja-JP" dirty="0" smtClean="0"/>
          </a:p>
          <a:p>
            <a:r>
              <a:rPr lang="en-US" altLang="ja-JP" dirty="0" smtClean="0"/>
              <a:t>k==</a:t>
            </a:r>
            <a:r>
              <a:rPr kumimoji="1" lang="en-US" altLang="ja-JP" dirty="0" smtClean="0">
                <a:solidFill>
                  <a:srgbClr val="FFC000"/>
                </a:solidFill>
              </a:rPr>
              <a:t>40ea0800</a:t>
            </a:r>
            <a:r>
              <a:rPr kumimoji="1" lang="en-US" altLang="ja-JP" dirty="0" smtClean="0"/>
              <a:t>, (k+1)==</a:t>
            </a:r>
            <a:r>
              <a:rPr kumimoji="1" lang="en-US" altLang="ja-JP" dirty="0" smtClean="0">
                <a:solidFill>
                  <a:srgbClr val="FFC000"/>
                </a:solidFill>
              </a:rPr>
              <a:t>40ea080c</a:t>
            </a:r>
          </a:p>
          <a:p>
            <a:r>
              <a:rPr lang="en-US" altLang="ja-JP" dirty="0" smtClean="0"/>
              <a:t>*k==</a:t>
            </a:r>
            <a:r>
              <a:rPr lang="en-US" altLang="ja-JP" dirty="0" smtClean="0">
                <a:solidFill>
                  <a:srgbClr val="00B050"/>
                </a:solidFill>
              </a:rPr>
              <a:t>40ea0800</a:t>
            </a:r>
            <a:r>
              <a:rPr lang="en-US" altLang="ja-JP" dirty="0" smtClean="0"/>
              <a:t>, *(k+1)=</a:t>
            </a:r>
            <a:r>
              <a:rPr lang="en-US" altLang="ja-JP" dirty="0" smtClean="0">
                <a:solidFill>
                  <a:srgbClr val="00B050"/>
                </a:solidFill>
              </a:rPr>
              <a:t>40ea080c</a:t>
            </a:r>
            <a:r>
              <a:rPr lang="en-US" altLang="ja-JP" dirty="0" smtClean="0"/>
              <a:t>, k[1]=</a:t>
            </a:r>
            <a:r>
              <a:rPr lang="en-US" altLang="ja-JP" dirty="0" smtClean="0">
                <a:solidFill>
                  <a:srgbClr val="00B050"/>
                </a:solidFill>
              </a:rPr>
              <a:t>40ea080</a:t>
            </a:r>
            <a:r>
              <a:rPr lang="en-US" altLang="ja-JP" dirty="0" smtClean="0"/>
              <a:t>c</a:t>
            </a:r>
          </a:p>
          <a:p>
            <a:r>
              <a:rPr kumimoji="1" lang="en-US" altLang="ja-JP" dirty="0" smtClean="0"/>
              <a:t>(*k+1)==</a:t>
            </a:r>
            <a:r>
              <a:rPr kumimoji="1" lang="en-US" altLang="ja-JP" dirty="0" smtClean="0">
                <a:solidFill>
                  <a:srgbClr val="00B050"/>
                </a:solidFill>
              </a:rPr>
              <a:t>40ea0804</a:t>
            </a:r>
            <a:r>
              <a:rPr kumimoji="1" lang="en-US" altLang="ja-JP" dirty="0" smtClean="0"/>
              <a:t>, (*k+2)==</a:t>
            </a:r>
            <a:r>
              <a:rPr kumimoji="1" lang="en-US" altLang="ja-JP" dirty="0" smtClean="0">
                <a:solidFill>
                  <a:srgbClr val="00B050"/>
                </a:solidFill>
              </a:rPr>
              <a:t>40ea0808</a:t>
            </a:r>
          </a:p>
          <a:p>
            <a:r>
              <a:rPr lang="en-US" altLang="ja-JP" dirty="0" smtClean="0"/>
              <a:t>**k==</a:t>
            </a:r>
            <a:r>
              <a:rPr lang="en-US" altLang="ja-JP" dirty="0" smtClean="0">
                <a:solidFill>
                  <a:srgbClr val="00B0F0"/>
                </a:solidFill>
              </a:rPr>
              <a:t>4</a:t>
            </a:r>
            <a:r>
              <a:rPr lang="en-US" altLang="ja-JP" dirty="0" smtClean="0"/>
              <a:t>, k[0][0]==</a:t>
            </a:r>
            <a:r>
              <a:rPr lang="en-US" altLang="ja-JP" dirty="0" smtClean="0">
                <a:solidFill>
                  <a:srgbClr val="00B0F0"/>
                </a:solidFill>
              </a:rPr>
              <a:t>4</a:t>
            </a:r>
            <a:r>
              <a:rPr lang="en-US" altLang="ja-JP" dirty="0" smtClean="0"/>
              <a:t>, &amp;k[0][0]==</a:t>
            </a:r>
            <a:r>
              <a:rPr lang="en-US" altLang="ja-JP" dirty="0" smtClean="0">
                <a:solidFill>
                  <a:srgbClr val="00B050"/>
                </a:solidFill>
              </a:rPr>
              <a:t>40ea0800</a:t>
            </a:r>
          </a:p>
          <a:p>
            <a:r>
              <a:rPr kumimoji="1" lang="en-US" altLang="ja-JP" dirty="0" smtClean="0"/>
              <a:t>*(*(k+1)+1)==</a:t>
            </a:r>
            <a:r>
              <a:rPr kumimoji="1" lang="en-US" altLang="ja-JP" dirty="0" smtClean="0">
                <a:solidFill>
                  <a:srgbClr val="00B0F0"/>
                </a:solidFill>
              </a:rPr>
              <a:t>10</a:t>
            </a:r>
            <a:r>
              <a:rPr kumimoji="1" lang="en-US" altLang="ja-JP" dirty="0" smtClean="0"/>
              <a:t>, k[1][1]==</a:t>
            </a:r>
            <a:r>
              <a:rPr kumimoji="1" lang="en-US" altLang="ja-JP" dirty="0" smtClean="0">
                <a:solidFill>
                  <a:srgbClr val="00B0F0"/>
                </a:solidFill>
              </a:rPr>
              <a:t>10</a:t>
            </a:r>
            <a:r>
              <a:rPr kumimoji="1" lang="en-US" altLang="ja-JP" dirty="0" smtClean="0"/>
              <a:t>, </a:t>
            </a:r>
          </a:p>
          <a:p>
            <a:r>
              <a:rPr lang="en-US" altLang="ja-JP" dirty="0" smtClean="0"/>
              <a:t>          </a:t>
            </a:r>
            <a:r>
              <a:rPr kumimoji="1" lang="en-US" altLang="ja-JP" dirty="0" smtClean="0"/>
              <a:t>&amp;k[1][1]==</a:t>
            </a:r>
            <a:r>
              <a:rPr kumimoji="1" lang="en-US" altLang="ja-JP" dirty="0" smtClean="0">
                <a:solidFill>
                  <a:srgbClr val="00B050"/>
                </a:solidFill>
              </a:rPr>
              <a:t>40ea0810</a:t>
            </a:r>
          </a:p>
          <a:p>
            <a:r>
              <a:rPr lang="ja-JP" altLang="en-US" dirty="0" smtClean="0">
                <a:solidFill>
                  <a:srgbClr val="FF0000"/>
                </a:solidFill>
              </a:rPr>
              <a:t>？？？！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643174" y="785794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2643174" y="207167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2643174" y="3357562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2643174" y="4643446"/>
            <a:ext cx="1643074" cy="135732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857356" y="714356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k[0][0]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2643174" y="6000768"/>
            <a:ext cx="1643074" cy="135732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714356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C000"/>
                </a:solidFill>
              </a:rPr>
              <a:t>k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-71438" y="4714884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FFC000"/>
                </a:solidFill>
              </a:rPr>
              <a:t>(k+1)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857356" y="2000240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k[0][1]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857356" y="3357562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k[0][2]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1857356" y="4714884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k[1][0]</a:t>
            </a: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1857356" y="6072206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k[1][1]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1928794" y="714356"/>
            <a:ext cx="2428892" cy="392909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428728" y="500042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k[0]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1928794" y="4643446"/>
            <a:ext cx="2428892" cy="234793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357290" y="4572008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k[1]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1357290" y="2214554"/>
            <a:ext cx="11352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smtClean="0">
                <a:solidFill>
                  <a:srgbClr val="00B050"/>
                </a:solidFill>
              </a:rPr>
              <a:t>(k[0]+1) = (*k+1)</a:t>
            </a: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1357290" y="928670"/>
            <a:ext cx="6767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smtClean="0">
                <a:solidFill>
                  <a:srgbClr val="00B050"/>
                </a:solidFill>
              </a:rPr>
              <a:t>k[0] = *k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1285852" y="3571876"/>
            <a:ext cx="11352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smtClean="0">
                <a:solidFill>
                  <a:srgbClr val="00B050"/>
                </a:solidFill>
              </a:rPr>
              <a:t>(k[0]+2) = (*k+2)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214414" y="4929198"/>
            <a:ext cx="87395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smtClean="0">
                <a:solidFill>
                  <a:srgbClr val="00B050"/>
                </a:solidFill>
              </a:rPr>
              <a:t>k[1]= *(k+1)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1142976" y="6286520"/>
            <a:ext cx="13324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smtClean="0">
                <a:solidFill>
                  <a:srgbClr val="00B050"/>
                </a:solidFill>
              </a:rPr>
              <a:t>(k[1]+1)= (*(k+1)+1)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2643174" y="785794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4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643174" y="207167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2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643174" y="3357562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643174" y="4643446"/>
            <a:ext cx="1643074" cy="135732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7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857356" y="714356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k[0][0]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2643174" y="6000768"/>
            <a:ext cx="1643074" cy="135732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714356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C000"/>
                </a:solidFill>
              </a:rPr>
              <a:t>k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-71438" y="4714884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FFC000"/>
                </a:solidFill>
              </a:rPr>
              <a:t>(k+1)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857356" y="2000240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k[0][1]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857356" y="3357562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k[0][2]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1857356" y="4714884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k[1][0]</a:t>
            </a: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1857356" y="6072206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k[1][1]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1928794" y="714356"/>
            <a:ext cx="2428892" cy="392909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428728" y="500042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k[0]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1928794" y="4643446"/>
            <a:ext cx="2428892" cy="234793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357290" y="4572008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k[1]</a:t>
            </a:r>
          </a:p>
        </p:txBody>
      </p:sp>
      <p:graphicFrame>
        <p:nvGraphicFramePr>
          <p:cNvPr id="27" name="表 26"/>
          <p:cNvGraphicFramePr>
            <a:graphicFrameLocks noGrp="1"/>
          </p:cNvGraphicFramePr>
          <p:nvPr/>
        </p:nvGraphicFramePr>
        <p:xfrm>
          <a:off x="4929190" y="2857496"/>
          <a:ext cx="4063705" cy="2806440"/>
        </p:xfrm>
        <a:graphic>
          <a:graphicData uri="http://schemas.openxmlformats.org/drawingml/2006/table">
            <a:tbl>
              <a:tblPr/>
              <a:tblGrid>
                <a:gridCol w="719919"/>
                <a:gridCol w="891676"/>
                <a:gridCol w="891676"/>
                <a:gridCol w="789353"/>
                <a:gridCol w="771081"/>
              </a:tblGrid>
              <a:tr h="47452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latin typeface="Verdana"/>
                          <a:ea typeface="ＭＳ 明朝"/>
                          <a:cs typeface="Times New Roman"/>
                        </a:rPr>
                        <a:t>k[</a:t>
                      </a:r>
                      <a:r>
                        <a:rPr lang="en-US" sz="1050" kern="100" dirty="0" err="1">
                          <a:latin typeface="Verdana"/>
                          <a:ea typeface="ＭＳ 明朝"/>
                          <a:cs typeface="Times New Roman"/>
                        </a:rPr>
                        <a:t>i</a:t>
                      </a:r>
                      <a:r>
                        <a:rPr lang="en-US" sz="1050" kern="100" dirty="0">
                          <a:latin typeface="Verdana"/>
                          <a:ea typeface="ＭＳ 明朝"/>
                          <a:cs typeface="Times New Roman"/>
                        </a:rPr>
                        <a:t>][j]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latin typeface="Verdana"/>
                          <a:ea typeface="ＭＳ 明朝"/>
                          <a:cs typeface="Times New Roman"/>
                        </a:rPr>
                        <a:t>j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7452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latin typeface="Verdana"/>
                          <a:ea typeface="ＭＳ 明朝"/>
                          <a:cs typeface="Times New Roman"/>
                        </a:rPr>
                        <a:t>i</a:t>
                      </a:r>
                      <a:endParaRPr lang="ja-JP" sz="105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50" kern="100"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latin typeface="Verdana"/>
                          <a:ea typeface="ＭＳ 明朝"/>
                          <a:cs typeface="Times New Roman"/>
                        </a:rPr>
                        <a:t>0</a:t>
                      </a:r>
                      <a:endParaRPr lang="ja-JP" sz="105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latin typeface="Verdana"/>
                          <a:ea typeface="ＭＳ 明朝"/>
                          <a:cs typeface="Times New Roman"/>
                        </a:rPr>
                        <a:t>1</a:t>
                      </a:r>
                      <a:endParaRPr lang="ja-JP" sz="105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latin typeface="Verdana"/>
                          <a:ea typeface="ＭＳ 明朝"/>
                          <a:cs typeface="Times New Roman"/>
                        </a:rPr>
                        <a:t>2</a:t>
                      </a:r>
                      <a:endParaRPr lang="ja-JP" sz="105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90833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latin typeface="Verdana"/>
                          <a:ea typeface="ＭＳ 明朝"/>
                          <a:cs typeface="Times New Roman"/>
                        </a:rPr>
                        <a:t>0</a:t>
                      </a:r>
                      <a:endParaRPr lang="ja-JP" sz="105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latin typeface="Verdana"/>
                          <a:ea typeface="ＭＳ 明朝"/>
                          <a:cs typeface="Times New Roman"/>
                        </a:rPr>
                        <a:t>4</a:t>
                      </a:r>
                      <a:endParaRPr lang="ja-JP" sz="105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latin typeface="Verdana"/>
                          <a:ea typeface="ＭＳ 明朝"/>
                          <a:cs typeface="Times New Roman"/>
                        </a:rPr>
                        <a:t>2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latin typeface="Verdana"/>
                          <a:ea typeface="ＭＳ 明朝"/>
                          <a:cs typeface="Times New Roman"/>
                        </a:rPr>
                        <a:t>1</a:t>
                      </a:r>
                      <a:endParaRPr lang="ja-JP" sz="105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490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latin typeface="Verdana"/>
                          <a:ea typeface="ＭＳ 明朝"/>
                          <a:cs typeface="Times New Roman"/>
                        </a:rPr>
                        <a:t>1</a:t>
                      </a:r>
                      <a:endParaRPr lang="ja-JP" sz="105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latin typeface="Verdana"/>
                          <a:ea typeface="ＭＳ 明朝"/>
                          <a:cs typeface="Times New Roman"/>
                        </a:rPr>
                        <a:t>7</a:t>
                      </a:r>
                      <a:endParaRPr lang="ja-JP" sz="105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latin typeface="Verdana"/>
                          <a:ea typeface="ＭＳ 明朝"/>
                          <a:cs typeface="Times New Roman"/>
                        </a:rPr>
                        <a:t>10</a:t>
                      </a:r>
                      <a:endParaRPr lang="ja-JP" sz="105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latin typeface="Verdana"/>
                          <a:ea typeface="ＭＳ 明朝"/>
                          <a:cs typeface="Times New Roman"/>
                        </a:rPr>
                        <a:t>3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8" name="テキスト ボックス 27"/>
          <p:cNvSpPr txBox="1"/>
          <p:nvPr/>
        </p:nvSpPr>
        <p:spPr>
          <a:xfrm>
            <a:off x="5143504" y="500042"/>
            <a:ext cx="336181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多次元配列のデータ構造も</a:t>
            </a:r>
            <a:endParaRPr lang="en-US" altLang="ja-JP" dirty="0" smtClean="0"/>
          </a:p>
          <a:p>
            <a:r>
              <a:rPr lang="ja-JP" altLang="en-US" dirty="0" smtClean="0"/>
              <a:t>厳密には「アドレス」（ポインタ）と</a:t>
            </a:r>
            <a:endParaRPr lang="en-US" altLang="ja-JP" dirty="0" smtClean="0"/>
          </a:p>
          <a:p>
            <a:r>
              <a:rPr kumimoji="1" lang="ja-JP" altLang="en-US" dirty="0" smtClean="0"/>
              <a:t>そのセルの「中身」（値）だが</a:t>
            </a:r>
            <a:r>
              <a:rPr kumimoji="1" lang="ja-JP" altLang="en-US" dirty="0" err="1" smtClean="0"/>
              <a:t>、、、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「モデル」（図）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で考えればよい。</a:t>
            </a:r>
            <a:endParaRPr kumimoji="1" lang="ja-JP" altLang="en-US" dirty="0"/>
          </a:p>
        </p:txBody>
      </p:sp>
      <p:sp>
        <p:nvSpPr>
          <p:cNvPr id="29" name="右矢印 28"/>
          <p:cNvSpPr/>
          <p:nvPr/>
        </p:nvSpPr>
        <p:spPr>
          <a:xfrm>
            <a:off x="4429124" y="4000504"/>
            <a:ext cx="357190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補足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kumimoji="1" lang="ja-JP" altLang="en-US" dirty="0" smtClean="0">
                <a:solidFill>
                  <a:srgbClr val="00B0F0"/>
                </a:solidFill>
              </a:rPr>
              <a:t>メモリの</a:t>
            </a:r>
            <a:r>
              <a:rPr lang="ja-JP" altLang="en-US" dirty="0">
                <a:solidFill>
                  <a:srgbClr val="00B0F0"/>
                </a:solidFill>
              </a:rPr>
              <a:t>記憶単位</a:t>
            </a:r>
            <a:r>
              <a:rPr kumimoji="1" lang="ja-JP" altLang="en-US" dirty="0" smtClean="0">
                <a:solidFill>
                  <a:srgbClr val="00B0F0"/>
                </a:solidFill>
              </a:rPr>
              <a:t>の大きさ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語長）は、アーキテクチャによって異なる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今回の例（</a:t>
            </a:r>
            <a:r>
              <a:rPr lang="en-US" altLang="ja-JP" dirty="0" smtClean="0"/>
              <a:t>PC</a:t>
            </a:r>
            <a:r>
              <a:rPr lang="ja-JP" altLang="en-US" dirty="0" smtClean="0"/>
              <a:t>）では</a:t>
            </a:r>
            <a:r>
              <a:rPr lang="en-US" altLang="ja-JP" dirty="0" smtClean="0"/>
              <a:t>1</a:t>
            </a:r>
            <a:r>
              <a:rPr lang="ja-JP" altLang="en-US" dirty="0" smtClean="0"/>
              <a:t>語</a:t>
            </a:r>
            <a:r>
              <a:rPr lang="en-US" altLang="ja-JP" dirty="0" smtClean="0"/>
              <a:t>=8bit</a:t>
            </a:r>
            <a:r>
              <a:rPr lang="ja-JP" altLang="en-US" dirty="0" smtClean="0"/>
              <a:t>（</a:t>
            </a:r>
            <a:r>
              <a:rPr lang="en-US" altLang="ja-JP" dirty="0" smtClean="0"/>
              <a:t>=1Byte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情報処理技術者試験で用いられる仮想システムの</a:t>
            </a:r>
            <a:r>
              <a:rPr kumimoji="1" lang="en-US" altLang="ja-JP" dirty="0" smtClean="0"/>
              <a:t>COMET II</a:t>
            </a:r>
            <a:r>
              <a:rPr kumimoji="1" lang="ja-JP" altLang="en-US" dirty="0" smtClean="0"/>
              <a:t>では</a:t>
            </a:r>
            <a:r>
              <a:rPr lang="en-US" altLang="ja-JP" dirty="0" smtClean="0"/>
              <a:t>1</a:t>
            </a:r>
            <a:r>
              <a:rPr lang="ja-JP" altLang="en-US" dirty="0" smtClean="0"/>
              <a:t>語</a:t>
            </a:r>
            <a:r>
              <a:rPr lang="en-US" altLang="ja-JP" dirty="0" smtClean="0"/>
              <a:t>=</a:t>
            </a:r>
            <a:r>
              <a:rPr kumimoji="1" lang="en-US" altLang="ja-JP" dirty="0" smtClean="0"/>
              <a:t>16bit</a:t>
            </a:r>
          </a:p>
          <a:p>
            <a:pPr lvl="1"/>
            <a:endParaRPr kumimoji="1" lang="en-US" altLang="ja-JP" dirty="0" smtClean="0"/>
          </a:p>
          <a:p>
            <a:r>
              <a:rPr lang="ja-JP" altLang="en-US" dirty="0" smtClean="0">
                <a:solidFill>
                  <a:srgbClr val="00B0F0"/>
                </a:solidFill>
              </a:rPr>
              <a:t>アドレス</a:t>
            </a:r>
            <a:r>
              <a:rPr lang="ja-JP" altLang="en-US" dirty="0" smtClean="0"/>
              <a:t>の大きさは、アーキテクチャや</a:t>
            </a:r>
            <a:r>
              <a:rPr lang="en-US" altLang="ja-JP" dirty="0" smtClean="0"/>
              <a:t>OS</a:t>
            </a:r>
            <a:r>
              <a:rPr lang="ja-JP" altLang="en-US" dirty="0" smtClean="0"/>
              <a:t>によって異なる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今回の例（</a:t>
            </a:r>
            <a:r>
              <a:rPr kumimoji="1" lang="en-US" altLang="ja-JP" dirty="0" smtClean="0"/>
              <a:t>PC UNIX</a:t>
            </a:r>
            <a:r>
              <a:rPr kumimoji="1" lang="ja-JP" altLang="en-US" dirty="0" smtClean="0"/>
              <a:t>）では</a:t>
            </a:r>
            <a:r>
              <a:rPr kumimoji="1" lang="en-US" altLang="ja-JP" dirty="0" smtClean="0"/>
              <a:t>32bit</a:t>
            </a:r>
          </a:p>
          <a:p>
            <a:pPr lvl="1"/>
            <a:r>
              <a:rPr lang="en-US" altLang="ja-JP" dirty="0" smtClean="0"/>
              <a:t>COMET II</a:t>
            </a:r>
            <a:r>
              <a:rPr lang="ja-JP" altLang="en-US" dirty="0" smtClean="0"/>
              <a:t>では</a:t>
            </a:r>
            <a:r>
              <a:rPr lang="en-US" altLang="ja-JP" dirty="0" smtClean="0"/>
              <a:t>16bit</a:t>
            </a:r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複数語をまとめて用いる場合の物理配置順序はアーキテクチャによって異なる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Little </a:t>
            </a:r>
            <a:r>
              <a:rPr lang="en-US" altLang="ja-JP" dirty="0" err="1" smtClean="0"/>
              <a:t>Endian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Big </a:t>
            </a:r>
            <a:r>
              <a:rPr lang="en-US" altLang="ja-JP" dirty="0" err="1" smtClean="0"/>
              <a:t>Endian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いずれにしても、</a:t>
            </a:r>
            <a:r>
              <a:rPr lang="ja-JP" altLang="en-US" b="1" dirty="0" smtClean="0">
                <a:solidFill>
                  <a:srgbClr val="FF0000"/>
                </a:solidFill>
              </a:rPr>
              <a:t>「アルゴリズム」と「データ構造」を</a:t>
            </a:r>
            <a:r>
              <a:rPr lang="ja-JP" altLang="en-US" b="1" dirty="0" smtClean="0">
                <a:solidFill>
                  <a:srgbClr val="00B0F0"/>
                </a:solidFill>
              </a:rPr>
              <a:t>考える</a:t>
            </a:r>
            <a:r>
              <a:rPr lang="ja-JP" altLang="en-US" b="1" dirty="0" smtClean="0">
                <a:solidFill>
                  <a:srgbClr val="FF0000"/>
                </a:solidFill>
              </a:rPr>
              <a:t>ときは</a:t>
            </a:r>
            <a:r>
              <a:rPr lang="ja-JP" altLang="en-US" dirty="0" smtClean="0"/>
              <a:t>「アーキテクチャ」（実装）を意識せず、</a:t>
            </a:r>
            <a:r>
              <a:rPr lang="ja-JP" altLang="en-US" b="1" dirty="0" smtClean="0">
                <a:solidFill>
                  <a:srgbClr val="FF0000"/>
                </a:solidFill>
              </a:rPr>
              <a:t>「モデル」（図）で</a:t>
            </a:r>
            <a:r>
              <a:rPr lang="ja-JP" altLang="en-US" dirty="0" smtClean="0"/>
              <a:t>考えればよい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「アーキテクチャ」と「モデル」の橋渡しをするのが</a:t>
            </a:r>
            <a:r>
              <a:rPr lang="en-US" altLang="ja-JP" dirty="0" smtClean="0"/>
              <a:t>OS</a:t>
            </a:r>
            <a:r>
              <a:rPr lang="ja-JP" altLang="en-US" dirty="0" smtClean="0"/>
              <a:t>の役割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34137"/>
              </p:ext>
            </p:extLst>
          </p:nvPr>
        </p:nvGraphicFramePr>
        <p:xfrm>
          <a:off x="428596" y="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中身（</a:t>
                      </a:r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smtClean="0"/>
                        <a:t>記憶単位は</a:t>
                      </a:r>
                      <a:r>
                        <a:rPr kumimoji="1" lang="en-US" altLang="ja-JP" sz="1400" dirty="0" smtClean="0"/>
                        <a:t>8bit</a:t>
                      </a:r>
                      <a:r>
                        <a:rPr kumimoji="1" lang="ja-JP" altLang="en-US" sz="1400" dirty="0" smtClean="0"/>
                        <a:t>）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</a:t>
                      </a:r>
                      <a:r>
                        <a:rPr kumimoji="1" lang="en-US" altLang="ja-JP" sz="1600" baseline="0" dirty="0" smtClean="0"/>
                        <a:t> 1011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0100 1100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1000 1110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1010</a:t>
                      </a:r>
                      <a:r>
                        <a:rPr kumimoji="1" lang="en-US" altLang="ja-JP" sz="1600" baseline="0" dirty="0" smtClean="0"/>
                        <a:t> 0100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0100 1100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0110 1111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0101 0000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4571915" y="357166"/>
            <a:ext cx="4663456" cy="64633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u="sng" dirty="0" smtClean="0">
                <a:solidFill>
                  <a:srgbClr val="0070C0"/>
                </a:solidFill>
              </a:rPr>
              <a:t>計算機の記憶（メモリ）の構造：</a:t>
            </a:r>
            <a:endParaRPr kumimoji="1" lang="en-US" altLang="ja-JP" u="sng" dirty="0" smtClean="0">
              <a:solidFill>
                <a:srgbClr val="0070C0"/>
              </a:solidFill>
            </a:endParaRPr>
          </a:p>
          <a:p>
            <a:endParaRPr lang="en-US" altLang="ja-JP" dirty="0"/>
          </a:p>
          <a:p>
            <a:pPr>
              <a:buFont typeface="Arial" pitchFamily="34" charset="0"/>
              <a:buChar char="•"/>
            </a:pPr>
            <a:r>
              <a:rPr kumimoji="1" lang="ja-JP" altLang="en-US" dirty="0" smtClean="0"/>
              <a:t>すべての</a:t>
            </a:r>
            <a:r>
              <a:rPr kumimoji="1" lang="ja-JP" altLang="en-US" dirty="0" smtClean="0">
                <a:solidFill>
                  <a:srgbClr val="FF0000"/>
                </a:solidFill>
              </a:rPr>
              <a:t>記憶領域</a:t>
            </a:r>
            <a:r>
              <a:rPr kumimoji="1" lang="ja-JP" altLang="en-US" dirty="0" smtClean="0"/>
              <a:t>には、記憶単位ごとに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kumimoji="1" lang="ja-JP" altLang="en-US" dirty="0" smtClean="0"/>
              <a:t>連続する番号</a:t>
            </a:r>
            <a:r>
              <a:rPr lang="ja-JP" altLang="en-US" dirty="0" smtClean="0"/>
              <a:t>（</a:t>
            </a:r>
            <a:r>
              <a:rPr lang="ja-JP" altLang="en-US" dirty="0" smtClean="0">
                <a:solidFill>
                  <a:srgbClr val="FF0000"/>
                </a:solidFill>
              </a:rPr>
              <a:t>アドレス</a:t>
            </a:r>
            <a:r>
              <a:rPr lang="ja-JP" altLang="en-US" dirty="0" smtClean="0"/>
              <a:t>）が付されている</a:t>
            </a:r>
            <a:endParaRPr lang="en-US" altLang="ja-JP" dirty="0" smtClean="0"/>
          </a:p>
          <a:p>
            <a:endParaRPr lang="en-US" altLang="ja-JP" dirty="0"/>
          </a:p>
          <a:p>
            <a:pPr>
              <a:buFont typeface="Arial" pitchFamily="34" charset="0"/>
              <a:buChar char="•"/>
            </a:pPr>
            <a:r>
              <a:rPr lang="ja-JP" altLang="en-US" dirty="0" smtClean="0"/>
              <a:t>記憶単位の中身には、</a:t>
            </a:r>
            <a:r>
              <a:rPr lang="ja-JP" altLang="en-US" dirty="0" smtClean="0">
                <a:solidFill>
                  <a:srgbClr val="FF0000"/>
                </a:solidFill>
              </a:rPr>
              <a:t>値</a:t>
            </a:r>
            <a:r>
              <a:rPr lang="ja-JP" altLang="en-US" dirty="0" smtClean="0"/>
              <a:t>が書き込まれている</a:t>
            </a:r>
            <a:endParaRPr lang="en-US" altLang="ja-JP" dirty="0" smtClean="0"/>
          </a:p>
          <a:p>
            <a:endParaRPr kumimoji="1" lang="en-US" altLang="ja-JP" dirty="0"/>
          </a:p>
          <a:p>
            <a:pPr>
              <a:buFont typeface="Arial" pitchFamily="34" charset="0"/>
              <a:buChar char="•"/>
            </a:pPr>
            <a:r>
              <a:rPr lang="en-US" altLang="ja-JP" dirty="0" smtClean="0"/>
              <a:t>CPU</a:t>
            </a:r>
            <a:r>
              <a:rPr lang="ja-JP" altLang="en-US" dirty="0" smtClean="0"/>
              <a:t>は、任意のアドレスを指定することで</a:t>
            </a:r>
            <a:endParaRPr lang="en-US" altLang="ja-JP" dirty="0" smtClean="0"/>
          </a:p>
          <a:p>
            <a:r>
              <a:rPr lang="ja-JP" altLang="en-US" dirty="0" smtClean="0"/>
              <a:t>　</a:t>
            </a:r>
            <a:r>
              <a:rPr lang="ja-JP" altLang="en-US" dirty="0" smtClean="0">
                <a:solidFill>
                  <a:srgbClr val="FF0000"/>
                </a:solidFill>
              </a:rPr>
              <a:t>そのアドレスの記憶領域の中身を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　　読み出す</a:t>
            </a:r>
            <a:r>
              <a:rPr lang="en-US" altLang="ja-JP" dirty="0" smtClean="0">
                <a:solidFill>
                  <a:srgbClr val="FF0000"/>
                </a:solidFill>
              </a:rPr>
              <a:t>/</a:t>
            </a:r>
            <a:r>
              <a:rPr lang="ja-JP" altLang="en-US" dirty="0" smtClean="0">
                <a:solidFill>
                  <a:srgbClr val="FF0000"/>
                </a:solidFill>
              </a:rPr>
              <a:t>書き込む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>
                <a:solidFill>
                  <a:srgbClr val="FF0000"/>
                </a:solidFill>
              </a:rPr>
              <a:t>　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ことができる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/>
              <a:t>　</a:t>
            </a:r>
            <a:r>
              <a:rPr lang="ja-JP" altLang="en-US" dirty="0" smtClean="0"/>
              <a:t>（</a:t>
            </a:r>
            <a:r>
              <a:rPr lang="en-US" altLang="ja-JP" dirty="0" smtClean="0"/>
              <a:t>Random Access Memory : RAM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たとえば、</a:t>
            </a:r>
            <a:endParaRPr lang="en-US" altLang="ja-JP" dirty="0" smtClean="0"/>
          </a:p>
          <a:p>
            <a:r>
              <a:rPr lang="ja-JP" altLang="en-US" dirty="0" smtClean="0"/>
              <a:t>アドレス</a:t>
            </a:r>
            <a:r>
              <a:rPr lang="en-US" altLang="ja-JP" dirty="0" smtClean="0"/>
              <a:t>0x40ea080a</a:t>
            </a:r>
            <a:r>
              <a:rPr lang="ja-JP" altLang="en-US" dirty="0" smtClean="0"/>
              <a:t>番地の中身は、</a:t>
            </a:r>
            <a:endParaRPr lang="en-US" altLang="ja-JP" dirty="0" smtClean="0"/>
          </a:p>
          <a:p>
            <a:pPr algn="ctr"/>
            <a:r>
              <a:rPr kumimoji="1" lang="en-US" altLang="ja-JP" dirty="0" smtClean="0"/>
              <a:t> 01000001 </a:t>
            </a:r>
          </a:p>
          <a:p>
            <a:pPr algn="ctr"/>
            <a:r>
              <a:rPr lang="ja-JP" altLang="en-US" dirty="0"/>
              <a:t>　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ASCII</a:t>
            </a:r>
            <a:r>
              <a:rPr kumimoji="1" lang="ja-JP" altLang="en-US" dirty="0" smtClean="0"/>
              <a:t>コードなら</a:t>
            </a:r>
            <a:r>
              <a:rPr kumimoji="1" lang="en-US" altLang="ja-JP" dirty="0" smtClean="0"/>
              <a:t>’A’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10</a:t>
            </a:r>
            <a:r>
              <a:rPr kumimoji="1" lang="ja-JP" altLang="en-US" dirty="0" smtClean="0"/>
              <a:t>進数なら</a:t>
            </a:r>
            <a:r>
              <a:rPr kumimoji="1" lang="en-US" altLang="ja-JP" dirty="0" smtClean="0"/>
              <a:t>65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endParaRPr lang="en-US" altLang="ja-JP" dirty="0"/>
          </a:p>
          <a:p>
            <a:pPr>
              <a:buFont typeface="Arial" pitchFamily="34" charset="0"/>
              <a:buChar char="•"/>
            </a:pPr>
            <a:r>
              <a:rPr lang="ja-JP" altLang="en-US" dirty="0" smtClean="0"/>
              <a:t>（システムによって異なるがここでは）</a:t>
            </a:r>
            <a:endParaRPr lang="en-US" altLang="ja-JP" dirty="0" smtClean="0"/>
          </a:p>
          <a:p>
            <a:pPr lvl="1">
              <a:buFont typeface="Arial" pitchFamily="34" charset="0"/>
              <a:buChar char="•"/>
            </a:pPr>
            <a:r>
              <a:rPr kumimoji="1" lang="ja-JP" altLang="en-US" dirty="0"/>
              <a:t>アドレス</a:t>
            </a:r>
            <a:r>
              <a:rPr kumimoji="1" lang="ja-JP" altLang="en-US" dirty="0" smtClean="0"/>
              <a:t>は</a:t>
            </a:r>
            <a:r>
              <a:rPr kumimoji="1" lang="en-US" altLang="ja-JP" dirty="0" smtClean="0"/>
              <a:t>32bit</a:t>
            </a:r>
            <a:r>
              <a:rPr kumimoji="1" lang="ja-JP" altLang="en-US" dirty="0" smtClean="0"/>
              <a:t> </a:t>
            </a:r>
            <a:r>
              <a:rPr lang="ja-JP" altLang="en-US" dirty="0" smtClean="0"/>
              <a:t>（左図では</a:t>
            </a:r>
            <a:r>
              <a:rPr lang="en-US" altLang="ja-JP" dirty="0" smtClean="0"/>
              <a:t>16</a:t>
            </a:r>
            <a:r>
              <a:rPr lang="ja-JP" altLang="en-US" dirty="0" smtClean="0"/>
              <a:t>進表記）</a:t>
            </a:r>
            <a:endParaRPr kumimoji="1" lang="en-US" altLang="ja-JP" dirty="0" smtClean="0"/>
          </a:p>
          <a:p>
            <a:pPr lvl="1">
              <a:buFont typeface="Arial" pitchFamily="34" charset="0"/>
              <a:buChar char="•"/>
            </a:pPr>
            <a:r>
              <a:rPr lang="ja-JP" altLang="en-US" dirty="0" smtClean="0"/>
              <a:t>記憶単位は</a:t>
            </a:r>
            <a:r>
              <a:rPr lang="en-US" altLang="ja-JP" dirty="0" smtClean="0"/>
              <a:t>8bit (</a:t>
            </a:r>
            <a:r>
              <a:rPr lang="ja-JP" altLang="en-US" dirty="0" smtClean="0"/>
              <a:t>単位は</a:t>
            </a:r>
            <a:r>
              <a:rPr lang="en-US" altLang="ja-JP" dirty="0" smtClean="0"/>
              <a:t>[Byte])</a:t>
            </a:r>
          </a:p>
          <a:p>
            <a:pPr lvl="1">
              <a:buFont typeface="Arial" pitchFamily="34" charset="0"/>
              <a:buChar char="•"/>
            </a:pPr>
            <a:r>
              <a:rPr lang="ja-JP" altLang="en-US" dirty="0" smtClean="0"/>
              <a:t>アドレスは</a:t>
            </a:r>
            <a:r>
              <a:rPr lang="en-US" altLang="ja-JP" dirty="0" smtClean="0"/>
              <a:t>0x00000000</a:t>
            </a:r>
            <a:r>
              <a:rPr lang="ja-JP" altLang="en-US" dirty="0" smtClean="0"/>
              <a:t>～</a:t>
            </a:r>
            <a:r>
              <a:rPr lang="en-US" altLang="ja-JP" dirty="0" smtClean="0"/>
              <a:t>0xffffffff</a:t>
            </a:r>
          </a:p>
          <a:p>
            <a:pPr lvl="1"/>
            <a:r>
              <a:rPr kumimoji="1" lang="en-US" altLang="ja-JP" dirty="0"/>
              <a:t> </a:t>
            </a:r>
            <a:r>
              <a:rPr kumimoji="1" lang="ja-JP" altLang="en-US" dirty="0" smtClean="0"/>
              <a:t>なので、</a:t>
            </a:r>
            <a:r>
              <a:rPr kumimoji="1" lang="en-US" altLang="ja-JP" dirty="0" smtClean="0"/>
              <a:t>2</a:t>
            </a:r>
            <a:r>
              <a:rPr kumimoji="1" lang="en-US" altLang="ja-JP" baseline="30000" dirty="0" smtClean="0"/>
              <a:t>32</a:t>
            </a:r>
            <a:r>
              <a:rPr kumimoji="1" lang="en-US" altLang="ja-JP" dirty="0" smtClean="0"/>
              <a:t>=4GByte</a:t>
            </a:r>
            <a:r>
              <a:rPr kumimoji="1" lang="ja-JP" altLang="en-US" dirty="0" smtClean="0"/>
              <a:t> の空間が限界</a:t>
            </a:r>
            <a:endParaRPr kumimoji="1" lang="en-US" altLang="ja-JP" dirty="0" smtClean="0"/>
          </a:p>
        </p:txBody>
      </p:sp>
      <p:sp>
        <p:nvSpPr>
          <p:cNvPr id="16" name="正方形/長方形 15"/>
          <p:cNvSpPr/>
          <p:nvPr/>
        </p:nvSpPr>
        <p:spPr>
          <a:xfrm>
            <a:off x="285720" y="3929066"/>
            <a:ext cx="4143404" cy="57150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矢印コネクタ 20"/>
          <p:cNvCxnSpPr>
            <a:stCxn id="16" idx="3"/>
          </p:cNvCxnSpPr>
          <p:nvPr/>
        </p:nvCxnSpPr>
        <p:spPr>
          <a:xfrm>
            <a:off x="4429124" y="4214818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222733"/>
              </p:ext>
            </p:extLst>
          </p:nvPr>
        </p:nvGraphicFramePr>
        <p:xfrm>
          <a:off x="428596" y="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中身（</a:t>
                      </a:r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smtClean="0"/>
                        <a:t>記憶単位は</a:t>
                      </a:r>
                      <a:r>
                        <a:rPr kumimoji="1" lang="en-US" altLang="ja-JP" sz="1400" dirty="0" smtClean="0"/>
                        <a:t>8bit</a:t>
                      </a:r>
                      <a:r>
                        <a:rPr kumimoji="1" lang="ja-JP" altLang="en-US" sz="1400" dirty="0" smtClean="0"/>
                        <a:t>）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</a:t>
                      </a:r>
                      <a:r>
                        <a:rPr kumimoji="1" lang="en-US" altLang="ja-JP" sz="1600" baseline="0" dirty="0" smtClean="0"/>
                        <a:t> 1011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</a:t>
                      </a:r>
                      <a:r>
                        <a:rPr kumimoji="1" lang="en-US" altLang="ja-JP" sz="1600" baseline="0" dirty="0" smtClean="0"/>
                        <a:t>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1 0100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0100 1100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0110 1111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0101 0000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5214942" y="142852"/>
            <a:ext cx="307045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en-US" altLang="ja-JP" dirty="0" smtClean="0"/>
              <a:t>;</a:t>
            </a:r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 = 20;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);</a:t>
            </a:r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grpSp>
        <p:nvGrpSpPr>
          <p:cNvPr id="16" name="グループ化 15"/>
          <p:cNvGrpSpPr/>
          <p:nvPr/>
        </p:nvGrpSpPr>
        <p:grpSpPr>
          <a:xfrm>
            <a:off x="4786314" y="3786190"/>
            <a:ext cx="3286148" cy="797960"/>
            <a:chOff x="4572000" y="2928934"/>
            <a:chExt cx="3286148" cy="797960"/>
          </a:xfrm>
        </p:grpSpPr>
        <p:sp>
          <p:nvSpPr>
            <p:cNvPr id="5" name="正方形/長方形 4"/>
            <p:cNvSpPr/>
            <p:nvPr/>
          </p:nvSpPr>
          <p:spPr>
            <a:xfrm>
              <a:off x="5000628" y="3000372"/>
              <a:ext cx="2857520" cy="28575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00000000 00000000 00000000 000</a:t>
              </a:r>
              <a:r>
                <a:rPr kumimoji="1" lang="en-US" altLang="ja-JP" sz="1200" dirty="0" smtClean="0">
                  <a:solidFill>
                    <a:srgbClr val="FF0000"/>
                  </a:solidFill>
                </a:rPr>
                <a:t>10100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4572000" y="2928934"/>
              <a:ext cx="4010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smtClean="0">
                  <a:solidFill>
                    <a:srgbClr val="00B0F0"/>
                  </a:solidFill>
                </a:rPr>
                <a:t>a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  <p:cxnSp>
          <p:nvCxnSpPr>
            <p:cNvPr id="9" name="直線矢印コネクタ 8"/>
            <p:cNvCxnSpPr/>
            <p:nvPr/>
          </p:nvCxnSpPr>
          <p:spPr>
            <a:xfrm>
              <a:off x="5072066" y="3500438"/>
              <a:ext cx="2714644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テキスト ボックス 9"/>
            <p:cNvSpPr txBox="1"/>
            <p:nvPr/>
          </p:nvSpPr>
          <p:spPr>
            <a:xfrm>
              <a:off x="5715008" y="3357562"/>
              <a:ext cx="154029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err="1" smtClean="0"/>
                <a:t>int</a:t>
              </a:r>
              <a:r>
                <a:rPr lang="en-US" altLang="ja-JP" dirty="0" smtClean="0"/>
                <a:t> </a:t>
              </a:r>
              <a:r>
                <a:rPr lang="ja-JP" altLang="en-US" dirty="0" smtClean="0"/>
                <a:t>型（</a:t>
              </a:r>
              <a:r>
                <a:rPr lang="en-US" altLang="ja-JP" dirty="0" smtClean="0"/>
                <a:t>32bit</a:t>
              </a:r>
              <a:r>
                <a:rPr lang="ja-JP" altLang="en-US" dirty="0" smtClean="0"/>
                <a:t>）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4286248" y="2857496"/>
            <a:ext cx="46434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70C0"/>
                </a:solidFill>
              </a:rPr>
              <a:t>この</a:t>
            </a:r>
            <a:r>
              <a:rPr lang="ja-JP" altLang="en-US" dirty="0">
                <a:solidFill>
                  <a:srgbClr val="0070C0"/>
                </a:solidFill>
              </a:rPr>
              <a:t>場合</a:t>
            </a:r>
            <a:r>
              <a:rPr lang="ja-JP" altLang="en-US" dirty="0" smtClean="0">
                <a:solidFill>
                  <a:srgbClr val="0070C0"/>
                </a:solidFill>
              </a:rPr>
              <a:t>の</a:t>
            </a:r>
            <a:r>
              <a:rPr lang="en-US" altLang="ja-JP" dirty="0" smtClean="0">
                <a:solidFill>
                  <a:srgbClr val="0070C0"/>
                </a:solidFill>
              </a:rPr>
              <a:t>a</a:t>
            </a:r>
            <a:r>
              <a:rPr lang="ja-JP" altLang="en-US" dirty="0" smtClean="0">
                <a:solidFill>
                  <a:srgbClr val="0070C0"/>
                </a:solidFill>
              </a:rPr>
              <a:t>は？</a:t>
            </a:r>
            <a:endParaRPr kumimoji="1" lang="en-US" altLang="ja-JP" dirty="0" smtClean="0">
              <a:solidFill>
                <a:srgbClr val="0070C0"/>
              </a:solidFill>
            </a:endParaRPr>
          </a:p>
          <a:p>
            <a:r>
              <a:rPr kumimoji="1" lang="ja-JP" altLang="en-US" dirty="0" smtClean="0"/>
              <a:t>　→</a:t>
            </a:r>
            <a:r>
              <a:rPr kumimoji="1" lang="en-US" altLang="ja-JP" dirty="0" err="1" smtClean="0"/>
              <a:t>int</a:t>
            </a:r>
            <a:r>
              <a:rPr kumimoji="1" lang="ja-JP" altLang="en-US" dirty="0" smtClean="0"/>
              <a:t>型（</a:t>
            </a:r>
            <a:r>
              <a:rPr kumimoji="1" lang="en-US" altLang="ja-JP" dirty="0" smtClean="0"/>
              <a:t>32bit</a:t>
            </a:r>
            <a:r>
              <a:rPr kumimoji="1" lang="ja-JP" altLang="en-US" dirty="0" smtClean="0"/>
              <a:t>の箱）の変数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は、</a:t>
            </a:r>
            <a:endParaRPr kumimoji="1" lang="en-US" altLang="ja-JP" dirty="0" smtClean="0"/>
          </a:p>
          <a:p>
            <a:r>
              <a:rPr lang="ja-JP" altLang="en-US" dirty="0" smtClean="0"/>
              <a:t>　　中身が</a:t>
            </a:r>
            <a:r>
              <a:rPr lang="en-US" altLang="ja-JP" dirty="0" smtClean="0"/>
              <a:t>20</a:t>
            </a:r>
            <a:r>
              <a:rPr lang="ja-JP" altLang="en-US" dirty="0" smtClean="0"/>
              <a:t> （</a:t>
            </a:r>
            <a:r>
              <a:rPr lang="en-US" altLang="ja-JP" dirty="0" smtClean="0"/>
              <a:t>2</a:t>
            </a:r>
            <a:r>
              <a:rPr lang="ja-JP" altLang="en-US" dirty="0" smtClean="0"/>
              <a:t>進数では</a:t>
            </a:r>
            <a:r>
              <a:rPr lang="en-US" altLang="ja-JP" dirty="0" smtClean="0"/>
              <a:t>10100</a:t>
            </a:r>
            <a:r>
              <a:rPr lang="ja-JP" altLang="en-US" dirty="0" smtClean="0"/>
              <a:t>）</a:t>
            </a:r>
            <a:endParaRPr lang="en-US" altLang="ja-JP" dirty="0" smtClean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429124" y="2143116"/>
            <a:ext cx="3379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実行する</a:t>
            </a:r>
            <a:r>
              <a:rPr lang="ja-JP" altLang="en-US" dirty="0" smtClean="0"/>
              <a:t>と、</a:t>
            </a:r>
            <a:r>
              <a:rPr lang="ja-JP" altLang="en-US" dirty="0"/>
              <a:t>以下</a:t>
            </a:r>
            <a:r>
              <a:rPr lang="ja-JP" altLang="en-US" dirty="0" smtClean="0"/>
              <a:t>の結果が出た。</a:t>
            </a:r>
            <a:endParaRPr lang="en-US" altLang="ja-JP" dirty="0" smtClean="0"/>
          </a:p>
          <a:p>
            <a:r>
              <a:rPr kumimoji="1" lang="en-US" altLang="ja-JP" dirty="0" smtClean="0"/>
              <a:t>a: 40ea0804 = 20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357686" y="4786322"/>
            <a:ext cx="464343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70C0"/>
                </a:solidFill>
              </a:rPr>
              <a:t>a</a:t>
            </a:r>
            <a:r>
              <a:rPr lang="ja-JP" altLang="en-US" dirty="0" smtClean="0">
                <a:solidFill>
                  <a:srgbClr val="0070C0"/>
                </a:solidFill>
              </a:rPr>
              <a:t>は、物理的にどこに存在する？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r>
              <a:rPr lang="ja-JP" altLang="en-US" dirty="0"/>
              <a:t>　</a:t>
            </a:r>
            <a:r>
              <a:rPr lang="ja-JP" altLang="en-US" dirty="0" smtClean="0"/>
              <a:t>→ 記憶（メモリ）の中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lang="en-US" altLang="ja-JP" dirty="0" smtClean="0"/>
              <a:t> </a:t>
            </a:r>
            <a:r>
              <a:rPr lang="ja-JP" altLang="en-US" dirty="0" smtClean="0"/>
              <a:t>（ＯＳに割り当ててもらう； 毎回変わる）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>
                <a:solidFill>
                  <a:srgbClr val="0070C0"/>
                </a:solidFill>
              </a:rPr>
              <a:t>a</a:t>
            </a:r>
            <a:r>
              <a:rPr lang="ja-JP" altLang="en-US" dirty="0" smtClean="0">
                <a:solidFill>
                  <a:srgbClr val="0070C0"/>
                </a:solidFill>
              </a:rPr>
              <a:t>は、具体的にどこ？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r>
              <a:rPr lang="ja-JP" altLang="en-US" dirty="0"/>
              <a:t>　</a:t>
            </a:r>
            <a:r>
              <a:rPr lang="ja-JP" altLang="en-US" dirty="0" smtClean="0"/>
              <a:t>→ 今回は</a:t>
            </a:r>
            <a:r>
              <a:rPr lang="en-US" altLang="ja-JP" dirty="0" smtClean="0">
                <a:solidFill>
                  <a:srgbClr val="00B050"/>
                </a:solidFill>
              </a:rPr>
              <a:t>0x 40ea 0804</a:t>
            </a:r>
            <a:r>
              <a:rPr lang="ja-JP" altLang="en-US" dirty="0" smtClean="0"/>
              <a:t>番地からの</a:t>
            </a:r>
            <a:r>
              <a:rPr lang="en-US" altLang="ja-JP" dirty="0" smtClean="0"/>
              <a:t>4</a:t>
            </a:r>
            <a:r>
              <a:rPr lang="ja-JP" altLang="en-US" dirty="0" smtClean="0"/>
              <a:t>バイト分</a:t>
            </a:r>
            <a:endParaRPr lang="en-US" altLang="ja-JP" dirty="0" smtClean="0"/>
          </a:p>
          <a:p>
            <a:r>
              <a:rPr lang="ja-JP" altLang="en-US" dirty="0" smtClean="0"/>
              <a:t>　→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 == </a:t>
            </a:r>
            <a:r>
              <a:rPr lang="en-US" altLang="ja-JP" dirty="0" smtClean="0">
                <a:solidFill>
                  <a:srgbClr val="00B050"/>
                </a:solidFill>
              </a:rPr>
              <a:t>0x 40ea 0804 </a:t>
            </a:r>
            <a:r>
              <a:rPr lang="ja-JP" altLang="en-US" dirty="0" smtClean="0"/>
              <a:t>（</a:t>
            </a:r>
            <a:r>
              <a:rPr lang="en-US" altLang="ja-JP" u="sng" dirty="0" smtClean="0"/>
              <a:t>a</a:t>
            </a:r>
            <a:r>
              <a:rPr lang="ja-JP" altLang="en-US" u="sng" dirty="0" smtClean="0"/>
              <a:t>のアドレス</a:t>
            </a:r>
            <a:r>
              <a:rPr lang="ja-JP" altLang="en-US" dirty="0" smtClean="0"/>
              <a:t>）</a:t>
            </a:r>
            <a:endParaRPr lang="en-US" altLang="ja-JP" dirty="0" smtClean="0"/>
          </a:p>
        </p:txBody>
      </p:sp>
      <p:sp>
        <p:nvSpPr>
          <p:cNvPr id="17" name="正方形/長方形 16"/>
          <p:cNvSpPr/>
          <p:nvPr/>
        </p:nvSpPr>
        <p:spPr>
          <a:xfrm>
            <a:off x="2643174" y="207167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0" y="2000240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285984" y="207167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662110"/>
              </p:ext>
            </p:extLst>
          </p:nvPr>
        </p:nvGraphicFramePr>
        <p:xfrm>
          <a:off x="428596" y="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中身（</a:t>
                      </a:r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smtClean="0"/>
                        <a:t>記憶単位は</a:t>
                      </a:r>
                      <a:r>
                        <a:rPr kumimoji="1" lang="en-US" altLang="ja-JP" sz="1400" dirty="0" smtClean="0"/>
                        <a:t>8bit</a:t>
                      </a:r>
                      <a:r>
                        <a:rPr kumimoji="1" lang="ja-JP" altLang="en-US" sz="1400" dirty="0" smtClean="0"/>
                        <a:t>）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0x 40ea 0800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0000 0000</a:t>
                      </a:r>
                      <a:endParaRPr kumimoji="1" lang="ja-JP" altLang="en-US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0000 0000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</a:t>
                      </a:r>
                      <a:r>
                        <a:rPr kumimoji="1" lang="en-US" altLang="ja-JP" sz="1600" baseline="0" dirty="0" smtClean="0">
                          <a:solidFill>
                            <a:srgbClr val="FF0000"/>
                          </a:solidFill>
                        </a:rPr>
                        <a:t> 0000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0000 0000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</a:t>
                      </a:r>
                      <a:r>
                        <a:rPr kumimoji="1" lang="en-US" altLang="ja-JP" sz="1600" baseline="0" dirty="0" smtClean="0"/>
                        <a:t>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0001 0100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0100 1100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0110 1111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0101 0000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5214942" y="142852"/>
            <a:ext cx="3932102" cy="230832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b</a:t>
            </a:r>
            <a:r>
              <a:rPr lang="en-US" altLang="ja-JP" dirty="0" smtClean="0">
                <a:solidFill>
                  <a:srgbClr val="00B0F0"/>
                </a:solidFill>
              </a:rPr>
              <a:t>[10]</a:t>
            </a:r>
            <a:r>
              <a:rPr lang="en-US" altLang="ja-JP" dirty="0" smtClean="0">
                <a:solidFill>
                  <a:srgbClr val="00B050"/>
                </a:solidFill>
              </a:rPr>
              <a:t>;</a:t>
            </a:r>
            <a:endParaRPr lang="en-US" altLang="ja-JP" dirty="0">
              <a:solidFill>
                <a:srgbClr val="00B050"/>
              </a:solidFill>
            </a:endParaRPr>
          </a:p>
          <a:p>
            <a:r>
              <a:rPr lang="en-US" altLang="ja-JP" dirty="0" smtClean="0"/>
              <a:t>    </a:t>
            </a:r>
            <a:endParaRPr lang="en-US" altLang="ja-JP" dirty="0">
              <a:solidFill>
                <a:srgbClr val="00B0F0"/>
              </a:solidFill>
            </a:endParaRPr>
          </a:p>
          <a:p>
            <a:r>
              <a:rPr kumimoji="1" lang="en-US" altLang="ja-JP" dirty="0" smtClean="0">
                <a:solidFill>
                  <a:srgbClr val="00B0F0"/>
                </a:solidFill>
              </a:rPr>
              <a:t>    b[0] = 0;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(“b==</a:t>
            </a:r>
            <a:r>
              <a:rPr lang="en-US" altLang="ja-JP" dirty="0" smtClean="0">
                <a:solidFill>
                  <a:srgbClr val="00B050"/>
                </a:solidFill>
              </a:rPr>
              <a:t>%x , </a:t>
            </a:r>
            <a:r>
              <a:rPr lang="en-US" altLang="ja-JP" dirty="0" smtClean="0"/>
              <a:t>b[0]==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\n”, </a:t>
            </a:r>
            <a:r>
              <a:rPr lang="en-US" altLang="ja-JP" dirty="0">
                <a:solidFill>
                  <a:srgbClr val="00B050"/>
                </a:solidFill>
              </a:rPr>
              <a:t>b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b[0]</a:t>
            </a:r>
            <a:r>
              <a:rPr lang="en-US" altLang="ja-JP" dirty="0" smtClean="0"/>
              <a:t>);</a:t>
            </a:r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5286380" y="4143380"/>
            <a:ext cx="285752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rgbClr val="FF0000"/>
                </a:solidFill>
              </a:rPr>
              <a:t>00000000 00000000 00000000 00000000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643438" y="4071942"/>
            <a:ext cx="61747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b[0]</a:t>
            </a:r>
          </a:p>
          <a:p>
            <a:r>
              <a:rPr lang="en-US" altLang="ja-JP" dirty="0" smtClean="0">
                <a:solidFill>
                  <a:srgbClr val="00B0F0"/>
                </a:solidFill>
              </a:rPr>
              <a:t>b[1]</a:t>
            </a:r>
          </a:p>
          <a:p>
            <a:r>
              <a:rPr lang="en-US" altLang="ja-JP" dirty="0" smtClean="0">
                <a:solidFill>
                  <a:srgbClr val="00B0F0"/>
                </a:solidFill>
              </a:rPr>
              <a:t>b[2]</a:t>
            </a:r>
          </a:p>
          <a:p>
            <a:r>
              <a:rPr lang="en-US" altLang="ja-JP" dirty="0" smtClean="0">
                <a:solidFill>
                  <a:srgbClr val="00B0F0"/>
                </a:solidFill>
              </a:rPr>
              <a:t>b[3]</a:t>
            </a:r>
          </a:p>
          <a:p>
            <a:r>
              <a:rPr lang="en-US" altLang="ja-JP" dirty="0" smtClean="0">
                <a:solidFill>
                  <a:srgbClr val="00B0F0"/>
                </a:solidFill>
              </a:rPr>
              <a:t>…</a:t>
            </a:r>
          </a:p>
          <a:p>
            <a:r>
              <a:rPr lang="en-US" altLang="ja-JP" dirty="0" smtClean="0">
                <a:solidFill>
                  <a:srgbClr val="00B0F0"/>
                </a:solidFill>
              </a:rPr>
              <a:t>b[9]</a:t>
            </a:r>
            <a:r>
              <a:rPr lang="en-US" altLang="ja-JP" dirty="0" smtClean="0"/>
              <a:t> </a:t>
            </a:r>
            <a:endParaRPr kumimoji="1" lang="ja-JP" altLang="en-US" dirty="0"/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5286380" y="6000768"/>
            <a:ext cx="2714644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5929322" y="5857892"/>
            <a:ext cx="154029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</a:t>
            </a:r>
            <a:r>
              <a:rPr lang="ja-JP" altLang="en-US" dirty="0" smtClean="0"/>
              <a:t>型（</a:t>
            </a:r>
            <a:r>
              <a:rPr lang="en-US" altLang="ja-JP" dirty="0" smtClean="0"/>
              <a:t>32bit</a:t>
            </a:r>
            <a:r>
              <a:rPr lang="ja-JP" altLang="en-US" dirty="0" smtClean="0"/>
              <a:t>）</a:t>
            </a:r>
            <a:r>
              <a:rPr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6248" y="2857496"/>
            <a:ext cx="46434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70C0"/>
                </a:solidFill>
              </a:rPr>
              <a:t>この</a:t>
            </a:r>
            <a:r>
              <a:rPr lang="ja-JP" altLang="en-US" dirty="0">
                <a:solidFill>
                  <a:srgbClr val="0070C0"/>
                </a:solidFill>
              </a:rPr>
              <a:t>場合</a:t>
            </a:r>
            <a:r>
              <a:rPr lang="ja-JP" altLang="en-US" dirty="0" smtClean="0">
                <a:solidFill>
                  <a:srgbClr val="0070C0"/>
                </a:solidFill>
              </a:rPr>
              <a:t>の</a:t>
            </a:r>
            <a:r>
              <a:rPr lang="en-US" altLang="ja-JP" dirty="0">
                <a:solidFill>
                  <a:srgbClr val="0070C0"/>
                </a:solidFill>
              </a:rPr>
              <a:t>b</a:t>
            </a:r>
            <a:r>
              <a:rPr lang="ja-JP" altLang="en-US" dirty="0" smtClean="0">
                <a:solidFill>
                  <a:srgbClr val="0070C0"/>
                </a:solidFill>
              </a:rPr>
              <a:t>は？</a:t>
            </a:r>
            <a:endParaRPr kumimoji="1" lang="en-US" altLang="ja-JP" dirty="0" smtClean="0">
              <a:solidFill>
                <a:srgbClr val="0070C0"/>
              </a:solidFill>
            </a:endParaRPr>
          </a:p>
          <a:p>
            <a:r>
              <a:rPr kumimoji="1" lang="ja-JP" altLang="en-US" dirty="0" smtClean="0"/>
              <a:t>　→</a:t>
            </a:r>
            <a:r>
              <a:rPr kumimoji="1" lang="en-US" altLang="ja-JP" dirty="0" err="1" smtClean="0"/>
              <a:t>int</a:t>
            </a:r>
            <a:r>
              <a:rPr kumimoji="1" lang="ja-JP" altLang="en-US" dirty="0" smtClean="0"/>
              <a:t>型（</a:t>
            </a:r>
            <a:r>
              <a:rPr kumimoji="1" lang="en-US" altLang="ja-JP" dirty="0" smtClean="0"/>
              <a:t>32bit</a:t>
            </a:r>
            <a:r>
              <a:rPr kumimoji="1" lang="ja-JP" altLang="en-US" dirty="0" smtClean="0"/>
              <a:t>の箱）の</a:t>
            </a:r>
            <a:r>
              <a:rPr lang="ja-JP" altLang="en-US" dirty="0"/>
              <a:t>配列</a:t>
            </a:r>
            <a:r>
              <a:rPr kumimoji="1" lang="ja-JP" altLang="en-US" dirty="0" smtClean="0"/>
              <a:t>変数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は、</a:t>
            </a:r>
            <a:endParaRPr kumimoji="1" lang="en-US" altLang="ja-JP" dirty="0" smtClean="0"/>
          </a:p>
          <a:p>
            <a:r>
              <a:rPr lang="ja-JP" altLang="en-US" dirty="0" smtClean="0"/>
              <a:t>　　</a:t>
            </a:r>
            <a:r>
              <a:rPr lang="en-US" altLang="ja-JP" dirty="0" smtClean="0"/>
              <a:t>10</a:t>
            </a:r>
            <a:r>
              <a:rPr lang="ja-JP" altLang="en-US" dirty="0" smtClean="0"/>
              <a:t>個の要素で構成され、</a:t>
            </a:r>
            <a:endParaRPr lang="en-US" altLang="ja-JP" dirty="0" smtClean="0"/>
          </a:p>
          <a:p>
            <a:r>
              <a:rPr lang="ja-JP" altLang="en-US" dirty="0" smtClean="0"/>
              <a:t>　　</a:t>
            </a:r>
            <a:r>
              <a:rPr lang="en-US" altLang="ja-JP" dirty="0" smtClean="0"/>
              <a:t>b[0]</a:t>
            </a:r>
            <a:r>
              <a:rPr lang="ja-JP" altLang="en-US" dirty="0" smtClean="0"/>
              <a:t>の中身が</a:t>
            </a:r>
            <a:r>
              <a:rPr lang="en-US" altLang="ja-JP" dirty="0" smtClean="0">
                <a:solidFill>
                  <a:srgbClr val="FF0000"/>
                </a:solidFill>
              </a:rPr>
              <a:t>0</a:t>
            </a:r>
            <a:r>
              <a:rPr lang="en-US" altLang="ja-JP" dirty="0" smtClean="0"/>
              <a:t>,</a:t>
            </a:r>
            <a:r>
              <a:rPr lang="en-US" altLang="ja-JP" dirty="0"/>
              <a:t> </a:t>
            </a:r>
            <a:r>
              <a:rPr lang="en-US" altLang="ja-JP" dirty="0" smtClean="0"/>
              <a:t>b[1]</a:t>
            </a:r>
            <a:r>
              <a:rPr lang="ja-JP" altLang="en-US" dirty="0" smtClean="0"/>
              <a:t>～</a:t>
            </a:r>
            <a:r>
              <a:rPr lang="en-US" altLang="ja-JP" dirty="0" smtClean="0"/>
              <a:t>b[9]</a:t>
            </a:r>
            <a:r>
              <a:rPr lang="ja-JP" altLang="en-US" dirty="0" smtClean="0"/>
              <a:t>の中身は</a:t>
            </a:r>
            <a:r>
              <a:rPr lang="ja-JP" altLang="en-US" dirty="0" smtClean="0">
                <a:solidFill>
                  <a:srgbClr val="FF0000"/>
                </a:solidFill>
              </a:rPr>
              <a:t>不定</a:t>
            </a:r>
            <a:endParaRPr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429124" y="2285992"/>
            <a:ext cx="3379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実行する</a:t>
            </a:r>
            <a:r>
              <a:rPr lang="ja-JP" altLang="en-US" dirty="0" smtClean="0"/>
              <a:t>と、</a:t>
            </a:r>
            <a:r>
              <a:rPr lang="ja-JP" altLang="en-US" dirty="0"/>
              <a:t>以下</a:t>
            </a:r>
            <a:r>
              <a:rPr lang="ja-JP" altLang="en-US" dirty="0" smtClean="0"/>
              <a:t>の結果が出た。</a:t>
            </a:r>
            <a:endParaRPr lang="en-US" altLang="ja-JP" dirty="0" smtClean="0"/>
          </a:p>
          <a:p>
            <a:r>
              <a:rPr lang="en-US" altLang="ja-JP" dirty="0" smtClean="0"/>
              <a:t>b==</a:t>
            </a:r>
            <a:r>
              <a:rPr kumimoji="1" lang="en-US" altLang="ja-JP" dirty="0" smtClean="0"/>
              <a:t>40ea08000, b[0]= 0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2643174" y="785794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2643174" y="207167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2643174" y="3357562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2643174" y="4643446"/>
            <a:ext cx="1643074" cy="135732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5286380" y="4429132"/>
            <a:ext cx="285752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00000000 00000000 00000000 00010100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286380" y="4714884"/>
            <a:ext cx="285752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01000001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 10110111 01000001 11010000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5286380" y="5000636"/>
            <a:ext cx="285752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01001100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 01101111 10100111 01010000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286380" y="5500702"/>
            <a:ext cx="285752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01010000 01100100 00100000 00000000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071670" y="714356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b[0]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071670" y="207167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b[1]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071670" y="335756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b[2]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071670" y="4643446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b[3]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2643174" y="6000768"/>
            <a:ext cx="1643074" cy="135732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71670" y="600076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b[4]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71435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b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5072066" y="6211669"/>
            <a:ext cx="38427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今回の</a:t>
            </a:r>
            <a:r>
              <a:rPr lang="ja-JP" altLang="en-US" dirty="0" smtClean="0"/>
              <a:t>配列</a:t>
            </a:r>
            <a:r>
              <a:rPr lang="en-US" altLang="ja-JP" dirty="0" smtClean="0"/>
              <a:t>b</a:t>
            </a:r>
            <a:r>
              <a:rPr lang="ja-JP" altLang="en-US" dirty="0" smtClean="0"/>
              <a:t>のアドレスは</a:t>
            </a:r>
            <a:r>
              <a:rPr lang="en-US" altLang="ja-JP" dirty="0" smtClean="0"/>
              <a:t>0x40ea0800</a:t>
            </a:r>
          </a:p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b==0x40ea0800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572264" y="514351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…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-71470" y="2071678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(b+1)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-71470" y="3357562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(b+2)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-71470" y="4714884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(b+3)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-71438" y="6072206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(b+4)</a:t>
            </a:r>
          </a:p>
        </p:txBody>
      </p:sp>
      <p:sp>
        <p:nvSpPr>
          <p:cNvPr id="42" name="右中かっこ 41"/>
          <p:cNvSpPr/>
          <p:nvPr/>
        </p:nvSpPr>
        <p:spPr>
          <a:xfrm>
            <a:off x="8286776" y="4143380"/>
            <a:ext cx="142876" cy="164307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8494463" y="4786322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10</a:t>
            </a:r>
            <a:r>
              <a:rPr kumimoji="1" lang="ja-JP" altLang="en-US" dirty="0" smtClean="0"/>
              <a:t>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5214942" y="142852"/>
            <a:ext cx="3932102" cy="230832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b</a:t>
            </a:r>
            <a:r>
              <a:rPr lang="en-US" altLang="ja-JP" dirty="0" smtClean="0">
                <a:solidFill>
                  <a:srgbClr val="00B0F0"/>
                </a:solidFill>
              </a:rPr>
              <a:t>[10]</a:t>
            </a:r>
            <a:r>
              <a:rPr lang="en-US" altLang="ja-JP" dirty="0" smtClean="0">
                <a:solidFill>
                  <a:srgbClr val="00B050"/>
                </a:solidFill>
              </a:rPr>
              <a:t>;</a:t>
            </a:r>
            <a:endParaRPr lang="en-US" altLang="ja-JP" dirty="0">
              <a:solidFill>
                <a:srgbClr val="00B050"/>
              </a:solidFill>
            </a:endParaRPr>
          </a:p>
          <a:p>
            <a:r>
              <a:rPr lang="en-US" altLang="ja-JP" dirty="0" smtClean="0"/>
              <a:t>    </a:t>
            </a:r>
            <a:endParaRPr lang="en-US" altLang="ja-JP" dirty="0">
              <a:solidFill>
                <a:srgbClr val="00B0F0"/>
              </a:solidFill>
            </a:endParaRPr>
          </a:p>
          <a:p>
            <a:r>
              <a:rPr kumimoji="1" lang="en-US" altLang="ja-JP" dirty="0" smtClean="0">
                <a:solidFill>
                  <a:srgbClr val="00B0F0"/>
                </a:solidFill>
              </a:rPr>
              <a:t>    b[0] = 0;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(“b==</a:t>
            </a:r>
            <a:r>
              <a:rPr lang="en-US" altLang="ja-JP" dirty="0" smtClean="0">
                <a:solidFill>
                  <a:srgbClr val="00B050"/>
                </a:solidFill>
              </a:rPr>
              <a:t>%x , </a:t>
            </a:r>
            <a:r>
              <a:rPr lang="en-US" altLang="ja-JP" dirty="0" smtClean="0"/>
              <a:t>b[0]==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\n”, </a:t>
            </a:r>
            <a:r>
              <a:rPr lang="en-US" altLang="ja-JP" dirty="0">
                <a:solidFill>
                  <a:srgbClr val="00B050"/>
                </a:solidFill>
              </a:rPr>
              <a:t>b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b[0]</a:t>
            </a:r>
            <a:r>
              <a:rPr lang="en-US" altLang="ja-JP" dirty="0" smtClean="0"/>
              <a:t>);</a:t>
            </a:r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5286380" y="4143380"/>
            <a:ext cx="285752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00000000 00000000 00000000 00000000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643438" y="4071942"/>
            <a:ext cx="61747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b[0]</a:t>
            </a:r>
          </a:p>
          <a:p>
            <a:r>
              <a:rPr lang="en-US" altLang="ja-JP" dirty="0" smtClean="0">
                <a:solidFill>
                  <a:srgbClr val="00B0F0"/>
                </a:solidFill>
              </a:rPr>
              <a:t>b[1]</a:t>
            </a:r>
          </a:p>
          <a:p>
            <a:r>
              <a:rPr lang="en-US" altLang="ja-JP" dirty="0" smtClean="0">
                <a:solidFill>
                  <a:srgbClr val="00B0F0"/>
                </a:solidFill>
              </a:rPr>
              <a:t>b[2]</a:t>
            </a:r>
          </a:p>
          <a:p>
            <a:r>
              <a:rPr lang="en-US" altLang="ja-JP" dirty="0" smtClean="0">
                <a:solidFill>
                  <a:srgbClr val="00B0F0"/>
                </a:solidFill>
              </a:rPr>
              <a:t>b[3]</a:t>
            </a:r>
          </a:p>
          <a:p>
            <a:r>
              <a:rPr lang="en-US" altLang="ja-JP" dirty="0" smtClean="0">
                <a:solidFill>
                  <a:srgbClr val="00B0F0"/>
                </a:solidFill>
              </a:rPr>
              <a:t>…</a:t>
            </a:r>
          </a:p>
          <a:p>
            <a:r>
              <a:rPr lang="en-US" altLang="ja-JP" dirty="0" smtClean="0">
                <a:solidFill>
                  <a:srgbClr val="00B0F0"/>
                </a:solidFill>
              </a:rPr>
              <a:t>b[9]</a:t>
            </a:r>
            <a:r>
              <a:rPr lang="en-US" altLang="ja-JP" dirty="0" smtClean="0"/>
              <a:t> </a:t>
            </a:r>
            <a:endParaRPr kumimoji="1" lang="ja-JP" altLang="en-US" dirty="0"/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5286380" y="6000768"/>
            <a:ext cx="2714644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5929322" y="5857892"/>
            <a:ext cx="154029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</a:t>
            </a:r>
            <a:r>
              <a:rPr lang="ja-JP" altLang="en-US" dirty="0" smtClean="0"/>
              <a:t>型（</a:t>
            </a:r>
            <a:r>
              <a:rPr lang="en-US" altLang="ja-JP" dirty="0" smtClean="0"/>
              <a:t>32bit</a:t>
            </a:r>
            <a:r>
              <a:rPr lang="ja-JP" altLang="en-US" dirty="0" smtClean="0"/>
              <a:t>）</a:t>
            </a:r>
            <a:r>
              <a:rPr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6248" y="2857496"/>
            <a:ext cx="46434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70C0"/>
                </a:solidFill>
              </a:rPr>
              <a:t>この</a:t>
            </a:r>
            <a:r>
              <a:rPr lang="ja-JP" altLang="en-US" dirty="0">
                <a:solidFill>
                  <a:srgbClr val="0070C0"/>
                </a:solidFill>
              </a:rPr>
              <a:t>場合</a:t>
            </a:r>
            <a:r>
              <a:rPr lang="ja-JP" altLang="en-US" dirty="0" smtClean="0">
                <a:solidFill>
                  <a:srgbClr val="0070C0"/>
                </a:solidFill>
              </a:rPr>
              <a:t>の</a:t>
            </a:r>
            <a:r>
              <a:rPr lang="en-US" altLang="ja-JP" dirty="0">
                <a:solidFill>
                  <a:srgbClr val="0070C0"/>
                </a:solidFill>
              </a:rPr>
              <a:t>b</a:t>
            </a:r>
            <a:r>
              <a:rPr lang="ja-JP" altLang="en-US" dirty="0" smtClean="0">
                <a:solidFill>
                  <a:srgbClr val="0070C0"/>
                </a:solidFill>
              </a:rPr>
              <a:t>は？</a:t>
            </a:r>
            <a:endParaRPr kumimoji="1" lang="en-US" altLang="ja-JP" dirty="0" smtClean="0">
              <a:solidFill>
                <a:srgbClr val="0070C0"/>
              </a:solidFill>
            </a:endParaRPr>
          </a:p>
          <a:p>
            <a:r>
              <a:rPr kumimoji="1" lang="ja-JP" altLang="en-US" dirty="0" smtClean="0"/>
              <a:t>　→</a:t>
            </a:r>
            <a:r>
              <a:rPr kumimoji="1" lang="en-US" altLang="ja-JP" dirty="0" err="1" smtClean="0"/>
              <a:t>int</a:t>
            </a:r>
            <a:r>
              <a:rPr kumimoji="1" lang="ja-JP" altLang="en-US" dirty="0" smtClean="0"/>
              <a:t>型（</a:t>
            </a:r>
            <a:r>
              <a:rPr kumimoji="1" lang="en-US" altLang="ja-JP" dirty="0" smtClean="0"/>
              <a:t>32bit</a:t>
            </a:r>
            <a:r>
              <a:rPr kumimoji="1" lang="ja-JP" altLang="en-US" dirty="0" smtClean="0"/>
              <a:t>の箱）の</a:t>
            </a:r>
            <a:r>
              <a:rPr lang="ja-JP" altLang="en-US" dirty="0"/>
              <a:t>配列</a:t>
            </a:r>
            <a:r>
              <a:rPr kumimoji="1" lang="ja-JP" altLang="en-US" dirty="0" smtClean="0"/>
              <a:t>変数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は、</a:t>
            </a:r>
            <a:endParaRPr kumimoji="1" lang="en-US" altLang="ja-JP" dirty="0" smtClean="0"/>
          </a:p>
          <a:p>
            <a:r>
              <a:rPr lang="ja-JP" altLang="en-US" dirty="0" smtClean="0"/>
              <a:t>　　</a:t>
            </a:r>
            <a:r>
              <a:rPr lang="en-US" altLang="ja-JP" dirty="0" smtClean="0"/>
              <a:t>10</a:t>
            </a:r>
            <a:r>
              <a:rPr lang="ja-JP" altLang="en-US" dirty="0" smtClean="0"/>
              <a:t>個の要素で構成され、</a:t>
            </a:r>
            <a:endParaRPr lang="en-US" altLang="ja-JP" dirty="0" smtClean="0"/>
          </a:p>
          <a:p>
            <a:r>
              <a:rPr lang="ja-JP" altLang="en-US" dirty="0" smtClean="0"/>
              <a:t>　　</a:t>
            </a:r>
            <a:r>
              <a:rPr lang="en-US" altLang="ja-JP" dirty="0" smtClean="0"/>
              <a:t>b[0]</a:t>
            </a:r>
            <a:r>
              <a:rPr lang="ja-JP" altLang="en-US" dirty="0" smtClean="0"/>
              <a:t>の中身が</a:t>
            </a:r>
            <a:r>
              <a:rPr lang="en-US" altLang="ja-JP" dirty="0" smtClean="0"/>
              <a:t>0,</a:t>
            </a:r>
            <a:r>
              <a:rPr lang="en-US" altLang="ja-JP" dirty="0"/>
              <a:t> </a:t>
            </a:r>
            <a:r>
              <a:rPr lang="en-US" altLang="ja-JP" dirty="0" smtClean="0"/>
              <a:t>b[1]</a:t>
            </a:r>
            <a:r>
              <a:rPr lang="ja-JP" altLang="en-US" dirty="0" smtClean="0"/>
              <a:t>～</a:t>
            </a:r>
            <a:r>
              <a:rPr lang="en-US" altLang="ja-JP" dirty="0" smtClean="0"/>
              <a:t>b[9]</a:t>
            </a:r>
            <a:r>
              <a:rPr lang="ja-JP" altLang="en-US" dirty="0" smtClean="0"/>
              <a:t>の中身は不定</a:t>
            </a:r>
            <a:endParaRPr lang="en-US" altLang="ja-JP" dirty="0" smtClean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429124" y="2285992"/>
            <a:ext cx="3379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実行する</a:t>
            </a:r>
            <a:r>
              <a:rPr lang="ja-JP" altLang="en-US" dirty="0" smtClean="0"/>
              <a:t>と、</a:t>
            </a:r>
            <a:r>
              <a:rPr lang="ja-JP" altLang="en-US" dirty="0"/>
              <a:t>以下</a:t>
            </a:r>
            <a:r>
              <a:rPr lang="ja-JP" altLang="en-US" dirty="0" smtClean="0"/>
              <a:t>の結果が出た。</a:t>
            </a:r>
            <a:endParaRPr lang="en-US" altLang="ja-JP" dirty="0" smtClean="0"/>
          </a:p>
          <a:p>
            <a:r>
              <a:rPr lang="en-US" altLang="ja-JP" dirty="0" smtClean="0"/>
              <a:t>b==</a:t>
            </a:r>
            <a:r>
              <a:rPr kumimoji="1" lang="en-US" altLang="ja-JP" dirty="0" smtClean="0"/>
              <a:t>40ea08000, b[0]= 0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2643174" y="785794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643174" y="207167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643174" y="3357562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643174" y="4643446"/>
            <a:ext cx="1643074" cy="135732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4429132"/>
            <a:ext cx="285752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00000000 00000000 00000000 00010100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286380" y="4714884"/>
            <a:ext cx="285752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01000001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 10110111 01000001 11010000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5286380" y="5000636"/>
            <a:ext cx="285752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01001100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 01101111 10100111 01010000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286380" y="5500702"/>
            <a:ext cx="285752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01010000 01100100 00100000 00000000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071670" y="714356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b[0]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071670" y="207167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b[1]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071670" y="335756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b[2]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071670" y="4643446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b[3]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2643174" y="6000768"/>
            <a:ext cx="1643074" cy="135732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71670" y="600076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b[4]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714356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b == 0x40ea0800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5072066" y="6211669"/>
            <a:ext cx="38427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今回の配列</a:t>
            </a:r>
            <a:r>
              <a:rPr lang="en-US" altLang="ja-JP" dirty="0" smtClean="0"/>
              <a:t>b</a:t>
            </a:r>
            <a:r>
              <a:rPr lang="ja-JP" altLang="en-US" dirty="0" smtClean="0"/>
              <a:t>のアドレスは</a:t>
            </a:r>
            <a:r>
              <a:rPr lang="en-US" altLang="ja-JP" dirty="0" smtClean="0"/>
              <a:t>0x40ea0800</a:t>
            </a:r>
          </a:p>
          <a:p>
            <a:pPr algn="ctr"/>
            <a:r>
              <a:rPr lang="en-US" altLang="ja-JP" dirty="0" smtClean="0">
                <a:solidFill>
                  <a:srgbClr val="00B050"/>
                </a:solidFill>
              </a:rPr>
              <a:t>b==0x40ea0800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572264" y="514351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…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-71470" y="2071678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(b+1) == 0x40ea0804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-71470" y="3357562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(b+2) == 0x40ea0808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-71470" y="4714884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(b+3) == 0x40ea080c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-71438" y="6072206"/>
            <a:ext cx="2214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(b+4) == 0x40ea0810</a:t>
            </a:r>
          </a:p>
        </p:txBody>
      </p:sp>
      <p:sp>
        <p:nvSpPr>
          <p:cNvPr id="42" name="右中かっこ 41"/>
          <p:cNvSpPr/>
          <p:nvPr/>
        </p:nvSpPr>
        <p:spPr>
          <a:xfrm>
            <a:off x="8286776" y="4143380"/>
            <a:ext cx="142876" cy="164307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8494463" y="4786322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10</a:t>
            </a:r>
            <a:r>
              <a:rPr kumimoji="1" lang="ja-JP" altLang="en-US" dirty="0" smtClean="0"/>
              <a:t>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785786" y="785794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786" y="207167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85786" y="3357562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85786" y="4643446"/>
            <a:ext cx="1643074" cy="135732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14282" y="714356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b[0]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14282" y="207167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b[1]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14282" y="335756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b[2]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14282" y="4643446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b[3]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785786" y="6000768"/>
            <a:ext cx="1643074" cy="135732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14282" y="600076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b[4]</a:t>
            </a:r>
          </a:p>
        </p:txBody>
      </p:sp>
      <p:graphicFrame>
        <p:nvGraphicFramePr>
          <p:cNvPr id="37" name="表 36"/>
          <p:cNvGraphicFramePr>
            <a:graphicFrameLocks noGrp="1"/>
          </p:cNvGraphicFramePr>
          <p:nvPr/>
        </p:nvGraphicFramePr>
        <p:xfrm>
          <a:off x="3048000" y="3143248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?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?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?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?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?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?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?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?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?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テキスト ボックス 37"/>
          <p:cNvSpPr txBox="1"/>
          <p:nvPr/>
        </p:nvSpPr>
        <p:spPr>
          <a:xfrm>
            <a:off x="5143504" y="500042"/>
            <a:ext cx="336181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多次元配列のデータ構造も</a:t>
            </a:r>
            <a:endParaRPr lang="en-US" altLang="ja-JP" dirty="0" smtClean="0"/>
          </a:p>
          <a:p>
            <a:r>
              <a:rPr lang="ja-JP" altLang="en-US" dirty="0" smtClean="0"/>
              <a:t>厳密には「アドレス」（ポインタ）と</a:t>
            </a:r>
            <a:endParaRPr lang="en-US" altLang="ja-JP" dirty="0" smtClean="0"/>
          </a:p>
          <a:p>
            <a:r>
              <a:rPr kumimoji="1" lang="ja-JP" altLang="en-US" dirty="0" smtClean="0"/>
              <a:t>そのセルの「中身」（値）だが</a:t>
            </a:r>
            <a:r>
              <a:rPr kumimoji="1" lang="ja-JP" altLang="en-US" dirty="0" err="1" smtClean="0"/>
              <a:t>、、、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「モデル」（図）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で考えればよい。</a:t>
            </a:r>
            <a:endParaRPr kumimoji="1"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188524" y="5214950"/>
            <a:ext cx="59554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※ ?</a:t>
            </a:r>
            <a:r>
              <a:rPr lang="ja-JP" altLang="en-US" dirty="0" smtClean="0"/>
              <a:t> は不定値</a:t>
            </a:r>
            <a:endParaRPr lang="en-US" altLang="ja-JP" dirty="0" smtClean="0"/>
          </a:p>
          <a:p>
            <a:r>
              <a:rPr lang="ja-JP" altLang="en-US" dirty="0" smtClean="0"/>
              <a:t>（初期値が設定されていない：時と場合によって値が異なる）</a:t>
            </a:r>
            <a:endParaRPr lang="en-US" altLang="ja-JP" dirty="0" smtClean="0"/>
          </a:p>
          <a:p>
            <a:r>
              <a:rPr kumimoji="1" lang="ja-JP" altLang="en-US" dirty="0" smtClean="0"/>
              <a:t>ことを表す</a:t>
            </a:r>
            <a:endParaRPr kumimoji="1" lang="ja-JP" altLang="en-US" dirty="0"/>
          </a:p>
        </p:txBody>
      </p:sp>
      <p:sp>
        <p:nvSpPr>
          <p:cNvPr id="45" name="右矢印 44"/>
          <p:cNvSpPr/>
          <p:nvPr/>
        </p:nvSpPr>
        <p:spPr>
          <a:xfrm>
            <a:off x="2571736" y="3214686"/>
            <a:ext cx="357190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571736" y="4143380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抽象化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089186"/>
              </p:ext>
            </p:extLst>
          </p:nvPr>
        </p:nvGraphicFramePr>
        <p:xfrm>
          <a:off x="428596" y="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中身（</a:t>
                      </a:r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smtClean="0"/>
                        <a:t>記憶単位は</a:t>
                      </a:r>
                      <a:r>
                        <a:rPr kumimoji="1" lang="en-US" altLang="ja-JP" sz="1400" dirty="0" smtClean="0"/>
                        <a:t>8bit</a:t>
                      </a:r>
                      <a:r>
                        <a:rPr kumimoji="1" lang="ja-JP" altLang="en-US" sz="1400" dirty="0" smtClean="0"/>
                        <a:t>）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0000 0000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0x 40ea 0802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baseline="0" dirty="0" smtClean="0">
                          <a:solidFill>
                            <a:srgbClr val="FF0000"/>
                          </a:solidFill>
                        </a:rPr>
                        <a:t>0101 1001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01001110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0101 0101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0000 0000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</a:t>
                      </a:r>
                      <a:r>
                        <a:rPr kumimoji="1" lang="en-US" altLang="ja-JP" sz="1600" baseline="0" dirty="0" smtClean="0"/>
                        <a:t>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0001 0100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0100 1100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0110 1111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0101 0000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5214942" y="142852"/>
            <a:ext cx="3908249" cy="230832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char</a:t>
            </a:r>
            <a:r>
              <a:rPr kumimoji="1" lang="en-US" altLang="ja-JP" dirty="0" smtClean="0"/>
              <a:t> </a:t>
            </a:r>
            <a:r>
              <a:rPr lang="en-US" altLang="ja-JP" dirty="0">
                <a:solidFill>
                  <a:srgbClr val="00B050"/>
                </a:solidFill>
              </a:rPr>
              <a:t>c</a:t>
            </a:r>
            <a:r>
              <a:rPr lang="en-US" altLang="ja-JP" dirty="0" smtClean="0">
                <a:solidFill>
                  <a:srgbClr val="00B0F0"/>
                </a:solidFill>
              </a:rPr>
              <a:t>[10]</a:t>
            </a:r>
            <a:r>
              <a:rPr lang="en-US" altLang="ja-JP" dirty="0" smtClean="0">
                <a:solidFill>
                  <a:srgbClr val="00B050"/>
                </a:solidFill>
              </a:rPr>
              <a:t>;</a:t>
            </a:r>
            <a:endParaRPr lang="en-US" altLang="ja-JP" dirty="0">
              <a:solidFill>
                <a:srgbClr val="00B050"/>
              </a:solidFill>
            </a:endParaRPr>
          </a:p>
          <a:p>
            <a:r>
              <a:rPr lang="en-US" altLang="ja-JP" dirty="0" smtClean="0"/>
              <a:t>    </a:t>
            </a:r>
            <a:endParaRPr lang="en-US" altLang="ja-JP" dirty="0">
              <a:solidFill>
                <a:srgbClr val="00B0F0"/>
              </a:solidFill>
            </a:endParaRPr>
          </a:p>
          <a:p>
            <a:r>
              <a:rPr kumimoji="1" lang="en-US" altLang="ja-JP" dirty="0" smtClean="0">
                <a:solidFill>
                  <a:srgbClr val="00B0F0"/>
                </a:solidFill>
              </a:rPr>
              <a:t>    c[0] = ‘Y’; c[1]=‘N’; c[2]=‘U’; c[3]=‘\0’;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(“c==</a:t>
            </a:r>
            <a:r>
              <a:rPr lang="en-US" altLang="ja-JP" dirty="0" smtClean="0">
                <a:solidFill>
                  <a:srgbClr val="00B050"/>
                </a:solidFill>
              </a:rPr>
              <a:t>%x , </a:t>
            </a:r>
            <a:r>
              <a:rPr lang="en-US" altLang="ja-JP" dirty="0"/>
              <a:t>c</a:t>
            </a:r>
            <a:r>
              <a:rPr lang="en-US" altLang="ja-JP" dirty="0" smtClean="0"/>
              <a:t>[]==</a:t>
            </a:r>
            <a:r>
              <a:rPr lang="en-US" altLang="ja-JP" dirty="0" smtClean="0">
                <a:solidFill>
                  <a:srgbClr val="00B0F0"/>
                </a:solidFill>
              </a:rPr>
              <a:t>%</a:t>
            </a:r>
            <a:r>
              <a:rPr lang="en-US" altLang="ja-JP" dirty="0">
                <a:solidFill>
                  <a:srgbClr val="00B0F0"/>
                </a:solidFill>
              </a:rPr>
              <a:t>s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00B050"/>
                </a:solidFill>
              </a:rPr>
              <a:t>c</a:t>
            </a:r>
            <a:r>
              <a:rPr lang="en-US" altLang="ja-JP" dirty="0" smtClean="0"/>
              <a:t>, </a:t>
            </a:r>
            <a:r>
              <a:rPr lang="en-US" altLang="ja-JP" dirty="0">
                <a:solidFill>
                  <a:srgbClr val="00B0F0"/>
                </a:solidFill>
              </a:rPr>
              <a:t>c</a:t>
            </a:r>
            <a:r>
              <a:rPr lang="en-US" altLang="ja-JP" dirty="0" smtClean="0"/>
              <a:t>);</a:t>
            </a:r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5286380" y="4143380"/>
            <a:ext cx="107157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rgbClr val="FF0000"/>
                </a:solidFill>
              </a:rPr>
              <a:t>01011001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643438" y="4071942"/>
            <a:ext cx="59343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rgbClr val="00B0F0"/>
                </a:solidFill>
              </a:rPr>
              <a:t>c</a:t>
            </a:r>
            <a:r>
              <a:rPr lang="en-US" altLang="ja-JP" dirty="0" smtClean="0">
                <a:solidFill>
                  <a:srgbClr val="00B0F0"/>
                </a:solidFill>
              </a:rPr>
              <a:t>[0]</a:t>
            </a:r>
          </a:p>
          <a:p>
            <a:r>
              <a:rPr lang="en-US" altLang="ja-JP" dirty="0">
                <a:solidFill>
                  <a:srgbClr val="00B0F0"/>
                </a:solidFill>
              </a:rPr>
              <a:t>c</a:t>
            </a:r>
            <a:r>
              <a:rPr lang="en-US" altLang="ja-JP" dirty="0" smtClean="0">
                <a:solidFill>
                  <a:srgbClr val="00B0F0"/>
                </a:solidFill>
              </a:rPr>
              <a:t>[1]</a:t>
            </a:r>
          </a:p>
          <a:p>
            <a:r>
              <a:rPr lang="en-US" altLang="ja-JP" dirty="0">
                <a:solidFill>
                  <a:srgbClr val="00B0F0"/>
                </a:solidFill>
              </a:rPr>
              <a:t>c</a:t>
            </a:r>
            <a:r>
              <a:rPr lang="en-US" altLang="ja-JP" dirty="0" smtClean="0">
                <a:solidFill>
                  <a:srgbClr val="00B0F0"/>
                </a:solidFill>
              </a:rPr>
              <a:t>[2]</a:t>
            </a:r>
          </a:p>
          <a:p>
            <a:r>
              <a:rPr lang="en-US" altLang="ja-JP" dirty="0">
                <a:solidFill>
                  <a:srgbClr val="00B0F0"/>
                </a:solidFill>
              </a:rPr>
              <a:t>c</a:t>
            </a:r>
            <a:r>
              <a:rPr lang="en-US" altLang="ja-JP" dirty="0" smtClean="0">
                <a:solidFill>
                  <a:srgbClr val="00B0F0"/>
                </a:solidFill>
              </a:rPr>
              <a:t>[3]</a:t>
            </a:r>
          </a:p>
          <a:p>
            <a:r>
              <a:rPr lang="en-US" altLang="ja-JP" dirty="0" smtClean="0">
                <a:solidFill>
                  <a:srgbClr val="00B0F0"/>
                </a:solidFill>
              </a:rPr>
              <a:t>…</a:t>
            </a:r>
          </a:p>
          <a:p>
            <a:r>
              <a:rPr lang="en-US" altLang="ja-JP" dirty="0">
                <a:solidFill>
                  <a:srgbClr val="00B0F0"/>
                </a:solidFill>
              </a:rPr>
              <a:t>c</a:t>
            </a:r>
            <a:r>
              <a:rPr lang="en-US" altLang="ja-JP" dirty="0" smtClean="0">
                <a:solidFill>
                  <a:srgbClr val="00B0F0"/>
                </a:solidFill>
              </a:rPr>
              <a:t>[9]</a:t>
            </a:r>
            <a:r>
              <a:rPr lang="en-US" altLang="ja-JP" dirty="0" smtClean="0"/>
              <a:t> </a:t>
            </a:r>
            <a:endParaRPr kumimoji="1" lang="ja-JP" altLang="en-US" dirty="0"/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5214942" y="6000768"/>
            <a:ext cx="1357322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5357818" y="5857893"/>
            <a:ext cx="107156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 char </a:t>
            </a:r>
            <a:r>
              <a:rPr lang="ja-JP" altLang="en-US" sz="1200" dirty="0" smtClean="0"/>
              <a:t>型（</a:t>
            </a:r>
            <a:r>
              <a:rPr lang="en-US" altLang="ja-JP" sz="1200" dirty="0"/>
              <a:t>8</a:t>
            </a:r>
            <a:r>
              <a:rPr lang="en-US" altLang="ja-JP" sz="1200" dirty="0" smtClean="0"/>
              <a:t>bit</a:t>
            </a:r>
            <a:r>
              <a:rPr lang="ja-JP" altLang="en-US" sz="1200" dirty="0" smtClean="0"/>
              <a:t>）</a:t>
            </a:r>
            <a:r>
              <a:rPr lang="en-US" altLang="ja-JP" sz="1200" dirty="0" smtClean="0"/>
              <a:t> </a:t>
            </a:r>
            <a:endParaRPr kumimoji="1" lang="ja-JP" altLang="en-US" sz="1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6248" y="2857496"/>
            <a:ext cx="48577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70C0"/>
                </a:solidFill>
              </a:rPr>
              <a:t>この</a:t>
            </a:r>
            <a:r>
              <a:rPr lang="ja-JP" altLang="en-US" dirty="0">
                <a:solidFill>
                  <a:srgbClr val="0070C0"/>
                </a:solidFill>
              </a:rPr>
              <a:t>場合</a:t>
            </a:r>
            <a:r>
              <a:rPr lang="ja-JP" altLang="en-US" dirty="0" smtClean="0">
                <a:solidFill>
                  <a:srgbClr val="0070C0"/>
                </a:solidFill>
              </a:rPr>
              <a:t>の</a:t>
            </a:r>
            <a:r>
              <a:rPr lang="en-US" altLang="ja-JP" dirty="0" smtClean="0">
                <a:solidFill>
                  <a:srgbClr val="0070C0"/>
                </a:solidFill>
              </a:rPr>
              <a:t>c</a:t>
            </a:r>
            <a:r>
              <a:rPr lang="ja-JP" altLang="en-US" dirty="0" smtClean="0">
                <a:solidFill>
                  <a:srgbClr val="0070C0"/>
                </a:solidFill>
              </a:rPr>
              <a:t>は？</a:t>
            </a:r>
            <a:endParaRPr kumimoji="1" lang="en-US" altLang="ja-JP" dirty="0" smtClean="0">
              <a:solidFill>
                <a:srgbClr val="0070C0"/>
              </a:solidFill>
            </a:endParaRPr>
          </a:p>
          <a:p>
            <a:r>
              <a:rPr kumimoji="1" lang="ja-JP" altLang="en-US" dirty="0" smtClean="0"/>
              <a:t>　→</a:t>
            </a:r>
            <a:r>
              <a:rPr lang="en-US" altLang="ja-JP" dirty="0" smtClean="0"/>
              <a:t>char</a:t>
            </a:r>
            <a:r>
              <a:rPr kumimoji="1" lang="ja-JP" altLang="en-US" dirty="0" smtClean="0"/>
              <a:t>型（</a:t>
            </a:r>
            <a:r>
              <a:rPr lang="en-US" altLang="ja-JP" dirty="0"/>
              <a:t>8</a:t>
            </a:r>
            <a:r>
              <a:rPr kumimoji="1" lang="en-US" altLang="ja-JP" dirty="0" smtClean="0"/>
              <a:t>bit</a:t>
            </a:r>
            <a:r>
              <a:rPr kumimoji="1" lang="ja-JP" altLang="en-US" dirty="0" smtClean="0"/>
              <a:t>の箱）の</a:t>
            </a:r>
            <a:r>
              <a:rPr lang="ja-JP" altLang="en-US" dirty="0"/>
              <a:t>配列</a:t>
            </a:r>
            <a:r>
              <a:rPr kumimoji="1" lang="ja-JP" altLang="en-US" dirty="0" smtClean="0"/>
              <a:t>変数</a:t>
            </a:r>
            <a:r>
              <a:rPr lang="en-US" altLang="ja-JP" dirty="0"/>
              <a:t>c</a:t>
            </a:r>
            <a:r>
              <a:rPr kumimoji="1" lang="ja-JP" altLang="en-US" dirty="0" smtClean="0"/>
              <a:t>は、</a:t>
            </a:r>
            <a:endParaRPr kumimoji="1" lang="en-US" altLang="ja-JP" dirty="0" smtClean="0"/>
          </a:p>
          <a:p>
            <a:r>
              <a:rPr lang="ja-JP" altLang="en-US" dirty="0" smtClean="0"/>
              <a:t>　　</a:t>
            </a:r>
            <a:r>
              <a:rPr lang="en-US" altLang="ja-JP" dirty="0" smtClean="0"/>
              <a:t>10</a:t>
            </a:r>
            <a:r>
              <a:rPr lang="ja-JP" altLang="en-US" dirty="0" smtClean="0"/>
              <a:t>個の要素で構成され、</a:t>
            </a:r>
            <a:endParaRPr lang="en-US" altLang="ja-JP" dirty="0" smtClean="0"/>
          </a:p>
          <a:p>
            <a:r>
              <a:rPr lang="ja-JP" altLang="en-US" dirty="0" smtClean="0"/>
              <a:t>　　</a:t>
            </a:r>
            <a:r>
              <a:rPr lang="en-US" altLang="ja-JP" dirty="0" smtClean="0">
                <a:solidFill>
                  <a:srgbClr val="00B0F0"/>
                </a:solidFill>
              </a:rPr>
              <a:t>c[0]</a:t>
            </a:r>
            <a:r>
              <a:rPr lang="ja-JP" altLang="en-US" dirty="0" smtClean="0"/>
              <a:t>の中身が</a:t>
            </a:r>
            <a:r>
              <a:rPr lang="en-US" altLang="ja-JP" dirty="0" smtClean="0"/>
              <a:t>’</a:t>
            </a:r>
            <a:r>
              <a:rPr lang="en-US" altLang="ja-JP" dirty="0" smtClean="0">
                <a:solidFill>
                  <a:srgbClr val="FF0000"/>
                </a:solidFill>
              </a:rPr>
              <a:t>Y’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c[1]</a:t>
            </a:r>
            <a:r>
              <a:rPr lang="ja-JP" altLang="en-US" dirty="0" smtClean="0"/>
              <a:t>の中身が</a:t>
            </a:r>
            <a:r>
              <a:rPr lang="en-US" altLang="ja-JP" dirty="0" smtClean="0"/>
              <a:t>’</a:t>
            </a:r>
            <a:r>
              <a:rPr lang="en-US" altLang="ja-JP" dirty="0" smtClean="0">
                <a:solidFill>
                  <a:srgbClr val="FF0000"/>
                </a:solidFill>
              </a:rPr>
              <a:t>N</a:t>
            </a:r>
            <a:r>
              <a:rPr lang="en-US" altLang="ja-JP" dirty="0" smtClean="0"/>
              <a:t>’, 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                                                     </a:t>
            </a:r>
            <a:r>
              <a:rPr lang="en-US" altLang="ja-JP" dirty="0" smtClean="0">
                <a:solidFill>
                  <a:srgbClr val="00B0F0"/>
                </a:solidFill>
              </a:rPr>
              <a:t>c[2]</a:t>
            </a:r>
            <a:r>
              <a:rPr lang="ja-JP" altLang="en-US" dirty="0" smtClean="0"/>
              <a:t>の中身が</a:t>
            </a:r>
            <a:r>
              <a:rPr lang="en-US" altLang="ja-JP" dirty="0" smtClean="0"/>
              <a:t>’</a:t>
            </a:r>
            <a:r>
              <a:rPr lang="en-US" altLang="ja-JP" dirty="0" smtClean="0">
                <a:solidFill>
                  <a:srgbClr val="FF0000"/>
                </a:solidFill>
              </a:rPr>
              <a:t>U</a:t>
            </a:r>
            <a:r>
              <a:rPr lang="en-US" altLang="ja-JP" dirty="0" smtClean="0"/>
              <a:t>’,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                                                     </a:t>
            </a:r>
            <a:r>
              <a:rPr lang="en-US" altLang="ja-JP" dirty="0" smtClean="0">
                <a:solidFill>
                  <a:srgbClr val="00B0F0"/>
                </a:solidFill>
              </a:rPr>
              <a:t>c[3]</a:t>
            </a:r>
            <a:r>
              <a:rPr lang="ja-JP" altLang="en-US" dirty="0" smtClean="0"/>
              <a:t>の中身が</a:t>
            </a:r>
            <a:r>
              <a:rPr lang="en-US" altLang="ja-JP" dirty="0" smtClean="0"/>
              <a:t>’</a:t>
            </a:r>
            <a:r>
              <a:rPr lang="en-US" altLang="ja-JP" dirty="0" smtClean="0">
                <a:solidFill>
                  <a:srgbClr val="FF0000"/>
                </a:solidFill>
              </a:rPr>
              <a:t>\0</a:t>
            </a:r>
            <a:r>
              <a:rPr lang="en-US" altLang="ja-JP" dirty="0" smtClean="0"/>
              <a:t>’,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                                                     </a:t>
            </a:r>
            <a:r>
              <a:rPr lang="en-US" altLang="ja-JP" dirty="0" smtClean="0">
                <a:solidFill>
                  <a:srgbClr val="00B0F0"/>
                </a:solidFill>
              </a:rPr>
              <a:t>c[4]</a:t>
            </a:r>
            <a:r>
              <a:rPr lang="ja-JP" altLang="en-US" dirty="0" smtClean="0"/>
              <a:t>～</a:t>
            </a:r>
            <a:r>
              <a:rPr lang="en-US" altLang="ja-JP" dirty="0">
                <a:solidFill>
                  <a:srgbClr val="00B0F0"/>
                </a:solidFill>
              </a:rPr>
              <a:t>c</a:t>
            </a:r>
            <a:r>
              <a:rPr lang="en-US" altLang="ja-JP" dirty="0" smtClean="0">
                <a:solidFill>
                  <a:srgbClr val="00B0F0"/>
                </a:solidFill>
              </a:rPr>
              <a:t>[9]</a:t>
            </a:r>
            <a:r>
              <a:rPr lang="ja-JP" altLang="en-US" dirty="0" smtClean="0"/>
              <a:t>の中身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　　　　　　　　　　　　　　　　　　　　　　は</a:t>
            </a:r>
            <a:r>
              <a:rPr lang="ja-JP" altLang="en-US" dirty="0" smtClean="0">
                <a:solidFill>
                  <a:srgbClr val="FF0000"/>
                </a:solidFill>
              </a:rPr>
              <a:t>不定</a:t>
            </a:r>
            <a:endParaRPr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429124" y="2285992"/>
            <a:ext cx="3379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実行する</a:t>
            </a:r>
            <a:r>
              <a:rPr lang="ja-JP" altLang="en-US" dirty="0" smtClean="0"/>
              <a:t>と、</a:t>
            </a:r>
            <a:r>
              <a:rPr lang="ja-JP" altLang="en-US" dirty="0"/>
              <a:t>以下</a:t>
            </a:r>
            <a:r>
              <a:rPr lang="ja-JP" altLang="en-US" dirty="0" smtClean="0"/>
              <a:t>の結果が出た。</a:t>
            </a:r>
            <a:endParaRPr lang="en-US" altLang="ja-JP" dirty="0" smtClean="0"/>
          </a:p>
          <a:p>
            <a:r>
              <a:rPr lang="en-US" altLang="ja-JP" dirty="0"/>
              <a:t>c</a:t>
            </a:r>
            <a:r>
              <a:rPr lang="en-US" altLang="ja-JP" dirty="0" smtClean="0"/>
              <a:t>==</a:t>
            </a:r>
            <a:r>
              <a:rPr kumimoji="1" lang="en-US" altLang="ja-JP" dirty="0" smtClean="0"/>
              <a:t>40ea08002, c[]= </a:t>
            </a:r>
            <a:r>
              <a:rPr lang="en-US" altLang="ja-JP" dirty="0" smtClean="0"/>
              <a:t>YNU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2643174" y="1357298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5286380" y="4429132"/>
            <a:ext cx="107157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rgbClr val="FF0000"/>
                </a:solidFill>
              </a:rPr>
              <a:t>01001110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286380" y="4714884"/>
            <a:ext cx="107157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rgbClr val="FF0000"/>
                </a:solidFill>
              </a:rPr>
              <a:t>01010101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5286380" y="5000636"/>
            <a:ext cx="107157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rgbClr val="FF0000"/>
                </a:solidFill>
              </a:rPr>
              <a:t>00000000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286380" y="5500702"/>
            <a:ext cx="107157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11010000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071670" y="1357298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rgbClr val="00B0F0"/>
                </a:solidFill>
              </a:rPr>
              <a:t>c</a:t>
            </a:r>
            <a:r>
              <a:rPr lang="en-US" altLang="ja-JP" dirty="0" smtClean="0">
                <a:solidFill>
                  <a:srgbClr val="00B0F0"/>
                </a:solidFill>
              </a:rPr>
              <a:t>[0]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345156"/>
            <a:ext cx="282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c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5072066" y="6211669"/>
            <a:ext cx="38427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今回の</a:t>
            </a:r>
            <a:r>
              <a:rPr lang="ja-JP" altLang="en-US" dirty="0" smtClean="0"/>
              <a:t>配列</a:t>
            </a:r>
            <a:r>
              <a:rPr lang="en-US" altLang="ja-JP" dirty="0"/>
              <a:t>c</a:t>
            </a:r>
            <a:r>
              <a:rPr lang="ja-JP" altLang="en-US" dirty="0" smtClean="0"/>
              <a:t>のアドレスは</a:t>
            </a:r>
            <a:r>
              <a:rPr lang="en-US" altLang="ja-JP" dirty="0" smtClean="0"/>
              <a:t>0x40ea0802</a:t>
            </a:r>
          </a:p>
          <a:p>
            <a:pPr algn="ctr"/>
            <a:r>
              <a:rPr lang="en-US" altLang="ja-JP" dirty="0">
                <a:solidFill>
                  <a:srgbClr val="00B050"/>
                </a:solidFill>
              </a:rPr>
              <a:t>c</a:t>
            </a:r>
            <a:r>
              <a:rPr lang="en-US" altLang="ja-JP" dirty="0" smtClean="0">
                <a:solidFill>
                  <a:srgbClr val="00B050"/>
                </a:solidFill>
              </a:rPr>
              <a:t>==0x40ea0802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715008" y="514351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…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-71470" y="1702346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(c+1)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-71470" y="2071678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(c+2)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-71470" y="2357430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(c+3)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-71438" y="2702478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(c+4)</a:t>
            </a:r>
          </a:p>
        </p:txBody>
      </p:sp>
      <p:sp>
        <p:nvSpPr>
          <p:cNvPr id="42" name="右中かっこ 41"/>
          <p:cNvSpPr/>
          <p:nvPr/>
        </p:nvSpPr>
        <p:spPr>
          <a:xfrm>
            <a:off x="6500826" y="4143380"/>
            <a:ext cx="142876" cy="164307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715140" y="4714884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10</a:t>
            </a:r>
            <a:r>
              <a:rPr kumimoji="1" lang="ja-JP" altLang="en-US" dirty="0" smtClean="0"/>
              <a:t>個</a:t>
            </a:r>
            <a:endParaRPr kumimoji="1"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-71470" y="3059668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(c+5)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-71470" y="3345420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(c+6)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-71470" y="3702610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(c+7)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-71470" y="4059800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(c+8)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-71470" y="4416990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(c+9)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071670" y="1714488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c[1]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2071670" y="2059536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c[2]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071670" y="23574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c[3]</a:t>
            </a: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2071670" y="2655324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c[4]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2071670" y="3000372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c[5]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071670" y="334542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c[6]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2071670" y="3690468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c[7]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071670" y="4035516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c[8]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071670" y="4380564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c[9]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2643174" y="1714488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2643174" y="2071678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/>
          <p:cNvSpPr/>
          <p:nvPr/>
        </p:nvSpPr>
        <p:spPr>
          <a:xfrm>
            <a:off x="2643174" y="2428868"/>
            <a:ext cx="1643074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2643174" y="2714620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/>
          <p:cNvSpPr/>
          <p:nvPr/>
        </p:nvSpPr>
        <p:spPr>
          <a:xfrm>
            <a:off x="2643174" y="3071810"/>
            <a:ext cx="1643074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/>
          <p:cNvSpPr/>
          <p:nvPr/>
        </p:nvSpPr>
        <p:spPr>
          <a:xfrm>
            <a:off x="2643174" y="3357562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643174" y="3714752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/>
          <p:cNvSpPr/>
          <p:nvPr/>
        </p:nvSpPr>
        <p:spPr>
          <a:xfrm>
            <a:off x="2643174" y="4071942"/>
            <a:ext cx="1643074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/>
          <p:cNvSpPr/>
          <p:nvPr/>
        </p:nvSpPr>
        <p:spPr>
          <a:xfrm>
            <a:off x="2643174" y="4357694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5214942" y="142852"/>
            <a:ext cx="3908249" cy="230832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char</a:t>
            </a:r>
            <a:r>
              <a:rPr kumimoji="1" lang="en-US" altLang="ja-JP" dirty="0" smtClean="0"/>
              <a:t> </a:t>
            </a:r>
            <a:r>
              <a:rPr lang="en-US" altLang="ja-JP" dirty="0">
                <a:solidFill>
                  <a:srgbClr val="00B050"/>
                </a:solidFill>
              </a:rPr>
              <a:t>c</a:t>
            </a:r>
            <a:r>
              <a:rPr lang="en-US" altLang="ja-JP" dirty="0" smtClean="0">
                <a:solidFill>
                  <a:srgbClr val="00B0F0"/>
                </a:solidFill>
              </a:rPr>
              <a:t>[10]</a:t>
            </a:r>
            <a:r>
              <a:rPr lang="en-US" altLang="ja-JP" dirty="0" smtClean="0">
                <a:solidFill>
                  <a:srgbClr val="00B050"/>
                </a:solidFill>
              </a:rPr>
              <a:t>;</a:t>
            </a:r>
            <a:endParaRPr lang="en-US" altLang="ja-JP" dirty="0">
              <a:solidFill>
                <a:srgbClr val="00B050"/>
              </a:solidFill>
            </a:endParaRPr>
          </a:p>
          <a:p>
            <a:r>
              <a:rPr lang="en-US" altLang="ja-JP" dirty="0" smtClean="0"/>
              <a:t>    </a:t>
            </a:r>
            <a:endParaRPr lang="en-US" altLang="ja-JP" dirty="0">
              <a:solidFill>
                <a:srgbClr val="00B0F0"/>
              </a:solidFill>
            </a:endParaRPr>
          </a:p>
          <a:p>
            <a:r>
              <a:rPr kumimoji="1" lang="en-US" altLang="ja-JP" dirty="0" smtClean="0">
                <a:solidFill>
                  <a:srgbClr val="00B0F0"/>
                </a:solidFill>
              </a:rPr>
              <a:t>    c[0] = ‘Y’; c[1]=‘N’; c[2]=‘U’; c[3]=‘\0’;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(“c==</a:t>
            </a:r>
            <a:r>
              <a:rPr lang="en-US" altLang="ja-JP" dirty="0" smtClean="0">
                <a:solidFill>
                  <a:srgbClr val="00B050"/>
                </a:solidFill>
              </a:rPr>
              <a:t>%x , </a:t>
            </a:r>
            <a:r>
              <a:rPr lang="en-US" altLang="ja-JP" dirty="0"/>
              <a:t>c</a:t>
            </a:r>
            <a:r>
              <a:rPr lang="en-US" altLang="ja-JP" dirty="0" smtClean="0"/>
              <a:t>[]==</a:t>
            </a:r>
            <a:r>
              <a:rPr lang="en-US" altLang="ja-JP" dirty="0" smtClean="0">
                <a:solidFill>
                  <a:srgbClr val="00B0F0"/>
                </a:solidFill>
              </a:rPr>
              <a:t>%</a:t>
            </a:r>
            <a:r>
              <a:rPr lang="en-US" altLang="ja-JP" dirty="0">
                <a:solidFill>
                  <a:srgbClr val="00B0F0"/>
                </a:solidFill>
              </a:rPr>
              <a:t>s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00B050"/>
                </a:solidFill>
              </a:rPr>
              <a:t>c</a:t>
            </a:r>
            <a:r>
              <a:rPr lang="en-US" altLang="ja-JP" dirty="0" smtClean="0"/>
              <a:t>, </a:t>
            </a:r>
            <a:r>
              <a:rPr lang="en-US" altLang="ja-JP" dirty="0">
                <a:solidFill>
                  <a:srgbClr val="00B0F0"/>
                </a:solidFill>
              </a:rPr>
              <a:t>c</a:t>
            </a:r>
            <a:r>
              <a:rPr lang="en-US" altLang="ja-JP" dirty="0" smtClean="0"/>
              <a:t>);</a:t>
            </a:r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5286380" y="4143380"/>
            <a:ext cx="107157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rgbClr val="FF0000"/>
                </a:solidFill>
              </a:rPr>
              <a:t>01011001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643438" y="4071942"/>
            <a:ext cx="59343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rgbClr val="00B0F0"/>
                </a:solidFill>
              </a:rPr>
              <a:t>c</a:t>
            </a:r>
            <a:r>
              <a:rPr lang="en-US" altLang="ja-JP" dirty="0" smtClean="0">
                <a:solidFill>
                  <a:srgbClr val="00B0F0"/>
                </a:solidFill>
              </a:rPr>
              <a:t>[0]</a:t>
            </a:r>
          </a:p>
          <a:p>
            <a:r>
              <a:rPr lang="en-US" altLang="ja-JP" dirty="0">
                <a:solidFill>
                  <a:srgbClr val="00B0F0"/>
                </a:solidFill>
              </a:rPr>
              <a:t>c</a:t>
            </a:r>
            <a:r>
              <a:rPr lang="en-US" altLang="ja-JP" dirty="0" smtClean="0">
                <a:solidFill>
                  <a:srgbClr val="00B0F0"/>
                </a:solidFill>
              </a:rPr>
              <a:t>[1]</a:t>
            </a:r>
          </a:p>
          <a:p>
            <a:r>
              <a:rPr lang="en-US" altLang="ja-JP" dirty="0">
                <a:solidFill>
                  <a:srgbClr val="00B0F0"/>
                </a:solidFill>
              </a:rPr>
              <a:t>c</a:t>
            </a:r>
            <a:r>
              <a:rPr lang="en-US" altLang="ja-JP" dirty="0" smtClean="0">
                <a:solidFill>
                  <a:srgbClr val="00B0F0"/>
                </a:solidFill>
              </a:rPr>
              <a:t>[2]</a:t>
            </a:r>
          </a:p>
          <a:p>
            <a:r>
              <a:rPr lang="en-US" altLang="ja-JP" dirty="0">
                <a:solidFill>
                  <a:srgbClr val="00B0F0"/>
                </a:solidFill>
              </a:rPr>
              <a:t>c</a:t>
            </a:r>
            <a:r>
              <a:rPr lang="en-US" altLang="ja-JP" dirty="0" smtClean="0">
                <a:solidFill>
                  <a:srgbClr val="00B0F0"/>
                </a:solidFill>
              </a:rPr>
              <a:t>[3]</a:t>
            </a:r>
          </a:p>
          <a:p>
            <a:r>
              <a:rPr lang="en-US" altLang="ja-JP" dirty="0" smtClean="0">
                <a:solidFill>
                  <a:srgbClr val="00B0F0"/>
                </a:solidFill>
              </a:rPr>
              <a:t>…</a:t>
            </a:r>
          </a:p>
          <a:p>
            <a:r>
              <a:rPr lang="en-US" altLang="ja-JP" dirty="0">
                <a:solidFill>
                  <a:srgbClr val="00B0F0"/>
                </a:solidFill>
              </a:rPr>
              <a:t>c</a:t>
            </a:r>
            <a:r>
              <a:rPr lang="en-US" altLang="ja-JP" dirty="0" smtClean="0">
                <a:solidFill>
                  <a:srgbClr val="00B0F0"/>
                </a:solidFill>
              </a:rPr>
              <a:t>[9]</a:t>
            </a:r>
            <a:r>
              <a:rPr lang="en-US" altLang="ja-JP" dirty="0" smtClean="0"/>
              <a:t> </a:t>
            </a:r>
            <a:endParaRPr kumimoji="1" lang="ja-JP" altLang="en-US" dirty="0"/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5214942" y="6000768"/>
            <a:ext cx="1357322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5357818" y="5857893"/>
            <a:ext cx="107156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 char </a:t>
            </a:r>
            <a:r>
              <a:rPr lang="ja-JP" altLang="en-US" sz="1200" dirty="0" smtClean="0"/>
              <a:t>型（</a:t>
            </a:r>
            <a:r>
              <a:rPr lang="en-US" altLang="ja-JP" sz="1200" dirty="0"/>
              <a:t>8</a:t>
            </a:r>
            <a:r>
              <a:rPr lang="en-US" altLang="ja-JP" sz="1200" dirty="0" smtClean="0"/>
              <a:t>bit</a:t>
            </a:r>
            <a:r>
              <a:rPr lang="ja-JP" altLang="en-US" sz="1200" dirty="0" smtClean="0"/>
              <a:t>）</a:t>
            </a:r>
            <a:r>
              <a:rPr lang="en-US" altLang="ja-JP" sz="1200" dirty="0" smtClean="0"/>
              <a:t> </a:t>
            </a:r>
            <a:endParaRPr kumimoji="1" lang="ja-JP" altLang="en-US" sz="1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86248" y="2857496"/>
            <a:ext cx="48577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70C0"/>
                </a:solidFill>
              </a:rPr>
              <a:t>この</a:t>
            </a:r>
            <a:r>
              <a:rPr lang="ja-JP" altLang="en-US" dirty="0">
                <a:solidFill>
                  <a:srgbClr val="0070C0"/>
                </a:solidFill>
              </a:rPr>
              <a:t>場合</a:t>
            </a:r>
            <a:r>
              <a:rPr lang="ja-JP" altLang="en-US" dirty="0" smtClean="0">
                <a:solidFill>
                  <a:srgbClr val="0070C0"/>
                </a:solidFill>
              </a:rPr>
              <a:t>の</a:t>
            </a:r>
            <a:r>
              <a:rPr lang="en-US" altLang="ja-JP" dirty="0" smtClean="0">
                <a:solidFill>
                  <a:srgbClr val="0070C0"/>
                </a:solidFill>
              </a:rPr>
              <a:t>c</a:t>
            </a:r>
            <a:r>
              <a:rPr lang="ja-JP" altLang="en-US" dirty="0" smtClean="0">
                <a:solidFill>
                  <a:srgbClr val="0070C0"/>
                </a:solidFill>
              </a:rPr>
              <a:t>は？</a:t>
            </a:r>
            <a:endParaRPr kumimoji="1" lang="en-US" altLang="ja-JP" dirty="0" smtClean="0">
              <a:solidFill>
                <a:srgbClr val="0070C0"/>
              </a:solidFill>
            </a:endParaRPr>
          </a:p>
          <a:p>
            <a:r>
              <a:rPr kumimoji="1" lang="ja-JP" altLang="en-US" dirty="0" smtClean="0"/>
              <a:t>　→</a:t>
            </a:r>
            <a:r>
              <a:rPr lang="en-US" altLang="ja-JP" dirty="0" smtClean="0"/>
              <a:t>char</a:t>
            </a:r>
            <a:r>
              <a:rPr kumimoji="1" lang="ja-JP" altLang="en-US" dirty="0" smtClean="0"/>
              <a:t>型（</a:t>
            </a:r>
            <a:r>
              <a:rPr lang="en-US" altLang="ja-JP" dirty="0"/>
              <a:t>8</a:t>
            </a:r>
            <a:r>
              <a:rPr kumimoji="1" lang="en-US" altLang="ja-JP" dirty="0" smtClean="0"/>
              <a:t>bit</a:t>
            </a:r>
            <a:r>
              <a:rPr kumimoji="1" lang="ja-JP" altLang="en-US" dirty="0" smtClean="0"/>
              <a:t>の箱）の</a:t>
            </a:r>
            <a:r>
              <a:rPr lang="ja-JP" altLang="en-US" dirty="0"/>
              <a:t>配列</a:t>
            </a:r>
            <a:r>
              <a:rPr kumimoji="1" lang="ja-JP" altLang="en-US" dirty="0" smtClean="0"/>
              <a:t>変数</a:t>
            </a:r>
            <a:r>
              <a:rPr lang="en-US" altLang="ja-JP" dirty="0"/>
              <a:t>c</a:t>
            </a:r>
            <a:r>
              <a:rPr kumimoji="1" lang="ja-JP" altLang="en-US" dirty="0" smtClean="0"/>
              <a:t>は、</a:t>
            </a:r>
            <a:endParaRPr kumimoji="1" lang="en-US" altLang="ja-JP" dirty="0" smtClean="0"/>
          </a:p>
          <a:p>
            <a:r>
              <a:rPr lang="ja-JP" altLang="en-US" dirty="0" smtClean="0"/>
              <a:t>　　</a:t>
            </a:r>
            <a:r>
              <a:rPr lang="en-US" altLang="ja-JP" dirty="0" smtClean="0"/>
              <a:t>10</a:t>
            </a:r>
            <a:r>
              <a:rPr lang="ja-JP" altLang="en-US" dirty="0" smtClean="0"/>
              <a:t>個の要素で構成され、</a:t>
            </a:r>
            <a:endParaRPr lang="en-US" altLang="ja-JP" dirty="0" smtClean="0"/>
          </a:p>
          <a:p>
            <a:r>
              <a:rPr lang="ja-JP" altLang="en-US" dirty="0" smtClean="0"/>
              <a:t>　　</a:t>
            </a:r>
            <a:r>
              <a:rPr lang="en-US" altLang="ja-JP" dirty="0" smtClean="0">
                <a:solidFill>
                  <a:srgbClr val="00B0F0"/>
                </a:solidFill>
              </a:rPr>
              <a:t>c[0]</a:t>
            </a:r>
            <a:r>
              <a:rPr lang="ja-JP" altLang="en-US" dirty="0" smtClean="0"/>
              <a:t>の中身が</a:t>
            </a:r>
            <a:r>
              <a:rPr lang="en-US" altLang="ja-JP" dirty="0" smtClean="0"/>
              <a:t>’</a:t>
            </a:r>
            <a:r>
              <a:rPr lang="en-US" altLang="ja-JP" dirty="0" smtClean="0">
                <a:solidFill>
                  <a:srgbClr val="FF0000"/>
                </a:solidFill>
              </a:rPr>
              <a:t>Y’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c[1]</a:t>
            </a:r>
            <a:r>
              <a:rPr lang="ja-JP" altLang="en-US" dirty="0" smtClean="0"/>
              <a:t>の中身が</a:t>
            </a:r>
            <a:r>
              <a:rPr lang="en-US" altLang="ja-JP" dirty="0" smtClean="0"/>
              <a:t>’</a:t>
            </a:r>
            <a:r>
              <a:rPr lang="en-US" altLang="ja-JP" dirty="0" smtClean="0">
                <a:solidFill>
                  <a:srgbClr val="FF0000"/>
                </a:solidFill>
              </a:rPr>
              <a:t>N</a:t>
            </a:r>
            <a:r>
              <a:rPr lang="en-US" altLang="ja-JP" dirty="0" smtClean="0"/>
              <a:t>’, 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                                                     </a:t>
            </a:r>
            <a:r>
              <a:rPr lang="en-US" altLang="ja-JP" dirty="0" smtClean="0">
                <a:solidFill>
                  <a:srgbClr val="00B0F0"/>
                </a:solidFill>
              </a:rPr>
              <a:t>c[2]</a:t>
            </a:r>
            <a:r>
              <a:rPr lang="ja-JP" altLang="en-US" dirty="0" smtClean="0"/>
              <a:t>の中身が</a:t>
            </a:r>
            <a:r>
              <a:rPr lang="en-US" altLang="ja-JP" dirty="0" smtClean="0"/>
              <a:t>’</a:t>
            </a:r>
            <a:r>
              <a:rPr lang="en-US" altLang="ja-JP" dirty="0" smtClean="0">
                <a:solidFill>
                  <a:srgbClr val="FF0000"/>
                </a:solidFill>
              </a:rPr>
              <a:t>U</a:t>
            </a:r>
            <a:r>
              <a:rPr lang="en-US" altLang="ja-JP" dirty="0" smtClean="0"/>
              <a:t>’,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                                                     </a:t>
            </a:r>
            <a:r>
              <a:rPr lang="en-US" altLang="ja-JP" dirty="0" smtClean="0">
                <a:solidFill>
                  <a:srgbClr val="00B0F0"/>
                </a:solidFill>
              </a:rPr>
              <a:t>c[3]</a:t>
            </a:r>
            <a:r>
              <a:rPr lang="ja-JP" altLang="en-US" dirty="0" smtClean="0"/>
              <a:t>の中身が</a:t>
            </a:r>
            <a:r>
              <a:rPr lang="en-US" altLang="ja-JP" dirty="0" smtClean="0"/>
              <a:t>’</a:t>
            </a:r>
            <a:r>
              <a:rPr lang="en-US" altLang="ja-JP" dirty="0" smtClean="0">
                <a:solidFill>
                  <a:srgbClr val="FF0000"/>
                </a:solidFill>
              </a:rPr>
              <a:t>\0</a:t>
            </a:r>
            <a:r>
              <a:rPr lang="en-US" altLang="ja-JP" dirty="0" smtClean="0"/>
              <a:t>’,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                                                     </a:t>
            </a:r>
            <a:r>
              <a:rPr lang="en-US" altLang="ja-JP" dirty="0" smtClean="0">
                <a:solidFill>
                  <a:srgbClr val="00B0F0"/>
                </a:solidFill>
              </a:rPr>
              <a:t>c[4]</a:t>
            </a:r>
            <a:r>
              <a:rPr lang="ja-JP" altLang="en-US" dirty="0" smtClean="0"/>
              <a:t>～</a:t>
            </a:r>
            <a:r>
              <a:rPr lang="en-US" altLang="ja-JP" dirty="0">
                <a:solidFill>
                  <a:srgbClr val="00B0F0"/>
                </a:solidFill>
              </a:rPr>
              <a:t>c</a:t>
            </a:r>
            <a:r>
              <a:rPr lang="en-US" altLang="ja-JP" dirty="0" smtClean="0">
                <a:solidFill>
                  <a:srgbClr val="00B0F0"/>
                </a:solidFill>
              </a:rPr>
              <a:t>[9]</a:t>
            </a:r>
            <a:r>
              <a:rPr lang="ja-JP" altLang="en-US" dirty="0" smtClean="0"/>
              <a:t>の中身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　　　　　　　　　　　　　　　　　　　　　　は</a:t>
            </a:r>
            <a:r>
              <a:rPr lang="ja-JP" altLang="en-US" dirty="0" smtClean="0">
                <a:solidFill>
                  <a:srgbClr val="FF0000"/>
                </a:solidFill>
              </a:rPr>
              <a:t>不定</a:t>
            </a:r>
            <a:endParaRPr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429124" y="2285992"/>
            <a:ext cx="3379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実行する</a:t>
            </a:r>
            <a:r>
              <a:rPr lang="ja-JP" altLang="en-US" dirty="0" smtClean="0"/>
              <a:t>と、</a:t>
            </a:r>
            <a:r>
              <a:rPr lang="ja-JP" altLang="en-US" dirty="0"/>
              <a:t>以下</a:t>
            </a:r>
            <a:r>
              <a:rPr lang="ja-JP" altLang="en-US" dirty="0" smtClean="0"/>
              <a:t>の結果が出た。</a:t>
            </a:r>
            <a:endParaRPr lang="en-US" altLang="ja-JP" dirty="0" smtClean="0"/>
          </a:p>
          <a:p>
            <a:r>
              <a:rPr lang="en-US" altLang="ja-JP" dirty="0"/>
              <a:t>c</a:t>
            </a:r>
            <a:r>
              <a:rPr lang="en-US" altLang="ja-JP" dirty="0" smtClean="0"/>
              <a:t>==</a:t>
            </a:r>
            <a:r>
              <a:rPr kumimoji="1" lang="en-US" altLang="ja-JP" dirty="0" smtClean="0"/>
              <a:t>40ea08002, b[]= </a:t>
            </a:r>
            <a:r>
              <a:rPr lang="en-US" altLang="ja-JP" dirty="0" smtClean="0"/>
              <a:t>YNU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2643174" y="1357298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Y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4429132"/>
            <a:ext cx="107157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rgbClr val="FF0000"/>
                </a:solidFill>
              </a:rPr>
              <a:t>01001110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286380" y="4714884"/>
            <a:ext cx="107157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rgbClr val="FF0000"/>
                </a:solidFill>
              </a:rPr>
              <a:t>01010101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5286380" y="5000636"/>
            <a:ext cx="107157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rgbClr val="FF0000"/>
                </a:solidFill>
              </a:rPr>
              <a:t>00000000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286380" y="5500702"/>
            <a:ext cx="1071570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11010000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071670" y="1357298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rgbClr val="00B0F0"/>
                </a:solidFill>
              </a:rPr>
              <a:t>c</a:t>
            </a:r>
            <a:r>
              <a:rPr lang="en-US" altLang="ja-JP" dirty="0" smtClean="0">
                <a:solidFill>
                  <a:srgbClr val="00B0F0"/>
                </a:solidFill>
              </a:rPr>
              <a:t>[0]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345156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c == 0x40ea0802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5072066" y="6211669"/>
            <a:ext cx="38427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今回の</a:t>
            </a:r>
            <a:r>
              <a:rPr lang="ja-JP" altLang="en-US" dirty="0" smtClean="0"/>
              <a:t>配列</a:t>
            </a:r>
            <a:r>
              <a:rPr lang="en-US" altLang="ja-JP" dirty="0"/>
              <a:t>c</a:t>
            </a:r>
            <a:r>
              <a:rPr lang="ja-JP" altLang="en-US" dirty="0" smtClean="0"/>
              <a:t>のアドレスは</a:t>
            </a:r>
            <a:r>
              <a:rPr lang="en-US" altLang="ja-JP" dirty="0" smtClean="0"/>
              <a:t>0x40ea0802</a:t>
            </a:r>
          </a:p>
          <a:p>
            <a:pPr algn="ctr"/>
            <a:r>
              <a:rPr lang="en-US" altLang="ja-JP" dirty="0">
                <a:solidFill>
                  <a:srgbClr val="00B050"/>
                </a:solidFill>
              </a:rPr>
              <a:t>c</a:t>
            </a:r>
            <a:r>
              <a:rPr lang="en-US" altLang="ja-JP" dirty="0" smtClean="0">
                <a:solidFill>
                  <a:srgbClr val="00B050"/>
                </a:solidFill>
              </a:rPr>
              <a:t>==0x40ea0802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715008" y="514351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…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-71470" y="1702346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(c+1) == 0x40ea0803 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-71470" y="2071678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(c+2) == 0x40ea0804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-71470" y="235743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(c+3) == 0x40ea0805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-71438" y="2702478"/>
            <a:ext cx="2143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(c+4) == 0x40ea0806</a:t>
            </a:r>
          </a:p>
        </p:txBody>
      </p:sp>
      <p:sp>
        <p:nvSpPr>
          <p:cNvPr id="42" name="右中かっこ 41"/>
          <p:cNvSpPr/>
          <p:nvPr/>
        </p:nvSpPr>
        <p:spPr>
          <a:xfrm>
            <a:off x="6500826" y="4143380"/>
            <a:ext cx="142876" cy="164307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715140" y="4714884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10</a:t>
            </a:r>
            <a:r>
              <a:rPr kumimoji="1" lang="ja-JP" altLang="en-US" dirty="0" smtClean="0"/>
              <a:t>個</a:t>
            </a:r>
            <a:endParaRPr kumimoji="1"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-71470" y="3059668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(c+5) == 0x40ea0807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-71470" y="3345420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(c+6) == 0x40ea0808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-71470" y="370261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(c+7) == 0x40ea0809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-71470" y="405980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(c+8) == 0x40ea080a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-71470" y="4416990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(c+9) == 0x40ea080b 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071670" y="1714488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c[1]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2071670" y="2059536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c[2]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071670" y="23574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c[3]</a:t>
            </a: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2071670" y="2655324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c[4]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2071670" y="3000372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c[5]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071670" y="334542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c[6]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2071670" y="3690468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c[7]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071670" y="4035516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c[8]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071670" y="4380564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c[9]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2643174" y="1714488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N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2643174" y="2071678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U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2643174" y="2428868"/>
            <a:ext cx="1643074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\0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2643174" y="2714620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643174" y="3071810"/>
            <a:ext cx="1643074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2643174" y="3357562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2643174" y="3714752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2643174" y="4071942"/>
            <a:ext cx="1643074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2643174" y="4357694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571504" y="1357298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Y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0" y="1357298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rgbClr val="00B0F0"/>
                </a:solidFill>
              </a:rPr>
              <a:t>c</a:t>
            </a:r>
            <a:r>
              <a:rPr lang="en-US" altLang="ja-JP" dirty="0" smtClean="0">
                <a:solidFill>
                  <a:srgbClr val="00B0F0"/>
                </a:solidFill>
              </a:rPr>
              <a:t>[0]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0" y="1714488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c[1]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0" y="2059536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c[2]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0" y="23574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c[3]</a:t>
            </a: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0" y="2655324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c[4]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0" y="3000372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c[5]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0" y="334542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c[6]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0" y="3690468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c[7]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0" y="4035516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c[8]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0" y="4380564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c[9]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571504" y="1714488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N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571504" y="2071678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U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571504" y="2428868"/>
            <a:ext cx="1643074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\0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571504" y="2714620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571504" y="3071810"/>
            <a:ext cx="1643074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571504" y="3357562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571504" y="3714752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571504" y="4071942"/>
            <a:ext cx="1643074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571504" y="4357694"/>
            <a:ext cx="164307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67" name="表 66"/>
          <p:cNvGraphicFramePr>
            <a:graphicFrameLocks noGrp="1"/>
          </p:cNvGraphicFramePr>
          <p:nvPr/>
        </p:nvGraphicFramePr>
        <p:xfrm>
          <a:off x="3048000" y="3143248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c[0]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c[1]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c[2]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c[3]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c[4]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c[5]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c[6]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c[7]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c[8]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c[9]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Y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U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\0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?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?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?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?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?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?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8" name="テキスト ボックス 67"/>
          <p:cNvSpPr txBox="1"/>
          <p:nvPr/>
        </p:nvSpPr>
        <p:spPr>
          <a:xfrm>
            <a:off x="5143504" y="500042"/>
            <a:ext cx="336181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多次元配列のデータ構造も</a:t>
            </a:r>
            <a:endParaRPr lang="en-US" altLang="ja-JP" dirty="0" smtClean="0"/>
          </a:p>
          <a:p>
            <a:r>
              <a:rPr lang="ja-JP" altLang="en-US" dirty="0" smtClean="0"/>
              <a:t>厳密には「アドレス」（ポインタ）と</a:t>
            </a:r>
            <a:endParaRPr lang="en-US" altLang="ja-JP" dirty="0" smtClean="0"/>
          </a:p>
          <a:p>
            <a:r>
              <a:rPr kumimoji="1" lang="ja-JP" altLang="en-US" dirty="0" smtClean="0"/>
              <a:t>そのセルの「中身」（値）だが</a:t>
            </a:r>
            <a:r>
              <a:rPr kumimoji="1" lang="ja-JP" altLang="en-US" dirty="0" err="1" smtClean="0"/>
              <a:t>、、、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「モデル」（図）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で考えればよい。</a:t>
            </a:r>
            <a:endParaRPr kumimoji="1" lang="ja-JP" altLang="en-US" dirty="0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3188524" y="5214950"/>
            <a:ext cx="59554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※ ?</a:t>
            </a:r>
            <a:r>
              <a:rPr lang="ja-JP" altLang="en-US" dirty="0" smtClean="0"/>
              <a:t> は不定値</a:t>
            </a:r>
            <a:endParaRPr lang="en-US" altLang="ja-JP" dirty="0" smtClean="0"/>
          </a:p>
          <a:p>
            <a:r>
              <a:rPr lang="ja-JP" altLang="en-US" dirty="0" smtClean="0"/>
              <a:t>（初期値が設定されていない：時と場合によって値が異なる）</a:t>
            </a:r>
            <a:endParaRPr lang="en-US" altLang="ja-JP" dirty="0" smtClean="0"/>
          </a:p>
          <a:p>
            <a:r>
              <a:rPr kumimoji="1" lang="ja-JP" altLang="en-US" dirty="0" smtClean="0"/>
              <a:t>ことを表す</a:t>
            </a:r>
            <a:endParaRPr kumimoji="1" lang="ja-JP" altLang="en-US" dirty="0"/>
          </a:p>
        </p:txBody>
      </p:sp>
      <p:sp>
        <p:nvSpPr>
          <p:cNvPr id="70" name="右矢印 69"/>
          <p:cNvSpPr/>
          <p:nvPr/>
        </p:nvSpPr>
        <p:spPr>
          <a:xfrm>
            <a:off x="2500298" y="3214686"/>
            <a:ext cx="357190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2016</Words>
  <Application>Microsoft Office PowerPoint</Application>
  <PresentationFormat>画面に合わせる (4:3)</PresentationFormat>
  <Paragraphs>635</Paragraphs>
  <Slides>12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Office テーマ</vt:lpstr>
      <vt:lpstr>アルゴリズムとデータ構造 補足資料4-1 「メモリと配列」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補足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52</cp:revision>
  <dcterms:created xsi:type="dcterms:W3CDTF">2008-04-23T09:23:32Z</dcterms:created>
  <dcterms:modified xsi:type="dcterms:W3CDTF">2012-04-02T07:14:46Z</dcterms:modified>
</cp:coreProperties>
</file>