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7" r:id="rId2"/>
    <p:sldId id="256" r:id="rId3"/>
    <p:sldId id="257" r:id="rId4"/>
    <p:sldId id="258" r:id="rId5"/>
    <p:sldId id="259" r:id="rId6"/>
    <p:sldId id="261" r:id="rId7"/>
    <p:sldId id="263" r:id="rId8"/>
    <p:sldId id="264" r:id="rId9"/>
    <p:sldId id="265" r:id="rId10"/>
    <p:sldId id="272" r:id="rId11"/>
    <p:sldId id="266" r:id="rId12"/>
    <p:sldId id="267" r:id="rId13"/>
    <p:sldId id="268" r:id="rId14"/>
    <p:sldId id="269" r:id="rId15"/>
    <p:sldId id="270" r:id="rId16"/>
    <p:sldId id="273" r:id="rId17"/>
    <p:sldId id="271"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636" y="-9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74F6D0F9-ABE9-464F-83A4-992A84B493A0}" type="datetimeFigureOut">
              <a:rPr kumimoji="1" lang="ja-JP" altLang="en-US" smtClean="0"/>
              <a:pPr/>
              <a:t>2012/4/2</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DF6CFC8-5AA0-4894-82FD-17DCE295BA23}"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F6D0F9-ABE9-464F-83A4-992A84B493A0}" type="datetimeFigureOut">
              <a:rPr kumimoji="1" lang="ja-JP" altLang="en-US" smtClean="0"/>
              <a:pPr/>
              <a:t>2012/4/2</a:t>
            </a:fld>
            <a:endParaRPr kumimoji="1" lang="ja-JP" altLang="en-US"/>
          </a:p>
        </p:txBody>
      </p:sp>
      <p:sp>
        <p:nvSpPr>
          <p:cNvPr id="5" name="フッター プレースホルダ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F6CFC8-5AA0-4894-82FD-17DCE295BA23}"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normAutofit fontScale="90000"/>
          </a:bodyPr>
          <a:lstStyle/>
          <a:p>
            <a:r>
              <a:rPr kumimoji="1" lang="ja-JP" altLang="en-US" dirty="0" smtClean="0"/>
              <a:t>アルゴリズムとデータ構造</a:t>
            </a:r>
            <a:r>
              <a:rPr kumimoji="1" lang="en-US" altLang="ja-JP" dirty="0" smtClean="0"/>
              <a:t/>
            </a:r>
            <a:br>
              <a:rPr kumimoji="1" lang="en-US" altLang="ja-JP" dirty="0" smtClean="0"/>
            </a:br>
            <a:r>
              <a:rPr lang="ja-JP" altLang="en-US" dirty="0" smtClean="0"/>
              <a:t>補足資料</a:t>
            </a:r>
            <a:r>
              <a:rPr lang="en-US" altLang="ja-JP" dirty="0" smtClean="0"/>
              <a:t>4-3</a:t>
            </a:r>
            <a:br>
              <a:rPr lang="en-US" altLang="ja-JP" dirty="0" smtClean="0"/>
            </a:br>
            <a:r>
              <a:rPr lang="ja-JP" altLang="en-US" dirty="0" smtClean="0"/>
              <a:t>「</a:t>
            </a:r>
            <a:r>
              <a:rPr lang="en-US" altLang="ja-JP" dirty="0" smtClean="0"/>
              <a:t>2</a:t>
            </a:r>
            <a:r>
              <a:rPr lang="ja-JP" altLang="en-US" dirty="0" smtClean="0"/>
              <a:t>分探索」</a:t>
            </a:r>
            <a:endParaRPr kumimoji="1" lang="ja-JP" altLang="en-US" dirty="0"/>
          </a:p>
        </p:txBody>
      </p:sp>
      <p:sp>
        <p:nvSpPr>
          <p:cNvPr id="4" name="サブタイトル 2"/>
          <p:cNvSpPr>
            <a:spLocks noGrp="1"/>
          </p:cNvSpPr>
          <p:nvPr>
            <p:ph type="subTitle" idx="1"/>
          </p:nvPr>
        </p:nvSpPr>
        <p:spPr>
          <a:xfrm>
            <a:off x="5868144" y="5517232"/>
            <a:ext cx="3160440" cy="1176536"/>
          </a:xfrm>
        </p:spPr>
        <p:txBody>
          <a:bodyPr>
            <a:normAutofit fontScale="55000" lnSpcReduction="20000"/>
          </a:bodyPr>
          <a:lstStyle/>
          <a:p>
            <a:pPr algn="r"/>
            <a:r>
              <a:rPr kumimoji="1" lang="ja-JP" altLang="en-US" dirty="0" smtClean="0"/>
              <a:t>横浜国立大学</a:t>
            </a:r>
            <a:endParaRPr kumimoji="1" lang="en-US" altLang="ja-JP" dirty="0" smtClean="0"/>
          </a:p>
          <a:p>
            <a:pPr algn="r"/>
            <a:r>
              <a:rPr lang="ja-JP" altLang="en-US" dirty="0"/>
              <a:t>理工</a:t>
            </a:r>
            <a:r>
              <a:rPr lang="ja-JP" altLang="en-US" dirty="0" smtClean="0"/>
              <a:t>学部</a:t>
            </a:r>
            <a:endParaRPr lang="en-US" altLang="ja-JP" dirty="0" smtClean="0"/>
          </a:p>
          <a:p>
            <a:pPr algn="r"/>
            <a:r>
              <a:rPr lang="ja-JP" altLang="en-US" dirty="0" smtClean="0"/>
              <a:t> </a:t>
            </a:r>
            <a:r>
              <a:rPr lang="ja-JP" altLang="en-US" dirty="0"/>
              <a:t>数物・電子情報系学科</a:t>
            </a:r>
            <a:endParaRPr lang="en-US" altLang="ja-JP" dirty="0"/>
          </a:p>
          <a:p>
            <a:pPr algn="r"/>
            <a:r>
              <a:rPr lang="ja-JP" altLang="en-US" dirty="0"/>
              <a:t>富井尚志</a:t>
            </a:r>
            <a:endParaRPr lang="en-US" altLang="ja-JP"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a:t>
                      </a:r>
                      <a:r>
                        <a:rPr kumimoji="1" lang="en-US" altLang="ja-JP" dirty="0" smtClean="0">
                          <a:solidFill>
                            <a:srgbClr val="FF0000"/>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6000760" y="3500438"/>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7</a:t>
            </a:r>
            <a:endParaRPr kumimoji="1" lang="ja-JP" altLang="en-US" dirty="0">
              <a:solidFill>
                <a:srgbClr val="FF0000"/>
              </a:solidFill>
            </a:endParaRPr>
          </a:p>
        </p:txBody>
      </p:sp>
      <p:sp>
        <p:nvSpPr>
          <p:cNvPr id="36" name="テキスト ボックス 35"/>
          <p:cNvSpPr txBox="1"/>
          <p:nvPr/>
        </p:nvSpPr>
        <p:spPr>
          <a:xfrm>
            <a:off x="4786314" y="3500438"/>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38" name="下矢印 37"/>
          <p:cNvSpPr/>
          <p:nvPr/>
        </p:nvSpPr>
        <p:spPr>
          <a:xfrm flipV="1">
            <a:off x="6215074" y="2571744"/>
            <a:ext cx="214314" cy="857256"/>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6643702" y="3500438"/>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41" name="テキスト ボックス 40"/>
          <p:cNvSpPr txBox="1"/>
          <p:nvPr/>
        </p:nvSpPr>
        <p:spPr>
          <a:xfrm>
            <a:off x="2285984" y="1285860"/>
            <a:ext cx="1925527" cy="523220"/>
          </a:xfrm>
          <a:prstGeom prst="rect">
            <a:avLst/>
          </a:prstGeom>
          <a:noFill/>
        </p:spPr>
        <p:txBody>
          <a:bodyPr wrap="none" rtlCol="0">
            <a:spAutoFit/>
          </a:bodyPr>
          <a:lstStyle/>
          <a:p>
            <a:r>
              <a:rPr lang="ja-JP" altLang="en-US" sz="1400" dirty="0" smtClean="0">
                <a:solidFill>
                  <a:srgbClr val="C00000"/>
                </a:solidFill>
              </a:rPr>
              <a:t>これより左に解はない：</a:t>
            </a:r>
            <a:endParaRPr lang="en-US" altLang="ja-JP" sz="1400" dirty="0" smtClean="0">
              <a:solidFill>
                <a:srgbClr val="C00000"/>
              </a:solidFill>
            </a:endParaRPr>
          </a:p>
          <a:p>
            <a:r>
              <a:rPr lang="ja-JP" altLang="en-US" sz="1400" dirty="0" smtClean="0">
                <a:solidFill>
                  <a:srgbClr val="C00000"/>
                </a:solidFill>
              </a:rPr>
              <a:t>　　　　探索しない</a:t>
            </a:r>
            <a:endParaRPr lang="en-US" altLang="ja-JP" sz="1400" dirty="0" smtClean="0">
              <a:solidFill>
                <a:srgbClr val="C00000"/>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a:t>
                      </a:r>
                      <a:r>
                        <a:rPr kumimoji="1" lang="en-US" altLang="ja-JP" dirty="0" smtClean="0">
                          <a:solidFill>
                            <a:srgbClr val="FF0000"/>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solidFill>
                            <a:srgbClr val="FFC000"/>
                          </a:solidFill>
                        </a:rPr>
                        <a:t>22</a:t>
                      </a:r>
                      <a:endParaRPr kumimoji="1" lang="ja-JP" altLang="en-US" dirty="0">
                        <a:solidFill>
                          <a:srgbClr val="FFC000"/>
                        </a:solidFill>
                      </a:endParaRPr>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C000"/>
                </a:solidFill>
              </a:rPr>
              <a:t>19</a:t>
            </a:r>
            <a:endParaRPr lang="ja-JP" altLang="en-US" dirty="0">
              <a:solidFill>
                <a:srgbClr val="FFC000"/>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6000760" y="3500438"/>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7</a:t>
            </a:r>
            <a:endParaRPr kumimoji="1" lang="ja-JP" altLang="en-US" dirty="0">
              <a:solidFill>
                <a:srgbClr val="FF0000"/>
              </a:solidFill>
            </a:endParaRPr>
          </a:p>
        </p:txBody>
      </p:sp>
      <p:sp>
        <p:nvSpPr>
          <p:cNvPr id="36" name="テキスト ボックス 35"/>
          <p:cNvSpPr txBox="1"/>
          <p:nvPr/>
        </p:nvSpPr>
        <p:spPr>
          <a:xfrm>
            <a:off x="4786314" y="3500438"/>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38" name="下矢印 37"/>
          <p:cNvSpPr/>
          <p:nvPr/>
        </p:nvSpPr>
        <p:spPr>
          <a:xfrm flipV="1">
            <a:off x="6215074" y="2571744"/>
            <a:ext cx="214314" cy="857256"/>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6643702" y="3500438"/>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cxnSp>
        <p:nvCxnSpPr>
          <p:cNvPr id="32" name="直線矢印コネクタ 31"/>
          <p:cNvCxnSpPr>
            <a:stCxn id="21" idx="2"/>
          </p:cNvCxnSpPr>
          <p:nvPr/>
        </p:nvCxnSpPr>
        <p:spPr>
          <a:xfrm rot="16200000" flipH="1">
            <a:off x="5214942" y="642918"/>
            <a:ext cx="642942" cy="1643074"/>
          </a:xfrm>
          <a:prstGeom prst="straightConnector1">
            <a:avLst/>
          </a:prstGeom>
          <a:ln w="2540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4" name="テキスト ボックス 33"/>
          <p:cNvSpPr txBox="1"/>
          <p:nvPr/>
        </p:nvSpPr>
        <p:spPr>
          <a:xfrm>
            <a:off x="5000628" y="1285860"/>
            <a:ext cx="2587568" cy="369332"/>
          </a:xfrm>
          <a:prstGeom prst="rect">
            <a:avLst/>
          </a:prstGeom>
          <a:noFill/>
        </p:spPr>
        <p:txBody>
          <a:bodyPr wrap="none" rtlCol="0">
            <a:spAutoFit/>
          </a:bodyPr>
          <a:lstStyle/>
          <a:p>
            <a:r>
              <a:rPr kumimoji="1" lang="en-US" altLang="ja-JP" dirty="0" smtClean="0">
                <a:solidFill>
                  <a:srgbClr val="C00000"/>
                </a:solidFill>
              </a:rPr>
              <a:t>x &lt; a[k] :</a:t>
            </a:r>
            <a:r>
              <a:rPr lang="ja-JP" altLang="en-US" dirty="0" smtClean="0">
                <a:solidFill>
                  <a:srgbClr val="C00000"/>
                </a:solidFill>
              </a:rPr>
              <a:t> 解は左にある！</a:t>
            </a:r>
            <a:endParaRPr lang="en-US" altLang="ja-JP" dirty="0" smtClean="0">
              <a:solidFill>
                <a:srgbClr val="C00000"/>
              </a:solidFill>
            </a:endParaRPr>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a:t>
                      </a:r>
                      <a:r>
                        <a:rPr kumimoji="1" lang="en-US" altLang="ja-JP" dirty="0" smtClean="0">
                          <a:solidFill>
                            <a:srgbClr val="FF0000"/>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429256" y="450057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4572000" y="4500570"/>
            <a:ext cx="870751" cy="369332"/>
          </a:xfrm>
          <a:prstGeom prst="rect">
            <a:avLst/>
          </a:prstGeom>
          <a:noFill/>
        </p:spPr>
        <p:txBody>
          <a:bodyPr wrap="none" rtlCol="0">
            <a:spAutoFit/>
          </a:bodyPr>
          <a:lstStyle/>
          <a:p>
            <a:r>
              <a:rPr lang="en-US" altLang="ja-JP" dirty="0" smtClean="0"/>
              <a:t>j</a:t>
            </a:r>
            <a:r>
              <a:rPr kumimoji="1" lang="en-US" altLang="ja-JP" dirty="0" smtClean="0"/>
              <a:t> = j-1 =</a:t>
            </a:r>
          </a:p>
        </p:txBody>
      </p:sp>
      <p:sp>
        <p:nvSpPr>
          <p:cNvPr id="12" name="下矢印 11"/>
          <p:cNvSpPr/>
          <p:nvPr/>
        </p:nvSpPr>
        <p:spPr>
          <a:xfrm flipV="1">
            <a:off x="5643570" y="2571744"/>
            <a:ext cx="214314" cy="185738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00760" y="450057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p:cNvSpPr/>
          <p:nvPr/>
        </p:nvSpPr>
        <p:spPr>
          <a:xfrm>
            <a:off x="6000760" y="3500438"/>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7</a:t>
            </a:r>
            <a:endParaRPr kumimoji="1" lang="ja-JP" altLang="en-US" dirty="0">
              <a:solidFill>
                <a:srgbClr val="FF0000"/>
              </a:solidFill>
            </a:endParaRPr>
          </a:p>
        </p:txBody>
      </p:sp>
      <p:sp>
        <p:nvSpPr>
          <p:cNvPr id="36" name="テキスト ボックス 35"/>
          <p:cNvSpPr txBox="1"/>
          <p:nvPr/>
        </p:nvSpPr>
        <p:spPr>
          <a:xfrm>
            <a:off x="4786314" y="3500438"/>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38" name="下矢印 37"/>
          <p:cNvSpPr/>
          <p:nvPr/>
        </p:nvSpPr>
        <p:spPr>
          <a:xfrm flipV="1">
            <a:off x="6215074" y="2571744"/>
            <a:ext cx="214314" cy="857256"/>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6643702" y="3500438"/>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24" name="上カーブ矢印 23"/>
          <p:cNvSpPr/>
          <p:nvPr/>
        </p:nvSpPr>
        <p:spPr>
          <a:xfrm flipH="1">
            <a:off x="5857884" y="3929066"/>
            <a:ext cx="285752" cy="214314"/>
          </a:xfrm>
          <a:prstGeom prst="curvedUpArrow">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29" name="テキスト ボックス 28"/>
          <p:cNvSpPr txBox="1"/>
          <p:nvPr/>
        </p:nvSpPr>
        <p:spPr>
          <a:xfrm>
            <a:off x="5786446" y="4143380"/>
            <a:ext cx="492443" cy="276999"/>
          </a:xfrm>
          <a:prstGeom prst="rect">
            <a:avLst/>
          </a:prstGeom>
          <a:noFill/>
        </p:spPr>
        <p:txBody>
          <a:bodyPr wrap="none" rtlCol="0">
            <a:spAutoFit/>
          </a:bodyPr>
          <a:lstStyle/>
          <a:p>
            <a:r>
              <a:rPr lang="ja-JP" altLang="en-US" sz="1200" dirty="0" smtClean="0">
                <a:solidFill>
                  <a:srgbClr val="C00000"/>
                </a:solidFill>
              </a:rPr>
              <a:t>左隣</a:t>
            </a:r>
            <a:endParaRPr lang="en-US" altLang="ja-JP" sz="1200" dirty="0" smtClean="0">
              <a:solidFill>
                <a:srgbClr val="C00000"/>
              </a:solidFill>
            </a:endParaRPr>
          </a:p>
        </p:txBody>
      </p:sp>
      <p:cxnSp>
        <p:nvCxnSpPr>
          <p:cNvPr id="30" name="直線コネクタ 29"/>
          <p:cNvCxnSpPr/>
          <p:nvPr/>
        </p:nvCxnSpPr>
        <p:spPr>
          <a:xfrm rot="5400000">
            <a:off x="585867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rot="10800000" flipH="1">
            <a:off x="6643702" y="1643050"/>
            <a:ext cx="357190"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6721542" y="1000108"/>
            <a:ext cx="2422458" cy="646331"/>
          </a:xfrm>
          <a:prstGeom prst="rect">
            <a:avLst/>
          </a:prstGeom>
          <a:noFill/>
        </p:spPr>
        <p:txBody>
          <a:bodyPr wrap="none" rtlCol="0">
            <a:spAutoFit/>
          </a:bodyPr>
          <a:lstStyle/>
          <a:p>
            <a:r>
              <a:rPr lang="ja-JP" altLang="en-US" dirty="0" smtClean="0">
                <a:solidFill>
                  <a:srgbClr val="C00000"/>
                </a:solidFill>
              </a:rPr>
              <a:t>これより右に解はない：</a:t>
            </a:r>
            <a:endParaRPr lang="en-US" altLang="ja-JP" dirty="0" smtClean="0">
              <a:solidFill>
                <a:srgbClr val="C00000"/>
              </a:solidFill>
            </a:endParaRPr>
          </a:p>
          <a:p>
            <a:r>
              <a:rPr lang="ja-JP" altLang="en-US" dirty="0" smtClean="0">
                <a:solidFill>
                  <a:srgbClr val="C00000"/>
                </a:solidFill>
              </a:rPr>
              <a:t>　　　　探索しない</a:t>
            </a:r>
            <a:endParaRPr lang="en-US" altLang="ja-JP" dirty="0" smtClean="0">
              <a:solidFill>
                <a:srgbClr val="C0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429256" y="450057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00628" y="450057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185738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00760" y="450057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5" name="直線矢印コネクタ 34"/>
          <p:cNvCxnSpPr/>
          <p:nvPr/>
        </p:nvCxnSpPr>
        <p:spPr>
          <a:xfrm rot="10800000" flipH="1">
            <a:off x="6072198" y="1643050"/>
            <a:ext cx="357190"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7" name="テキスト ボックス 36"/>
          <p:cNvSpPr txBox="1"/>
          <p:nvPr/>
        </p:nvSpPr>
        <p:spPr>
          <a:xfrm>
            <a:off x="6143636" y="1142984"/>
            <a:ext cx="1925527" cy="523220"/>
          </a:xfrm>
          <a:prstGeom prst="rect">
            <a:avLst/>
          </a:prstGeom>
          <a:noFill/>
        </p:spPr>
        <p:txBody>
          <a:bodyPr wrap="none" rtlCol="0">
            <a:spAutoFit/>
          </a:bodyPr>
          <a:lstStyle/>
          <a:p>
            <a:r>
              <a:rPr lang="ja-JP" altLang="en-US" sz="1400" dirty="0" smtClean="0">
                <a:solidFill>
                  <a:srgbClr val="C00000"/>
                </a:solidFill>
              </a:rPr>
              <a:t>これより右に解はない：</a:t>
            </a:r>
            <a:endParaRPr lang="en-US" altLang="ja-JP" sz="1400" dirty="0" smtClean="0">
              <a:solidFill>
                <a:srgbClr val="C00000"/>
              </a:solidFill>
            </a:endParaRPr>
          </a:p>
          <a:p>
            <a:r>
              <a:rPr lang="ja-JP" altLang="en-US" sz="1400" dirty="0" smtClean="0">
                <a:solidFill>
                  <a:srgbClr val="C00000"/>
                </a:solidFill>
              </a:rPr>
              <a:t>　　　　探索しない</a:t>
            </a:r>
            <a:endParaRPr lang="en-US" altLang="ja-JP" sz="1400" dirty="0" smtClean="0">
              <a:solidFill>
                <a:srgbClr val="C0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正方形/長方形 18"/>
          <p:cNvSpPr/>
          <p:nvPr/>
        </p:nvSpPr>
        <p:spPr>
          <a:xfrm>
            <a:off x="4714876" y="442913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5</a:t>
            </a:r>
            <a:endParaRPr kumimoji="1" lang="ja-JP" altLang="en-US" dirty="0">
              <a:solidFill>
                <a:srgbClr val="FF0000"/>
              </a:solidFill>
            </a:endParaRPr>
          </a:p>
        </p:txBody>
      </p:sp>
      <p:sp>
        <p:nvSpPr>
          <p:cNvPr id="24" name="テキスト ボックス 23"/>
          <p:cNvSpPr txBox="1"/>
          <p:nvPr/>
        </p:nvSpPr>
        <p:spPr>
          <a:xfrm>
            <a:off x="3500430" y="442913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28" name="テキスト ボックス 27"/>
          <p:cNvSpPr txBox="1"/>
          <p:nvPr/>
        </p:nvSpPr>
        <p:spPr>
          <a:xfrm>
            <a:off x="3929058" y="485776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29" name="下矢印 28"/>
          <p:cNvSpPr/>
          <p:nvPr/>
        </p:nvSpPr>
        <p:spPr>
          <a:xfrm flipV="1">
            <a:off x="4929190" y="2571744"/>
            <a:ext cx="214314" cy="178595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正方形/長方形 31"/>
          <p:cNvSpPr/>
          <p:nvPr/>
        </p:nvSpPr>
        <p:spPr>
          <a:xfrm>
            <a:off x="5357818" y="442913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FF0000"/>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571876"/>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571876"/>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928694"/>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571876"/>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正方形/長方形 37"/>
          <p:cNvSpPr/>
          <p:nvPr/>
        </p:nvSpPr>
        <p:spPr>
          <a:xfrm>
            <a:off x="4714876" y="442913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5</a:t>
            </a:r>
            <a:endParaRPr kumimoji="1" lang="ja-JP" altLang="en-US" dirty="0">
              <a:solidFill>
                <a:srgbClr val="FF0000"/>
              </a:solidFill>
            </a:endParaRPr>
          </a:p>
        </p:txBody>
      </p:sp>
      <p:sp>
        <p:nvSpPr>
          <p:cNvPr id="39" name="テキスト ボックス 38"/>
          <p:cNvSpPr txBox="1"/>
          <p:nvPr/>
        </p:nvSpPr>
        <p:spPr>
          <a:xfrm>
            <a:off x="3500430" y="442913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41" name="テキスト ボックス 40"/>
          <p:cNvSpPr txBox="1"/>
          <p:nvPr/>
        </p:nvSpPr>
        <p:spPr>
          <a:xfrm>
            <a:off x="3929058" y="485776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42" name="下矢印 41"/>
          <p:cNvSpPr/>
          <p:nvPr/>
        </p:nvSpPr>
        <p:spPr>
          <a:xfrm flipV="1">
            <a:off x="4929190" y="2571744"/>
            <a:ext cx="214314" cy="178595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3" name="正方形/長方形 42"/>
          <p:cNvSpPr/>
          <p:nvPr/>
        </p:nvSpPr>
        <p:spPr>
          <a:xfrm>
            <a:off x="5357818" y="442913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FF0000"/>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solidFill>
                            <a:srgbClr val="FFC000"/>
                          </a:solidFill>
                        </a:rPr>
                        <a:t>16</a:t>
                      </a:r>
                      <a:endParaRPr kumimoji="1" lang="ja-JP" altLang="en-US" dirty="0">
                        <a:solidFill>
                          <a:srgbClr val="FFC000"/>
                        </a:solidFill>
                      </a:endParaRPr>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571876"/>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571876"/>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928694"/>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571876"/>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C000"/>
                </a:solidFill>
              </a:rPr>
              <a:t>19</a:t>
            </a:r>
            <a:endParaRPr lang="ja-JP" altLang="en-US" dirty="0">
              <a:solidFill>
                <a:srgbClr val="FFC000"/>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4" name="直線矢印コネクタ 33"/>
          <p:cNvCxnSpPr>
            <a:stCxn id="21" idx="2"/>
          </p:cNvCxnSpPr>
          <p:nvPr/>
        </p:nvCxnSpPr>
        <p:spPr>
          <a:xfrm rot="16200000" flipH="1">
            <a:off x="4572000" y="1285860"/>
            <a:ext cx="642942" cy="357190"/>
          </a:xfrm>
          <a:prstGeom prst="straightConnector1">
            <a:avLst/>
          </a:prstGeom>
          <a:ln w="2540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35" name="テキスト ボックス 34"/>
          <p:cNvSpPr txBox="1"/>
          <p:nvPr/>
        </p:nvSpPr>
        <p:spPr>
          <a:xfrm>
            <a:off x="4572000" y="1285860"/>
            <a:ext cx="2587568" cy="369332"/>
          </a:xfrm>
          <a:prstGeom prst="rect">
            <a:avLst/>
          </a:prstGeom>
          <a:noFill/>
        </p:spPr>
        <p:txBody>
          <a:bodyPr wrap="none" rtlCol="0">
            <a:spAutoFit/>
          </a:bodyPr>
          <a:lstStyle/>
          <a:p>
            <a:r>
              <a:rPr kumimoji="1" lang="en-US" altLang="ja-JP" dirty="0" smtClean="0">
                <a:solidFill>
                  <a:srgbClr val="C00000"/>
                </a:solidFill>
              </a:rPr>
              <a:t>x &gt; a[k] :</a:t>
            </a:r>
            <a:r>
              <a:rPr lang="ja-JP" altLang="en-US" dirty="0" smtClean="0">
                <a:solidFill>
                  <a:srgbClr val="C00000"/>
                </a:solidFill>
              </a:rPr>
              <a:t> 解は右にある！</a:t>
            </a:r>
            <a:endParaRPr lang="en-US" altLang="ja-JP" dirty="0" smtClean="0">
              <a:solidFill>
                <a:srgbClr val="C00000"/>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下矢印 41"/>
          <p:cNvSpPr/>
          <p:nvPr/>
        </p:nvSpPr>
        <p:spPr>
          <a:xfrm flipV="1">
            <a:off x="4929190" y="2571744"/>
            <a:ext cx="214314" cy="178595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FF0000"/>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solidFill>
                            <a:schemeClr val="tx1"/>
                          </a:solidFill>
                        </a:rPr>
                        <a:t>16</a:t>
                      </a:r>
                      <a:endParaRPr kumimoji="1" lang="ja-JP" altLang="en-US" dirty="0">
                        <a:solidFill>
                          <a:schemeClr val="tx1"/>
                        </a:solidFill>
                      </a:endParaRPr>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571876"/>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571876"/>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928694"/>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571876"/>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286380" y="550070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6</a:t>
            </a:r>
            <a:endParaRPr kumimoji="1" lang="ja-JP" altLang="en-US" dirty="0">
              <a:solidFill>
                <a:srgbClr val="00B050"/>
              </a:solidFill>
            </a:endParaRPr>
          </a:p>
        </p:txBody>
      </p:sp>
      <p:sp>
        <p:nvSpPr>
          <p:cNvPr id="31" name="テキスト ボックス 30"/>
          <p:cNvSpPr txBox="1"/>
          <p:nvPr/>
        </p:nvSpPr>
        <p:spPr>
          <a:xfrm>
            <a:off x="4357686" y="5500702"/>
            <a:ext cx="912429" cy="369332"/>
          </a:xfrm>
          <a:prstGeom prst="rect">
            <a:avLst/>
          </a:prstGeom>
          <a:noFill/>
        </p:spPr>
        <p:txBody>
          <a:bodyPr wrap="none" rtlCol="0">
            <a:spAutoFit/>
          </a:bodyPr>
          <a:lstStyle/>
          <a:p>
            <a:r>
              <a:rPr lang="en-US" altLang="ja-JP" dirty="0" err="1" smtClean="0"/>
              <a:t>i</a:t>
            </a:r>
            <a:r>
              <a:rPr lang="en-US" altLang="ja-JP" dirty="0" smtClean="0"/>
              <a:t> = i+1 =</a:t>
            </a:r>
            <a:endParaRPr kumimoji="1" lang="ja-JP" altLang="en-US" dirty="0"/>
          </a:p>
        </p:txBody>
      </p:sp>
      <p:sp>
        <p:nvSpPr>
          <p:cNvPr id="33" name="正方形/長方形 32"/>
          <p:cNvSpPr/>
          <p:nvPr/>
        </p:nvSpPr>
        <p:spPr>
          <a:xfrm>
            <a:off x="5857884" y="5500702"/>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500694" y="2571744"/>
            <a:ext cx="214314" cy="2857520"/>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36" name="上カーブ矢印 35"/>
          <p:cNvSpPr/>
          <p:nvPr/>
        </p:nvSpPr>
        <p:spPr>
          <a:xfrm>
            <a:off x="5143504" y="2643182"/>
            <a:ext cx="285752" cy="214314"/>
          </a:xfrm>
          <a:prstGeom prst="curvedUpArrow">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7" name="テキスト ボックス 36"/>
          <p:cNvSpPr txBox="1"/>
          <p:nvPr/>
        </p:nvSpPr>
        <p:spPr>
          <a:xfrm>
            <a:off x="5143504" y="2857496"/>
            <a:ext cx="492443" cy="276999"/>
          </a:xfrm>
          <a:prstGeom prst="rect">
            <a:avLst/>
          </a:prstGeom>
          <a:noFill/>
        </p:spPr>
        <p:txBody>
          <a:bodyPr wrap="none" rtlCol="0">
            <a:spAutoFit/>
          </a:bodyPr>
          <a:lstStyle/>
          <a:p>
            <a:r>
              <a:rPr lang="ja-JP" altLang="en-US" sz="1200" dirty="0" smtClean="0">
                <a:solidFill>
                  <a:srgbClr val="C00000"/>
                </a:solidFill>
              </a:rPr>
              <a:t>右隣</a:t>
            </a:r>
            <a:endParaRPr lang="en-US" altLang="ja-JP" sz="1200" dirty="0" smtClean="0">
              <a:solidFill>
                <a:srgbClr val="C00000"/>
              </a:solidFill>
            </a:endParaRPr>
          </a:p>
        </p:txBody>
      </p:sp>
      <p:sp>
        <p:nvSpPr>
          <p:cNvPr id="38" name="正方形/長方形 37"/>
          <p:cNvSpPr/>
          <p:nvPr/>
        </p:nvSpPr>
        <p:spPr>
          <a:xfrm>
            <a:off x="4714876" y="442913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FF0000"/>
                </a:solidFill>
              </a:rPr>
              <a:t>5</a:t>
            </a:r>
            <a:endParaRPr kumimoji="1" lang="ja-JP" altLang="en-US" dirty="0">
              <a:solidFill>
                <a:srgbClr val="FF0000"/>
              </a:solidFill>
            </a:endParaRPr>
          </a:p>
        </p:txBody>
      </p:sp>
      <p:sp>
        <p:nvSpPr>
          <p:cNvPr id="39" name="テキスト ボックス 38"/>
          <p:cNvSpPr txBox="1"/>
          <p:nvPr/>
        </p:nvSpPr>
        <p:spPr>
          <a:xfrm>
            <a:off x="3500430" y="442913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41" name="テキスト ボックス 40"/>
          <p:cNvSpPr txBox="1"/>
          <p:nvPr/>
        </p:nvSpPr>
        <p:spPr>
          <a:xfrm>
            <a:off x="3929058" y="485776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43" name="正方形/長方形 42"/>
          <p:cNvSpPr/>
          <p:nvPr/>
        </p:nvSpPr>
        <p:spPr>
          <a:xfrm>
            <a:off x="5357818" y="442913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solidFill>
                            <a:schemeClr val="tx1"/>
                          </a:solidFill>
                        </a:rPr>
                        <a:t>16</a:t>
                      </a:r>
                      <a:endParaRPr kumimoji="1" lang="ja-JP" altLang="en-US" dirty="0">
                        <a:solidFill>
                          <a:schemeClr val="tx1"/>
                        </a:solidFill>
                      </a:endParaRPr>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644232"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286380" y="364331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6</a:t>
            </a:r>
            <a:endParaRPr kumimoji="1" lang="ja-JP" altLang="en-US" dirty="0">
              <a:solidFill>
                <a:srgbClr val="00B050"/>
              </a:solidFill>
            </a:endParaRPr>
          </a:p>
        </p:txBody>
      </p:sp>
      <p:sp>
        <p:nvSpPr>
          <p:cNvPr id="31" name="テキスト ボックス 30"/>
          <p:cNvSpPr txBox="1"/>
          <p:nvPr/>
        </p:nvSpPr>
        <p:spPr>
          <a:xfrm>
            <a:off x="4857752" y="3643314"/>
            <a:ext cx="40588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857884" y="3643314"/>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500694" y="2571744"/>
            <a:ext cx="214314" cy="1000132"/>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5357818" y="442913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6</a:t>
            </a:r>
            <a:endParaRPr kumimoji="1" lang="ja-JP" altLang="en-US" dirty="0">
              <a:solidFill>
                <a:srgbClr val="FF0000"/>
              </a:solidFill>
            </a:endParaRPr>
          </a:p>
        </p:txBody>
      </p:sp>
      <p:sp>
        <p:nvSpPr>
          <p:cNvPr id="19" name="テキスト ボックス 18"/>
          <p:cNvSpPr txBox="1"/>
          <p:nvPr/>
        </p:nvSpPr>
        <p:spPr>
          <a:xfrm>
            <a:off x="4143372" y="442913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FF000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solidFill>
                            <a:schemeClr val="tx1"/>
                          </a:solidFill>
                        </a:rPr>
                        <a:t>16</a:t>
                      </a:r>
                      <a:endParaRPr kumimoji="1" lang="ja-JP" altLang="en-US" dirty="0">
                        <a:solidFill>
                          <a:schemeClr val="tx1"/>
                        </a:solidFill>
                      </a:endParaRPr>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644232"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286380" y="364331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6</a:t>
            </a:r>
            <a:endParaRPr kumimoji="1" lang="ja-JP" altLang="en-US" dirty="0">
              <a:solidFill>
                <a:srgbClr val="00B050"/>
              </a:solidFill>
            </a:endParaRPr>
          </a:p>
        </p:txBody>
      </p:sp>
      <p:sp>
        <p:nvSpPr>
          <p:cNvPr id="31" name="テキスト ボックス 30"/>
          <p:cNvSpPr txBox="1"/>
          <p:nvPr/>
        </p:nvSpPr>
        <p:spPr>
          <a:xfrm>
            <a:off x="4857752" y="3643314"/>
            <a:ext cx="40588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857884" y="3643314"/>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500694" y="2571744"/>
            <a:ext cx="214314" cy="1000132"/>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5929322" y="442913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17" name="下矢印 16"/>
          <p:cNvSpPr/>
          <p:nvPr/>
        </p:nvSpPr>
        <p:spPr>
          <a:xfrm flipV="1">
            <a:off x="5572132" y="2571744"/>
            <a:ext cx="214314" cy="178595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正方形/長方形 17"/>
          <p:cNvSpPr/>
          <p:nvPr/>
        </p:nvSpPr>
        <p:spPr>
          <a:xfrm>
            <a:off x="5357818" y="442913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6</a:t>
            </a:r>
            <a:endParaRPr kumimoji="1" lang="ja-JP" altLang="en-US" dirty="0">
              <a:solidFill>
                <a:srgbClr val="FF0000"/>
              </a:solidFill>
            </a:endParaRPr>
          </a:p>
        </p:txBody>
      </p:sp>
      <p:sp>
        <p:nvSpPr>
          <p:cNvPr id="19" name="テキスト ボックス 18"/>
          <p:cNvSpPr txBox="1"/>
          <p:nvPr/>
        </p:nvSpPr>
        <p:spPr>
          <a:xfrm>
            <a:off x="4143372" y="442913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5</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FF0000"/>
                          </a:solidFill>
                        </a:rPr>
                        <a:t>6</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chemeClr val="bg1"/>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solidFill>
                            <a:schemeClr val="tx1"/>
                          </a:solidFill>
                        </a:rPr>
                        <a:t>16</a:t>
                      </a:r>
                      <a:endParaRPr kumimoji="1" lang="ja-JP" altLang="en-US" dirty="0">
                        <a:solidFill>
                          <a:schemeClr val="tx1"/>
                        </a:solidFill>
                      </a:endParaRPr>
                    </a:p>
                  </a:txBody>
                  <a:tcPr/>
                </a:tc>
                <a:tc>
                  <a:txBody>
                    <a:bodyPr/>
                    <a:lstStyle/>
                    <a:p>
                      <a:pPr algn="r"/>
                      <a:r>
                        <a:rPr kumimoji="1" lang="en-US" altLang="ja-JP" dirty="0" smtClean="0">
                          <a:solidFill>
                            <a:srgbClr val="FFC000"/>
                          </a:solidFill>
                        </a:rPr>
                        <a:t>19</a:t>
                      </a:r>
                      <a:endParaRPr kumimoji="1" lang="ja-JP" altLang="en-US" dirty="0">
                        <a:solidFill>
                          <a:srgbClr val="FFC000"/>
                        </a:solidFill>
                      </a:endParaRPr>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5500694"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6</a:t>
            </a:r>
            <a:endParaRPr kumimoji="1" lang="ja-JP" altLang="en-US" dirty="0">
              <a:solidFill>
                <a:srgbClr val="00B050"/>
              </a:solidFill>
            </a:endParaRPr>
          </a:p>
        </p:txBody>
      </p:sp>
      <p:sp>
        <p:nvSpPr>
          <p:cNvPr id="10" name="テキスト ボックス 9"/>
          <p:cNvSpPr txBox="1"/>
          <p:nvPr/>
        </p:nvSpPr>
        <p:spPr>
          <a:xfrm>
            <a:off x="5072066"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564357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6072198"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C000"/>
                </a:solidFill>
              </a:rPr>
              <a:t>19</a:t>
            </a:r>
            <a:endParaRPr lang="ja-JP" altLang="en-US" dirty="0">
              <a:solidFill>
                <a:srgbClr val="FFC000"/>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644232"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5286380" y="364331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6</a:t>
            </a:r>
            <a:endParaRPr kumimoji="1" lang="ja-JP" altLang="en-US" dirty="0">
              <a:solidFill>
                <a:srgbClr val="00B050"/>
              </a:solidFill>
            </a:endParaRPr>
          </a:p>
        </p:txBody>
      </p:sp>
      <p:sp>
        <p:nvSpPr>
          <p:cNvPr id="31" name="テキスト ボックス 30"/>
          <p:cNvSpPr txBox="1"/>
          <p:nvPr/>
        </p:nvSpPr>
        <p:spPr>
          <a:xfrm>
            <a:off x="4857752" y="3643314"/>
            <a:ext cx="40588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857884" y="3643314"/>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500694" y="2571744"/>
            <a:ext cx="214314" cy="1000132"/>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cxnSp>
        <p:nvCxnSpPr>
          <p:cNvPr id="30" name="直線コネクタ 29"/>
          <p:cNvCxnSpPr/>
          <p:nvPr/>
        </p:nvCxnSpPr>
        <p:spPr>
          <a:xfrm rot="5400000">
            <a:off x="5287174"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4" name="正方形/長方形 23"/>
          <p:cNvSpPr/>
          <p:nvPr/>
        </p:nvSpPr>
        <p:spPr>
          <a:xfrm>
            <a:off x="5929322" y="442913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17" name="下矢印 16"/>
          <p:cNvSpPr/>
          <p:nvPr/>
        </p:nvSpPr>
        <p:spPr>
          <a:xfrm flipV="1">
            <a:off x="5572132" y="2571744"/>
            <a:ext cx="214314" cy="178595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矢印コネクタ 27"/>
          <p:cNvCxnSpPr>
            <a:stCxn id="21" idx="2"/>
          </p:cNvCxnSpPr>
          <p:nvPr/>
        </p:nvCxnSpPr>
        <p:spPr>
          <a:xfrm rot="16200000" flipH="1">
            <a:off x="4893471" y="964389"/>
            <a:ext cx="642942" cy="1000132"/>
          </a:xfrm>
          <a:prstGeom prst="straightConnector1">
            <a:avLst/>
          </a:prstGeom>
          <a:ln w="2540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9" name="テキスト ボックス 28"/>
          <p:cNvSpPr txBox="1"/>
          <p:nvPr/>
        </p:nvSpPr>
        <p:spPr>
          <a:xfrm>
            <a:off x="5000628" y="1285860"/>
            <a:ext cx="1978427" cy="369332"/>
          </a:xfrm>
          <a:prstGeom prst="rect">
            <a:avLst/>
          </a:prstGeom>
          <a:noFill/>
        </p:spPr>
        <p:txBody>
          <a:bodyPr wrap="none" rtlCol="0">
            <a:spAutoFit/>
          </a:bodyPr>
          <a:lstStyle/>
          <a:p>
            <a:r>
              <a:rPr kumimoji="1" lang="en-US" altLang="ja-JP" dirty="0" smtClean="0">
                <a:solidFill>
                  <a:srgbClr val="C00000"/>
                </a:solidFill>
              </a:rPr>
              <a:t>x == a[k] :</a:t>
            </a:r>
            <a:r>
              <a:rPr lang="ja-JP" altLang="en-US" dirty="0" smtClean="0">
                <a:solidFill>
                  <a:srgbClr val="C00000"/>
                </a:solidFill>
              </a:rPr>
              <a:t> ビンゴ！</a:t>
            </a:r>
            <a:endParaRPr lang="en-US" altLang="ja-JP" dirty="0" smtClean="0">
              <a:solidFill>
                <a:srgbClr val="C0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a[0]</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a[4]</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a[9]</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3" name="テキスト ボックス 2"/>
          <p:cNvSpPr txBox="1"/>
          <p:nvPr/>
        </p:nvSpPr>
        <p:spPr>
          <a:xfrm>
            <a:off x="2928926" y="357166"/>
            <a:ext cx="3676006" cy="369332"/>
          </a:xfrm>
          <a:prstGeom prst="rect">
            <a:avLst/>
          </a:prstGeom>
          <a:noFill/>
        </p:spPr>
        <p:txBody>
          <a:bodyPr wrap="none" rtlCol="0">
            <a:spAutoFit/>
          </a:bodyPr>
          <a:lstStyle/>
          <a:p>
            <a:r>
              <a:rPr kumimoji="1" lang="ja-JP" altLang="en-US" dirty="0" smtClean="0"/>
              <a:t>あらかじめ「昇順」に整列された配列</a:t>
            </a:r>
            <a:endParaRPr kumimoji="1" lang="ja-JP" alt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500034" y="571480"/>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sp>
        <p:nvSpPr>
          <p:cNvPr id="9" name="テキスト ボックス 8"/>
          <p:cNvSpPr txBox="1"/>
          <p:nvPr/>
        </p:nvSpPr>
        <p:spPr>
          <a:xfrm>
            <a:off x="571472" y="142852"/>
            <a:ext cx="6888424" cy="369332"/>
          </a:xfrm>
          <a:prstGeom prst="rect">
            <a:avLst/>
          </a:prstGeom>
          <a:noFill/>
        </p:spPr>
        <p:txBody>
          <a:bodyPr wrap="none" rtlCol="0">
            <a:spAutoFit/>
          </a:bodyPr>
          <a:lstStyle/>
          <a:p>
            <a:r>
              <a:rPr kumimoji="1" lang="ja-JP" altLang="en-US" dirty="0" smtClean="0">
                <a:latin typeface="+mn-ea"/>
              </a:rPr>
              <a:t>あらかじめ整列された配列の中から求める解があるかどうか探索する</a:t>
            </a:r>
            <a:endParaRPr kumimoji="1" lang="ja-JP" altLang="en-US" dirty="0">
              <a:latin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000496" y="4143380"/>
            <a:ext cx="100013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26" name="正方形/長方形 25"/>
          <p:cNvSpPr/>
          <p:nvPr/>
        </p:nvSpPr>
        <p:spPr>
          <a:xfrm>
            <a:off x="142844" y="414338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7" name="正方形/長方形 26"/>
          <p:cNvSpPr/>
          <p:nvPr/>
        </p:nvSpPr>
        <p:spPr>
          <a:xfrm>
            <a:off x="5000628" y="414338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8" name="右矢印 27"/>
          <p:cNvSpPr/>
          <p:nvPr/>
        </p:nvSpPr>
        <p:spPr>
          <a:xfrm rot="5400000">
            <a:off x="4911330" y="373261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643438" y="421481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000496" y="4143380"/>
            <a:ext cx="100013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26" name="正方形/長方形 25"/>
          <p:cNvSpPr/>
          <p:nvPr/>
        </p:nvSpPr>
        <p:spPr>
          <a:xfrm>
            <a:off x="142844" y="414338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7" name="正方形/長方形 26"/>
          <p:cNvSpPr/>
          <p:nvPr/>
        </p:nvSpPr>
        <p:spPr>
          <a:xfrm>
            <a:off x="5000628" y="414338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8" name="右矢印 27"/>
          <p:cNvSpPr/>
          <p:nvPr/>
        </p:nvSpPr>
        <p:spPr>
          <a:xfrm rot="5400000">
            <a:off x="4911330" y="373261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643438" y="421481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0" name="直線コネクタ 29"/>
          <p:cNvCxnSpPr/>
          <p:nvPr/>
        </p:nvCxnSpPr>
        <p:spPr>
          <a:xfrm rot="5400000">
            <a:off x="4287042" y="428546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000496" y="4143380"/>
            <a:ext cx="100013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26" name="正方形/長方形 25"/>
          <p:cNvSpPr/>
          <p:nvPr/>
        </p:nvSpPr>
        <p:spPr>
          <a:xfrm>
            <a:off x="142844" y="414338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7" name="正方形/長方形 26"/>
          <p:cNvSpPr/>
          <p:nvPr/>
        </p:nvSpPr>
        <p:spPr>
          <a:xfrm>
            <a:off x="5000628" y="414338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8" name="右矢印 27"/>
          <p:cNvSpPr/>
          <p:nvPr/>
        </p:nvSpPr>
        <p:spPr>
          <a:xfrm rot="5400000">
            <a:off x="4411264" y="444699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643438" y="421481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0" name="直線コネクタ 29"/>
          <p:cNvCxnSpPr/>
          <p:nvPr/>
        </p:nvCxnSpPr>
        <p:spPr>
          <a:xfrm rot="5400000">
            <a:off x="4287042" y="428546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4500562" y="4857760"/>
            <a:ext cx="500066"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32" name="正方形/長方形 31"/>
          <p:cNvSpPr/>
          <p:nvPr/>
        </p:nvSpPr>
        <p:spPr>
          <a:xfrm>
            <a:off x="142844" y="4857760"/>
            <a:ext cx="435771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3" name="正方形/長方形 32"/>
          <p:cNvSpPr/>
          <p:nvPr/>
        </p:nvSpPr>
        <p:spPr>
          <a:xfrm>
            <a:off x="5000628" y="485776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4" name="正方形/長方形 33"/>
          <p:cNvSpPr/>
          <p:nvPr/>
        </p:nvSpPr>
        <p:spPr>
          <a:xfrm>
            <a:off x="4643438" y="492919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000496" y="4143380"/>
            <a:ext cx="100013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26" name="正方形/長方形 25"/>
          <p:cNvSpPr/>
          <p:nvPr/>
        </p:nvSpPr>
        <p:spPr>
          <a:xfrm>
            <a:off x="142844" y="414338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7" name="正方形/長方形 26"/>
          <p:cNvSpPr/>
          <p:nvPr/>
        </p:nvSpPr>
        <p:spPr>
          <a:xfrm>
            <a:off x="5000628" y="414338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8" name="右矢印 27"/>
          <p:cNvSpPr/>
          <p:nvPr/>
        </p:nvSpPr>
        <p:spPr>
          <a:xfrm rot="5400000">
            <a:off x="4411264" y="444699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643438" y="421481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0" name="直線コネクタ 29"/>
          <p:cNvCxnSpPr/>
          <p:nvPr/>
        </p:nvCxnSpPr>
        <p:spPr>
          <a:xfrm rot="5400000">
            <a:off x="4287042" y="428546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4500562" y="4857760"/>
            <a:ext cx="500066"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32" name="正方形/長方形 31"/>
          <p:cNvSpPr/>
          <p:nvPr/>
        </p:nvSpPr>
        <p:spPr>
          <a:xfrm>
            <a:off x="142844" y="4857760"/>
            <a:ext cx="435771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3" name="正方形/長方形 32"/>
          <p:cNvSpPr/>
          <p:nvPr/>
        </p:nvSpPr>
        <p:spPr>
          <a:xfrm>
            <a:off x="5000628" y="485776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4" name="正方形/長方形 33"/>
          <p:cNvSpPr/>
          <p:nvPr/>
        </p:nvSpPr>
        <p:spPr>
          <a:xfrm>
            <a:off x="4643438" y="492919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5" name="直線コネクタ 34"/>
          <p:cNvCxnSpPr/>
          <p:nvPr/>
        </p:nvCxnSpPr>
        <p:spPr>
          <a:xfrm rot="5400000">
            <a:off x="4501356" y="499984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500562" y="5214950"/>
            <a:ext cx="415498" cy="369332"/>
          </a:xfrm>
          <a:prstGeom prst="rect">
            <a:avLst/>
          </a:prstGeom>
          <a:noFill/>
        </p:spPr>
        <p:txBody>
          <a:bodyPr wrap="none" rtlCol="0">
            <a:spAutoFit/>
          </a:bodyPr>
          <a:lstStyle/>
          <a:p>
            <a:r>
              <a:rPr kumimoji="1" lang="ja-JP" altLang="en-US" dirty="0" smtClean="0">
                <a:solidFill>
                  <a:srgbClr val="FF0000"/>
                </a:solidFill>
              </a:rPr>
              <a:t>！</a:t>
            </a:r>
            <a:endParaRPr kumimoji="1" lang="ja-JP" altLang="en-US" dirty="0">
              <a:solidFill>
                <a:srgbClr val="FF0000"/>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a[0]</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a[4]</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a[9]</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3" name="正方形/長方形 2"/>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chemeClr val="tx1"/>
                </a:solidFill>
              </a:rPr>
              <a:t>19</a:t>
            </a:r>
            <a:endParaRPr kumimoji="1" lang="ja-JP" altLang="en-US" dirty="0">
              <a:solidFill>
                <a:schemeClr val="tx1"/>
              </a:solidFill>
            </a:endParaRPr>
          </a:p>
        </p:txBody>
      </p:sp>
      <p:sp>
        <p:nvSpPr>
          <p:cNvPr id="5" name="テキスト ボックス 4"/>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6" name="テキスト ボックス 5"/>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42844" y="2000240"/>
            <a:ext cx="778674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5" name="テキスト ボックス 4"/>
          <p:cNvSpPr txBox="1"/>
          <p:nvPr/>
        </p:nvSpPr>
        <p:spPr>
          <a:xfrm>
            <a:off x="1928794" y="1000108"/>
            <a:ext cx="5570756" cy="369332"/>
          </a:xfrm>
          <a:prstGeom prst="rect">
            <a:avLst/>
          </a:prstGeom>
          <a:noFill/>
        </p:spPr>
        <p:txBody>
          <a:bodyPr wrap="none" rtlCol="0">
            <a:spAutoFit/>
          </a:bodyPr>
          <a:lstStyle/>
          <a:p>
            <a:r>
              <a:rPr kumimoji="1" lang="ja-JP" altLang="en-US" dirty="0" smtClean="0"/>
              <a:t>２分探索のイメージ： 解の候補を片側「半分」に絞り込む</a:t>
            </a:r>
            <a:endParaRPr kumimoji="1" lang="ja-JP" altLang="en-US" dirty="0"/>
          </a:p>
        </p:txBody>
      </p:sp>
      <p:sp>
        <p:nvSpPr>
          <p:cNvPr id="7" name="テキスト ボックス 6"/>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8" name="正方形/長方形 7"/>
          <p:cNvSpPr/>
          <p:nvPr/>
        </p:nvSpPr>
        <p:spPr>
          <a:xfrm>
            <a:off x="4643438" y="207167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10" name="直線矢印コネクタ 9"/>
          <p:cNvCxnSpPr/>
          <p:nvPr/>
        </p:nvCxnSpPr>
        <p:spPr>
          <a:xfrm>
            <a:off x="214282" y="1785926"/>
            <a:ext cx="7715304" cy="1588"/>
          </a:xfrm>
          <a:prstGeom prst="straightConnector1">
            <a:avLst/>
          </a:prstGeom>
          <a:ln w="19050">
            <a:headEnd type="arrow"/>
            <a:tailEnd type="arrow"/>
          </a:ln>
        </p:spPr>
        <p:style>
          <a:lnRef idx="1">
            <a:schemeClr val="accent1"/>
          </a:lnRef>
          <a:fillRef idx="0">
            <a:schemeClr val="accent1"/>
          </a:fillRef>
          <a:effectRef idx="0">
            <a:schemeClr val="accent1"/>
          </a:effectRef>
          <a:fontRef idx="minor">
            <a:schemeClr val="tx1"/>
          </a:fontRef>
        </p:style>
      </p:cxnSp>
      <p:sp>
        <p:nvSpPr>
          <p:cNvPr id="11" name="テキスト ボックス 10"/>
          <p:cNvSpPr txBox="1"/>
          <p:nvPr/>
        </p:nvSpPr>
        <p:spPr>
          <a:xfrm>
            <a:off x="2214546" y="1571612"/>
            <a:ext cx="1414170" cy="369332"/>
          </a:xfrm>
          <a:prstGeom prst="rect">
            <a:avLst/>
          </a:prstGeom>
          <a:solidFill>
            <a:schemeClr val="bg1"/>
          </a:solidFill>
        </p:spPr>
        <p:txBody>
          <a:bodyPr wrap="none" rtlCol="0">
            <a:spAutoFit/>
          </a:bodyPr>
          <a:lstStyle/>
          <a:p>
            <a:r>
              <a:rPr kumimoji="1" lang="en-US" altLang="ja-JP" dirty="0" smtClean="0"/>
              <a:t>n</a:t>
            </a:r>
            <a:r>
              <a:rPr kumimoji="1" lang="ja-JP" altLang="en-US" dirty="0" smtClean="0"/>
              <a:t>件のデータ</a:t>
            </a:r>
            <a:endParaRPr kumimoji="1" lang="ja-JP" altLang="en-US" dirty="0"/>
          </a:p>
        </p:txBody>
      </p:sp>
      <p:sp>
        <p:nvSpPr>
          <p:cNvPr id="12" name="テキスト ボックス 11"/>
          <p:cNvSpPr txBox="1"/>
          <p:nvPr/>
        </p:nvSpPr>
        <p:spPr>
          <a:xfrm>
            <a:off x="4500562" y="1571612"/>
            <a:ext cx="415498" cy="369332"/>
          </a:xfrm>
          <a:prstGeom prst="rect">
            <a:avLst/>
          </a:prstGeom>
          <a:noFill/>
        </p:spPr>
        <p:txBody>
          <a:bodyPr wrap="none" rtlCol="0">
            <a:spAutoFit/>
          </a:bodyPr>
          <a:lstStyle/>
          <a:p>
            <a:r>
              <a:rPr kumimoji="1" lang="ja-JP" altLang="en-US" dirty="0" smtClean="0">
                <a:solidFill>
                  <a:srgbClr val="FFC000"/>
                </a:solidFill>
              </a:rPr>
              <a:t>解</a:t>
            </a:r>
            <a:endParaRPr kumimoji="1" lang="ja-JP" altLang="en-US" dirty="0">
              <a:solidFill>
                <a:srgbClr val="FFC000"/>
              </a:solidFill>
            </a:endParaRPr>
          </a:p>
        </p:txBody>
      </p:sp>
      <p:cxnSp>
        <p:nvCxnSpPr>
          <p:cNvPr id="13" name="直線コネクタ 12"/>
          <p:cNvCxnSpPr/>
          <p:nvPr/>
        </p:nvCxnSpPr>
        <p:spPr>
          <a:xfrm rot="5400000">
            <a:off x="3858414" y="214232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4" name="正方形/長方形 13"/>
          <p:cNvSpPr/>
          <p:nvPr/>
        </p:nvSpPr>
        <p:spPr>
          <a:xfrm>
            <a:off x="4000496" y="2714620"/>
            <a:ext cx="3929090"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15" name="正方形/長方形 14"/>
          <p:cNvSpPr/>
          <p:nvPr/>
        </p:nvSpPr>
        <p:spPr>
          <a:xfrm>
            <a:off x="142844" y="271462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6" name="正方形/長方形 15"/>
          <p:cNvSpPr/>
          <p:nvPr/>
        </p:nvSpPr>
        <p:spPr>
          <a:xfrm>
            <a:off x="4643438" y="278605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17" name="右矢印 16"/>
          <p:cNvSpPr/>
          <p:nvPr/>
        </p:nvSpPr>
        <p:spPr>
          <a:xfrm rot="5400000">
            <a:off x="3982636" y="2303851"/>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8" name="直線コネクタ 17"/>
          <p:cNvCxnSpPr/>
          <p:nvPr/>
        </p:nvCxnSpPr>
        <p:spPr>
          <a:xfrm rot="5400000">
            <a:off x="5787240" y="285670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19" name="正方形/長方形 18"/>
          <p:cNvSpPr/>
          <p:nvPr/>
        </p:nvSpPr>
        <p:spPr>
          <a:xfrm>
            <a:off x="4000496" y="3429000"/>
            <a:ext cx="2000264"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smtClean="0">
                <a:solidFill>
                  <a:srgbClr val="FFC000"/>
                </a:solidFill>
              </a:rPr>
              <a:t>解の候補</a:t>
            </a:r>
            <a:endParaRPr kumimoji="1" lang="ja-JP" altLang="en-US" dirty="0">
              <a:solidFill>
                <a:srgbClr val="FFC000"/>
              </a:solidFill>
            </a:endParaRPr>
          </a:p>
        </p:txBody>
      </p:sp>
      <p:sp>
        <p:nvSpPr>
          <p:cNvPr id="20" name="正方形/長方形 19"/>
          <p:cNvSpPr/>
          <p:nvPr/>
        </p:nvSpPr>
        <p:spPr>
          <a:xfrm>
            <a:off x="142844" y="342900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1" name="正方形/長方形 20"/>
          <p:cNvSpPr/>
          <p:nvPr/>
        </p:nvSpPr>
        <p:spPr>
          <a:xfrm>
            <a:off x="4643438" y="350043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2" name="右矢印 21"/>
          <p:cNvSpPr/>
          <p:nvPr/>
        </p:nvSpPr>
        <p:spPr>
          <a:xfrm rot="5400000">
            <a:off x="5911462" y="301823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6000760" y="3429000"/>
            <a:ext cx="1928826"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24" name="直線コネクタ 23"/>
          <p:cNvCxnSpPr/>
          <p:nvPr/>
        </p:nvCxnSpPr>
        <p:spPr>
          <a:xfrm rot="5400000">
            <a:off x="4787108" y="357108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正方形/長方形 24"/>
          <p:cNvSpPr/>
          <p:nvPr/>
        </p:nvSpPr>
        <p:spPr>
          <a:xfrm>
            <a:off x="4000496" y="4143380"/>
            <a:ext cx="1000132"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26" name="正方形/長方形 25"/>
          <p:cNvSpPr/>
          <p:nvPr/>
        </p:nvSpPr>
        <p:spPr>
          <a:xfrm>
            <a:off x="142844" y="4143380"/>
            <a:ext cx="3929090"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7" name="正方形/長方形 26"/>
          <p:cNvSpPr/>
          <p:nvPr/>
        </p:nvSpPr>
        <p:spPr>
          <a:xfrm>
            <a:off x="5000628" y="414338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28" name="右矢印 27"/>
          <p:cNvSpPr/>
          <p:nvPr/>
        </p:nvSpPr>
        <p:spPr>
          <a:xfrm rot="5400000">
            <a:off x="4411264" y="4446992"/>
            <a:ext cx="142876" cy="392909"/>
          </a:xfrm>
          <a:prstGeom prst="right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p:cNvSpPr/>
          <p:nvPr/>
        </p:nvSpPr>
        <p:spPr>
          <a:xfrm>
            <a:off x="4643438" y="421481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0" name="直線コネクタ 29"/>
          <p:cNvCxnSpPr/>
          <p:nvPr/>
        </p:nvCxnSpPr>
        <p:spPr>
          <a:xfrm rot="5400000">
            <a:off x="4287042" y="428546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1" name="正方形/長方形 30"/>
          <p:cNvSpPr/>
          <p:nvPr/>
        </p:nvSpPr>
        <p:spPr>
          <a:xfrm>
            <a:off x="4500562" y="4857760"/>
            <a:ext cx="500066" cy="28575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200" dirty="0" smtClean="0">
                <a:solidFill>
                  <a:srgbClr val="FFC000"/>
                </a:solidFill>
              </a:rPr>
              <a:t>解の候補</a:t>
            </a:r>
            <a:endParaRPr kumimoji="1" lang="ja-JP" altLang="en-US" sz="1200" dirty="0">
              <a:solidFill>
                <a:srgbClr val="FFC000"/>
              </a:solidFill>
            </a:endParaRPr>
          </a:p>
        </p:txBody>
      </p:sp>
      <p:sp>
        <p:nvSpPr>
          <p:cNvPr id="32" name="正方形/長方形 31"/>
          <p:cNvSpPr/>
          <p:nvPr/>
        </p:nvSpPr>
        <p:spPr>
          <a:xfrm>
            <a:off x="142844" y="4857760"/>
            <a:ext cx="435771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3" name="正方形/長方形 32"/>
          <p:cNvSpPr/>
          <p:nvPr/>
        </p:nvSpPr>
        <p:spPr>
          <a:xfrm>
            <a:off x="5000628" y="4857760"/>
            <a:ext cx="2928958" cy="285752"/>
          </a:xfrm>
          <a:prstGeom prst="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sp>
        <p:nvSpPr>
          <p:cNvPr id="34" name="正方形/長方形 33"/>
          <p:cNvSpPr/>
          <p:nvPr/>
        </p:nvSpPr>
        <p:spPr>
          <a:xfrm>
            <a:off x="4643438" y="4929198"/>
            <a:ext cx="142876" cy="142876"/>
          </a:xfrm>
          <a:prstGeom prst="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rgbClr val="FFC000"/>
              </a:solidFill>
            </a:endParaRPr>
          </a:p>
        </p:txBody>
      </p:sp>
      <p:cxnSp>
        <p:nvCxnSpPr>
          <p:cNvPr id="35" name="直線コネクタ 34"/>
          <p:cNvCxnSpPr/>
          <p:nvPr/>
        </p:nvCxnSpPr>
        <p:spPr>
          <a:xfrm rot="5400000">
            <a:off x="4501356" y="4999842"/>
            <a:ext cx="428628" cy="1588"/>
          </a:xfrm>
          <a:prstGeom prst="line">
            <a:avLst/>
          </a:prstGeom>
          <a:ln w="25400">
            <a:solidFill>
              <a:srgbClr val="FF0000"/>
            </a:solidFill>
          </a:ln>
        </p:spPr>
        <p:style>
          <a:lnRef idx="1">
            <a:schemeClr val="accent1"/>
          </a:lnRef>
          <a:fillRef idx="0">
            <a:schemeClr val="accent1"/>
          </a:fillRef>
          <a:effectRef idx="0">
            <a:schemeClr val="accent1"/>
          </a:effectRef>
          <a:fontRef idx="minor">
            <a:schemeClr val="tx1"/>
          </a:fontRef>
        </p:style>
      </p:cxnSp>
      <p:sp>
        <p:nvSpPr>
          <p:cNvPr id="36" name="テキスト ボックス 35"/>
          <p:cNvSpPr txBox="1"/>
          <p:nvPr/>
        </p:nvSpPr>
        <p:spPr>
          <a:xfrm>
            <a:off x="4500562" y="5214950"/>
            <a:ext cx="415498" cy="369332"/>
          </a:xfrm>
          <a:prstGeom prst="rect">
            <a:avLst/>
          </a:prstGeom>
          <a:noFill/>
        </p:spPr>
        <p:txBody>
          <a:bodyPr wrap="none" rtlCol="0">
            <a:spAutoFit/>
          </a:bodyPr>
          <a:lstStyle/>
          <a:p>
            <a:r>
              <a:rPr kumimoji="1" lang="ja-JP" altLang="en-US" dirty="0" smtClean="0">
                <a:solidFill>
                  <a:srgbClr val="FF0000"/>
                </a:solidFill>
              </a:rPr>
              <a:t>！</a:t>
            </a:r>
            <a:endParaRPr kumimoji="1" lang="ja-JP" altLang="en-US" dirty="0">
              <a:solidFill>
                <a:srgbClr val="FF0000"/>
              </a:solidFill>
            </a:endParaRPr>
          </a:p>
        </p:txBody>
      </p:sp>
      <p:sp>
        <p:nvSpPr>
          <p:cNvPr id="37" name="左中かっこ 36"/>
          <p:cNvSpPr/>
          <p:nvPr/>
        </p:nvSpPr>
        <p:spPr>
          <a:xfrm flipH="1">
            <a:off x="8072462" y="1928802"/>
            <a:ext cx="357190" cy="3286148"/>
          </a:xfrm>
          <a:prstGeom prst="lef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kumimoji="1" lang="ja-JP" altLang="en-US"/>
          </a:p>
        </p:txBody>
      </p:sp>
      <p:sp>
        <p:nvSpPr>
          <p:cNvPr id="38" name="テキスト ボックス 37"/>
          <p:cNvSpPr txBox="1"/>
          <p:nvPr/>
        </p:nvSpPr>
        <p:spPr>
          <a:xfrm>
            <a:off x="8422328" y="3429000"/>
            <a:ext cx="721672" cy="369332"/>
          </a:xfrm>
          <a:prstGeom prst="rect">
            <a:avLst/>
          </a:prstGeom>
          <a:solidFill>
            <a:schemeClr val="bg1"/>
          </a:solidFill>
        </p:spPr>
        <p:txBody>
          <a:bodyPr wrap="none" rtlCol="0">
            <a:spAutoFit/>
          </a:bodyPr>
          <a:lstStyle/>
          <a:p>
            <a:r>
              <a:rPr kumimoji="1" lang="en-US" altLang="ja-JP" dirty="0" smtClean="0"/>
              <a:t>log</a:t>
            </a:r>
            <a:r>
              <a:rPr kumimoji="1" lang="en-US" altLang="ja-JP" baseline="-25000" dirty="0" smtClean="0"/>
              <a:t>2</a:t>
            </a:r>
            <a:r>
              <a:rPr kumimoji="1" lang="en-US" altLang="ja-JP" dirty="0" smtClean="0"/>
              <a:t> n</a:t>
            </a:r>
            <a:endParaRPr kumimoji="1" lang="ja-JP" altLang="en-US" dirty="0"/>
          </a:p>
        </p:txBody>
      </p:sp>
      <p:sp>
        <p:nvSpPr>
          <p:cNvPr id="39" name="テキスト ボックス 38"/>
          <p:cNvSpPr txBox="1"/>
          <p:nvPr/>
        </p:nvSpPr>
        <p:spPr>
          <a:xfrm>
            <a:off x="1857356" y="5657671"/>
            <a:ext cx="6332183" cy="1200329"/>
          </a:xfrm>
          <a:prstGeom prst="rect">
            <a:avLst/>
          </a:prstGeom>
          <a:noFill/>
        </p:spPr>
        <p:txBody>
          <a:bodyPr wrap="none" rtlCol="0">
            <a:spAutoFit/>
          </a:bodyPr>
          <a:lstStyle/>
          <a:p>
            <a:r>
              <a:rPr kumimoji="1" lang="en-US" altLang="ja-JP" dirty="0" smtClean="0"/>
              <a:t>O( log n ) </a:t>
            </a:r>
            <a:r>
              <a:rPr lang="ja-JP" altLang="en-US" dirty="0" smtClean="0"/>
              <a:t>（オーダ ろぐエヌ） のアルゴリズム：</a:t>
            </a:r>
            <a:endParaRPr lang="en-US" altLang="ja-JP" dirty="0" smtClean="0"/>
          </a:p>
          <a:p>
            <a:r>
              <a:rPr kumimoji="1" lang="ja-JP" altLang="en-US" dirty="0" smtClean="0"/>
              <a:t>　　</a:t>
            </a:r>
            <a:r>
              <a:rPr kumimoji="1" lang="en-US" altLang="ja-JP" dirty="0" smtClean="0"/>
              <a:t>n</a:t>
            </a:r>
            <a:r>
              <a:rPr lang="ja-JP" altLang="en-US" dirty="0" smtClean="0"/>
              <a:t>件のデータに対して、</a:t>
            </a:r>
            <a:r>
              <a:rPr lang="en-US" altLang="ja-JP" dirty="0" smtClean="0"/>
              <a:t>log n</a:t>
            </a:r>
            <a:r>
              <a:rPr lang="ja-JP" altLang="en-US" dirty="0" smtClean="0"/>
              <a:t> に比例する探索回数で済む→</a:t>
            </a:r>
            <a:endParaRPr lang="en-US" altLang="ja-JP" dirty="0" smtClean="0"/>
          </a:p>
          <a:p>
            <a:r>
              <a:rPr kumimoji="1" lang="ja-JP" altLang="en-US" dirty="0" smtClean="0"/>
              <a:t>　　</a:t>
            </a:r>
            <a:r>
              <a:rPr kumimoji="1" lang="en-US" altLang="ja-JP" dirty="0" smtClean="0"/>
              <a:t>n</a:t>
            </a:r>
            <a:r>
              <a:rPr kumimoji="1" lang="ja-JP" altLang="en-US" dirty="0" smtClean="0"/>
              <a:t>が</a:t>
            </a:r>
            <a:r>
              <a:rPr kumimoji="1" lang="en-US" altLang="ja-JP" dirty="0" smtClean="0"/>
              <a:t>1,000</a:t>
            </a:r>
            <a:r>
              <a:rPr kumimoji="1" lang="ja-JP" altLang="en-US" dirty="0" smtClean="0"/>
              <a:t>件に増えても、探索回数は</a:t>
            </a:r>
            <a:r>
              <a:rPr kumimoji="1" lang="en-US" altLang="ja-JP" dirty="0" smtClean="0"/>
              <a:t>10</a:t>
            </a:r>
            <a:r>
              <a:rPr lang="ja-JP" altLang="en-US" dirty="0" smtClean="0"/>
              <a:t>回</a:t>
            </a:r>
            <a:r>
              <a:rPr kumimoji="1" lang="ja-JP" altLang="en-US" dirty="0" smtClean="0"/>
              <a:t>程度</a:t>
            </a:r>
            <a:endParaRPr kumimoji="1" lang="en-US" altLang="ja-JP" dirty="0" smtClean="0"/>
          </a:p>
          <a:p>
            <a:r>
              <a:rPr lang="ja-JP" altLang="en-US" dirty="0" smtClean="0"/>
              <a:t>　　</a:t>
            </a:r>
            <a:r>
              <a:rPr lang="en-US" altLang="ja-JP" dirty="0" smtClean="0"/>
              <a:t>n</a:t>
            </a:r>
            <a:r>
              <a:rPr lang="ja-JP" altLang="en-US" dirty="0" smtClean="0"/>
              <a:t>が</a:t>
            </a:r>
            <a:r>
              <a:rPr lang="en-US" altLang="ja-JP" dirty="0" smtClean="0"/>
              <a:t>1,000,000,000,000</a:t>
            </a:r>
            <a:r>
              <a:rPr lang="ja-JP" altLang="en-US" dirty="0" smtClean="0"/>
              <a:t>件に増えても、探索回数は</a:t>
            </a:r>
            <a:r>
              <a:rPr lang="en-US" altLang="ja-JP" dirty="0" smtClean="0"/>
              <a:t>40</a:t>
            </a:r>
            <a:r>
              <a:rPr lang="ja-JP" altLang="en-US" dirty="0" smtClean="0"/>
              <a:t>回程度</a:t>
            </a:r>
            <a:endParaRPr kumimoji="1" lang="ja-JP" alt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rgbClr val="00B050"/>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a[4]</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7" name="正方形/長方形 6"/>
          <p:cNvSpPr/>
          <p:nvPr/>
        </p:nvSpPr>
        <p:spPr>
          <a:xfrm>
            <a:off x="1714480"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0</a:t>
            </a:r>
            <a:endParaRPr kumimoji="1" lang="ja-JP" altLang="en-US" dirty="0">
              <a:solidFill>
                <a:srgbClr val="00B050"/>
              </a:solidFill>
            </a:endParaRPr>
          </a:p>
        </p:txBody>
      </p:sp>
      <p:sp>
        <p:nvSpPr>
          <p:cNvPr id="8" name="テキスト ボックス 7"/>
          <p:cNvSpPr txBox="1"/>
          <p:nvPr/>
        </p:nvSpPr>
        <p:spPr>
          <a:xfrm>
            <a:off x="1285852" y="3071810"/>
            <a:ext cx="405880" cy="369332"/>
          </a:xfrm>
          <a:prstGeom prst="rect">
            <a:avLst/>
          </a:prstGeom>
          <a:noFill/>
        </p:spPr>
        <p:txBody>
          <a:bodyPr wrap="none" rtlCol="0">
            <a:spAutoFit/>
          </a:bodyPr>
          <a:lstStyle/>
          <a:p>
            <a:r>
              <a:rPr lang="en-US" altLang="ja-JP" dirty="0" err="1" smtClean="0"/>
              <a:t>i</a:t>
            </a:r>
            <a:r>
              <a:rPr kumimoji="1" lang="en-US" altLang="ja-JP" dirty="0" smtClean="0"/>
              <a:t> =</a:t>
            </a:r>
            <a:endParaRPr kumimoji="1" lang="ja-JP" altLang="en-US" dirty="0"/>
          </a:p>
        </p:txBody>
      </p:sp>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1" name="下矢印 10"/>
          <p:cNvSpPr/>
          <p:nvPr/>
        </p:nvSpPr>
        <p:spPr>
          <a:xfrm flipV="1">
            <a:off x="1928794"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2285984"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15" name="正方形/長方形 14"/>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16" name="正方形/長方形 15"/>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17" name="テキスト ボックス 16"/>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18" name="テキスト ボックス 17"/>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sp>
        <p:nvSpPr>
          <p:cNvPr id="19" name="テキスト ボックス 18"/>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rgbClr val="00B050"/>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rgbClr val="FF0000"/>
                          </a:solidFill>
                        </a:rPr>
                        <a:t>4</a:t>
                      </a:r>
                      <a:r>
                        <a:rPr kumimoji="1" lang="en-US" altLang="ja-JP" dirty="0" smtClean="0"/>
                        <a:t>]</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t>9</a:t>
                      </a:r>
                      <a:endParaRPr kumimoji="1" lang="ja-JP" altLang="en-US" dirty="0"/>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7" name="正方形/長方形 6"/>
          <p:cNvSpPr/>
          <p:nvPr/>
        </p:nvSpPr>
        <p:spPr>
          <a:xfrm>
            <a:off x="1714480"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0</a:t>
            </a:r>
            <a:endParaRPr kumimoji="1" lang="ja-JP" altLang="en-US" dirty="0">
              <a:solidFill>
                <a:srgbClr val="00B050"/>
              </a:solidFill>
            </a:endParaRPr>
          </a:p>
        </p:txBody>
      </p:sp>
      <p:sp>
        <p:nvSpPr>
          <p:cNvPr id="8" name="テキスト ボックス 7"/>
          <p:cNvSpPr txBox="1"/>
          <p:nvPr/>
        </p:nvSpPr>
        <p:spPr>
          <a:xfrm>
            <a:off x="1285852" y="3071810"/>
            <a:ext cx="405880" cy="369332"/>
          </a:xfrm>
          <a:prstGeom prst="rect">
            <a:avLst/>
          </a:prstGeom>
          <a:noFill/>
        </p:spPr>
        <p:txBody>
          <a:bodyPr wrap="none" rtlCol="0">
            <a:spAutoFit/>
          </a:bodyPr>
          <a:lstStyle/>
          <a:p>
            <a:r>
              <a:rPr lang="en-US" altLang="ja-JP" dirty="0" err="1" smtClean="0"/>
              <a:t>i</a:t>
            </a:r>
            <a:r>
              <a:rPr kumimoji="1" lang="en-US" altLang="ja-JP" dirty="0" smtClean="0"/>
              <a:t> =</a:t>
            </a:r>
            <a:endParaRPr kumimoji="1" lang="ja-JP" altLang="en-US" dirty="0"/>
          </a:p>
        </p:txBody>
      </p:sp>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1" name="下矢印 10"/>
          <p:cNvSpPr/>
          <p:nvPr/>
        </p:nvSpPr>
        <p:spPr>
          <a:xfrm flipV="1">
            <a:off x="1928794"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214810" y="335756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4</a:t>
            </a:r>
            <a:endParaRPr kumimoji="1" lang="ja-JP" altLang="en-US" dirty="0">
              <a:solidFill>
                <a:srgbClr val="FF0000"/>
              </a:solidFill>
            </a:endParaRPr>
          </a:p>
        </p:txBody>
      </p:sp>
      <p:sp>
        <p:nvSpPr>
          <p:cNvPr id="15" name="テキスト ボックス 14"/>
          <p:cNvSpPr txBox="1"/>
          <p:nvPr/>
        </p:nvSpPr>
        <p:spPr>
          <a:xfrm>
            <a:off x="3000364" y="335756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16" name="テキスト ボックス 15"/>
          <p:cNvSpPr txBox="1"/>
          <p:nvPr/>
        </p:nvSpPr>
        <p:spPr>
          <a:xfrm>
            <a:off x="3428992" y="378619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17" name="下矢印 16"/>
          <p:cNvSpPr/>
          <p:nvPr/>
        </p:nvSpPr>
        <p:spPr>
          <a:xfrm flipV="1">
            <a:off x="4429124" y="2571744"/>
            <a:ext cx="214314" cy="71438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4857752" y="335756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19" name="正方形/長方形 18"/>
          <p:cNvSpPr/>
          <p:nvPr/>
        </p:nvSpPr>
        <p:spPr>
          <a:xfrm>
            <a:off x="2285984"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sp>
        <p:nvSpPr>
          <p:cNvPr id="26" name="テキスト ボックス 25"/>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rgbClr val="00B050"/>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rgbClr val="FF0000"/>
                          </a:solidFill>
                        </a:rPr>
                        <a:t>4</a:t>
                      </a:r>
                      <a:r>
                        <a:rPr kumimoji="1" lang="en-US" altLang="ja-JP" dirty="0" smtClean="0"/>
                        <a:t>]</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rgbClr val="FFC000"/>
                          </a:solidFill>
                        </a:rPr>
                        <a:t>9</a:t>
                      </a:r>
                      <a:endParaRPr kumimoji="1" lang="ja-JP" altLang="en-US" dirty="0">
                        <a:solidFill>
                          <a:srgbClr val="FFC000"/>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7" name="正方形/長方形 6"/>
          <p:cNvSpPr/>
          <p:nvPr/>
        </p:nvSpPr>
        <p:spPr>
          <a:xfrm>
            <a:off x="1714480"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0</a:t>
            </a:r>
            <a:endParaRPr kumimoji="1" lang="ja-JP" altLang="en-US" dirty="0">
              <a:solidFill>
                <a:srgbClr val="00B050"/>
              </a:solidFill>
            </a:endParaRPr>
          </a:p>
        </p:txBody>
      </p:sp>
      <p:sp>
        <p:nvSpPr>
          <p:cNvPr id="8" name="テキスト ボックス 7"/>
          <p:cNvSpPr txBox="1"/>
          <p:nvPr/>
        </p:nvSpPr>
        <p:spPr>
          <a:xfrm>
            <a:off x="1285852" y="3071810"/>
            <a:ext cx="405880" cy="369332"/>
          </a:xfrm>
          <a:prstGeom prst="rect">
            <a:avLst/>
          </a:prstGeom>
          <a:noFill/>
        </p:spPr>
        <p:txBody>
          <a:bodyPr wrap="none" rtlCol="0">
            <a:spAutoFit/>
          </a:bodyPr>
          <a:lstStyle/>
          <a:p>
            <a:r>
              <a:rPr lang="en-US" altLang="ja-JP" dirty="0" err="1" smtClean="0"/>
              <a:t>i</a:t>
            </a:r>
            <a:r>
              <a:rPr kumimoji="1" lang="en-US" altLang="ja-JP" dirty="0" smtClean="0"/>
              <a:t> =</a:t>
            </a:r>
            <a:endParaRPr kumimoji="1" lang="ja-JP" altLang="en-US" dirty="0"/>
          </a:p>
        </p:txBody>
      </p:sp>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1" name="下矢印 10"/>
          <p:cNvSpPr/>
          <p:nvPr/>
        </p:nvSpPr>
        <p:spPr>
          <a:xfrm flipV="1">
            <a:off x="1928794"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214810" y="335756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4</a:t>
            </a:r>
            <a:endParaRPr kumimoji="1" lang="ja-JP" altLang="en-US" dirty="0">
              <a:solidFill>
                <a:srgbClr val="FF0000"/>
              </a:solidFill>
            </a:endParaRPr>
          </a:p>
        </p:txBody>
      </p:sp>
      <p:sp>
        <p:nvSpPr>
          <p:cNvPr id="15" name="テキスト ボックス 14"/>
          <p:cNvSpPr txBox="1"/>
          <p:nvPr/>
        </p:nvSpPr>
        <p:spPr>
          <a:xfrm>
            <a:off x="3000364" y="335756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16" name="テキスト ボックス 15"/>
          <p:cNvSpPr txBox="1"/>
          <p:nvPr/>
        </p:nvSpPr>
        <p:spPr>
          <a:xfrm>
            <a:off x="3428992" y="378619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17" name="下矢印 16"/>
          <p:cNvSpPr/>
          <p:nvPr/>
        </p:nvSpPr>
        <p:spPr>
          <a:xfrm flipV="1">
            <a:off x="4429124" y="2571744"/>
            <a:ext cx="214314" cy="71438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4857752" y="335756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19" name="正方形/長方形 18"/>
          <p:cNvSpPr/>
          <p:nvPr/>
        </p:nvSpPr>
        <p:spPr>
          <a:xfrm>
            <a:off x="2285984"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C000"/>
                </a:solidFill>
              </a:rPr>
              <a:t>19</a:t>
            </a:r>
            <a:endParaRPr lang="ja-JP" altLang="en-US" dirty="0">
              <a:solidFill>
                <a:srgbClr val="FFC000"/>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6" name="直線矢印コネクタ 25"/>
          <p:cNvCxnSpPr>
            <a:stCxn id="21" idx="2"/>
          </p:cNvCxnSpPr>
          <p:nvPr/>
        </p:nvCxnSpPr>
        <p:spPr>
          <a:xfrm rot="5400000">
            <a:off x="4286248" y="1357298"/>
            <a:ext cx="642942" cy="214314"/>
          </a:xfrm>
          <a:prstGeom prst="straightConnector1">
            <a:avLst/>
          </a:prstGeom>
          <a:ln w="2540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4572000" y="1285860"/>
            <a:ext cx="2587568" cy="369332"/>
          </a:xfrm>
          <a:prstGeom prst="rect">
            <a:avLst/>
          </a:prstGeom>
          <a:noFill/>
        </p:spPr>
        <p:txBody>
          <a:bodyPr wrap="none" rtlCol="0">
            <a:spAutoFit/>
          </a:bodyPr>
          <a:lstStyle/>
          <a:p>
            <a:r>
              <a:rPr kumimoji="1" lang="en-US" altLang="ja-JP" dirty="0" smtClean="0">
                <a:solidFill>
                  <a:srgbClr val="C00000"/>
                </a:solidFill>
              </a:rPr>
              <a:t>x &gt; a[k] :</a:t>
            </a:r>
            <a:r>
              <a:rPr lang="ja-JP" altLang="en-US" dirty="0" smtClean="0">
                <a:solidFill>
                  <a:srgbClr val="C00000"/>
                </a:solidFill>
              </a:rPr>
              <a:t> 解は右にある！</a:t>
            </a:r>
            <a:endParaRPr lang="en-US" altLang="ja-JP" dirty="0" smtClean="0">
              <a:solidFill>
                <a:srgbClr val="C00000"/>
              </a:solidFill>
            </a:endParaRPr>
          </a:p>
        </p:txBody>
      </p:sp>
      <p:sp>
        <p:nvSpPr>
          <p:cNvPr id="25" name="テキスト ボックス 24"/>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rgbClr val="00B050"/>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rgbClr val="FF0000"/>
                          </a:solidFill>
                        </a:rPr>
                        <a:t>4</a:t>
                      </a:r>
                      <a:r>
                        <a:rPr kumimoji="1" lang="en-US" altLang="ja-JP" dirty="0" smtClean="0"/>
                        <a:t>]</a:t>
                      </a:r>
                      <a:endParaRPr kumimoji="1" lang="ja-JP" altLang="en-US" dirty="0"/>
                    </a:p>
                  </a:txBody>
                  <a:tcPr/>
                </a:tc>
                <a:tc>
                  <a:txBody>
                    <a:bodyPr/>
                    <a:lstStyle/>
                    <a:p>
                      <a:r>
                        <a:rPr kumimoji="1" lang="en-US" altLang="ja-JP" dirty="0" smtClean="0"/>
                        <a:t>a[5]</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rgbClr val="FFC000"/>
                          </a:solidFill>
                        </a:rPr>
                        <a:t>9</a:t>
                      </a:r>
                      <a:endParaRPr kumimoji="1" lang="ja-JP" altLang="en-US" dirty="0">
                        <a:solidFill>
                          <a:srgbClr val="FFC000"/>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7" name="正方形/長方形 6"/>
          <p:cNvSpPr/>
          <p:nvPr/>
        </p:nvSpPr>
        <p:spPr>
          <a:xfrm>
            <a:off x="1714480"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smtClean="0">
                <a:solidFill>
                  <a:srgbClr val="00B050"/>
                </a:solidFill>
              </a:rPr>
              <a:t>0</a:t>
            </a:r>
            <a:endParaRPr kumimoji="1" lang="ja-JP" altLang="en-US" dirty="0">
              <a:solidFill>
                <a:srgbClr val="00B050"/>
              </a:solidFill>
            </a:endParaRPr>
          </a:p>
        </p:txBody>
      </p:sp>
      <p:sp>
        <p:nvSpPr>
          <p:cNvPr id="8" name="テキスト ボックス 7"/>
          <p:cNvSpPr txBox="1"/>
          <p:nvPr/>
        </p:nvSpPr>
        <p:spPr>
          <a:xfrm>
            <a:off x="1285852" y="3071810"/>
            <a:ext cx="405880" cy="369332"/>
          </a:xfrm>
          <a:prstGeom prst="rect">
            <a:avLst/>
          </a:prstGeom>
          <a:noFill/>
        </p:spPr>
        <p:txBody>
          <a:bodyPr wrap="none" rtlCol="0">
            <a:spAutoFit/>
          </a:bodyPr>
          <a:lstStyle/>
          <a:p>
            <a:r>
              <a:rPr lang="en-US" altLang="ja-JP" dirty="0" err="1" smtClean="0"/>
              <a:t>i</a:t>
            </a:r>
            <a:r>
              <a:rPr kumimoji="1" lang="en-US" altLang="ja-JP" dirty="0" smtClean="0"/>
              <a:t> =</a:t>
            </a:r>
            <a:endParaRPr kumimoji="1" lang="ja-JP" altLang="en-US" dirty="0"/>
          </a:p>
        </p:txBody>
      </p:sp>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1" name="下矢印 10"/>
          <p:cNvSpPr/>
          <p:nvPr/>
        </p:nvSpPr>
        <p:spPr>
          <a:xfrm flipV="1">
            <a:off x="1928794"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214810" y="335756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4</a:t>
            </a:r>
            <a:endParaRPr kumimoji="1" lang="ja-JP" altLang="en-US" dirty="0">
              <a:solidFill>
                <a:srgbClr val="FF0000"/>
              </a:solidFill>
            </a:endParaRPr>
          </a:p>
        </p:txBody>
      </p:sp>
      <p:sp>
        <p:nvSpPr>
          <p:cNvPr id="15" name="テキスト ボックス 14"/>
          <p:cNvSpPr txBox="1"/>
          <p:nvPr/>
        </p:nvSpPr>
        <p:spPr>
          <a:xfrm>
            <a:off x="3000364" y="335756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16" name="テキスト ボックス 15"/>
          <p:cNvSpPr txBox="1"/>
          <p:nvPr/>
        </p:nvSpPr>
        <p:spPr>
          <a:xfrm>
            <a:off x="3428992" y="3786190"/>
            <a:ext cx="1721946" cy="461665"/>
          </a:xfrm>
          <a:prstGeom prst="rect">
            <a:avLst/>
          </a:prstGeom>
          <a:noFill/>
        </p:spPr>
        <p:txBody>
          <a:bodyPr wrap="none" rtlCol="0">
            <a:spAutoFit/>
          </a:bodyPr>
          <a:lstStyle/>
          <a:p>
            <a:r>
              <a:rPr lang="en-US" altLang="ja-JP" sz="1200" dirty="0" smtClean="0"/>
              <a:t>※</a:t>
            </a:r>
            <a:r>
              <a:rPr lang="ja-JP" altLang="en-US" sz="1200" dirty="0" smtClean="0"/>
              <a:t>整数の演算なので</a:t>
            </a:r>
            <a:endParaRPr lang="en-US" altLang="ja-JP" sz="1200" dirty="0" smtClean="0"/>
          </a:p>
          <a:p>
            <a:r>
              <a:rPr lang="ja-JP" altLang="en-US" sz="1200" dirty="0" smtClean="0"/>
              <a:t>　　小数点以下切り捨て</a:t>
            </a:r>
            <a:endParaRPr lang="en-US" altLang="ja-JP" sz="1200" dirty="0" smtClean="0"/>
          </a:p>
        </p:txBody>
      </p:sp>
      <p:sp>
        <p:nvSpPr>
          <p:cNvPr id="17" name="下矢印 16"/>
          <p:cNvSpPr/>
          <p:nvPr/>
        </p:nvSpPr>
        <p:spPr>
          <a:xfrm flipV="1">
            <a:off x="4429124" y="2571744"/>
            <a:ext cx="214314" cy="71438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正方形/長方形 17"/>
          <p:cNvSpPr/>
          <p:nvPr/>
        </p:nvSpPr>
        <p:spPr>
          <a:xfrm>
            <a:off x="4857752" y="3357562"/>
            <a:ext cx="761747" cy="369332"/>
          </a:xfrm>
          <a:prstGeom prst="rect">
            <a:avLst/>
          </a:prstGeom>
          <a:noFill/>
        </p:spPr>
        <p:txBody>
          <a:bodyPr wrap="none">
            <a:spAutoFit/>
          </a:bodyPr>
          <a:lstStyle/>
          <a:p>
            <a:r>
              <a:rPr lang="ja-JP" altLang="en-US" dirty="0" smtClean="0"/>
              <a:t>：</a:t>
            </a:r>
            <a:r>
              <a:rPr lang="ja-JP" altLang="en-US" dirty="0" smtClean="0">
                <a:solidFill>
                  <a:srgbClr val="FF0000"/>
                </a:solidFill>
              </a:rPr>
              <a:t>中央</a:t>
            </a:r>
            <a:endParaRPr lang="ja-JP" altLang="en-US" dirty="0">
              <a:solidFill>
                <a:srgbClr val="FF0000"/>
              </a:solidFill>
            </a:endParaRPr>
          </a:p>
        </p:txBody>
      </p:sp>
      <p:sp>
        <p:nvSpPr>
          <p:cNvPr id="19" name="正方形/長方形 18"/>
          <p:cNvSpPr/>
          <p:nvPr/>
        </p:nvSpPr>
        <p:spPr>
          <a:xfrm>
            <a:off x="2285984"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C000"/>
                </a:solidFill>
              </a:rPr>
              <a:t>19</a:t>
            </a:r>
            <a:endParaRPr lang="ja-JP" altLang="en-US" dirty="0">
              <a:solidFill>
                <a:srgbClr val="FFC000"/>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6" name="直線矢印コネクタ 25"/>
          <p:cNvCxnSpPr>
            <a:stCxn id="21" idx="2"/>
          </p:cNvCxnSpPr>
          <p:nvPr/>
        </p:nvCxnSpPr>
        <p:spPr>
          <a:xfrm rot="5400000">
            <a:off x="4286248" y="1357298"/>
            <a:ext cx="642942" cy="214314"/>
          </a:xfrm>
          <a:prstGeom prst="straightConnector1">
            <a:avLst/>
          </a:prstGeom>
          <a:ln w="25400">
            <a:solidFill>
              <a:srgbClr val="FFC000"/>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28" name="テキスト ボックス 27"/>
          <p:cNvSpPr txBox="1"/>
          <p:nvPr/>
        </p:nvSpPr>
        <p:spPr>
          <a:xfrm>
            <a:off x="4572000" y="1285860"/>
            <a:ext cx="2587568" cy="369332"/>
          </a:xfrm>
          <a:prstGeom prst="rect">
            <a:avLst/>
          </a:prstGeom>
          <a:noFill/>
        </p:spPr>
        <p:txBody>
          <a:bodyPr wrap="none" rtlCol="0">
            <a:spAutoFit/>
          </a:bodyPr>
          <a:lstStyle/>
          <a:p>
            <a:r>
              <a:rPr kumimoji="1" lang="en-US" altLang="ja-JP" dirty="0" smtClean="0">
                <a:solidFill>
                  <a:srgbClr val="C00000"/>
                </a:solidFill>
              </a:rPr>
              <a:t>x &gt; a[k] :</a:t>
            </a:r>
            <a:r>
              <a:rPr lang="ja-JP" altLang="en-US" dirty="0" smtClean="0">
                <a:solidFill>
                  <a:srgbClr val="C00000"/>
                </a:solidFill>
              </a:rPr>
              <a:t> 解は右にある！</a:t>
            </a:r>
            <a:endParaRPr lang="en-US" altLang="ja-JP" dirty="0" smtClean="0">
              <a:solidFill>
                <a:srgbClr val="C00000"/>
              </a:solidFill>
            </a:endParaRPr>
          </a:p>
        </p:txBody>
      </p:sp>
      <p:cxnSp>
        <p:nvCxnSpPr>
          <p:cNvPr id="25" name="直線コネクタ 24"/>
          <p:cNvCxnSpPr/>
          <p:nvPr/>
        </p:nvCxnSpPr>
        <p:spPr>
          <a:xfrm rot="5400000">
            <a:off x="3429786"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 name="直線矢印コネクタ 28"/>
          <p:cNvCxnSpPr/>
          <p:nvPr/>
        </p:nvCxnSpPr>
        <p:spPr>
          <a:xfrm rot="10800000">
            <a:off x="3714744" y="1643050"/>
            <a:ext cx="357190" cy="1588"/>
          </a:xfrm>
          <a:prstGeom prst="straightConnector1">
            <a:avLst/>
          </a:prstGeom>
          <a:ln w="2540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30" name="テキスト ボックス 29"/>
          <p:cNvSpPr txBox="1"/>
          <p:nvPr/>
        </p:nvSpPr>
        <p:spPr>
          <a:xfrm>
            <a:off x="1142976" y="1071546"/>
            <a:ext cx="2422458" cy="646331"/>
          </a:xfrm>
          <a:prstGeom prst="rect">
            <a:avLst/>
          </a:prstGeom>
          <a:noFill/>
        </p:spPr>
        <p:txBody>
          <a:bodyPr wrap="none" rtlCol="0">
            <a:spAutoFit/>
          </a:bodyPr>
          <a:lstStyle/>
          <a:p>
            <a:r>
              <a:rPr lang="ja-JP" altLang="en-US" dirty="0" smtClean="0">
                <a:solidFill>
                  <a:srgbClr val="C00000"/>
                </a:solidFill>
              </a:rPr>
              <a:t>これより左に解はない：</a:t>
            </a:r>
            <a:endParaRPr lang="en-US" altLang="ja-JP" dirty="0" smtClean="0">
              <a:solidFill>
                <a:srgbClr val="C00000"/>
              </a:solidFill>
            </a:endParaRPr>
          </a:p>
          <a:p>
            <a:r>
              <a:rPr lang="ja-JP" altLang="en-US" dirty="0" smtClean="0">
                <a:solidFill>
                  <a:srgbClr val="C00000"/>
                </a:solidFill>
              </a:rPr>
              <a:t>　　　　探索しない</a:t>
            </a:r>
            <a:endParaRPr lang="en-US" altLang="ja-JP" dirty="0" smtClean="0">
              <a:solidFill>
                <a:srgbClr val="C00000"/>
              </a:solidFill>
            </a:endParaRPr>
          </a:p>
        </p:txBody>
      </p:sp>
      <p:sp>
        <p:nvSpPr>
          <p:cNvPr id="31" name="テキスト ボックス 30"/>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rgbClr val="FF0000"/>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a[7]</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正方形/長方形 13"/>
          <p:cNvSpPr/>
          <p:nvPr/>
        </p:nvSpPr>
        <p:spPr>
          <a:xfrm>
            <a:off x="4214810" y="3357562"/>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FF0000"/>
                </a:solidFill>
              </a:rPr>
              <a:t>4</a:t>
            </a:r>
            <a:endParaRPr kumimoji="1" lang="ja-JP" altLang="en-US" dirty="0">
              <a:solidFill>
                <a:srgbClr val="FF0000"/>
              </a:solidFill>
            </a:endParaRPr>
          </a:p>
        </p:txBody>
      </p:sp>
      <p:sp>
        <p:nvSpPr>
          <p:cNvPr id="15" name="テキスト ボックス 14"/>
          <p:cNvSpPr txBox="1"/>
          <p:nvPr/>
        </p:nvSpPr>
        <p:spPr>
          <a:xfrm>
            <a:off x="3000364" y="3357562"/>
            <a:ext cx="1249060" cy="369332"/>
          </a:xfrm>
          <a:prstGeom prst="rect">
            <a:avLst/>
          </a:prstGeom>
          <a:noFill/>
        </p:spPr>
        <p:txBody>
          <a:bodyPr wrap="none" rtlCol="0">
            <a:spAutoFit/>
          </a:bodyPr>
          <a:lstStyle/>
          <a:p>
            <a:r>
              <a:rPr kumimoji="1" lang="en-US" altLang="ja-JP" dirty="0" smtClean="0"/>
              <a:t>k = (</a:t>
            </a:r>
            <a:r>
              <a:rPr kumimoji="1" lang="en-US" altLang="ja-JP" dirty="0" err="1" smtClean="0"/>
              <a:t>i+j</a:t>
            </a:r>
            <a:r>
              <a:rPr kumimoji="1" lang="en-US" altLang="ja-JP" dirty="0" smtClean="0"/>
              <a:t>)/2 =</a:t>
            </a:r>
          </a:p>
        </p:txBody>
      </p:sp>
      <p:sp>
        <p:nvSpPr>
          <p:cNvPr id="17" name="下矢印 16"/>
          <p:cNvSpPr/>
          <p:nvPr/>
        </p:nvSpPr>
        <p:spPr>
          <a:xfrm flipV="1">
            <a:off x="4429124" y="2571744"/>
            <a:ext cx="214314" cy="714380"/>
          </a:xfrm>
          <a:prstGeom prst="downArrow">
            <a:avLst/>
          </a:prstGeom>
          <a:solidFill>
            <a:srgbClr val="FF0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3429786"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86314" y="3929066"/>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3857620" y="3929066"/>
            <a:ext cx="963725" cy="369332"/>
          </a:xfrm>
          <a:prstGeom prst="rect">
            <a:avLst/>
          </a:prstGeom>
          <a:noFill/>
        </p:spPr>
        <p:txBody>
          <a:bodyPr wrap="none" rtlCol="0">
            <a:spAutoFit/>
          </a:bodyPr>
          <a:lstStyle/>
          <a:p>
            <a:r>
              <a:rPr lang="en-US" altLang="ja-JP" dirty="0" err="1" smtClean="0"/>
              <a:t>i</a:t>
            </a:r>
            <a:r>
              <a:rPr kumimoji="1" lang="en-US" altLang="ja-JP" dirty="0" smtClean="0"/>
              <a:t> =</a:t>
            </a:r>
            <a:r>
              <a:rPr lang="ja-JP" altLang="en-US" dirty="0" smtClean="0"/>
              <a:t> </a:t>
            </a:r>
            <a:r>
              <a:rPr lang="en-US" altLang="ja-JP" dirty="0" smtClean="0"/>
              <a:t>k+1 =</a:t>
            </a:r>
            <a:endParaRPr kumimoji="1" lang="ja-JP" altLang="en-US" dirty="0"/>
          </a:p>
        </p:txBody>
      </p:sp>
      <p:sp>
        <p:nvSpPr>
          <p:cNvPr id="32" name="下矢印 31"/>
          <p:cNvSpPr/>
          <p:nvPr/>
        </p:nvSpPr>
        <p:spPr>
          <a:xfrm flipV="1">
            <a:off x="5000628" y="2571744"/>
            <a:ext cx="214314" cy="1285884"/>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3" name="正方形/長方形 32"/>
          <p:cNvSpPr/>
          <p:nvPr/>
        </p:nvSpPr>
        <p:spPr>
          <a:xfrm>
            <a:off x="5357818" y="3929066"/>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34" name="上カーブ矢印 33"/>
          <p:cNvSpPr/>
          <p:nvPr/>
        </p:nvSpPr>
        <p:spPr>
          <a:xfrm>
            <a:off x="4714876" y="2786058"/>
            <a:ext cx="285752" cy="214314"/>
          </a:xfrm>
          <a:prstGeom prst="curvedUpArrow">
            <a:avLst/>
          </a:prstGeom>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sp>
        <p:nvSpPr>
          <p:cNvPr id="35" name="テキスト ボックス 34"/>
          <p:cNvSpPr txBox="1"/>
          <p:nvPr/>
        </p:nvSpPr>
        <p:spPr>
          <a:xfrm>
            <a:off x="4572000" y="3000372"/>
            <a:ext cx="492443" cy="276999"/>
          </a:xfrm>
          <a:prstGeom prst="rect">
            <a:avLst/>
          </a:prstGeom>
          <a:noFill/>
        </p:spPr>
        <p:txBody>
          <a:bodyPr wrap="none" rtlCol="0">
            <a:spAutoFit/>
          </a:bodyPr>
          <a:lstStyle/>
          <a:p>
            <a:r>
              <a:rPr lang="ja-JP" altLang="en-US" sz="1200" dirty="0" smtClean="0">
                <a:solidFill>
                  <a:srgbClr val="C00000"/>
                </a:solidFill>
              </a:rPr>
              <a:t>右隣</a:t>
            </a:r>
            <a:endParaRPr lang="en-US" altLang="ja-JP" sz="1200" dirty="0" smtClean="0">
              <a:solidFill>
                <a:srgbClr val="C00000"/>
              </a:solidFill>
            </a:endParaRPr>
          </a:p>
        </p:txBody>
      </p:sp>
      <p:sp>
        <p:nvSpPr>
          <p:cNvPr id="36" name="テキスト ボックス 35"/>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表 3"/>
          <p:cNvGraphicFramePr>
            <a:graphicFrameLocks noGrp="1"/>
          </p:cNvGraphicFramePr>
          <p:nvPr/>
        </p:nvGraphicFramePr>
        <p:xfrm>
          <a:off x="1714480" y="1785926"/>
          <a:ext cx="6096000" cy="741680"/>
        </p:xfrm>
        <a:graphic>
          <a:graphicData uri="http://schemas.openxmlformats.org/drawingml/2006/table">
            <a:tbl>
              <a:tblPr firstRow="1" bandRow="1">
                <a:tableStyleId>{5C22544A-7EE6-4342-B048-85BDC9FD1C3A}</a:tableStyleId>
              </a:tblPr>
              <a:tblGrid>
                <a:gridCol w="609600"/>
                <a:gridCol w="609600"/>
                <a:gridCol w="609600"/>
                <a:gridCol w="623862"/>
                <a:gridCol w="595338"/>
                <a:gridCol w="609600"/>
                <a:gridCol w="609600"/>
                <a:gridCol w="609600"/>
                <a:gridCol w="609600"/>
                <a:gridCol w="609600"/>
              </a:tblGrid>
              <a:tr h="370840">
                <a:tc>
                  <a:txBody>
                    <a:bodyPr/>
                    <a:lstStyle/>
                    <a:p>
                      <a:r>
                        <a:rPr kumimoji="1" lang="en-US" altLang="ja-JP" dirty="0" smtClean="0"/>
                        <a:t>a[</a:t>
                      </a:r>
                      <a:r>
                        <a:rPr kumimoji="1" lang="en-US" altLang="ja-JP" dirty="0" smtClean="0">
                          <a:solidFill>
                            <a:schemeClr val="bg1"/>
                          </a:solidFill>
                        </a:rPr>
                        <a:t>0</a:t>
                      </a:r>
                      <a:r>
                        <a:rPr kumimoji="1" lang="en-US" altLang="ja-JP" dirty="0" smtClean="0"/>
                        <a:t>]</a:t>
                      </a:r>
                      <a:endParaRPr kumimoji="1" lang="ja-JP" altLang="en-US" dirty="0"/>
                    </a:p>
                  </a:txBody>
                  <a:tcPr/>
                </a:tc>
                <a:tc>
                  <a:txBody>
                    <a:bodyPr/>
                    <a:lstStyle/>
                    <a:p>
                      <a:r>
                        <a:rPr kumimoji="1" lang="en-US" altLang="ja-JP" dirty="0" smtClean="0"/>
                        <a:t>a[1]</a:t>
                      </a:r>
                      <a:endParaRPr kumimoji="1" lang="ja-JP" altLang="en-US" dirty="0"/>
                    </a:p>
                  </a:txBody>
                  <a:tcPr/>
                </a:tc>
                <a:tc>
                  <a:txBody>
                    <a:bodyPr/>
                    <a:lstStyle/>
                    <a:p>
                      <a:r>
                        <a:rPr kumimoji="1" lang="en-US" altLang="ja-JP" dirty="0" smtClean="0"/>
                        <a:t>a[2]</a:t>
                      </a:r>
                      <a:endParaRPr kumimoji="1" lang="ja-JP" altLang="en-US" dirty="0"/>
                    </a:p>
                  </a:txBody>
                  <a:tcPr/>
                </a:tc>
                <a:tc>
                  <a:txBody>
                    <a:bodyPr/>
                    <a:lstStyle/>
                    <a:p>
                      <a:r>
                        <a:rPr kumimoji="1" lang="en-US" altLang="ja-JP" dirty="0" smtClean="0"/>
                        <a:t>a[3]</a:t>
                      </a:r>
                      <a:endParaRPr kumimoji="1" lang="ja-JP" altLang="en-US" dirty="0"/>
                    </a:p>
                  </a:txBody>
                  <a:tcPr/>
                </a:tc>
                <a:tc>
                  <a:txBody>
                    <a:bodyPr/>
                    <a:lstStyle/>
                    <a:p>
                      <a:r>
                        <a:rPr kumimoji="1" lang="en-US" altLang="ja-JP" dirty="0" smtClean="0"/>
                        <a:t>a[</a:t>
                      </a:r>
                      <a:r>
                        <a:rPr kumimoji="1" lang="en-US" altLang="ja-JP" dirty="0" smtClean="0">
                          <a:solidFill>
                            <a:schemeClr val="bg1"/>
                          </a:solidFill>
                        </a:rPr>
                        <a:t>4</a:t>
                      </a:r>
                      <a:r>
                        <a:rPr kumimoji="1" lang="en-US" altLang="ja-JP" dirty="0" smtClean="0"/>
                        <a:t>]</a:t>
                      </a:r>
                      <a:endParaRPr kumimoji="1" lang="ja-JP" altLang="en-US" dirty="0"/>
                    </a:p>
                  </a:txBody>
                  <a:tcPr/>
                </a:tc>
                <a:tc>
                  <a:txBody>
                    <a:bodyPr/>
                    <a:lstStyle/>
                    <a:p>
                      <a:r>
                        <a:rPr kumimoji="1" lang="en-US" altLang="ja-JP" dirty="0" smtClean="0"/>
                        <a:t>a[</a:t>
                      </a:r>
                      <a:r>
                        <a:rPr kumimoji="1" lang="en-US" altLang="ja-JP" dirty="0" smtClean="0">
                          <a:solidFill>
                            <a:srgbClr val="00B050"/>
                          </a:solidFill>
                        </a:rPr>
                        <a:t>5</a:t>
                      </a:r>
                      <a:r>
                        <a:rPr kumimoji="1" lang="en-US" altLang="ja-JP" dirty="0" smtClean="0"/>
                        <a:t>]</a:t>
                      </a:r>
                      <a:endParaRPr kumimoji="1" lang="ja-JP" altLang="en-US" dirty="0"/>
                    </a:p>
                  </a:txBody>
                  <a:tcPr/>
                </a:tc>
                <a:tc>
                  <a:txBody>
                    <a:bodyPr/>
                    <a:lstStyle/>
                    <a:p>
                      <a:r>
                        <a:rPr kumimoji="1" lang="en-US" altLang="ja-JP" dirty="0" smtClean="0"/>
                        <a:t>a[6]</a:t>
                      </a:r>
                      <a:endParaRPr kumimoji="1" lang="ja-JP" altLang="en-US" dirty="0"/>
                    </a:p>
                  </a:txBody>
                  <a:tcPr/>
                </a:tc>
                <a:tc>
                  <a:txBody>
                    <a:bodyPr/>
                    <a:lstStyle/>
                    <a:p>
                      <a:r>
                        <a:rPr kumimoji="1" lang="en-US" altLang="ja-JP" dirty="0" smtClean="0"/>
                        <a:t>a[</a:t>
                      </a:r>
                      <a:r>
                        <a:rPr kumimoji="1" lang="en-US" altLang="ja-JP" dirty="0" smtClean="0">
                          <a:solidFill>
                            <a:schemeClr val="bg1"/>
                          </a:solidFill>
                        </a:rPr>
                        <a:t>7</a:t>
                      </a:r>
                      <a:r>
                        <a:rPr kumimoji="1" lang="en-US" altLang="ja-JP" dirty="0" smtClean="0"/>
                        <a:t>]</a:t>
                      </a:r>
                      <a:endParaRPr kumimoji="1" lang="ja-JP" altLang="en-US" b="0" dirty="0"/>
                    </a:p>
                  </a:txBody>
                  <a:tcPr/>
                </a:tc>
                <a:tc>
                  <a:txBody>
                    <a:bodyPr/>
                    <a:lstStyle/>
                    <a:p>
                      <a:r>
                        <a:rPr kumimoji="1" lang="en-US" altLang="ja-JP" dirty="0" smtClean="0"/>
                        <a:t>a[8]</a:t>
                      </a:r>
                      <a:endParaRPr kumimoji="1" lang="ja-JP" altLang="en-US" b="0" dirty="0"/>
                    </a:p>
                  </a:txBody>
                  <a:tcPr/>
                </a:tc>
                <a:tc>
                  <a:txBody>
                    <a:bodyPr/>
                    <a:lstStyle/>
                    <a:p>
                      <a:r>
                        <a:rPr kumimoji="1" lang="en-US" altLang="ja-JP" dirty="0" smtClean="0"/>
                        <a:t>a[</a:t>
                      </a:r>
                      <a:r>
                        <a:rPr kumimoji="1" lang="en-US" altLang="ja-JP" dirty="0" smtClean="0">
                          <a:solidFill>
                            <a:srgbClr val="00B050"/>
                          </a:solidFill>
                        </a:rPr>
                        <a:t>9</a:t>
                      </a:r>
                      <a:r>
                        <a:rPr kumimoji="1" lang="en-US" altLang="ja-JP" dirty="0" smtClean="0"/>
                        <a:t>]</a:t>
                      </a:r>
                      <a:endParaRPr kumimoji="1" lang="ja-JP" altLang="en-US" dirty="0"/>
                    </a:p>
                  </a:txBody>
                  <a:tcPr/>
                </a:tc>
              </a:tr>
              <a:tr h="370840">
                <a:tc>
                  <a:txBody>
                    <a:bodyPr/>
                    <a:lstStyle/>
                    <a:p>
                      <a:pPr algn="r"/>
                      <a:r>
                        <a:rPr kumimoji="1" lang="en-US" altLang="ja-JP" dirty="0" smtClean="0"/>
                        <a:t>1</a:t>
                      </a:r>
                      <a:endParaRPr kumimoji="1" lang="ja-JP" altLang="en-US" dirty="0"/>
                    </a:p>
                  </a:txBody>
                  <a:tcPr/>
                </a:tc>
                <a:tc>
                  <a:txBody>
                    <a:bodyPr/>
                    <a:lstStyle/>
                    <a:p>
                      <a:pPr algn="r"/>
                      <a:r>
                        <a:rPr kumimoji="1" lang="en-US" altLang="ja-JP" dirty="0" smtClean="0"/>
                        <a:t>3</a:t>
                      </a:r>
                      <a:endParaRPr kumimoji="1" lang="ja-JP" altLang="en-US" dirty="0"/>
                    </a:p>
                  </a:txBody>
                  <a:tcPr/>
                </a:tc>
                <a:tc>
                  <a:txBody>
                    <a:bodyPr/>
                    <a:lstStyle/>
                    <a:p>
                      <a:pPr algn="r"/>
                      <a:r>
                        <a:rPr kumimoji="1" lang="en-US" altLang="ja-JP" dirty="0" smtClean="0"/>
                        <a:t>5</a:t>
                      </a:r>
                      <a:endParaRPr kumimoji="1" lang="ja-JP" altLang="en-US" dirty="0"/>
                    </a:p>
                  </a:txBody>
                  <a:tcPr/>
                </a:tc>
                <a:tc>
                  <a:txBody>
                    <a:bodyPr/>
                    <a:lstStyle/>
                    <a:p>
                      <a:pPr algn="r"/>
                      <a:r>
                        <a:rPr kumimoji="1" lang="en-US" altLang="ja-JP" dirty="0" smtClean="0"/>
                        <a:t>8</a:t>
                      </a:r>
                      <a:endParaRPr kumimoji="1" lang="ja-JP" altLang="en-US" dirty="0"/>
                    </a:p>
                  </a:txBody>
                  <a:tcPr/>
                </a:tc>
                <a:tc>
                  <a:txBody>
                    <a:bodyPr/>
                    <a:lstStyle/>
                    <a:p>
                      <a:pPr algn="r"/>
                      <a:r>
                        <a:rPr kumimoji="1" lang="en-US" altLang="ja-JP" dirty="0" smtClean="0">
                          <a:solidFill>
                            <a:schemeClr val="tx1"/>
                          </a:solidFill>
                        </a:rPr>
                        <a:t>9</a:t>
                      </a:r>
                      <a:endParaRPr kumimoji="1" lang="ja-JP" altLang="en-US" dirty="0">
                        <a:solidFill>
                          <a:schemeClr val="tx1"/>
                        </a:solidFill>
                      </a:endParaRPr>
                    </a:p>
                  </a:txBody>
                  <a:tcPr/>
                </a:tc>
                <a:tc>
                  <a:txBody>
                    <a:bodyPr/>
                    <a:lstStyle/>
                    <a:p>
                      <a:pPr algn="r"/>
                      <a:r>
                        <a:rPr kumimoji="1" lang="en-US" altLang="ja-JP" dirty="0" smtClean="0"/>
                        <a:t>16</a:t>
                      </a:r>
                      <a:endParaRPr kumimoji="1" lang="ja-JP" altLang="en-US" dirty="0"/>
                    </a:p>
                  </a:txBody>
                  <a:tcPr/>
                </a:tc>
                <a:tc>
                  <a:txBody>
                    <a:bodyPr/>
                    <a:lstStyle/>
                    <a:p>
                      <a:pPr algn="r"/>
                      <a:r>
                        <a:rPr kumimoji="1" lang="en-US" altLang="ja-JP" dirty="0" smtClean="0"/>
                        <a:t>19</a:t>
                      </a:r>
                      <a:endParaRPr kumimoji="1" lang="ja-JP" altLang="en-US" dirty="0"/>
                    </a:p>
                  </a:txBody>
                  <a:tcPr/>
                </a:tc>
                <a:tc>
                  <a:txBody>
                    <a:bodyPr/>
                    <a:lstStyle/>
                    <a:p>
                      <a:pPr algn="r"/>
                      <a:r>
                        <a:rPr kumimoji="1" lang="en-US" altLang="ja-JP" dirty="0" smtClean="0"/>
                        <a:t>22</a:t>
                      </a:r>
                      <a:endParaRPr kumimoji="1" lang="ja-JP" altLang="en-US" dirty="0"/>
                    </a:p>
                  </a:txBody>
                  <a:tcPr/>
                </a:tc>
                <a:tc>
                  <a:txBody>
                    <a:bodyPr/>
                    <a:lstStyle/>
                    <a:p>
                      <a:pPr algn="r"/>
                      <a:r>
                        <a:rPr kumimoji="1" lang="en-US" altLang="ja-JP" dirty="0" smtClean="0"/>
                        <a:t>54</a:t>
                      </a:r>
                      <a:endParaRPr kumimoji="1" lang="ja-JP" altLang="en-US" dirty="0"/>
                    </a:p>
                  </a:txBody>
                  <a:tcPr/>
                </a:tc>
                <a:tc>
                  <a:txBody>
                    <a:bodyPr/>
                    <a:lstStyle/>
                    <a:p>
                      <a:pPr algn="r"/>
                      <a:r>
                        <a:rPr kumimoji="1" lang="en-US" altLang="ja-JP" dirty="0" smtClean="0"/>
                        <a:t>60</a:t>
                      </a:r>
                      <a:endParaRPr kumimoji="1" lang="ja-JP" altLang="en-US" dirty="0"/>
                    </a:p>
                  </a:txBody>
                  <a:tcPr/>
                </a:tc>
              </a:tr>
            </a:tbl>
          </a:graphicData>
        </a:graphic>
      </p:graphicFrame>
      <p:sp>
        <p:nvSpPr>
          <p:cNvPr id="9" name="正方形/長方形 8"/>
          <p:cNvSpPr/>
          <p:nvPr/>
        </p:nvSpPr>
        <p:spPr>
          <a:xfrm>
            <a:off x="721520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9</a:t>
            </a:r>
            <a:endParaRPr kumimoji="1" lang="ja-JP" altLang="en-US" dirty="0">
              <a:solidFill>
                <a:srgbClr val="00B050"/>
              </a:solidFill>
            </a:endParaRPr>
          </a:p>
        </p:txBody>
      </p:sp>
      <p:sp>
        <p:nvSpPr>
          <p:cNvPr id="10" name="テキスト ボックス 9"/>
          <p:cNvSpPr txBox="1"/>
          <p:nvPr/>
        </p:nvSpPr>
        <p:spPr>
          <a:xfrm>
            <a:off x="6786578" y="3071810"/>
            <a:ext cx="407484" cy="369332"/>
          </a:xfrm>
          <a:prstGeom prst="rect">
            <a:avLst/>
          </a:prstGeom>
          <a:noFill/>
        </p:spPr>
        <p:txBody>
          <a:bodyPr wrap="none" rtlCol="0">
            <a:spAutoFit/>
          </a:bodyPr>
          <a:lstStyle/>
          <a:p>
            <a:r>
              <a:rPr lang="en-US" altLang="ja-JP" dirty="0" smtClean="0"/>
              <a:t>j</a:t>
            </a:r>
            <a:r>
              <a:rPr kumimoji="1" lang="en-US" altLang="ja-JP" dirty="0" smtClean="0"/>
              <a:t> =</a:t>
            </a:r>
            <a:endParaRPr kumimoji="1" lang="ja-JP" altLang="en-US" dirty="0"/>
          </a:p>
        </p:txBody>
      </p:sp>
      <p:sp>
        <p:nvSpPr>
          <p:cNvPr id="12" name="下矢印 11"/>
          <p:cNvSpPr/>
          <p:nvPr/>
        </p:nvSpPr>
        <p:spPr>
          <a:xfrm flipV="1">
            <a:off x="7429520"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正方形/長方形 19"/>
          <p:cNvSpPr/>
          <p:nvPr/>
        </p:nvSpPr>
        <p:spPr>
          <a:xfrm>
            <a:off x="778671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右端</a:t>
            </a:r>
            <a:endParaRPr lang="ja-JP" altLang="en-US" dirty="0">
              <a:solidFill>
                <a:srgbClr val="00B050"/>
              </a:solidFill>
            </a:endParaRPr>
          </a:p>
        </p:txBody>
      </p:sp>
      <p:sp>
        <p:nvSpPr>
          <p:cNvPr id="21" name="正方形/長方形 20"/>
          <p:cNvSpPr/>
          <p:nvPr/>
        </p:nvSpPr>
        <p:spPr>
          <a:xfrm>
            <a:off x="4429124" y="785794"/>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chemeClr val="tx1"/>
                </a:solidFill>
              </a:rPr>
              <a:t>19</a:t>
            </a:r>
            <a:endParaRPr lang="ja-JP" altLang="en-US" dirty="0">
              <a:solidFill>
                <a:schemeClr val="tx1"/>
              </a:solidFill>
            </a:endParaRPr>
          </a:p>
        </p:txBody>
      </p:sp>
      <p:sp>
        <p:nvSpPr>
          <p:cNvPr id="22" name="テキスト ボックス 21"/>
          <p:cNvSpPr txBox="1"/>
          <p:nvPr/>
        </p:nvSpPr>
        <p:spPr>
          <a:xfrm>
            <a:off x="5000628" y="785794"/>
            <a:ext cx="1074333" cy="369332"/>
          </a:xfrm>
          <a:prstGeom prst="rect">
            <a:avLst/>
          </a:prstGeom>
          <a:noFill/>
        </p:spPr>
        <p:txBody>
          <a:bodyPr wrap="none" rtlCol="0">
            <a:spAutoFit/>
          </a:bodyPr>
          <a:lstStyle/>
          <a:p>
            <a:r>
              <a:rPr kumimoji="1" lang="ja-JP" altLang="en-US" dirty="0" smtClean="0"/>
              <a:t>を探せ！</a:t>
            </a:r>
            <a:endParaRPr kumimoji="1" lang="en-US" altLang="ja-JP" dirty="0" smtClean="0"/>
          </a:p>
        </p:txBody>
      </p:sp>
      <p:sp>
        <p:nvSpPr>
          <p:cNvPr id="23" name="テキスト ボックス 22"/>
          <p:cNvSpPr txBox="1"/>
          <p:nvPr/>
        </p:nvSpPr>
        <p:spPr>
          <a:xfrm>
            <a:off x="4000496" y="785794"/>
            <a:ext cx="452368" cy="369332"/>
          </a:xfrm>
          <a:prstGeom prst="rect">
            <a:avLst/>
          </a:prstGeom>
          <a:noFill/>
        </p:spPr>
        <p:txBody>
          <a:bodyPr wrap="none" rtlCol="0">
            <a:spAutoFit/>
          </a:bodyPr>
          <a:lstStyle/>
          <a:p>
            <a:r>
              <a:rPr kumimoji="1" lang="en-US" altLang="ja-JP" dirty="0" smtClean="0"/>
              <a:t>x =</a:t>
            </a:r>
            <a:endParaRPr kumimoji="1" lang="ja-JP" altLang="en-US" dirty="0"/>
          </a:p>
        </p:txBody>
      </p:sp>
      <p:cxnSp>
        <p:nvCxnSpPr>
          <p:cNvPr id="25" name="直線コネクタ 24"/>
          <p:cNvCxnSpPr/>
          <p:nvPr/>
        </p:nvCxnSpPr>
        <p:spPr>
          <a:xfrm rot="5400000">
            <a:off x="4072728" y="2142322"/>
            <a:ext cx="1428760" cy="158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27" name="正方形/長方形 26"/>
          <p:cNvSpPr/>
          <p:nvPr/>
        </p:nvSpPr>
        <p:spPr>
          <a:xfrm>
            <a:off x="4714876" y="3071810"/>
            <a:ext cx="571504" cy="35719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dirty="0" smtClean="0">
                <a:solidFill>
                  <a:srgbClr val="00B050"/>
                </a:solidFill>
              </a:rPr>
              <a:t>5</a:t>
            </a:r>
            <a:endParaRPr kumimoji="1" lang="ja-JP" altLang="en-US" dirty="0">
              <a:solidFill>
                <a:srgbClr val="00B050"/>
              </a:solidFill>
            </a:endParaRPr>
          </a:p>
        </p:txBody>
      </p:sp>
      <p:sp>
        <p:nvSpPr>
          <p:cNvPr id="31" name="テキスト ボックス 30"/>
          <p:cNvSpPr txBox="1"/>
          <p:nvPr/>
        </p:nvSpPr>
        <p:spPr>
          <a:xfrm>
            <a:off x="4286248" y="3071810"/>
            <a:ext cx="410690" cy="369332"/>
          </a:xfrm>
          <a:prstGeom prst="rect">
            <a:avLst/>
          </a:prstGeom>
          <a:noFill/>
        </p:spPr>
        <p:txBody>
          <a:bodyPr wrap="none" rtlCol="0">
            <a:spAutoFit/>
          </a:bodyPr>
          <a:lstStyle/>
          <a:p>
            <a:r>
              <a:rPr lang="en-US" altLang="ja-JP" dirty="0" err="1" smtClean="0"/>
              <a:t>i</a:t>
            </a:r>
            <a:r>
              <a:rPr lang="en-US" altLang="ja-JP" dirty="0" smtClean="0"/>
              <a:t> =</a:t>
            </a:r>
            <a:endParaRPr kumimoji="1" lang="ja-JP" altLang="en-US" dirty="0"/>
          </a:p>
        </p:txBody>
      </p:sp>
      <p:sp>
        <p:nvSpPr>
          <p:cNvPr id="33" name="正方形/長方形 32"/>
          <p:cNvSpPr/>
          <p:nvPr/>
        </p:nvSpPr>
        <p:spPr>
          <a:xfrm>
            <a:off x="5286380" y="3071810"/>
            <a:ext cx="761747" cy="369332"/>
          </a:xfrm>
          <a:prstGeom prst="rect">
            <a:avLst/>
          </a:prstGeom>
        </p:spPr>
        <p:txBody>
          <a:bodyPr wrap="none">
            <a:spAutoFit/>
          </a:bodyPr>
          <a:lstStyle/>
          <a:p>
            <a:r>
              <a:rPr lang="ja-JP" altLang="en-US" dirty="0" smtClean="0"/>
              <a:t>：</a:t>
            </a:r>
            <a:r>
              <a:rPr lang="ja-JP" altLang="en-US" dirty="0" smtClean="0">
                <a:solidFill>
                  <a:srgbClr val="00B050"/>
                </a:solidFill>
              </a:rPr>
              <a:t>左端</a:t>
            </a:r>
            <a:endParaRPr lang="ja-JP" altLang="en-US" dirty="0">
              <a:solidFill>
                <a:srgbClr val="00B050"/>
              </a:solidFill>
            </a:endParaRPr>
          </a:p>
        </p:txBody>
      </p:sp>
      <p:sp>
        <p:nvSpPr>
          <p:cNvPr id="26" name="下矢印 25"/>
          <p:cNvSpPr/>
          <p:nvPr/>
        </p:nvSpPr>
        <p:spPr>
          <a:xfrm flipV="1">
            <a:off x="5000628" y="2571744"/>
            <a:ext cx="214314" cy="428628"/>
          </a:xfrm>
          <a:prstGeom prst="downArrow">
            <a:avLst/>
          </a:prstGeom>
          <a:solidFill>
            <a:srgbClr val="FFC000"/>
          </a:solid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0" name="テキスト ボックス 39"/>
          <p:cNvSpPr txBox="1"/>
          <p:nvPr/>
        </p:nvSpPr>
        <p:spPr>
          <a:xfrm>
            <a:off x="785786" y="357166"/>
            <a:ext cx="8109912" cy="369332"/>
          </a:xfrm>
          <a:prstGeom prst="rect">
            <a:avLst/>
          </a:prstGeom>
          <a:noFill/>
        </p:spPr>
        <p:txBody>
          <a:bodyPr wrap="none" rtlCol="0">
            <a:spAutoFit/>
          </a:bodyPr>
          <a:lstStyle/>
          <a:p>
            <a:r>
              <a:rPr lang="ja-JP" altLang="en-US" dirty="0" smtClean="0"/>
              <a:t>解の方針：「区間」と「中央」を決めて、「中央」より「右」、「左」のどちらかに</a:t>
            </a:r>
            <a:r>
              <a:rPr kumimoji="1" lang="ja-JP" altLang="en-US" dirty="0" smtClean="0"/>
              <a:t>絞り込む</a:t>
            </a:r>
            <a:endParaRPr kumimoji="1" lang="ja-JP" altLang="en-US" dirty="0"/>
          </a:p>
        </p:txBody>
      </p:sp>
      <p:sp>
        <p:nvSpPr>
          <p:cNvPr id="41" name="テキスト ボックス 40"/>
          <p:cNvSpPr txBox="1"/>
          <p:nvPr/>
        </p:nvSpPr>
        <p:spPr>
          <a:xfrm>
            <a:off x="2285984" y="1285860"/>
            <a:ext cx="1925527" cy="523220"/>
          </a:xfrm>
          <a:prstGeom prst="rect">
            <a:avLst/>
          </a:prstGeom>
          <a:noFill/>
        </p:spPr>
        <p:txBody>
          <a:bodyPr wrap="none" rtlCol="0">
            <a:spAutoFit/>
          </a:bodyPr>
          <a:lstStyle/>
          <a:p>
            <a:r>
              <a:rPr lang="ja-JP" altLang="en-US" sz="1400" dirty="0" smtClean="0">
                <a:solidFill>
                  <a:srgbClr val="C00000"/>
                </a:solidFill>
              </a:rPr>
              <a:t>これより左に解はない：</a:t>
            </a:r>
            <a:endParaRPr lang="en-US" altLang="ja-JP" sz="1400" dirty="0" smtClean="0">
              <a:solidFill>
                <a:srgbClr val="C00000"/>
              </a:solidFill>
            </a:endParaRPr>
          </a:p>
          <a:p>
            <a:r>
              <a:rPr lang="ja-JP" altLang="en-US" sz="1400" dirty="0" smtClean="0">
                <a:solidFill>
                  <a:srgbClr val="C00000"/>
                </a:solidFill>
              </a:rPr>
              <a:t>　　　　探索しない</a:t>
            </a:r>
            <a:endParaRPr lang="en-US" altLang="ja-JP" sz="1400" dirty="0" smtClean="0">
              <a:solidFill>
                <a:srgbClr val="C00000"/>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235</TotalTime>
  <Words>2232</Words>
  <Application>Microsoft Office PowerPoint</Application>
  <PresentationFormat>画面に合わせる (4:3)</PresentationFormat>
  <Paragraphs>681</Paragraphs>
  <Slides>30</Slides>
  <Notes>0</Notes>
  <HiddenSlides>0</HiddenSlides>
  <MMClips>0</MMClips>
  <ScaleCrop>false</ScaleCrop>
  <HeadingPairs>
    <vt:vector size="4" baseType="variant">
      <vt:variant>
        <vt:lpstr>テーマ</vt:lpstr>
      </vt:variant>
      <vt:variant>
        <vt:i4>1</vt:i4>
      </vt:variant>
      <vt:variant>
        <vt:lpstr>スライド タイトル</vt:lpstr>
      </vt:variant>
      <vt:variant>
        <vt:i4>30</vt:i4>
      </vt:variant>
    </vt:vector>
  </HeadingPairs>
  <TitlesOfParts>
    <vt:vector size="31" baseType="lpstr">
      <vt:lpstr>Office テーマ</vt:lpstr>
      <vt:lpstr>アルゴリズムとデータ構造 補足資料4-3 「2分探索」</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tommy</dc:creator>
  <cp:lastModifiedBy>Takashi Tomii</cp:lastModifiedBy>
  <cp:revision>36</cp:revision>
  <dcterms:created xsi:type="dcterms:W3CDTF">2008-04-25T06:40:40Z</dcterms:created>
  <dcterms:modified xsi:type="dcterms:W3CDTF">2012-04-02T07:16:15Z</dcterms:modified>
</cp:coreProperties>
</file>