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BD482-E99C-4DAA-B172-2945B128CF7B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B3C7B-6906-4AEA-8920-24467CE103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3-1</a:t>
            </a:r>
            <a:br>
              <a:rPr lang="en-US" altLang="ja-JP" dirty="0" smtClean="0"/>
            </a:br>
            <a:r>
              <a:rPr lang="ja-JP" altLang="en-US" dirty="0" smtClean="0"/>
              <a:t>「関数呼び出し」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1438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41643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14578" y="163088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0066" y="113081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438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752" y="227382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857388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7030A0"/>
                </a:solidFill>
              </a:rPr>
              <a:t>5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1857388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214578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1438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42942" y="3774024"/>
            <a:ext cx="2503827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</a:t>
            </a:r>
            <a:r>
              <a:rPr lang="en-US" altLang="ja-JP" dirty="0" smtClean="0">
                <a:solidFill>
                  <a:srgbClr val="FF0000"/>
                </a:solidFill>
              </a:rPr>
              <a:t>func1</a:t>
            </a:r>
            <a:r>
              <a:rPr lang="en-US" altLang="ja-JP" dirty="0" smtClean="0">
                <a:solidFill>
                  <a:srgbClr val="7030A0"/>
                </a:solidFill>
              </a:rPr>
              <a:t>(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));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1438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52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85950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1785950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143140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500298" y="4357694"/>
            <a:ext cx="182614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main</a:t>
            </a:r>
            <a:r>
              <a:rPr kumimoji="1" lang="ja-JP" altLang="en-US" sz="1600" dirty="0" smtClean="0"/>
              <a:t>の実行は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一時中断して、</a:t>
            </a:r>
            <a:endParaRPr lang="en-US" altLang="ja-JP" sz="1600" dirty="0" smtClean="0"/>
          </a:p>
          <a:p>
            <a:r>
              <a:rPr lang="ja-JP" altLang="en-US" sz="1600" dirty="0" smtClean="0"/>
              <a:t>関数</a:t>
            </a:r>
            <a:r>
              <a:rPr lang="en-US" altLang="ja-JP" sz="1600" dirty="0" smtClean="0"/>
              <a:t>func1</a:t>
            </a:r>
            <a:r>
              <a:rPr lang="ja-JP" altLang="en-US" sz="1600" dirty="0" smtClean="0"/>
              <a:t>に</a:t>
            </a:r>
            <a:endParaRPr lang="en-US" altLang="ja-JP" sz="1600" dirty="0" smtClean="0"/>
          </a:p>
          <a:p>
            <a:r>
              <a:rPr lang="ja-JP" altLang="en-US" sz="1600" dirty="0" smtClean="0"/>
              <a:t>制御（実行位置）が</a:t>
            </a:r>
            <a:endParaRPr lang="en-US" altLang="ja-JP" sz="1600" dirty="0" smtClean="0"/>
          </a:p>
          <a:p>
            <a:r>
              <a:rPr lang="ja-JP" altLang="en-US" sz="1600" dirty="0" smtClean="0"/>
              <a:t>移る</a:t>
            </a:r>
            <a:endParaRPr lang="en-US" altLang="ja-JP" sz="1600" dirty="0" smtClean="0"/>
          </a:p>
          <a:p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4714876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4643438" y="416438"/>
            <a:ext cx="3742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func1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500826" y="1202256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6500826" y="1773760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858016" y="1630884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70C0"/>
                </a:solidFill>
              </a:rPr>
              <a:t>int</a:t>
            </a:r>
            <a:r>
              <a:rPr kumimoji="1" lang="en-US" altLang="ja-JP" dirty="0" smtClean="0">
                <a:solidFill>
                  <a:srgbClr val="0070C0"/>
                </a:solidFill>
              </a:rPr>
              <a:t>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(32bit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143504" y="1130818"/>
            <a:ext cx="109196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</a:t>
            </a:r>
            <a:r>
              <a:rPr lang="en-US" altLang="ja-JP" sz="2400" dirty="0" smtClean="0">
                <a:solidFill>
                  <a:srgbClr val="0070C0"/>
                </a:solidFill>
              </a:rPr>
              <a:t>n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714876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929190" y="2273826"/>
            <a:ext cx="1391728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answer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6500826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</a:rPr>
              <a:t>25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46" name="直線矢印コネクタ 45"/>
          <p:cNvCxnSpPr/>
          <p:nvPr/>
        </p:nvCxnSpPr>
        <p:spPr>
          <a:xfrm>
            <a:off x="6500826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6858016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714876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4714876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929190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429388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FF0000"/>
                </a:solidFill>
              </a:rPr>
              <a:t>25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53" name="直線矢印コネクタ 52"/>
          <p:cNvCxnSpPr/>
          <p:nvPr/>
        </p:nvCxnSpPr>
        <p:spPr>
          <a:xfrm>
            <a:off x="6429388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6786578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928926" y="3429000"/>
            <a:ext cx="1505540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関数呼び出し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（中断中）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58" name="右矢印 57"/>
          <p:cNvSpPr/>
          <p:nvPr/>
        </p:nvSpPr>
        <p:spPr>
          <a:xfrm>
            <a:off x="4500562" y="6143644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7429520" y="5500702"/>
            <a:ext cx="134844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answer</a:t>
            </a:r>
            <a:r>
              <a:rPr lang="ja-JP" altLang="en-US" dirty="0" smtClean="0">
                <a:solidFill>
                  <a:srgbClr val="FFC000"/>
                </a:solidFill>
              </a:rPr>
              <a:t>の値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cxnSp>
        <p:nvCxnSpPr>
          <p:cNvPr id="59" name="直線矢印コネクタ 58"/>
          <p:cNvCxnSpPr/>
          <p:nvPr/>
        </p:nvCxnSpPr>
        <p:spPr>
          <a:xfrm rot="5400000">
            <a:off x="6393669" y="4393413"/>
            <a:ext cx="335758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1438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41643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14578" y="163088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0066" y="113081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438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752" y="227382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857388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7030A0"/>
                </a:solidFill>
              </a:rPr>
              <a:t>5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1857388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214578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1438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42942" y="3774024"/>
            <a:ext cx="1950790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</a:t>
            </a:r>
            <a:r>
              <a:rPr lang="en-US" altLang="ja-JP" dirty="0" smtClean="0">
                <a:solidFill>
                  <a:srgbClr val="FF0000"/>
                </a:solidFill>
              </a:rPr>
              <a:t>25</a:t>
            </a:r>
            <a:r>
              <a:rPr lang="en-US" altLang="ja-JP" dirty="0" smtClean="0">
                <a:solidFill>
                  <a:srgbClr val="7030A0"/>
                </a:solidFill>
              </a:rPr>
              <a:t>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1438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52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85950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1785950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143140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4714876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4643438" y="416438"/>
            <a:ext cx="4014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func1(5)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500826" y="1202256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6500826" y="1773760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858016" y="1630884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70C0"/>
                </a:solidFill>
              </a:rPr>
              <a:t>int</a:t>
            </a:r>
            <a:r>
              <a:rPr kumimoji="1" lang="en-US" altLang="ja-JP" dirty="0" smtClean="0">
                <a:solidFill>
                  <a:srgbClr val="0070C0"/>
                </a:solidFill>
              </a:rPr>
              <a:t>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(32bit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143504" y="1130818"/>
            <a:ext cx="109196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</a:t>
            </a:r>
            <a:r>
              <a:rPr lang="en-US" altLang="ja-JP" sz="2400" dirty="0" smtClean="0">
                <a:solidFill>
                  <a:srgbClr val="0070C0"/>
                </a:solidFill>
              </a:rPr>
              <a:t>n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714876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929190" y="2273826"/>
            <a:ext cx="1391728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answer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6500826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</a:rPr>
              <a:t>25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46" name="直線矢印コネクタ 45"/>
          <p:cNvCxnSpPr/>
          <p:nvPr/>
        </p:nvCxnSpPr>
        <p:spPr>
          <a:xfrm>
            <a:off x="6500826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6858016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714876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4714876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929190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429388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chemeClr val="tx1"/>
                </a:solidFill>
              </a:rPr>
              <a:t>25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53" name="直線矢印コネクタ 52"/>
          <p:cNvCxnSpPr/>
          <p:nvPr/>
        </p:nvCxnSpPr>
        <p:spPr>
          <a:xfrm>
            <a:off x="6429388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6786578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4929190" y="4714884"/>
            <a:ext cx="2380780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func1(5)=25 : </a:t>
            </a:r>
            <a:r>
              <a:rPr lang="ja-JP" altLang="en-US" dirty="0" smtClean="0">
                <a:solidFill>
                  <a:srgbClr val="FF0000"/>
                </a:solidFill>
              </a:rPr>
              <a:t>値が戻る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58" name="右矢印 57"/>
          <p:cNvSpPr/>
          <p:nvPr/>
        </p:nvSpPr>
        <p:spPr>
          <a:xfrm>
            <a:off x="285720" y="4214818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右矢印 54"/>
          <p:cNvSpPr/>
          <p:nvPr/>
        </p:nvSpPr>
        <p:spPr>
          <a:xfrm rot="12257104">
            <a:off x="765783" y="5257596"/>
            <a:ext cx="4331666" cy="13992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00034" y="5000636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制御（実行位置）が</a:t>
            </a:r>
            <a:endParaRPr kumimoji="1" lang="en-US" altLang="ja-JP" dirty="0" smtClean="0"/>
          </a:p>
          <a:p>
            <a:r>
              <a:rPr lang="ja-JP" altLang="en-US" dirty="0" smtClean="0"/>
              <a:t>呼び出し元に戻る</a:t>
            </a:r>
            <a:endParaRPr kumimoji="1" lang="en-US" altLang="ja-JP" sz="1600" dirty="0" smtClean="0"/>
          </a:p>
        </p:txBody>
      </p:sp>
      <p:cxnSp>
        <p:nvCxnSpPr>
          <p:cNvPr id="60" name="直線矢印コネクタ 59"/>
          <p:cNvCxnSpPr/>
          <p:nvPr/>
        </p:nvCxnSpPr>
        <p:spPr>
          <a:xfrm rot="10800000">
            <a:off x="2214546" y="4357694"/>
            <a:ext cx="5929354" cy="17859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3286116" y="3571876"/>
            <a:ext cx="2351926" cy="92333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関数呼び出しの結果、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「値」と「制御」が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呼び出し元に戻る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1438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41643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14578" y="163088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0066" y="113081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438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752" y="227382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857388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7030A0"/>
                </a:solidFill>
              </a:rPr>
              <a:t>5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1857388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214578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1438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42942" y="3774024"/>
            <a:ext cx="1950790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</a:t>
            </a:r>
            <a:r>
              <a:rPr lang="en-US" altLang="ja-JP" dirty="0" smtClean="0">
                <a:solidFill>
                  <a:srgbClr val="FF0000"/>
                </a:solidFill>
              </a:rPr>
              <a:t>25</a:t>
            </a:r>
            <a:r>
              <a:rPr lang="en-US" altLang="ja-JP" dirty="0" smtClean="0">
                <a:solidFill>
                  <a:srgbClr val="7030A0"/>
                </a:solidFill>
              </a:rPr>
              <a:t>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1438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52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85950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1785950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143140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58" name="右矢印 57"/>
          <p:cNvSpPr/>
          <p:nvPr/>
        </p:nvSpPr>
        <p:spPr>
          <a:xfrm>
            <a:off x="285720" y="4214818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571736" y="4786322"/>
            <a:ext cx="12923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画面に</a:t>
            </a:r>
            <a:endParaRPr kumimoji="1" lang="en-US" altLang="ja-JP" sz="1600" dirty="0" smtClean="0"/>
          </a:p>
          <a:p>
            <a:r>
              <a:rPr lang="en-US" altLang="ja-JP" sz="1600" dirty="0" smtClean="0"/>
              <a:t>25</a:t>
            </a:r>
          </a:p>
          <a:p>
            <a:r>
              <a:rPr kumimoji="1" lang="ja-JP" altLang="en-US" sz="1600" dirty="0" smtClean="0"/>
              <a:t>と表示される</a:t>
            </a:r>
            <a:endParaRPr kumimoji="1" lang="en-US" altLang="ja-JP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1438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41643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14578" y="163088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0066" y="113081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438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752" y="227382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857388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7030A0"/>
                </a:solidFill>
              </a:rPr>
              <a:t>5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1857388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214578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1438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42942" y="3774024"/>
            <a:ext cx="1950790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25);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1438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52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85950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1785950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143140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58" name="右矢印 57"/>
          <p:cNvSpPr/>
          <p:nvPr/>
        </p:nvSpPr>
        <p:spPr>
          <a:xfrm>
            <a:off x="0" y="6143644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1438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41643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14578" y="163088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0066" y="113081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438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752" y="227382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857388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7030A0"/>
                </a:solidFill>
              </a:rPr>
              <a:t>5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1857388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214578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1438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42942" y="3774024"/>
            <a:ext cx="1950790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25);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1438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52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85950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0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1785950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143140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58" name="右矢印 57"/>
          <p:cNvSpPr/>
          <p:nvPr/>
        </p:nvSpPr>
        <p:spPr>
          <a:xfrm>
            <a:off x="3929058" y="6286520"/>
            <a:ext cx="1428760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72132" y="5357826"/>
            <a:ext cx="29434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main()=0 :</a:t>
            </a:r>
          </a:p>
          <a:p>
            <a:r>
              <a:rPr lang="ja-JP" altLang="en-US" dirty="0" smtClean="0"/>
              <a:t>シェルに</a:t>
            </a:r>
            <a:r>
              <a:rPr lang="en-US" altLang="ja-JP" dirty="0" smtClean="0"/>
              <a:t>0</a:t>
            </a:r>
            <a:r>
              <a:rPr lang="ja-JP" altLang="en-US" dirty="0" smtClean="0"/>
              <a:t>（正常終了）が戻る</a:t>
            </a:r>
            <a:endParaRPr lang="en-US" altLang="ja-JP" dirty="0" smtClean="0"/>
          </a:p>
          <a:p>
            <a:r>
              <a:rPr kumimoji="1" lang="ja-JP" altLang="en-US" dirty="0" smtClean="0"/>
              <a:t>→ コマンド実行</a:t>
            </a:r>
            <a:r>
              <a:rPr lang="ja-JP" altLang="en-US" dirty="0" smtClean="0"/>
              <a:t>が</a:t>
            </a:r>
            <a:r>
              <a:rPr kumimoji="1" lang="ja-JP" altLang="en-US" dirty="0" smtClean="0"/>
              <a:t>終了</a:t>
            </a:r>
            <a:r>
              <a:rPr lang="ja-JP" altLang="en-US" dirty="0" smtClean="0"/>
              <a:t>し、</a:t>
            </a:r>
            <a:endParaRPr kumimoji="1" lang="en-US" altLang="ja-JP" dirty="0" smtClean="0"/>
          </a:p>
          <a:p>
            <a:r>
              <a:rPr lang="ja-JP" altLang="en-US" dirty="0" smtClean="0"/>
              <a:t>　　</a:t>
            </a:r>
            <a:r>
              <a:rPr kumimoji="1" lang="ja-JP" altLang="en-US" dirty="0" smtClean="0"/>
              <a:t>プロンプトが現れる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428860" y="714356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7158" y="3000372"/>
            <a:ext cx="18245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func1</a:t>
            </a:r>
            <a:r>
              <a:rPr kumimoji="1" lang="en-US" altLang="ja-JP" dirty="0" smtClean="0"/>
              <a:t>(</a:t>
            </a:r>
            <a:r>
              <a:rPr kumimoji="1" lang="en-US" altLang="ja-JP" dirty="0" err="1" smtClean="0">
                <a:solidFill>
                  <a:srgbClr val="0070C0"/>
                </a:solidFill>
              </a:rPr>
              <a:t>int</a:t>
            </a:r>
            <a:r>
              <a:rPr kumimoji="1" lang="en-US" altLang="ja-JP" dirty="0" smtClean="0">
                <a:solidFill>
                  <a:srgbClr val="0070C0"/>
                </a:solidFill>
              </a:rPr>
              <a:t> n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answer;</a:t>
            </a:r>
          </a:p>
          <a:p>
            <a:endParaRPr kumimoji="1" lang="en-US" altLang="ja-JP" dirty="0"/>
          </a:p>
          <a:p>
            <a:r>
              <a:rPr lang="en-US" altLang="ja-JP" dirty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7030A0"/>
                </a:solidFill>
              </a:rPr>
              <a:t>   answer = n * n;</a:t>
            </a:r>
          </a:p>
          <a:p>
            <a:endParaRPr kumimoji="1" lang="en-US" altLang="ja-JP" dirty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smtClean="0">
                <a:solidFill>
                  <a:srgbClr val="00B050"/>
                </a:solidFill>
              </a:rPr>
              <a:t>return answer;</a:t>
            </a:r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357422" y="214290"/>
            <a:ext cx="3742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func1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4214810" y="1000108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直線矢印コネクタ 8"/>
          <p:cNvCxnSpPr/>
          <p:nvPr/>
        </p:nvCxnSpPr>
        <p:spPr>
          <a:xfrm>
            <a:off x="4214810" y="1571612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4572000" y="1428736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70C0"/>
                </a:solidFill>
              </a:rPr>
              <a:t>int</a:t>
            </a:r>
            <a:r>
              <a:rPr kumimoji="1" lang="en-US" altLang="ja-JP" dirty="0" smtClean="0">
                <a:solidFill>
                  <a:srgbClr val="0070C0"/>
                </a:solidFill>
              </a:rPr>
              <a:t>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(32bit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857488" y="928670"/>
            <a:ext cx="109196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</a:t>
            </a:r>
            <a:r>
              <a:rPr lang="en-US" altLang="ja-JP" sz="2400" dirty="0" smtClean="0">
                <a:solidFill>
                  <a:srgbClr val="0070C0"/>
                </a:solidFill>
              </a:rPr>
              <a:t>n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428860" y="2000240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643174" y="2071678"/>
            <a:ext cx="1391728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answer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214810" y="22145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4214810" y="2786058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4572000" y="2643182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428860" y="3286124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571868" y="4071942"/>
            <a:ext cx="166584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answer = n * n;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428860" y="5500702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572264" y="2214554"/>
            <a:ext cx="2507418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変数 </a:t>
            </a:r>
            <a:r>
              <a:rPr lang="en-US" altLang="ja-JP" dirty="0" smtClean="0">
                <a:solidFill>
                  <a:srgbClr val="FFC000"/>
                </a:solidFill>
              </a:rPr>
              <a:t>answer</a:t>
            </a:r>
            <a:r>
              <a:rPr lang="ja-JP" altLang="en-US" dirty="0" smtClean="0">
                <a:solidFill>
                  <a:srgbClr val="FFC000"/>
                </a:solidFill>
              </a:rPr>
              <a:t>は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r>
              <a:rPr lang="ja-JP" altLang="en-US" dirty="0" smtClean="0">
                <a:solidFill>
                  <a:srgbClr val="FFC000"/>
                </a:solidFill>
              </a:rPr>
              <a:t>関数</a:t>
            </a:r>
            <a:r>
              <a:rPr lang="en-US" altLang="ja-JP" dirty="0" smtClean="0">
                <a:solidFill>
                  <a:srgbClr val="FF0000"/>
                </a:solidFill>
              </a:rPr>
              <a:t>func1</a:t>
            </a:r>
            <a:r>
              <a:rPr lang="ja-JP" altLang="en-US" dirty="0" smtClean="0">
                <a:solidFill>
                  <a:srgbClr val="FFC000"/>
                </a:solidFill>
              </a:rPr>
              <a:t>内だけで有効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572264" y="857232"/>
            <a:ext cx="1967205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</a:t>
            </a:r>
            <a:r>
              <a:rPr lang="en-US" altLang="ja-JP" dirty="0" smtClean="0">
                <a:solidFill>
                  <a:srgbClr val="0070C0"/>
                </a:solidFill>
              </a:rPr>
              <a:t>n</a:t>
            </a:r>
            <a:r>
              <a:rPr lang="ja-JP" altLang="en-US" dirty="0" err="1" smtClean="0">
                <a:solidFill>
                  <a:srgbClr val="0070C0"/>
                </a:solidFill>
              </a:rPr>
              <a:t>には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ja-JP" altLang="en-US" dirty="0" smtClean="0">
                <a:solidFill>
                  <a:srgbClr val="0070C0"/>
                </a:solidFill>
              </a:rPr>
              <a:t>呼び出し時の値が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ja-JP" altLang="en-US" dirty="0" smtClean="0">
                <a:solidFill>
                  <a:srgbClr val="0070C0"/>
                </a:solidFill>
              </a:rPr>
              <a:t>格納される</a:t>
            </a:r>
            <a:endParaRPr lang="en-US" altLang="ja-JP" dirty="0" smtClean="0">
              <a:solidFill>
                <a:srgbClr val="0070C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643174" y="5786454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143372" y="5786454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4143372" y="642939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4500562" y="628652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715140" y="3786190"/>
            <a:ext cx="1500732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7030A0"/>
                </a:solidFill>
              </a:rPr>
              <a:t>定義された</a:t>
            </a:r>
            <a:endParaRPr lang="en-US" altLang="ja-JP" dirty="0" smtClean="0">
              <a:solidFill>
                <a:srgbClr val="7030A0"/>
              </a:solidFill>
            </a:endParaRPr>
          </a:p>
          <a:p>
            <a:r>
              <a:rPr lang="ja-JP" altLang="en-US" dirty="0">
                <a:solidFill>
                  <a:srgbClr val="7030A0"/>
                </a:solidFill>
              </a:rPr>
              <a:t>内部</a:t>
            </a:r>
            <a:r>
              <a:rPr lang="ja-JP" altLang="en-US" dirty="0" smtClean="0">
                <a:solidFill>
                  <a:srgbClr val="7030A0"/>
                </a:solidFill>
              </a:rPr>
              <a:t>手続きを</a:t>
            </a:r>
            <a:endParaRPr lang="en-US" altLang="ja-JP" dirty="0" smtClean="0">
              <a:solidFill>
                <a:srgbClr val="7030A0"/>
              </a:solidFill>
            </a:endParaRPr>
          </a:p>
          <a:p>
            <a:r>
              <a:rPr lang="ja-JP" altLang="en-US" dirty="0">
                <a:solidFill>
                  <a:srgbClr val="7030A0"/>
                </a:solidFill>
              </a:rPr>
              <a:t>順</a:t>
            </a:r>
            <a:r>
              <a:rPr lang="ja-JP" altLang="en-US" dirty="0" smtClean="0">
                <a:solidFill>
                  <a:srgbClr val="7030A0"/>
                </a:solidFill>
              </a:rPr>
              <a:t>に実行する</a:t>
            </a:r>
            <a:endParaRPr lang="en-US" altLang="ja-JP" dirty="0" smtClean="0">
              <a:solidFill>
                <a:srgbClr val="7030A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739174" y="5500702"/>
            <a:ext cx="240482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B050"/>
                </a:solidFill>
              </a:rPr>
              <a:t>値と制御（実行位置）を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lang="ja-JP" altLang="en-US" dirty="0" smtClean="0">
                <a:solidFill>
                  <a:srgbClr val="00B050"/>
                </a:solidFill>
              </a:rPr>
              <a:t>呼び出し元に戻す</a:t>
            </a:r>
            <a:endParaRPr lang="en-US" altLang="ja-JP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928926" y="78579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857488" y="28572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072066" y="150017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357554" y="100010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928926" y="207167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214311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714876" y="228599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4714876" y="285749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5072066" y="271462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928926" y="335756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500430" y="3643314"/>
            <a:ext cx="2814810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func1(num));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928926" y="557214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2214554"/>
            <a:ext cx="1778051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変数 </a:t>
            </a:r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r>
              <a:rPr lang="ja-JP" altLang="en-US" dirty="0" smtClean="0">
                <a:solidFill>
                  <a:srgbClr val="FFC000"/>
                </a:solidFill>
              </a:rPr>
              <a:t>は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r>
              <a:rPr lang="ja-JP" altLang="en-US" dirty="0" smtClean="0">
                <a:solidFill>
                  <a:srgbClr val="FFC000"/>
                </a:solidFill>
              </a:rPr>
              <a:t>関数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ja-JP" altLang="en-US" dirty="0" smtClean="0">
                <a:solidFill>
                  <a:srgbClr val="FFC000"/>
                </a:solidFill>
              </a:rPr>
              <a:t>内だけ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r>
              <a:rPr lang="ja-JP" altLang="en-US" dirty="0" smtClean="0">
                <a:solidFill>
                  <a:srgbClr val="FFC000"/>
                </a:solidFill>
              </a:rPr>
              <a:t>で有効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069906" y="857232"/>
            <a:ext cx="2074094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引数のない</a:t>
            </a:r>
            <a:r>
              <a:rPr lang="en-US" altLang="ja-JP" dirty="0" smtClean="0">
                <a:solidFill>
                  <a:srgbClr val="0070C0"/>
                </a:solidFill>
              </a:rPr>
              <a:t>(void</a:t>
            </a:r>
            <a:r>
              <a:rPr lang="ja-JP" altLang="en-US" dirty="0" smtClean="0">
                <a:solidFill>
                  <a:srgbClr val="0070C0"/>
                </a:solidFill>
              </a:rPr>
              <a:t>型</a:t>
            </a:r>
            <a:r>
              <a:rPr lang="en-US" altLang="ja-JP" dirty="0" smtClean="0">
                <a:solidFill>
                  <a:srgbClr val="0070C0"/>
                </a:solidFill>
              </a:rPr>
              <a:t>)</a:t>
            </a:r>
          </a:p>
          <a:p>
            <a:r>
              <a:rPr lang="ja-JP" altLang="en-US" dirty="0" smtClean="0">
                <a:solidFill>
                  <a:srgbClr val="0070C0"/>
                </a:solidFill>
              </a:rPr>
              <a:t>関数もある。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en-US" altLang="ja-JP" dirty="0" smtClean="0">
                <a:solidFill>
                  <a:srgbClr val="0070C0"/>
                </a:solidFill>
              </a:rPr>
              <a:t>c.f. </a:t>
            </a:r>
            <a:r>
              <a:rPr lang="ja-JP" altLang="en-US" dirty="0" smtClean="0">
                <a:solidFill>
                  <a:srgbClr val="0070C0"/>
                </a:solidFill>
              </a:rPr>
              <a:t>「手続き」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en-US" altLang="ja-JP" dirty="0" smtClean="0">
                <a:solidFill>
                  <a:srgbClr val="0070C0"/>
                </a:solidFill>
              </a:rPr>
              <a:t>(procedure)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143240" y="585789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643438" y="585789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4643438" y="650083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5000628" y="635795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358082" y="3786190"/>
            <a:ext cx="1500732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7030A0"/>
                </a:solidFill>
              </a:rPr>
              <a:t>定義された</a:t>
            </a:r>
            <a:endParaRPr lang="en-US" altLang="ja-JP" dirty="0" smtClean="0">
              <a:solidFill>
                <a:srgbClr val="7030A0"/>
              </a:solidFill>
            </a:endParaRPr>
          </a:p>
          <a:p>
            <a:r>
              <a:rPr lang="ja-JP" altLang="en-US" dirty="0">
                <a:solidFill>
                  <a:srgbClr val="7030A0"/>
                </a:solidFill>
              </a:rPr>
              <a:t>内部</a:t>
            </a:r>
            <a:r>
              <a:rPr lang="ja-JP" altLang="en-US" dirty="0" smtClean="0">
                <a:solidFill>
                  <a:srgbClr val="7030A0"/>
                </a:solidFill>
              </a:rPr>
              <a:t>手続きを</a:t>
            </a:r>
            <a:endParaRPr lang="en-US" altLang="ja-JP" dirty="0" smtClean="0">
              <a:solidFill>
                <a:srgbClr val="7030A0"/>
              </a:solidFill>
            </a:endParaRPr>
          </a:p>
          <a:p>
            <a:r>
              <a:rPr lang="ja-JP" altLang="en-US" dirty="0">
                <a:solidFill>
                  <a:srgbClr val="7030A0"/>
                </a:solidFill>
              </a:rPr>
              <a:t>順</a:t>
            </a:r>
            <a:r>
              <a:rPr lang="ja-JP" altLang="en-US" dirty="0" smtClean="0">
                <a:solidFill>
                  <a:srgbClr val="7030A0"/>
                </a:solidFill>
              </a:rPr>
              <a:t>に実行する</a:t>
            </a:r>
            <a:endParaRPr lang="en-US" altLang="ja-JP" dirty="0" smtClean="0">
              <a:solidFill>
                <a:srgbClr val="7030A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199237" y="5500702"/>
            <a:ext cx="1694695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B050"/>
                </a:solidFill>
              </a:rPr>
              <a:t>値と制御を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lang="ja-JP" altLang="en-US" dirty="0" smtClean="0">
                <a:solidFill>
                  <a:srgbClr val="00B050"/>
                </a:solidFill>
              </a:rPr>
              <a:t>呼び出し元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lang="ja-JP" altLang="en-US" dirty="0" smtClean="0">
                <a:solidFill>
                  <a:srgbClr val="00B050"/>
                </a:solidFill>
              </a:rPr>
              <a:t>（シェル）に戻す</a:t>
            </a:r>
            <a:endParaRPr lang="en-US" altLang="ja-JP" dirty="0" smtClean="0">
              <a:solidFill>
                <a:srgbClr val="00B05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0" y="2357430"/>
            <a:ext cx="302640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main</a:t>
            </a:r>
            <a:r>
              <a:rPr kumimoji="1" lang="en-US" altLang="ja-JP" dirty="0" smtClean="0"/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num;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7030A0"/>
                </a:solidFill>
              </a:rPr>
              <a:t>num=5;</a:t>
            </a:r>
            <a:endParaRPr kumimoji="1" lang="en-US" altLang="ja-JP" dirty="0">
              <a:solidFill>
                <a:srgbClr val="7030A0"/>
              </a:solidFill>
            </a:endParaRPr>
          </a:p>
          <a:p>
            <a:r>
              <a:rPr lang="en-US" altLang="ja-JP" dirty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7030A0"/>
                </a:solidFill>
              </a:rPr>
              <a:t>   </a:t>
            </a:r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</a:t>
            </a:r>
            <a:r>
              <a:rPr lang="en-US" altLang="ja-JP" dirty="0" smtClean="0">
                <a:solidFill>
                  <a:srgbClr val="FF0000"/>
                </a:solidFill>
              </a:rPr>
              <a:t>func1</a:t>
            </a:r>
            <a:r>
              <a:rPr lang="en-US" altLang="ja-JP" dirty="0" smtClean="0">
                <a:solidFill>
                  <a:srgbClr val="7030A0"/>
                </a:solidFill>
              </a:rPr>
              <a:t>(num));</a:t>
            </a:r>
          </a:p>
          <a:p>
            <a:endParaRPr kumimoji="1" lang="en-US" altLang="ja-JP" dirty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smtClean="0">
                <a:solidFill>
                  <a:srgbClr val="00B050"/>
                </a:solidFill>
              </a:rPr>
              <a:t>return 0;</a:t>
            </a:r>
          </a:p>
          <a:p>
            <a:r>
              <a:rPr kumimoji="1" lang="en-US" altLang="ja-JP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928926" y="78579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857488" y="28572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072066" y="150017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357554" y="100010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928926" y="207167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214311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714876" y="228599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4714876" y="285749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5072066" y="271462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928926" y="335756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500430" y="3643314"/>
            <a:ext cx="2814810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func1(num));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928926" y="557214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2214554"/>
            <a:ext cx="1778051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変数 </a:t>
            </a:r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r>
              <a:rPr lang="ja-JP" altLang="en-US" dirty="0" smtClean="0">
                <a:solidFill>
                  <a:srgbClr val="FFC000"/>
                </a:solidFill>
              </a:rPr>
              <a:t>は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r>
              <a:rPr lang="ja-JP" altLang="en-US" dirty="0" smtClean="0">
                <a:solidFill>
                  <a:srgbClr val="FFC000"/>
                </a:solidFill>
              </a:rPr>
              <a:t>関数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ja-JP" altLang="en-US" dirty="0" smtClean="0">
                <a:solidFill>
                  <a:srgbClr val="FFC000"/>
                </a:solidFill>
              </a:rPr>
              <a:t>内だけ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r>
              <a:rPr lang="ja-JP" altLang="en-US" dirty="0" smtClean="0">
                <a:solidFill>
                  <a:srgbClr val="FFC000"/>
                </a:solidFill>
              </a:rPr>
              <a:t>で有効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069906" y="857232"/>
            <a:ext cx="2074094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引数のない</a:t>
            </a:r>
            <a:r>
              <a:rPr lang="en-US" altLang="ja-JP" dirty="0" smtClean="0">
                <a:solidFill>
                  <a:srgbClr val="0070C0"/>
                </a:solidFill>
              </a:rPr>
              <a:t>(void</a:t>
            </a:r>
            <a:r>
              <a:rPr lang="ja-JP" altLang="en-US" dirty="0" smtClean="0">
                <a:solidFill>
                  <a:srgbClr val="0070C0"/>
                </a:solidFill>
              </a:rPr>
              <a:t>型</a:t>
            </a:r>
            <a:r>
              <a:rPr lang="en-US" altLang="ja-JP" dirty="0" smtClean="0">
                <a:solidFill>
                  <a:srgbClr val="0070C0"/>
                </a:solidFill>
              </a:rPr>
              <a:t>)</a:t>
            </a:r>
          </a:p>
          <a:p>
            <a:r>
              <a:rPr lang="ja-JP" altLang="en-US" dirty="0" smtClean="0">
                <a:solidFill>
                  <a:srgbClr val="0070C0"/>
                </a:solidFill>
              </a:rPr>
              <a:t>関数もある。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en-US" altLang="ja-JP" dirty="0" smtClean="0">
                <a:solidFill>
                  <a:srgbClr val="0070C0"/>
                </a:solidFill>
              </a:rPr>
              <a:t>c.f. </a:t>
            </a:r>
            <a:r>
              <a:rPr lang="ja-JP" altLang="en-US" dirty="0" smtClean="0">
                <a:solidFill>
                  <a:srgbClr val="0070C0"/>
                </a:solidFill>
              </a:rPr>
              <a:t>「手続き」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en-US" altLang="ja-JP" dirty="0" smtClean="0">
                <a:solidFill>
                  <a:srgbClr val="0070C0"/>
                </a:solidFill>
              </a:rPr>
              <a:t>(procedure)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143240" y="585789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643438" y="585789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4643438" y="650083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5000628" y="635795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358082" y="3786190"/>
            <a:ext cx="1500732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7030A0"/>
                </a:solidFill>
              </a:rPr>
              <a:t>定義された</a:t>
            </a:r>
            <a:endParaRPr lang="en-US" altLang="ja-JP" dirty="0" smtClean="0">
              <a:solidFill>
                <a:srgbClr val="7030A0"/>
              </a:solidFill>
            </a:endParaRPr>
          </a:p>
          <a:p>
            <a:r>
              <a:rPr lang="ja-JP" altLang="en-US" dirty="0">
                <a:solidFill>
                  <a:srgbClr val="7030A0"/>
                </a:solidFill>
              </a:rPr>
              <a:t>内部</a:t>
            </a:r>
            <a:r>
              <a:rPr lang="ja-JP" altLang="en-US" dirty="0" smtClean="0">
                <a:solidFill>
                  <a:srgbClr val="7030A0"/>
                </a:solidFill>
              </a:rPr>
              <a:t>手続きを</a:t>
            </a:r>
            <a:endParaRPr lang="en-US" altLang="ja-JP" dirty="0" smtClean="0">
              <a:solidFill>
                <a:srgbClr val="7030A0"/>
              </a:solidFill>
            </a:endParaRPr>
          </a:p>
          <a:p>
            <a:r>
              <a:rPr lang="ja-JP" altLang="en-US" dirty="0">
                <a:solidFill>
                  <a:srgbClr val="7030A0"/>
                </a:solidFill>
              </a:rPr>
              <a:t>順</a:t>
            </a:r>
            <a:r>
              <a:rPr lang="ja-JP" altLang="en-US" dirty="0" smtClean="0">
                <a:solidFill>
                  <a:srgbClr val="7030A0"/>
                </a:solidFill>
              </a:rPr>
              <a:t>に実行する</a:t>
            </a:r>
            <a:endParaRPr lang="en-US" altLang="ja-JP" dirty="0" smtClean="0">
              <a:solidFill>
                <a:srgbClr val="7030A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199237" y="5500702"/>
            <a:ext cx="1694695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B050"/>
                </a:solidFill>
              </a:rPr>
              <a:t>値と制御を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lang="ja-JP" altLang="en-US" dirty="0" smtClean="0">
                <a:solidFill>
                  <a:srgbClr val="00B050"/>
                </a:solidFill>
              </a:rPr>
              <a:t>呼び出し元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lang="ja-JP" altLang="en-US" dirty="0" smtClean="0">
                <a:solidFill>
                  <a:srgbClr val="00B050"/>
                </a:solidFill>
              </a:rPr>
              <a:t>（シェル）に戻す</a:t>
            </a:r>
            <a:endParaRPr lang="en-US" altLang="ja-JP" dirty="0" smtClean="0">
              <a:solidFill>
                <a:srgbClr val="00B05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0" y="2357430"/>
            <a:ext cx="302640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main</a:t>
            </a:r>
            <a:r>
              <a:rPr kumimoji="1" lang="en-US" altLang="ja-JP" dirty="0" smtClean="0"/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num;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7030A0"/>
                </a:solidFill>
              </a:rPr>
              <a:t>num=5;</a:t>
            </a:r>
            <a:endParaRPr kumimoji="1" lang="en-US" altLang="ja-JP" dirty="0">
              <a:solidFill>
                <a:srgbClr val="7030A0"/>
              </a:solidFill>
            </a:endParaRPr>
          </a:p>
          <a:p>
            <a:r>
              <a:rPr lang="en-US" altLang="ja-JP" dirty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7030A0"/>
                </a:solidFill>
              </a:rPr>
              <a:t>   </a:t>
            </a:r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</a:t>
            </a:r>
            <a:r>
              <a:rPr lang="en-US" altLang="ja-JP" dirty="0" smtClean="0">
                <a:solidFill>
                  <a:srgbClr val="FF0000"/>
                </a:solidFill>
              </a:rPr>
              <a:t>func1</a:t>
            </a:r>
            <a:r>
              <a:rPr lang="en-US" altLang="ja-JP" dirty="0" smtClean="0">
                <a:solidFill>
                  <a:srgbClr val="7030A0"/>
                </a:solidFill>
              </a:rPr>
              <a:t>(num));</a:t>
            </a:r>
          </a:p>
          <a:p>
            <a:endParaRPr kumimoji="1" lang="en-US" altLang="ja-JP" dirty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smtClean="0">
                <a:solidFill>
                  <a:srgbClr val="00B050"/>
                </a:solidFill>
              </a:rPr>
              <a:t>return 0;</a:t>
            </a:r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85720" y="785794"/>
            <a:ext cx="199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実行は</a:t>
            </a:r>
            <a:r>
              <a:rPr kumimoji="1" lang="en-US" altLang="ja-JP" dirty="0" smtClean="0"/>
              <a:t>main</a:t>
            </a:r>
            <a:r>
              <a:rPr kumimoji="1" lang="ja-JP" altLang="en-US" dirty="0" smtClean="0"/>
              <a:t>から！</a:t>
            </a:r>
            <a:endParaRPr kumimoji="1" lang="ja-JP" altLang="en-US" dirty="0"/>
          </a:p>
        </p:txBody>
      </p:sp>
      <p:sp>
        <p:nvSpPr>
          <p:cNvPr id="31" name="右矢印 30"/>
          <p:cNvSpPr/>
          <p:nvPr/>
        </p:nvSpPr>
        <p:spPr>
          <a:xfrm>
            <a:off x="3071802" y="3786190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右矢印 31"/>
          <p:cNvSpPr/>
          <p:nvPr/>
        </p:nvSpPr>
        <p:spPr>
          <a:xfrm>
            <a:off x="0" y="3571876"/>
            <a:ext cx="21431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矢印コネクタ 33"/>
          <p:cNvCxnSpPr/>
          <p:nvPr/>
        </p:nvCxnSpPr>
        <p:spPr>
          <a:xfrm rot="5400000">
            <a:off x="5893603" y="4179099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5857884" y="485776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実行順序</a:t>
            </a:r>
            <a:endParaRPr kumimoji="1" lang="ja-JP" altLang="en-US" dirty="0"/>
          </a:p>
        </p:txBody>
      </p:sp>
      <p:cxnSp>
        <p:nvCxnSpPr>
          <p:cNvPr id="37" name="直線矢印コネクタ 36"/>
          <p:cNvCxnSpPr/>
          <p:nvPr/>
        </p:nvCxnSpPr>
        <p:spPr>
          <a:xfrm flipV="1">
            <a:off x="4357686" y="2500306"/>
            <a:ext cx="2000264" cy="114300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928926" y="78579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857488" y="28572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072066" y="150017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357554" y="100010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928926" y="207167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143240" y="214311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714876" y="228599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7030A0"/>
                </a:solidFill>
              </a:rPr>
              <a:t>5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4714876" y="285749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5072066" y="271462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2928926" y="335756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500430" y="3643314"/>
            <a:ext cx="2503827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</a:t>
            </a:r>
            <a:r>
              <a:rPr lang="en-US" altLang="ja-JP" dirty="0" smtClean="0">
                <a:solidFill>
                  <a:srgbClr val="FF0000"/>
                </a:solidFill>
              </a:rPr>
              <a:t>func1</a:t>
            </a:r>
            <a:r>
              <a:rPr lang="en-US" altLang="ja-JP" dirty="0" smtClean="0">
                <a:solidFill>
                  <a:srgbClr val="7030A0"/>
                </a:solidFill>
              </a:rPr>
              <a:t>(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));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928926" y="557214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2214554"/>
            <a:ext cx="1778051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変数 </a:t>
            </a:r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r>
              <a:rPr lang="ja-JP" altLang="en-US" dirty="0" smtClean="0">
                <a:solidFill>
                  <a:srgbClr val="FFC000"/>
                </a:solidFill>
              </a:rPr>
              <a:t>は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r>
              <a:rPr lang="ja-JP" altLang="en-US" dirty="0" smtClean="0">
                <a:solidFill>
                  <a:srgbClr val="FFC000"/>
                </a:solidFill>
              </a:rPr>
              <a:t>関数</a:t>
            </a:r>
            <a:r>
              <a:rPr lang="en-US" altLang="ja-JP" dirty="0" smtClean="0">
                <a:solidFill>
                  <a:srgbClr val="FF0000"/>
                </a:solidFill>
              </a:rPr>
              <a:t>main</a:t>
            </a:r>
            <a:r>
              <a:rPr lang="ja-JP" altLang="en-US" dirty="0" smtClean="0">
                <a:solidFill>
                  <a:srgbClr val="FFC000"/>
                </a:solidFill>
              </a:rPr>
              <a:t>内だけ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r>
              <a:rPr lang="ja-JP" altLang="en-US" dirty="0" smtClean="0">
                <a:solidFill>
                  <a:srgbClr val="FFC000"/>
                </a:solidFill>
              </a:rPr>
              <a:t>で有効</a:t>
            </a:r>
            <a:endParaRPr lang="en-US" altLang="ja-JP" dirty="0" smtClean="0">
              <a:solidFill>
                <a:srgbClr val="FFC00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069906" y="857232"/>
            <a:ext cx="2074094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引数のない</a:t>
            </a:r>
            <a:r>
              <a:rPr lang="en-US" altLang="ja-JP" dirty="0" smtClean="0">
                <a:solidFill>
                  <a:srgbClr val="0070C0"/>
                </a:solidFill>
              </a:rPr>
              <a:t>(void</a:t>
            </a:r>
            <a:r>
              <a:rPr lang="ja-JP" altLang="en-US" dirty="0" smtClean="0">
                <a:solidFill>
                  <a:srgbClr val="0070C0"/>
                </a:solidFill>
              </a:rPr>
              <a:t>型</a:t>
            </a:r>
            <a:r>
              <a:rPr lang="en-US" altLang="ja-JP" dirty="0" smtClean="0">
                <a:solidFill>
                  <a:srgbClr val="0070C0"/>
                </a:solidFill>
              </a:rPr>
              <a:t>)</a:t>
            </a:r>
          </a:p>
          <a:p>
            <a:r>
              <a:rPr lang="ja-JP" altLang="en-US" dirty="0" smtClean="0">
                <a:solidFill>
                  <a:srgbClr val="0070C0"/>
                </a:solidFill>
              </a:rPr>
              <a:t>関数もある。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en-US" altLang="ja-JP" dirty="0" smtClean="0">
                <a:solidFill>
                  <a:srgbClr val="0070C0"/>
                </a:solidFill>
              </a:rPr>
              <a:t>c.f. </a:t>
            </a:r>
            <a:r>
              <a:rPr lang="ja-JP" altLang="en-US" dirty="0" smtClean="0">
                <a:solidFill>
                  <a:srgbClr val="0070C0"/>
                </a:solidFill>
              </a:rPr>
              <a:t>「手続き」</a:t>
            </a:r>
            <a:endParaRPr lang="en-US" altLang="ja-JP" dirty="0" smtClean="0">
              <a:solidFill>
                <a:srgbClr val="0070C0"/>
              </a:solidFill>
            </a:endParaRPr>
          </a:p>
          <a:p>
            <a:r>
              <a:rPr lang="en-US" altLang="ja-JP" dirty="0" smtClean="0">
                <a:solidFill>
                  <a:srgbClr val="0070C0"/>
                </a:solidFill>
              </a:rPr>
              <a:t>(procedure)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143240" y="585789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643438" y="585789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4643438" y="650083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5000628" y="635795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358082" y="3786190"/>
            <a:ext cx="1500732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7030A0"/>
                </a:solidFill>
              </a:rPr>
              <a:t>定義された</a:t>
            </a:r>
            <a:endParaRPr lang="en-US" altLang="ja-JP" dirty="0" smtClean="0">
              <a:solidFill>
                <a:srgbClr val="7030A0"/>
              </a:solidFill>
            </a:endParaRPr>
          </a:p>
          <a:p>
            <a:r>
              <a:rPr lang="ja-JP" altLang="en-US" dirty="0">
                <a:solidFill>
                  <a:srgbClr val="7030A0"/>
                </a:solidFill>
              </a:rPr>
              <a:t>内部</a:t>
            </a:r>
            <a:r>
              <a:rPr lang="ja-JP" altLang="en-US" dirty="0" smtClean="0">
                <a:solidFill>
                  <a:srgbClr val="7030A0"/>
                </a:solidFill>
              </a:rPr>
              <a:t>手続きを</a:t>
            </a:r>
            <a:endParaRPr lang="en-US" altLang="ja-JP" dirty="0" smtClean="0">
              <a:solidFill>
                <a:srgbClr val="7030A0"/>
              </a:solidFill>
            </a:endParaRPr>
          </a:p>
          <a:p>
            <a:r>
              <a:rPr lang="ja-JP" altLang="en-US" dirty="0">
                <a:solidFill>
                  <a:srgbClr val="7030A0"/>
                </a:solidFill>
              </a:rPr>
              <a:t>順</a:t>
            </a:r>
            <a:r>
              <a:rPr lang="ja-JP" altLang="en-US" dirty="0" smtClean="0">
                <a:solidFill>
                  <a:srgbClr val="7030A0"/>
                </a:solidFill>
              </a:rPr>
              <a:t>に実行する</a:t>
            </a:r>
            <a:endParaRPr lang="en-US" altLang="ja-JP" dirty="0" smtClean="0">
              <a:solidFill>
                <a:srgbClr val="7030A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199237" y="5500702"/>
            <a:ext cx="1694695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B050"/>
                </a:solidFill>
              </a:rPr>
              <a:t>値と制御を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lang="ja-JP" altLang="en-US" dirty="0" smtClean="0">
                <a:solidFill>
                  <a:srgbClr val="00B050"/>
                </a:solidFill>
              </a:rPr>
              <a:t>呼び出し元</a:t>
            </a:r>
            <a:endParaRPr lang="en-US" altLang="ja-JP" dirty="0" smtClean="0">
              <a:solidFill>
                <a:srgbClr val="00B050"/>
              </a:solidFill>
            </a:endParaRPr>
          </a:p>
          <a:p>
            <a:r>
              <a:rPr lang="ja-JP" altLang="en-US" dirty="0" smtClean="0">
                <a:solidFill>
                  <a:srgbClr val="00B050"/>
                </a:solidFill>
              </a:rPr>
              <a:t>（シェル）に戻す</a:t>
            </a:r>
            <a:endParaRPr lang="en-US" altLang="ja-JP" dirty="0" smtClean="0">
              <a:solidFill>
                <a:srgbClr val="00B05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0" y="2357430"/>
            <a:ext cx="302640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main</a:t>
            </a:r>
            <a:r>
              <a:rPr kumimoji="1" lang="en-US" altLang="ja-JP" dirty="0" smtClean="0"/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void</a:t>
            </a:r>
            <a:r>
              <a:rPr kumimoji="1" lang="en-US" altLang="ja-JP" dirty="0" smtClean="0"/>
              <a:t>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>
                <a:solidFill>
                  <a:srgbClr val="FFC000"/>
                </a:solidFill>
              </a:rPr>
              <a:t>int</a:t>
            </a:r>
            <a:r>
              <a:rPr lang="en-US" altLang="ja-JP" dirty="0" smtClean="0">
                <a:solidFill>
                  <a:srgbClr val="FFC000"/>
                </a:solidFill>
              </a:rPr>
              <a:t> num;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    </a:t>
            </a:r>
            <a:r>
              <a:rPr lang="en-US" altLang="ja-JP" dirty="0" smtClean="0">
                <a:solidFill>
                  <a:srgbClr val="7030A0"/>
                </a:solidFill>
              </a:rPr>
              <a:t>num=5;</a:t>
            </a:r>
            <a:endParaRPr kumimoji="1" lang="en-US" altLang="ja-JP" dirty="0">
              <a:solidFill>
                <a:srgbClr val="7030A0"/>
              </a:solidFill>
            </a:endParaRPr>
          </a:p>
          <a:p>
            <a:r>
              <a:rPr lang="en-US" altLang="ja-JP" dirty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7030A0"/>
                </a:solidFill>
              </a:rPr>
              <a:t>   </a:t>
            </a:r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</a:t>
            </a:r>
            <a:r>
              <a:rPr lang="en-US" altLang="ja-JP" dirty="0" smtClean="0">
                <a:solidFill>
                  <a:srgbClr val="FF0000"/>
                </a:solidFill>
              </a:rPr>
              <a:t>func1</a:t>
            </a:r>
            <a:r>
              <a:rPr lang="en-US" altLang="ja-JP" dirty="0" smtClean="0">
                <a:solidFill>
                  <a:srgbClr val="7030A0"/>
                </a:solidFill>
              </a:rPr>
              <a:t>(num));</a:t>
            </a:r>
          </a:p>
          <a:p>
            <a:endParaRPr kumimoji="1" lang="en-US" altLang="ja-JP" dirty="0"/>
          </a:p>
          <a:p>
            <a:r>
              <a:rPr lang="en-US" altLang="ja-JP" dirty="0"/>
              <a:t> </a:t>
            </a:r>
            <a:r>
              <a:rPr lang="en-US" altLang="ja-JP" dirty="0" smtClean="0"/>
              <a:t>   </a:t>
            </a:r>
            <a:r>
              <a:rPr lang="en-US" altLang="ja-JP" dirty="0" smtClean="0">
                <a:solidFill>
                  <a:srgbClr val="00B050"/>
                </a:solidFill>
              </a:rPr>
              <a:t>return 0;</a:t>
            </a:r>
          </a:p>
          <a:p>
            <a:r>
              <a:rPr kumimoji="1" lang="en-US" altLang="ja-JP" dirty="0" smtClean="0"/>
              <a:t>}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85720" y="785794"/>
            <a:ext cx="199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実行は</a:t>
            </a:r>
            <a:r>
              <a:rPr kumimoji="1" lang="en-US" altLang="ja-JP" dirty="0" smtClean="0"/>
              <a:t>main</a:t>
            </a:r>
            <a:r>
              <a:rPr kumimoji="1" lang="ja-JP" altLang="en-US" dirty="0" smtClean="0"/>
              <a:t>から！</a:t>
            </a:r>
            <a:endParaRPr kumimoji="1" lang="ja-JP" altLang="en-US" dirty="0"/>
          </a:p>
        </p:txBody>
      </p:sp>
      <p:sp>
        <p:nvSpPr>
          <p:cNvPr id="31" name="右矢印 30"/>
          <p:cNvSpPr/>
          <p:nvPr/>
        </p:nvSpPr>
        <p:spPr>
          <a:xfrm>
            <a:off x="3071802" y="407194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右矢印 31"/>
          <p:cNvSpPr/>
          <p:nvPr/>
        </p:nvSpPr>
        <p:spPr>
          <a:xfrm>
            <a:off x="0" y="3857628"/>
            <a:ext cx="21431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4" name="直線矢印コネクタ 33"/>
          <p:cNvCxnSpPr/>
          <p:nvPr/>
        </p:nvCxnSpPr>
        <p:spPr>
          <a:xfrm rot="5400000">
            <a:off x="5893603" y="4179099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5857884" y="485776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実行順序</a:t>
            </a:r>
            <a:endParaRPr kumimoji="1" lang="ja-JP" altLang="en-US" dirty="0"/>
          </a:p>
        </p:txBody>
      </p:sp>
      <p:cxnSp>
        <p:nvCxnSpPr>
          <p:cNvPr id="33" name="直線矢印コネクタ 32"/>
          <p:cNvCxnSpPr/>
          <p:nvPr/>
        </p:nvCxnSpPr>
        <p:spPr>
          <a:xfrm rot="5400000">
            <a:off x="5357818" y="2857496"/>
            <a:ext cx="1428760" cy="8572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1438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41643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14578" y="163088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0066" y="113081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438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752" y="227382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857388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7030A0"/>
                </a:solidFill>
              </a:rPr>
              <a:t>5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1857388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214578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1438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42942" y="3774024"/>
            <a:ext cx="2503827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</a:t>
            </a:r>
            <a:r>
              <a:rPr lang="en-US" altLang="ja-JP" dirty="0" smtClean="0">
                <a:solidFill>
                  <a:srgbClr val="FF0000"/>
                </a:solidFill>
              </a:rPr>
              <a:t>func1</a:t>
            </a:r>
            <a:r>
              <a:rPr lang="en-US" altLang="ja-JP" dirty="0" smtClean="0">
                <a:solidFill>
                  <a:srgbClr val="7030A0"/>
                </a:solidFill>
              </a:rPr>
              <a:t>(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));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1438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52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85950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1785950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143140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1" name="右矢印 30"/>
          <p:cNvSpPr/>
          <p:nvPr/>
        </p:nvSpPr>
        <p:spPr>
          <a:xfrm>
            <a:off x="214314" y="420265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500298" y="4357694"/>
            <a:ext cx="182614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main</a:t>
            </a:r>
            <a:r>
              <a:rPr kumimoji="1" lang="ja-JP" altLang="en-US" sz="1600" dirty="0" smtClean="0"/>
              <a:t>の実行は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一時中断して、</a:t>
            </a:r>
            <a:endParaRPr lang="en-US" altLang="ja-JP" sz="1600" dirty="0" smtClean="0"/>
          </a:p>
          <a:p>
            <a:r>
              <a:rPr lang="ja-JP" altLang="en-US" sz="1600" dirty="0" smtClean="0"/>
              <a:t>関数</a:t>
            </a:r>
            <a:r>
              <a:rPr lang="en-US" altLang="ja-JP" sz="1600" dirty="0" smtClean="0"/>
              <a:t>func1</a:t>
            </a:r>
            <a:r>
              <a:rPr lang="ja-JP" altLang="en-US" sz="1600" dirty="0" smtClean="0"/>
              <a:t>に</a:t>
            </a:r>
            <a:endParaRPr lang="en-US" altLang="ja-JP" sz="1600" dirty="0" smtClean="0"/>
          </a:p>
          <a:p>
            <a:r>
              <a:rPr lang="ja-JP" altLang="en-US" sz="1600" dirty="0" smtClean="0"/>
              <a:t>制御（実行位置）が</a:t>
            </a:r>
            <a:endParaRPr lang="en-US" altLang="ja-JP" sz="1600" dirty="0" smtClean="0"/>
          </a:p>
          <a:p>
            <a:r>
              <a:rPr lang="ja-JP" altLang="en-US" sz="1600" dirty="0" smtClean="0"/>
              <a:t>移る</a:t>
            </a:r>
            <a:endParaRPr lang="en-US" altLang="ja-JP" sz="1600" dirty="0" smtClean="0"/>
          </a:p>
          <a:p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4714876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4643438" y="416438"/>
            <a:ext cx="40834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func1(5)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500826" y="1202256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</a:rPr>
              <a:t>5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6500826" y="1773760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858016" y="1630884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70C0"/>
                </a:solidFill>
              </a:rPr>
              <a:t>int</a:t>
            </a:r>
            <a:r>
              <a:rPr kumimoji="1" lang="en-US" altLang="ja-JP" dirty="0" smtClean="0">
                <a:solidFill>
                  <a:srgbClr val="0070C0"/>
                </a:solidFill>
              </a:rPr>
              <a:t>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(32bit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143504" y="1130818"/>
            <a:ext cx="109196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</a:t>
            </a:r>
            <a:r>
              <a:rPr lang="en-US" altLang="ja-JP" sz="2400" dirty="0" smtClean="0">
                <a:solidFill>
                  <a:srgbClr val="0070C0"/>
                </a:solidFill>
              </a:rPr>
              <a:t>n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714876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929190" y="2273826"/>
            <a:ext cx="1391728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answer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6500826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/>
          <p:cNvCxnSpPr/>
          <p:nvPr/>
        </p:nvCxnSpPr>
        <p:spPr>
          <a:xfrm>
            <a:off x="6500826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6858016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714876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857884" y="4274090"/>
            <a:ext cx="166584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answer = n * n;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714876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929190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429388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3" name="直線矢印コネクタ 52"/>
          <p:cNvCxnSpPr/>
          <p:nvPr/>
        </p:nvCxnSpPr>
        <p:spPr>
          <a:xfrm>
            <a:off x="6429388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6786578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55" name="右矢印 54"/>
          <p:cNvSpPr/>
          <p:nvPr/>
        </p:nvSpPr>
        <p:spPr>
          <a:xfrm rot="18093582" flipV="1">
            <a:off x="1938829" y="2470822"/>
            <a:ext cx="4000588" cy="814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000364" y="3357562"/>
            <a:ext cx="1505540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関数呼び出し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57" name="直線矢印コネクタ 56"/>
          <p:cNvCxnSpPr/>
          <p:nvPr/>
        </p:nvCxnSpPr>
        <p:spPr>
          <a:xfrm rot="5400000">
            <a:off x="8108181" y="1035827"/>
            <a:ext cx="50006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/>
          <p:cNvCxnSpPr/>
          <p:nvPr/>
        </p:nvCxnSpPr>
        <p:spPr>
          <a:xfrm rot="5400000">
            <a:off x="7466033" y="4321181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7430314" y="499984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実行順序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1438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41643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14578" y="163088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0066" y="113081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438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752" y="227382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857388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7030A0"/>
                </a:solidFill>
              </a:rPr>
              <a:t>5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1857388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214578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1438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42942" y="3774024"/>
            <a:ext cx="2503827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</a:t>
            </a:r>
            <a:r>
              <a:rPr lang="en-US" altLang="ja-JP" dirty="0" smtClean="0">
                <a:solidFill>
                  <a:srgbClr val="FF0000"/>
                </a:solidFill>
              </a:rPr>
              <a:t>func1</a:t>
            </a:r>
            <a:r>
              <a:rPr lang="en-US" altLang="ja-JP" dirty="0" smtClean="0">
                <a:solidFill>
                  <a:srgbClr val="7030A0"/>
                </a:solidFill>
              </a:rPr>
              <a:t>(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));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1438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52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85950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1785950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143140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500298" y="4357694"/>
            <a:ext cx="182614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main</a:t>
            </a:r>
            <a:r>
              <a:rPr kumimoji="1" lang="ja-JP" altLang="en-US" sz="1600" dirty="0" smtClean="0"/>
              <a:t>の実行は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一時中断して、</a:t>
            </a:r>
            <a:endParaRPr lang="en-US" altLang="ja-JP" sz="1600" dirty="0" smtClean="0"/>
          </a:p>
          <a:p>
            <a:r>
              <a:rPr lang="ja-JP" altLang="en-US" sz="1600" dirty="0" smtClean="0"/>
              <a:t>関数</a:t>
            </a:r>
            <a:r>
              <a:rPr lang="en-US" altLang="ja-JP" sz="1600" dirty="0" smtClean="0"/>
              <a:t>func1</a:t>
            </a:r>
            <a:r>
              <a:rPr lang="ja-JP" altLang="en-US" sz="1600" dirty="0" smtClean="0"/>
              <a:t>に</a:t>
            </a:r>
            <a:endParaRPr lang="en-US" altLang="ja-JP" sz="1600" dirty="0" smtClean="0"/>
          </a:p>
          <a:p>
            <a:r>
              <a:rPr lang="ja-JP" altLang="en-US" sz="1600" dirty="0" smtClean="0"/>
              <a:t>制御（実行位置）が</a:t>
            </a:r>
            <a:endParaRPr lang="en-US" altLang="ja-JP" sz="1600" dirty="0" smtClean="0"/>
          </a:p>
          <a:p>
            <a:r>
              <a:rPr lang="ja-JP" altLang="en-US" sz="1600" dirty="0" smtClean="0"/>
              <a:t>移る</a:t>
            </a:r>
            <a:endParaRPr lang="en-US" altLang="ja-JP" sz="1600" dirty="0" smtClean="0"/>
          </a:p>
          <a:p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4714876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4643438" y="416438"/>
            <a:ext cx="401456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func1(5)</a:t>
            </a:r>
          </a:p>
          <a:p>
            <a:endParaRPr lang="en-US" altLang="ja-JP" sz="2400" dirty="0" smtClean="0"/>
          </a:p>
        </p:txBody>
      </p:sp>
      <p:sp>
        <p:nvSpPr>
          <p:cNvPr id="39" name="正方形/長方形 38"/>
          <p:cNvSpPr/>
          <p:nvPr/>
        </p:nvSpPr>
        <p:spPr>
          <a:xfrm>
            <a:off x="6500826" y="1202256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rgbClr val="FF0000"/>
                </a:solidFill>
              </a:rPr>
              <a:t>5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6500826" y="1773760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858016" y="1630884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70C0"/>
                </a:solidFill>
              </a:rPr>
              <a:t>int</a:t>
            </a:r>
            <a:r>
              <a:rPr kumimoji="1" lang="en-US" altLang="ja-JP" dirty="0" smtClean="0">
                <a:solidFill>
                  <a:srgbClr val="0070C0"/>
                </a:solidFill>
              </a:rPr>
              <a:t>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(32bit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143504" y="1130818"/>
            <a:ext cx="109196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</a:t>
            </a:r>
            <a:r>
              <a:rPr lang="en-US" altLang="ja-JP" sz="2400" dirty="0" smtClean="0">
                <a:solidFill>
                  <a:srgbClr val="0070C0"/>
                </a:solidFill>
              </a:rPr>
              <a:t>n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714876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929190" y="2273826"/>
            <a:ext cx="1391728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answer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6500826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/>
          <p:cNvCxnSpPr/>
          <p:nvPr/>
        </p:nvCxnSpPr>
        <p:spPr>
          <a:xfrm>
            <a:off x="6500826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6858016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714876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857884" y="4274090"/>
            <a:ext cx="166584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answer = n * n;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714876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929190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429388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3" name="直線矢印コネクタ 52"/>
          <p:cNvCxnSpPr/>
          <p:nvPr/>
        </p:nvCxnSpPr>
        <p:spPr>
          <a:xfrm>
            <a:off x="6429388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6786578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928926" y="3429000"/>
            <a:ext cx="1505540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関数呼び出し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（中断中）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cxnSp>
        <p:nvCxnSpPr>
          <p:cNvPr id="61" name="直線矢印コネクタ 60"/>
          <p:cNvCxnSpPr/>
          <p:nvPr/>
        </p:nvCxnSpPr>
        <p:spPr>
          <a:xfrm rot="5400000">
            <a:off x="7466033" y="4321181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7430314" y="499984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実行順序</a:t>
            </a:r>
            <a:endParaRPr kumimoji="1" lang="ja-JP" altLang="en-US" dirty="0"/>
          </a:p>
        </p:txBody>
      </p:sp>
      <p:sp>
        <p:nvSpPr>
          <p:cNvPr id="58" name="右矢印 57"/>
          <p:cNvSpPr/>
          <p:nvPr/>
        </p:nvSpPr>
        <p:spPr>
          <a:xfrm>
            <a:off x="5500694" y="442913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1438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41643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14578" y="163088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0066" y="113081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438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752" y="227382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857388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7030A0"/>
                </a:solidFill>
              </a:rPr>
              <a:t>5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1857388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214578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1438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42942" y="3774024"/>
            <a:ext cx="2503827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</a:t>
            </a:r>
            <a:r>
              <a:rPr lang="en-US" altLang="ja-JP" dirty="0" smtClean="0">
                <a:solidFill>
                  <a:srgbClr val="FF0000"/>
                </a:solidFill>
              </a:rPr>
              <a:t>func1</a:t>
            </a:r>
            <a:r>
              <a:rPr lang="en-US" altLang="ja-JP" dirty="0" smtClean="0">
                <a:solidFill>
                  <a:srgbClr val="7030A0"/>
                </a:solidFill>
              </a:rPr>
              <a:t>(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));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1438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52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85950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1785950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143140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500298" y="4357694"/>
            <a:ext cx="182614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main</a:t>
            </a:r>
            <a:r>
              <a:rPr kumimoji="1" lang="ja-JP" altLang="en-US" sz="1600" dirty="0" smtClean="0"/>
              <a:t>の実行は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一時中断して、</a:t>
            </a:r>
            <a:endParaRPr lang="en-US" altLang="ja-JP" sz="1600" dirty="0" smtClean="0"/>
          </a:p>
          <a:p>
            <a:r>
              <a:rPr lang="ja-JP" altLang="en-US" sz="1600" dirty="0" smtClean="0"/>
              <a:t>関数</a:t>
            </a:r>
            <a:r>
              <a:rPr lang="en-US" altLang="ja-JP" sz="1600" dirty="0" smtClean="0"/>
              <a:t>func1</a:t>
            </a:r>
            <a:r>
              <a:rPr lang="ja-JP" altLang="en-US" sz="1600" dirty="0" smtClean="0"/>
              <a:t>に</a:t>
            </a:r>
            <a:endParaRPr lang="en-US" altLang="ja-JP" sz="1600" dirty="0" smtClean="0"/>
          </a:p>
          <a:p>
            <a:r>
              <a:rPr lang="ja-JP" altLang="en-US" sz="1600" dirty="0" smtClean="0"/>
              <a:t>制御（実行位置）が</a:t>
            </a:r>
            <a:endParaRPr lang="en-US" altLang="ja-JP" sz="1600" dirty="0" smtClean="0"/>
          </a:p>
          <a:p>
            <a:r>
              <a:rPr lang="ja-JP" altLang="en-US" sz="1600" dirty="0" smtClean="0"/>
              <a:t>移る</a:t>
            </a:r>
            <a:endParaRPr lang="en-US" altLang="ja-JP" sz="1600" dirty="0" smtClean="0"/>
          </a:p>
          <a:p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4714876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4643438" y="416438"/>
            <a:ext cx="3742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func1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500826" y="1202256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6500826" y="1773760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858016" y="1630884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70C0"/>
                </a:solidFill>
              </a:rPr>
              <a:t>int</a:t>
            </a:r>
            <a:r>
              <a:rPr kumimoji="1" lang="en-US" altLang="ja-JP" dirty="0" smtClean="0">
                <a:solidFill>
                  <a:srgbClr val="0070C0"/>
                </a:solidFill>
              </a:rPr>
              <a:t>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(32bit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143504" y="1130818"/>
            <a:ext cx="109196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</a:t>
            </a:r>
            <a:r>
              <a:rPr lang="en-US" altLang="ja-JP" sz="2400" dirty="0" smtClean="0">
                <a:solidFill>
                  <a:srgbClr val="0070C0"/>
                </a:solidFill>
              </a:rPr>
              <a:t>n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714876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929190" y="2273826"/>
            <a:ext cx="1391728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answer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6500826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6" name="直線矢印コネクタ 45"/>
          <p:cNvCxnSpPr/>
          <p:nvPr/>
        </p:nvCxnSpPr>
        <p:spPr>
          <a:xfrm>
            <a:off x="6500826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6858016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714876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857884" y="4274090"/>
            <a:ext cx="16610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answer = 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 * 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;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714876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929190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429388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3" name="直線矢印コネクタ 52"/>
          <p:cNvCxnSpPr/>
          <p:nvPr/>
        </p:nvCxnSpPr>
        <p:spPr>
          <a:xfrm>
            <a:off x="6429388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6786578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928926" y="3429000"/>
            <a:ext cx="1505540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関数呼び出し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（中断中）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cxnSp>
        <p:nvCxnSpPr>
          <p:cNvPr id="61" name="直線矢印コネクタ 60"/>
          <p:cNvCxnSpPr/>
          <p:nvPr/>
        </p:nvCxnSpPr>
        <p:spPr>
          <a:xfrm rot="5400000">
            <a:off x="7466033" y="4321181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7430314" y="499984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実行順序</a:t>
            </a:r>
            <a:endParaRPr kumimoji="1" lang="ja-JP" altLang="en-US" dirty="0"/>
          </a:p>
        </p:txBody>
      </p:sp>
      <p:sp>
        <p:nvSpPr>
          <p:cNvPr id="58" name="右矢印 57"/>
          <p:cNvSpPr/>
          <p:nvPr/>
        </p:nvSpPr>
        <p:spPr>
          <a:xfrm>
            <a:off x="5500694" y="442913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5" name="直線矢印コネクタ 54"/>
          <p:cNvCxnSpPr/>
          <p:nvPr/>
        </p:nvCxnSpPr>
        <p:spPr>
          <a:xfrm rot="5400000">
            <a:off x="6215074" y="2214554"/>
            <a:ext cx="2857520" cy="128588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/>
          <p:cNvCxnSpPr/>
          <p:nvPr/>
        </p:nvCxnSpPr>
        <p:spPr>
          <a:xfrm rot="5400000">
            <a:off x="6357950" y="2357430"/>
            <a:ext cx="2857520" cy="100013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1438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416438"/>
            <a:ext cx="36635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main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14578" y="1630884"/>
            <a:ext cx="137678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0070C0"/>
                </a:solidFill>
              </a:rPr>
              <a:t>void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</a:t>
            </a:r>
            <a:r>
              <a:rPr lang="en-US" altLang="ja-JP" dirty="0" smtClean="0">
                <a:solidFill>
                  <a:srgbClr val="0070C0"/>
                </a:solidFill>
              </a:rPr>
              <a:t>0</a:t>
            </a:r>
            <a:r>
              <a:rPr kumimoji="1" lang="en-US" altLang="ja-JP" dirty="0" smtClean="0">
                <a:solidFill>
                  <a:srgbClr val="0070C0"/>
                </a:solidFill>
              </a:rPr>
              <a:t>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0066" y="1130818"/>
            <a:ext cx="143020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</a:t>
            </a:r>
            <a:r>
              <a:rPr lang="en-US" altLang="ja-JP" dirty="0" smtClean="0">
                <a:solidFill>
                  <a:srgbClr val="0070C0"/>
                </a:solidFill>
              </a:rPr>
              <a:t>:</a:t>
            </a:r>
            <a:r>
              <a:rPr lang="ja-JP" altLang="en-US" dirty="0" smtClean="0">
                <a:solidFill>
                  <a:srgbClr val="0070C0"/>
                </a:solidFill>
              </a:rPr>
              <a:t> なし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1438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85752" y="2273826"/>
            <a:ext cx="1417696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num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1857388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7030A0"/>
                </a:solidFill>
              </a:rPr>
              <a:t>5</a:t>
            </a:r>
            <a:endParaRPr kumimoji="1" lang="ja-JP" altLang="en-US" dirty="0">
              <a:solidFill>
                <a:srgbClr val="7030A0"/>
              </a:solidFill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1857388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214578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1438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42942" y="3774024"/>
            <a:ext cx="2503827" cy="10156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num=5; </a:t>
            </a:r>
          </a:p>
          <a:p>
            <a:r>
              <a:rPr lang="en-US" altLang="ja-JP" dirty="0" err="1" smtClean="0">
                <a:solidFill>
                  <a:srgbClr val="7030A0"/>
                </a:solidFill>
              </a:rPr>
              <a:t>printf</a:t>
            </a:r>
            <a:r>
              <a:rPr lang="en-US" altLang="ja-JP" dirty="0" smtClean="0">
                <a:solidFill>
                  <a:srgbClr val="7030A0"/>
                </a:solidFill>
              </a:rPr>
              <a:t>(“%d\n”, </a:t>
            </a:r>
            <a:r>
              <a:rPr lang="en-US" altLang="ja-JP" dirty="0" smtClean="0">
                <a:solidFill>
                  <a:srgbClr val="FF0000"/>
                </a:solidFill>
              </a:rPr>
              <a:t>func1</a:t>
            </a:r>
            <a:r>
              <a:rPr lang="en-US" altLang="ja-JP" dirty="0" smtClean="0">
                <a:solidFill>
                  <a:srgbClr val="7030A0"/>
                </a:solidFill>
              </a:rPr>
              <a:t>(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));</a:t>
            </a:r>
          </a:p>
          <a:p>
            <a:endParaRPr kumimoji="1" lang="en-US" altLang="ja-JP" sz="2400" dirty="0" smtClean="0">
              <a:solidFill>
                <a:srgbClr val="7030A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1438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52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85950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1785950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143140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500298" y="4357694"/>
            <a:ext cx="182614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main</a:t>
            </a:r>
            <a:r>
              <a:rPr kumimoji="1" lang="ja-JP" altLang="en-US" sz="1600" dirty="0" smtClean="0"/>
              <a:t>の実行は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一時中断して、</a:t>
            </a:r>
            <a:endParaRPr lang="en-US" altLang="ja-JP" sz="1600" dirty="0" smtClean="0"/>
          </a:p>
          <a:p>
            <a:r>
              <a:rPr lang="ja-JP" altLang="en-US" sz="1600" dirty="0" smtClean="0"/>
              <a:t>関数</a:t>
            </a:r>
            <a:r>
              <a:rPr lang="en-US" altLang="ja-JP" sz="1600" dirty="0" smtClean="0"/>
              <a:t>func1</a:t>
            </a:r>
            <a:r>
              <a:rPr lang="ja-JP" altLang="en-US" sz="1600" dirty="0" smtClean="0"/>
              <a:t>に</a:t>
            </a:r>
            <a:endParaRPr lang="en-US" altLang="ja-JP" sz="1600" dirty="0" smtClean="0"/>
          </a:p>
          <a:p>
            <a:r>
              <a:rPr lang="ja-JP" altLang="en-US" sz="1600" dirty="0" smtClean="0"/>
              <a:t>制御（実行位置）が</a:t>
            </a:r>
            <a:endParaRPr lang="en-US" altLang="ja-JP" sz="1600" dirty="0" smtClean="0"/>
          </a:p>
          <a:p>
            <a:r>
              <a:rPr lang="ja-JP" altLang="en-US" sz="1600" dirty="0" smtClean="0"/>
              <a:t>移る</a:t>
            </a:r>
            <a:endParaRPr lang="en-US" altLang="ja-JP" sz="1600" dirty="0" smtClean="0"/>
          </a:p>
          <a:p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4714876" y="916504"/>
            <a:ext cx="4071966" cy="1285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4643438" y="416438"/>
            <a:ext cx="37420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B050"/>
                </a:solidFill>
              </a:rPr>
              <a:t>戻り値が</a:t>
            </a:r>
            <a:r>
              <a:rPr lang="en-US" altLang="ja-JP" sz="2400" dirty="0" err="1" smtClean="0">
                <a:solidFill>
                  <a:srgbClr val="00B050"/>
                </a:solidFill>
              </a:rPr>
              <a:t>int</a:t>
            </a:r>
            <a:r>
              <a:rPr lang="ja-JP" altLang="en-US" sz="2400" dirty="0" smtClean="0">
                <a:solidFill>
                  <a:srgbClr val="00B050"/>
                </a:solidFill>
              </a:rPr>
              <a:t>型の関数 </a:t>
            </a:r>
            <a:r>
              <a:rPr lang="en-US" altLang="ja-JP" sz="2400" dirty="0" smtClean="0">
                <a:solidFill>
                  <a:srgbClr val="FF0000"/>
                </a:solidFill>
              </a:rPr>
              <a:t>func1</a:t>
            </a:r>
            <a:r>
              <a:rPr lang="en-US" altLang="ja-JP" sz="2400" dirty="0" smtClean="0"/>
              <a:t> 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500826" y="1202256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</a:rPr>
              <a:t>5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40" name="直線矢印コネクタ 39"/>
          <p:cNvCxnSpPr/>
          <p:nvPr/>
        </p:nvCxnSpPr>
        <p:spPr>
          <a:xfrm>
            <a:off x="6500826" y="1773760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858016" y="1630884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70C0"/>
                </a:solidFill>
              </a:rPr>
              <a:t>int</a:t>
            </a:r>
            <a:r>
              <a:rPr kumimoji="1" lang="en-US" altLang="ja-JP" dirty="0" smtClean="0">
                <a:solidFill>
                  <a:srgbClr val="0070C0"/>
                </a:solidFill>
              </a:rPr>
              <a:t> </a:t>
            </a:r>
            <a:r>
              <a:rPr kumimoji="1" lang="ja-JP" altLang="en-US" dirty="0" smtClean="0">
                <a:solidFill>
                  <a:srgbClr val="0070C0"/>
                </a:solidFill>
              </a:rPr>
              <a:t>型</a:t>
            </a:r>
            <a:r>
              <a:rPr kumimoji="1" lang="en-US" altLang="ja-JP" dirty="0" smtClean="0">
                <a:solidFill>
                  <a:srgbClr val="0070C0"/>
                </a:solidFill>
              </a:rPr>
              <a:t>(32bit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143504" y="1130818"/>
            <a:ext cx="1091966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0070C0"/>
                </a:solidFill>
              </a:rPr>
              <a:t>仮引数 </a:t>
            </a:r>
            <a:r>
              <a:rPr lang="en-US" altLang="ja-JP" sz="2400" dirty="0" smtClean="0">
                <a:solidFill>
                  <a:srgbClr val="0070C0"/>
                </a:solidFill>
              </a:rPr>
              <a:t>n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714876" y="2202388"/>
            <a:ext cx="4071966" cy="12858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929190" y="2273826"/>
            <a:ext cx="1391728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C000"/>
                </a:solidFill>
              </a:rPr>
              <a:t>（自動）変数 </a:t>
            </a:r>
            <a:endParaRPr lang="en-US" altLang="ja-JP" dirty="0" smtClean="0">
              <a:solidFill>
                <a:srgbClr val="FFC000"/>
              </a:solidFill>
            </a:endParaRPr>
          </a:p>
          <a:p>
            <a:pPr algn="r"/>
            <a:r>
              <a:rPr lang="en-US" altLang="ja-JP" dirty="0" smtClean="0">
                <a:solidFill>
                  <a:srgbClr val="FFC000"/>
                </a:solidFill>
              </a:rPr>
              <a:t>answer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6500826" y="24167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dirty="0" smtClean="0">
                <a:solidFill>
                  <a:srgbClr val="FF0000"/>
                </a:solidFill>
              </a:rPr>
              <a:t>25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46" name="直線矢印コネクタ 45"/>
          <p:cNvCxnSpPr/>
          <p:nvPr/>
        </p:nvCxnSpPr>
        <p:spPr>
          <a:xfrm>
            <a:off x="6500826" y="2988206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テキスト ボックス 46"/>
          <p:cNvSpPr txBox="1"/>
          <p:nvPr/>
        </p:nvSpPr>
        <p:spPr>
          <a:xfrm>
            <a:off x="6858016" y="2845330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FFC000"/>
                </a:solidFill>
              </a:rPr>
              <a:t>int</a:t>
            </a:r>
            <a:r>
              <a:rPr kumimoji="1" lang="en-US" altLang="ja-JP" dirty="0" smtClean="0">
                <a:solidFill>
                  <a:srgbClr val="FFC000"/>
                </a:solidFill>
              </a:rPr>
              <a:t> </a:t>
            </a:r>
            <a:r>
              <a:rPr kumimoji="1" lang="ja-JP" altLang="en-US" dirty="0" smtClean="0">
                <a:solidFill>
                  <a:srgbClr val="FFC000"/>
                </a:solidFill>
              </a:rPr>
              <a:t>型</a:t>
            </a:r>
            <a:r>
              <a:rPr kumimoji="1" lang="en-US" altLang="ja-JP" dirty="0" smtClean="0">
                <a:solidFill>
                  <a:srgbClr val="FFC000"/>
                </a:solidFill>
              </a:rPr>
              <a:t>(32bit)</a:t>
            </a:r>
            <a:endParaRPr kumimoji="1" lang="ja-JP" altLang="en-US" dirty="0">
              <a:solidFill>
                <a:srgbClr val="FFC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714876" y="3488272"/>
            <a:ext cx="4071966" cy="22145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857884" y="4274090"/>
            <a:ext cx="166103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answer = 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 * </a:t>
            </a:r>
            <a:r>
              <a:rPr lang="en-US" altLang="ja-JP" dirty="0" smtClean="0">
                <a:solidFill>
                  <a:srgbClr val="FF0000"/>
                </a:solidFill>
              </a:rPr>
              <a:t>5</a:t>
            </a:r>
            <a:r>
              <a:rPr lang="en-US" altLang="ja-JP" dirty="0" smtClean="0">
                <a:solidFill>
                  <a:srgbClr val="7030A0"/>
                </a:solidFill>
              </a:rPr>
              <a:t>;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714876" y="5702850"/>
            <a:ext cx="4071966" cy="5000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92D050"/>
              </a:solidFill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929190" y="5988602"/>
            <a:ext cx="88254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7030A0"/>
                </a:solidFill>
              </a:rPr>
              <a:t> </a:t>
            </a:r>
            <a:r>
              <a:rPr lang="en-US" altLang="ja-JP" dirty="0" smtClean="0">
                <a:solidFill>
                  <a:srgbClr val="00B050"/>
                </a:solidFill>
              </a:rPr>
              <a:t>return</a:t>
            </a:r>
            <a:r>
              <a:rPr lang="ja-JP" altLang="en-US" dirty="0" smtClean="0">
                <a:solidFill>
                  <a:srgbClr val="00B050"/>
                </a:solidFill>
              </a:rPr>
              <a:t> </a:t>
            </a:r>
            <a:endParaRPr kumimoji="1" lang="ja-JP" altLang="en-US" sz="2400" dirty="0">
              <a:solidFill>
                <a:srgbClr val="FFC00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6429388" y="5988602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3" name="直線矢印コネクタ 52"/>
          <p:cNvCxnSpPr/>
          <p:nvPr/>
        </p:nvCxnSpPr>
        <p:spPr>
          <a:xfrm>
            <a:off x="6429388" y="6631544"/>
            <a:ext cx="200026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/>
          <p:cNvSpPr txBox="1"/>
          <p:nvPr/>
        </p:nvSpPr>
        <p:spPr>
          <a:xfrm>
            <a:off x="6786578" y="6488668"/>
            <a:ext cx="134472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>
                <a:solidFill>
                  <a:srgbClr val="00B050"/>
                </a:solidFill>
              </a:rPr>
              <a:t>int</a:t>
            </a:r>
            <a:r>
              <a:rPr kumimoji="1" lang="en-US" altLang="ja-JP" dirty="0" smtClean="0">
                <a:solidFill>
                  <a:srgbClr val="00B050"/>
                </a:solidFill>
              </a:rPr>
              <a:t> </a:t>
            </a:r>
            <a:r>
              <a:rPr kumimoji="1" lang="ja-JP" altLang="en-US" dirty="0" smtClean="0">
                <a:solidFill>
                  <a:srgbClr val="00B050"/>
                </a:solidFill>
              </a:rPr>
              <a:t>型</a:t>
            </a:r>
            <a:r>
              <a:rPr kumimoji="1" lang="en-US" altLang="ja-JP" dirty="0" smtClean="0">
                <a:solidFill>
                  <a:srgbClr val="00B050"/>
                </a:solidFill>
              </a:rPr>
              <a:t>(32bit)</a:t>
            </a:r>
            <a:endParaRPr kumimoji="1" lang="ja-JP" altLang="en-US" dirty="0">
              <a:solidFill>
                <a:srgbClr val="00B050"/>
              </a:solidFill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928926" y="3429000"/>
            <a:ext cx="1505540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FF0000"/>
                </a:solidFill>
              </a:rPr>
              <a:t>関数呼び出し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（中断中）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cxnSp>
        <p:nvCxnSpPr>
          <p:cNvPr id="61" name="直線矢印コネクタ 60"/>
          <p:cNvCxnSpPr/>
          <p:nvPr/>
        </p:nvCxnSpPr>
        <p:spPr>
          <a:xfrm rot="5400000">
            <a:off x="7466033" y="4321181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7430314" y="499984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実行順序</a:t>
            </a:r>
            <a:endParaRPr kumimoji="1" lang="ja-JP" altLang="en-US" dirty="0"/>
          </a:p>
        </p:txBody>
      </p:sp>
      <p:sp>
        <p:nvSpPr>
          <p:cNvPr id="58" name="右矢印 57"/>
          <p:cNvSpPr/>
          <p:nvPr/>
        </p:nvSpPr>
        <p:spPr>
          <a:xfrm>
            <a:off x="5500694" y="4429132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5" name="直線矢印コネクタ 54"/>
          <p:cNvCxnSpPr/>
          <p:nvPr/>
        </p:nvCxnSpPr>
        <p:spPr>
          <a:xfrm rot="5400000" flipH="1" flipV="1">
            <a:off x="6393669" y="2678901"/>
            <a:ext cx="1714512" cy="164307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1249</Words>
  <Application>Microsoft Office PowerPoint</Application>
  <PresentationFormat>画面に合わせる (4:3)</PresentationFormat>
  <Paragraphs>350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Office テーマ</vt:lpstr>
      <vt:lpstr>アルゴリズムとデータ構造 補足資料3-1 「関数呼び出し」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20</cp:revision>
  <dcterms:created xsi:type="dcterms:W3CDTF">2008-04-22T06:29:24Z</dcterms:created>
  <dcterms:modified xsi:type="dcterms:W3CDTF">2012-04-02T07:13:25Z</dcterms:modified>
</cp:coreProperties>
</file>