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2" r:id="rId2"/>
    <p:sldId id="270" r:id="rId3"/>
    <p:sldId id="257" r:id="rId4"/>
    <p:sldId id="272" r:id="rId5"/>
    <p:sldId id="271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0" r:id="rId21"/>
    <p:sldId id="291" r:id="rId22"/>
    <p:sldId id="293" r:id="rId23"/>
    <p:sldId id="294" r:id="rId24"/>
    <p:sldId id="295" r:id="rId25"/>
    <p:sldId id="296" r:id="rId26"/>
    <p:sldId id="297" r:id="rId27"/>
    <p:sldId id="298" r:id="rId28"/>
    <p:sldId id="299" r:id="rId29"/>
    <p:sldId id="300" r:id="rId30"/>
    <p:sldId id="301" r:id="rId31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6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D482-E99C-4DAA-B172-2945B128CF7B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3C7B-6906-4AEA-8920-24467CE1034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D482-E99C-4DAA-B172-2945B128CF7B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3C7B-6906-4AEA-8920-24467CE1034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D482-E99C-4DAA-B172-2945B128CF7B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3C7B-6906-4AEA-8920-24467CE1034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D482-E99C-4DAA-B172-2945B128CF7B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3C7B-6906-4AEA-8920-24467CE1034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D482-E99C-4DAA-B172-2945B128CF7B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3C7B-6906-4AEA-8920-24467CE1034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D482-E99C-4DAA-B172-2945B128CF7B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3C7B-6906-4AEA-8920-24467CE1034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D482-E99C-4DAA-B172-2945B128CF7B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3C7B-6906-4AEA-8920-24467CE1034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D482-E99C-4DAA-B172-2945B128CF7B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3C7B-6906-4AEA-8920-24467CE1034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D482-E99C-4DAA-B172-2945B128CF7B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3C7B-6906-4AEA-8920-24467CE1034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D482-E99C-4DAA-B172-2945B128CF7B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3C7B-6906-4AEA-8920-24467CE1034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D482-E99C-4DAA-B172-2945B128CF7B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3C7B-6906-4AEA-8920-24467CE1034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BD482-E99C-4DAA-B172-2945B128CF7B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8B3C7B-6906-4AEA-8920-24467CE1034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アルゴリズムとデータ構造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補足資料</a:t>
            </a:r>
            <a:r>
              <a:rPr lang="en-US" altLang="ja-JP" dirty="0" smtClean="0"/>
              <a:t>3-2</a:t>
            </a:r>
            <a:br>
              <a:rPr lang="en-US" altLang="ja-JP" dirty="0" smtClean="0"/>
            </a:br>
            <a:r>
              <a:rPr lang="ja-JP" altLang="en-US" dirty="0" smtClean="0"/>
              <a:t>「関数</a:t>
            </a:r>
            <a:r>
              <a:rPr lang="en-US" altLang="ja-JP" dirty="0" smtClean="0"/>
              <a:t>fact</a:t>
            </a:r>
            <a:r>
              <a:rPr lang="ja-JP" altLang="en-US" dirty="0" smtClean="0"/>
              <a:t>の再帰呼出」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868144" y="5517232"/>
            <a:ext cx="3160440" cy="1176536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kumimoji="1" lang="ja-JP" altLang="en-US" dirty="0" smtClean="0"/>
              <a:t>横浜国立大学</a:t>
            </a:r>
            <a:endParaRPr kumimoji="1" lang="en-US" altLang="ja-JP" dirty="0" smtClean="0"/>
          </a:p>
          <a:p>
            <a:pPr algn="r"/>
            <a:r>
              <a:rPr lang="ja-JP" altLang="en-US" dirty="0"/>
              <a:t>理工</a:t>
            </a:r>
            <a:r>
              <a:rPr lang="ja-JP" altLang="en-US" dirty="0" smtClean="0"/>
              <a:t>学部</a:t>
            </a:r>
            <a:endParaRPr lang="en-US" altLang="ja-JP" dirty="0" smtClean="0"/>
          </a:p>
          <a:p>
            <a:pPr algn="r"/>
            <a:r>
              <a:rPr lang="ja-JP" altLang="en-US" dirty="0" smtClean="0"/>
              <a:t> </a:t>
            </a:r>
            <a:r>
              <a:rPr lang="ja-JP" altLang="en-US" dirty="0"/>
              <a:t>数物・電子情報系学科</a:t>
            </a:r>
            <a:endParaRPr lang="en-US" altLang="ja-JP" dirty="0"/>
          </a:p>
          <a:p>
            <a:pPr algn="r"/>
            <a:r>
              <a:rPr lang="ja-JP" altLang="en-US" dirty="0"/>
              <a:t>富井尚志</a:t>
            </a:r>
            <a:endParaRPr lang="en-US" altLang="ja-JP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27"/>
          <p:cNvGrpSpPr/>
          <p:nvPr/>
        </p:nvGrpSpPr>
        <p:grpSpPr>
          <a:xfrm>
            <a:off x="142844" y="142852"/>
            <a:ext cx="2643206" cy="3071834"/>
            <a:chOff x="142844" y="428604"/>
            <a:chExt cx="2643206" cy="3071834"/>
          </a:xfrm>
        </p:grpSpPr>
        <p:sp>
          <p:nvSpPr>
            <p:cNvPr id="6" name="正方形/長方形 5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fact(3)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4" name="正方形/長方形 3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31" name="ひし形 30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33" name="正方形/長方形 32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fn=3*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fact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(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dirty="0"/>
            </a:p>
          </p:txBody>
        </p:sp>
        <p:cxnSp>
          <p:nvCxnSpPr>
            <p:cNvPr id="35" name="直線矢印コネクタ 34"/>
            <p:cNvCxnSpPr>
              <a:stCxn id="29" idx="2"/>
              <a:endCxn id="31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図形 38"/>
            <p:cNvCxnSpPr>
              <a:stCxn id="31" idx="3"/>
              <a:endCxn id="33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カギ線コネクタ 42"/>
            <p:cNvCxnSpPr>
              <a:stCxn id="33" idx="2"/>
              <a:endCxn id="30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テキスト ボックス 53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92" name="テキスト ボックス 91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125" name="正方形/長方形 124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3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26" name="正方形/長方形 125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2" name="右矢印 61"/>
          <p:cNvSpPr/>
          <p:nvPr/>
        </p:nvSpPr>
        <p:spPr>
          <a:xfrm>
            <a:off x="2357422" y="1571612"/>
            <a:ext cx="785818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rgbClr val="FF0000"/>
                </a:solidFill>
              </a:rPr>
              <a:t>fact(2)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grpSp>
        <p:nvGrpSpPr>
          <p:cNvPr id="3" name="グループ化 62"/>
          <p:cNvGrpSpPr/>
          <p:nvPr/>
        </p:nvGrpSpPr>
        <p:grpSpPr>
          <a:xfrm>
            <a:off x="3214678" y="500042"/>
            <a:ext cx="2643206" cy="3071834"/>
            <a:chOff x="142844" y="428604"/>
            <a:chExt cx="2643206" cy="3071834"/>
          </a:xfrm>
        </p:grpSpPr>
        <p:sp>
          <p:nvSpPr>
            <p:cNvPr id="64" name="正方形/長方形 63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fact(2)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65" name="正方形/長方形 64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6" name="正方形/長方形 65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7" name="テキスト ボックス 66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68" name="正方形/長方形 67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9" name="正方形/長方形 68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0" name="正方形/長方形 69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71" name="テキスト ボックス 70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72" name="正方形/長方形 71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73" name="正方形/長方形 72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74" name="ひし形 73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76" name="正方形/長方形 75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fn=2*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fact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(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dirty="0"/>
            </a:p>
          </p:txBody>
        </p:sp>
        <p:cxnSp>
          <p:nvCxnSpPr>
            <p:cNvPr id="77" name="直線矢印コネクタ 76"/>
            <p:cNvCxnSpPr>
              <a:stCxn id="72" idx="2"/>
              <a:endCxn id="74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図形 78"/>
            <p:cNvCxnSpPr>
              <a:stCxn id="74" idx="3"/>
              <a:endCxn id="76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カギ線コネクタ 80"/>
            <p:cNvCxnSpPr>
              <a:stCxn id="76" idx="2"/>
              <a:endCxn id="73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テキスト ボックス 81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84" name="テキスト ボックス 83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85" name="正方形/長方形 84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2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6" name="正方形/長方形 85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1" name="右矢印 50"/>
          <p:cNvSpPr/>
          <p:nvPr/>
        </p:nvSpPr>
        <p:spPr>
          <a:xfrm>
            <a:off x="5429256" y="1928802"/>
            <a:ext cx="785818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rgbClr val="FF0000"/>
                </a:solidFill>
              </a:rPr>
              <a:t>fact(1)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grpSp>
        <p:nvGrpSpPr>
          <p:cNvPr id="52" name="グループ化 51"/>
          <p:cNvGrpSpPr/>
          <p:nvPr/>
        </p:nvGrpSpPr>
        <p:grpSpPr>
          <a:xfrm>
            <a:off x="6286512" y="1000108"/>
            <a:ext cx="2643206" cy="3071834"/>
            <a:chOff x="142844" y="428604"/>
            <a:chExt cx="2643206" cy="3071834"/>
          </a:xfrm>
        </p:grpSpPr>
        <p:sp>
          <p:nvSpPr>
            <p:cNvPr id="53" name="正方形/長方形 52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fact(1)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56" name="正方形/長方形 55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8" name="テキスト ボックス 57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59" name="正方形/長方形 58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正方形/長方形 59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1" name="正方形/長方形 60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63" name="テキスト ボックス 62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87" name="正方形/長方形 86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n);</a:t>
              </a:r>
              <a:endParaRPr kumimoji="1" lang="ja-JP" altLang="en-US" sz="1200" dirty="0"/>
            </a:p>
          </p:txBody>
        </p:sp>
        <p:sp>
          <p:nvSpPr>
            <p:cNvPr id="88" name="正方形/長方形 87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89" name="ひし形 88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7030A0"/>
                  </a:solidFill>
                </a:rPr>
                <a:t>n&gt;0 ?</a:t>
              </a:r>
              <a:endParaRPr kumimoji="1" lang="ja-JP" altLang="en-US" sz="1200" dirty="0"/>
            </a:p>
          </p:txBody>
        </p:sp>
        <p:sp>
          <p:nvSpPr>
            <p:cNvPr id="90" name="正方形/長方形 89"/>
            <p:cNvSpPr/>
            <p:nvPr/>
          </p:nvSpPr>
          <p:spPr>
            <a:xfrm>
              <a:off x="214282" y="2143116"/>
              <a:ext cx="714380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fn=1;</a:t>
              </a:r>
              <a:endParaRPr kumimoji="1" lang="ja-JP" altLang="en-US" dirty="0"/>
            </a:p>
          </p:txBody>
        </p:sp>
        <p:sp>
          <p:nvSpPr>
            <p:cNvPr id="91" name="正方形/長方形 90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fn=n*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fact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(n-1);</a:t>
              </a:r>
              <a:endParaRPr kumimoji="1" lang="ja-JP" altLang="en-US" dirty="0"/>
            </a:p>
          </p:txBody>
        </p:sp>
        <p:cxnSp>
          <p:nvCxnSpPr>
            <p:cNvPr id="93" name="直線矢印コネクタ 92"/>
            <p:cNvCxnSpPr>
              <a:stCxn id="87" idx="2"/>
              <a:endCxn id="89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図形 93"/>
            <p:cNvCxnSpPr>
              <a:stCxn id="89" idx="1"/>
              <a:endCxn id="90" idx="0"/>
            </p:cNvCxnSpPr>
            <p:nvPr/>
          </p:nvCxnSpPr>
          <p:spPr>
            <a:xfrm rot="10800000" flipV="1">
              <a:off x="571472" y="1928802"/>
              <a:ext cx="214314" cy="214314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図形 94"/>
            <p:cNvCxnSpPr>
              <a:stCxn id="89" idx="3"/>
              <a:endCxn id="91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カギ線コネクタ 95"/>
            <p:cNvCxnSpPr>
              <a:stCxn id="90" idx="2"/>
              <a:endCxn id="88" idx="0"/>
            </p:cNvCxnSpPr>
            <p:nvPr/>
          </p:nvCxnSpPr>
          <p:spPr>
            <a:xfrm rot="16200000" flipH="1">
              <a:off x="910802" y="2160975"/>
              <a:ext cx="214314" cy="892975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カギ線コネクタ 96"/>
            <p:cNvCxnSpPr>
              <a:stCxn id="91" idx="2"/>
              <a:endCxn id="88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テキスト ボックス 97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99" name="テキスト ボックス 98"/>
            <p:cNvSpPr txBox="1"/>
            <p:nvPr/>
          </p:nvSpPr>
          <p:spPr>
            <a:xfrm>
              <a:off x="214282" y="1714488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no</a:t>
              </a:r>
              <a:endParaRPr kumimoji="1" lang="ja-JP" altLang="en-US" dirty="0"/>
            </a:p>
          </p:txBody>
        </p:sp>
        <p:sp>
          <p:nvSpPr>
            <p:cNvPr id="100" name="テキスト ボックス 99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101" name="正方形/長方形 100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sp>
          <p:nvSpPr>
            <p:cNvPr id="102" name="正方形/長方形 101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27"/>
          <p:cNvGrpSpPr/>
          <p:nvPr/>
        </p:nvGrpSpPr>
        <p:grpSpPr>
          <a:xfrm>
            <a:off x="142844" y="142852"/>
            <a:ext cx="2643206" cy="3071834"/>
            <a:chOff x="142844" y="428604"/>
            <a:chExt cx="2643206" cy="3071834"/>
          </a:xfrm>
        </p:grpSpPr>
        <p:sp>
          <p:nvSpPr>
            <p:cNvPr id="6" name="正方形/長方形 5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fact(3)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4" name="正方形/長方形 3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31" name="ひし形 30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33" name="正方形/長方形 32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fn=3*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fact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(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dirty="0"/>
            </a:p>
          </p:txBody>
        </p:sp>
        <p:cxnSp>
          <p:nvCxnSpPr>
            <p:cNvPr id="35" name="直線矢印コネクタ 34"/>
            <p:cNvCxnSpPr>
              <a:stCxn id="29" idx="2"/>
              <a:endCxn id="31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図形 38"/>
            <p:cNvCxnSpPr>
              <a:stCxn id="31" idx="3"/>
              <a:endCxn id="33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カギ線コネクタ 42"/>
            <p:cNvCxnSpPr>
              <a:stCxn id="33" idx="2"/>
              <a:endCxn id="30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テキスト ボックス 53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92" name="テキスト ボックス 91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125" name="正方形/長方形 124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3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26" name="正方形/長方形 125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2" name="右矢印 61"/>
          <p:cNvSpPr/>
          <p:nvPr/>
        </p:nvSpPr>
        <p:spPr>
          <a:xfrm>
            <a:off x="2357422" y="1571612"/>
            <a:ext cx="785818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rgbClr val="FF0000"/>
                </a:solidFill>
              </a:rPr>
              <a:t>fact(2)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grpSp>
        <p:nvGrpSpPr>
          <p:cNvPr id="3" name="グループ化 62"/>
          <p:cNvGrpSpPr/>
          <p:nvPr/>
        </p:nvGrpSpPr>
        <p:grpSpPr>
          <a:xfrm>
            <a:off x="3214678" y="500042"/>
            <a:ext cx="2643206" cy="3071834"/>
            <a:chOff x="142844" y="428604"/>
            <a:chExt cx="2643206" cy="3071834"/>
          </a:xfrm>
        </p:grpSpPr>
        <p:sp>
          <p:nvSpPr>
            <p:cNvPr id="64" name="正方形/長方形 63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fact(2)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65" name="正方形/長方形 64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6" name="正方形/長方形 65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7" name="テキスト ボックス 66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68" name="正方形/長方形 67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9" name="正方形/長方形 68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0" name="正方形/長方形 69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71" name="テキスト ボックス 70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72" name="正方形/長方形 71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73" name="正方形/長方形 72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74" name="ひし形 73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76" name="正方形/長方形 75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fn=2*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fact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(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dirty="0"/>
            </a:p>
          </p:txBody>
        </p:sp>
        <p:cxnSp>
          <p:nvCxnSpPr>
            <p:cNvPr id="77" name="直線矢印コネクタ 76"/>
            <p:cNvCxnSpPr>
              <a:stCxn id="72" idx="2"/>
              <a:endCxn id="74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図形 78"/>
            <p:cNvCxnSpPr>
              <a:stCxn id="74" idx="3"/>
              <a:endCxn id="76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カギ線コネクタ 80"/>
            <p:cNvCxnSpPr>
              <a:stCxn id="76" idx="2"/>
              <a:endCxn id="73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テキスト ボックス 81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84" name="テキスト ボックス 83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85" name="正方形/長方形 84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2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6" name="正方形/長方形 85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1" name="右矢印 50"/>
          <p:cNvSpPr/>
          <p:nvPr/>
        </p:nvSpPr>
        <p:spPr>
          <a:xfrm>
            <a:off x="5429256" y="1928802"/>
            <a:ext cx="785818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rgbClr val="FF0000"/>
                </a:solidFill>
              </a:rPr>
              <a:t>fact(1)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grpSp>
        <p:nvGrpSpPr>
          <p:cNvPr id="5" name="グループ化 51"/>
          <p:cNvGrpSpPr/>
          <p:nvPr/>
        </p:nvGrpSpPr>
        <p:grpSpPr>
          <a:xfrm>
            <a:off x="6286512" y="1000108"/>
            <a:ext cx="2643206" cy="3071834"/>
            <a:chOff x="142844" y="428604"/>
            <a:chExt cx="2643206" cy="3071834"/>
          </a:xfrm>
        </p:grpSpPr>
        <p:sp>
          <p:nvSpPr>
            <p:cNvPr id="53" name="正方形/長方形 52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fact(1)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56" name="正方形/長方形 55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8" name="テキスト ボックス 57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59" name="正方形/長方形 58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正方形/長方形 59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1" name="正方形/長方形 60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63" name="テキスト ボックス 62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87" name="正方形/長方形 86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88" name="正方形/長方形 87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89" name="ひし形 88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90" name="正方形/長方形 89"/>
            <p:cNvSpPr/>
            <p:nvPr/>
          </p:nvSpPr>
          <p:spPr>
            <a:xfrm>
              <a:off x="214282" y="2143116"/>
              <a:ext cx="714380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fn=1;</a:t>
              </a:r>
              <a:endParaRPr kumimoji="1" lang="ja-JP" altLang="en-US" dirty="0"/>
            </a:p>
          </p:txBody>
        </p:sp>
        <p:sp>
          <p:nvSpPr>
            <p:cNvPr id="91" name="正方形/長方形 90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*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fact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(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-1);</a:t>
              </a:r>
              <a:endParaRPr kumimoji="1" lang="ja-JP" altLang="en-US" dirty="0"/>
            </a:p>
          </p:txBody>
        </p:sp>
        <p:cxnSp>
          <p:nvCxnSpPr>
            <p:cNvPr id="93" name="直線矢印コネクタ 92"/>
            <p:cNvCxnSpPr>
              <a:stCxn id="87" idx="2"/>
              <a:endCxn id="89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図形 93"/>
            <p:cNvCxnSpPr>
              <a:stCxn id="89" idx="1"/>
              <a:endCxn id="90" idx="0"/>
            </p:cNvCxnSpPr>
            <p:nvPr/>
          </p:nvCxnSpPr>
          <p:spPr>
            <a:xfrm rot="10800000" flipV="1">
              <a:off x="571472" y="1928802"/>
              <a:ext cx="214314" cy="214314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図形 94"/>
            <p:cNvCxnSpPr>
              <a:stCxn id="89" idx="3"/>
              <a:endCxn id="91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カギ線コネクタ 95"/>
            <p:cNvCxnSpPr>
              <a:stCxn id="90" idx="2"/>
              <a:endCxn id="88" idx="0"/>
            </p:cNvCxnSpPr>
            <p:nvPr/>
          </p:nvCxnSpPr>
          <p:spPr>
            <a:xfrm rot="16200000" flipH="1">
              <a:off x="910802" y="2160975"/>
              <a:ext cx="214314" cy="892975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カギ線コネクタ 96"/>
            <p:cNvCxnSpPr>
              <a:stCxn id="91" idx="2"/>
              <a:endCxn id="88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テキスト ボックス 97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solidFill>
                    <a:srgbClr val="FF0000"/>
                  </a:solidFill>
                </a:rPr>
                <a:t>yes</a:t>
              </a:r>
              <a:endParaRPr kumimoji="1" lang="ja-JP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99" name="テキスト ボックス 98"/>
            <p:cNvSpPr txBox="1"/>
            <p:nvPr/>
          </p:nvSpPr>
          <p:spPr>
            <a:xfrm>
              <a:off x="214282" y="1714488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no</a:t>
              </a:r>
              <a:endParaRPr kumimoji="1" lang="ja-JP" altLang="en-US" dirty="0"/>
            </a:p>
          </p:txBody>
        </p:sp>
        <p:sp>
          <p:nvSpPr>
            <p:cNvPr id="100" name="テキスト ボックス 99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101" name="正方形/長方形 100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chemeClr val="tx1"/>
                  </a:solidFill>
                </a:rPr>
                <a:t>1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02" name="正方形/長方形 101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27"/>
          <p:cNvGrpSpPr/>
          <p:nvPr/>
        </p:nvGrpSpPr>
        <p:grpSpPr>
          <a:xfrm>
            <a:off x="142844" y="142852"/>
            <a:ext cx="2643206" cy="3071834"/>
            <a:chOff x="142844" y="428604"/>
            <a:chExt cx="2643206" cy="3071834"/>
          </a:xfrm>
        </p:grpSpPr>
        <p:sp>
          <p:nvSpPr>
            <p:cNvPr id="6" name="正方形/長方形 5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fact(3)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4" name="正方形/長方形 3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31" name="ひし形 30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33" name="正方形/長方形 32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fn=3*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fact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(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dirty="0"/>
            </a:p>
          </p:txBody>
        </p:sp>
        <p:cxnSp>
          <p:nvCxnSpPr>
            <p:cNvPr id="35" name="直線矢印コネクタ 34"/>
            <p:cNvCxnSpPr>
              <a:stCxn id="29" idx="2"/>
              <a:endCxn id="31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図形 38"/>
            <p:cNvCxnSpPr>
              <a:stCxn id="31" idx="3"/>
              <a:endCxn id="33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カギ線コネクタ 42"/>
            <p:cNvCxnSpPr>
              <a:stCxn id="33" idx="2"/>
              <a:endCxn id="30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テキスト ボックス 53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92" name="テキスト ボックス 91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125" name="正方形/長方形 124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3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26" name="正方形/長方形 125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2" name="右矢印 61"/>
          <p:cNvSpPr/>
          <p:nvPr/>
        </p:nvSpPr>
        <p:spPr>
          <a:xfrm>
            <a:off x="2357422" y="1571612"/>
            <a:ext cx="785818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rgbClr val="FF0000"/>
                </a:solidFill>
              </a:rPr>
              <a:t>fact(2)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grpSp>
        <p:nvGrpSpPr>
          <p:cNvPr id="3" name="グループ化 62"/>
          <p:cNvGrpSpPr/>
          <p:nvPr/>
        </p:nvGrpSpPr>
        <p:grpSpPr>
          <a:xfrm>
            <a:off x="3214678" y="500042"/>
            <a:ext cx="2643206" cy="3071834"/>
            <a:chOff x="142844" y="428604"/>
            <a:chExt cx="2643206" cy="3071834"/>
          </a:xfrm>
        </p:grpSpPr>
        <p:sp>
          <p:nvSpPr>
            <p:cNvPr id="64" name="正方形/長方形 63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fact(2)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65" name="正方形/長方形 64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6" name="正方形/長方形 65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7" name="テキスト ボックス 66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68" name="正方形/長方形 67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9" name="正方形/長方形 68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0" name="正方形/長方形 69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71" name="テキスト ボックス 70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72" name="正方形/長方形 71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73" name="正方形/長方形 72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74" name="ひし形 73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76" name="正方形/長方形 75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fn=2*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fact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(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dirty="0"/>
            </a:p>
          </p:txBody>
        </p:sp>
        <p:cxnSp>
          <p:nvCxnSpPr>
            <p:cNvPr id="77" name="直線矢印コネクタ 76"/>
            <p:cNvCxnSpPr>
              <a:stCxn id="72" idx="2"/>
              <a:endCxn id="74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図形 78"/>
            <p:cNvCxnSpPr>
              <a:stCxn id="74" idx="3"/>
              <a:endCxn id="76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カギ線コネクタ 80"/>
            <p:cNvCxnSpPr>
              <a:stCxn id="76" idx="2"/>
              <a:endCxn id="73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テキスト ボックス 81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84" name="テキスト ボックス 83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85" name="正方形/長方形 84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2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6" name="正方形/長方形 85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1" name="右矢印 50"/>
          <p:cNvSpPr/>
          <p:nvPr/>
        </p:nvSpPr>
        <p:spPr>
          <a:xfrm>
            <a:off x="5429256" y="1928802"/>
            <a:ext cx="785818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rgbClr val="FF0000"/>
                </a:solidFill>
              </a:rPr>
              <a:t>fact(1)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grpSp>
        <p:nvGrpSpPr>
          <p:cNvPr id="5" name="グループ化 51"/>
          <p:cNvGrpSpPr/>
          <p:nvPr/>
        </p:nvGrpSpPr>
        <p:grpSpPr>
          <a:xfrm>
            <a:off x="6286512" y="1000108"/>
            <a:ext cx="2643206" cy="3071834"/>
            <a:chOff x="142844" y="428604"/>
            <a:chExt cx="2643206" cy="3071834"/>
          </a:xfrm>
        </p:grpSpPr>
        <p:sp>
          <p:nvSpPr>
            <p:cNvPr id="53" name="正方形/長方形 52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fact(1)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56" name="正方形/長方形 55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8" name="テキスト ボックス 57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59" name="正方形/長方形 58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正方形/長方形 59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1" name="正方形/長方形 60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63" name="テキスト ボックス 62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87" name="正方形/長方形 86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88" name="正方形/長方形 87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89" name="ひし形 88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91" name="正方形/長方形 90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fn=1*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fact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(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0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dirty="0"/>
            </a:p>
          </p:txBody>
        </p:sp>
        <p:cxnSp>
          <p:nvCxnSpPr>
            <p:cNvPr id="93" name="直線矢印コネクタ 92"/>
            <p:cNvCxnSpPr>
              <a:stCxn id="87" idx="2"/>
              <a:endCxn id="89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図形 94"/>
            <p:cNvCxnSpPr>
              <a:stCxn id="89" idx="3"/>
              <a:endCxn id="91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カギ線コネクタ 96"/>
            <p:cNvCxnSpPr>
              <a:stCxn id="91" idx="2"/>
              <a:endCxn id="88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テキスト ボックス 97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100" name="テキスト ボックス 99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101" name="正方形/長方形 100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chemeClr val="tx1"/>
                  </a:solidFill>
                </a:rPr>
                <a:t>1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02" name="正方形/長方形 101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3" name="右矢印 102"/>
          <p:cNvSpPr/>
          <p:nvPr/>
        </p:nvSpPr>
        <p:spPr>
          <a:xfrm rot="8420379">
            <a:off x="5394967" y="3447544"/>
            <a:ext cx="2080852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rgbClr val="FF0000"/>
                </a:solidFill>
              </a:rPr>
              <a:t>fact(0)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grpSp>
        <p:nvGrpSpPr>
          <p:cNvPr id="104" name="グループ化 103"/>
          <p:cNvGrpSpPr/>
          <p:nvPr/>
        </p:nvGrpSpPr>
        <p:grpSpPr>
          <a:xfrm>
            <a:off x="3000364" y="3643314"/>
            <a:ext cx="2643206" cy="3071834"/>
            <a:chOff x="142844" y="428604"/>
            <a:chExt cx="2643206" cy="3071834"/>
          </a:xfrm>
        </p:grpSpPr>
        <p:sp>
          <p:nvSpPr>
            <p:cNvPr id="105" name="正方形/長方形 104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fact(0)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106" name="正方形/長方形 105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7" name="正方形/長方形 106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8" name="テキスト ボックス 107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109" name="正方形/長方形 108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0" name="正方形/長方形 109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1" name="正方形/長方形 110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112" name="テキスト ボックス 111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113" name="正方形/長方形 112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n);</a:t>
              </a:r>
              <a:endParaRPr kumimoji="1" lang="ja-JP" altLang="en-US" sz="1200" dirty="0"/>
            </a:p>
          </p:txBody>
        </p:sp>
        <p:sp>
          <p:nvSpPr>
            <p:cNvPr id="114" name="正方形/長方形 113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115" name="ひし形 114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7030A0"/>
                  </a:solidFill>
                </a:rPr>
                <a:t>n&gt;0 ?</a:t>
              </a:r>
              <a:endParaRPr kumimoji="1" lang="ja-JP" altLang="en-US" sz="1200" dirty="0"/>
            </a:p>
          </p:txBody>
        </p:sp>
        <p:sp>
          <p:nvSpPr>
            <p:cNvPr id="116" name="正方形/長方形 115"/>
            <p:cNvSpPr/>
            <p:nvPr/>
          </p:nvSpPr>
          <p:spPr>
            <a:xfrm>
              <a:off x="214282" y="2143116"/>
              <a:ext cx="714380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fn=1;</a:t>
              </a:r>
              <a:endParaRPr kumimoji="1" lang="ja-JP" altLang="en-US" dirty="0"/>
            </a:p>
          </p:txBody>
        </p:sp>
        <p:sp>
          <p:nvSpPr>
            <p:cNvPr id="117" name="正方形/長方形 116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fn=n*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fact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(n-1);</a:t>
              </a:r>
              <a:endParaRPr kumimoji="1" lang="ja-JP" altLang="en-US" dirty="0"/>
            </a:p>
          </p:txBody>
        </p:sp>
        <p:cxnSp>
          <p:nvCxnSpPr>
            <p:cNvPr id="118" name="直線矢印コネクタ 117"/>
            <p:cNvCxnSpPr>
              <a:stCxn id="113" idx="2"/>
              <a:endCxn id="115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図形 118"/>
            <p:cNvCxnSpPr>
              <a:stCxn id="115" idx="1"/>
              <a:endCxn id="116" idx="0"/>
            </p:cNvCxnSpPr>
            <p:nvPr/>
          </p:nvCxnSpPr>
          <p:spPr>
            <a:xfrm rot="10800000" flipV="1">
              <a:off x="571472" y="1928802"/>
              <a:ext cx="214314" cy="214314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図形 119"/>
            <p:cNvCxnSpPr>
              <a:stCxn id="115" idx="3"/>
              <a:endCxn id="117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カギ線コネクタ 120"/>
            <p:cNvCxnSpPr>
              <a:stCxn id="116" idx="2"/>
              <a:endCxn id="114" idx="0"/>
            </p:cNvCxnSpPr>
            <p:nvPr/>
          </p:nvCxnSpPr>
          <p:spPr>
            <a:xfrm rot="16200000" flipH="1">
              <a:off x="910802" y="2160975"/>
              <a:ext cx="214314" cy="892975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カギ線コネクタ 121"/>
            <p:cNvCxnSpPr>
              <a:stCxn id="117" idx="2"/>
              <a:endCxn id="114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テキスト ボックス 122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124" name="テキスト ボックス 123"/>
            <p:cNvSpPr txBox="1"/>
            <p:nvPr/>
          </p:nvSpPr>
          <p:spPr>
            <a:xfrm>
              <a:off x="214282" y="1714488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no</a:t>
              </a:r>
              <a:endParaRPr kumimoji="1" lang="ja-JP" altLang="en-US" dirty="0"/>
            </a:p>
          </p:txBody>
        </p:sp>
        <p:sp>
          <p:nvSpPr>
            <p:cNvPr id="127" name="テキスト ボックス 126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128" name="正方形/長方形 127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0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sp>
          <p:nvSpPr>
            <p:cNvPr id="129" name="正方形/長方形 128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27"/>
          <p:cNvGrpSpPr/>
          <p:nvPr/>
        </p:nvGrpSpPr>
        <p:grpSpPr>
          <a:xfrm>
            <a:off x="142844" y="142852"/>
            <a:ext cx="2643206" cy="3071834"/>
            <a:chOff x="142844" y="428604"/>
            <a:chExt cx="2643206" cy="3071834"/>
          </a:xfrm>
        </p:grpSpPr>
        <p:sp>
          <p:nvSpPr>
            <p:cNvPr id="6" name="正方形/長方形 5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fact(3)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4" name="正方形/長方形 3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31" name="ひし形 30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33" name="正方形/長方形 32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fn=3*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fact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(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dirty="0"/>
            </a:p>
          </p:txBody>
        </p:sp>
        <p:cxnSp>
          <p:nvCxnSpPr>
            <p:cNvPr id="35" name="直線矢印コネクタ 34"/>
            <p:cNvCxnSpPr>
              <a:stCxn id="29" idx="2"/>
              <a:endCxn id="31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図形 38"/>
            <p:cNvCxnSpPr>
              <a:stCxn id="31" idx="3"/>
              <a:endCxn id="33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カギ線コネクタ 42"/>
            <p:cNvCxnSpPr>
              <a:stCxn id="33" idx="2"/>
              <a:endCxn id="30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テキスト ボックス 53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92" name="テキスト ボックス 91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125" name="正方形/長方形 124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3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26" name="正方形/長方形 125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2" name="右矢印 61"/>
          <p:cNvSpPr/>
          <p:nvPr/>
        </p:nvSpPr>
        <p:spPr>
          <a:xfrm>
            <a:off x="2357422" y="1571612"/>
            <a:ext cx="785818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rgbClr val="FF0000"/>
                </a:solidFill>
              </a:rPr>
              <a:t>fact(2)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grpSp>
        <p:nvGrpSpPr>
          <p:cNvPr id="3" name="グループ化 62"/>
          <p:cNvGrpSpPr/>
          <p:nvPr/>
        </p:nvGrpSpPr>
        <p:grpSpPr>
          <a:xfrm>
            <a:off x="3214678" y="500042"/>
            <a:ext cx="2643206" cy="3071834"/>
            <a:chOff x="142844" y="428604"/>
            <a:chExt cx="2643206" cy="3071834"/>
          </a:xfrm>
        </p:grpSpPr>
        <p:sp>
          <p:nvSpPr>
            <p:cNvPr id="64" name="正方形/長方形 63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fact(2)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65" name="正方形/長方形 64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6" name="正方形/長方形 65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7" name="テキスト ボックス 66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68" name="正方形/長方形 67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9" name="正方形/長方形 68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0" name="正方形/長方形 69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71" name="テキスト ボックス 70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72" name="正方形/長方形 71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73" name="正方形/長方形 72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74" name="ひし形 73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76" name="正方形/長方形 75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fn=2*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fact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(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dirty="0"/>
            </a:p>
          </p:txBody>
        </p:sp>
        <p:cxnSp>
          <p:nvCxnSpPr>
            <p:cNvPr id="77" name="直線矢印コネクタ 76"/>
            <p:cNvCxnSpPr>
              <a:stCxn id="72" idx="2"/>
              <a:endCxn id="74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図形 78"/>
            <p:cNvCxnSpPr>
              <a:stCxn id="74" idx="3"/>
              <a:endCxn id="76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カギ線コネクタ 80"/>
            <p:cNvCxnSpPr>
              <a:stCxn id="76" idx="2"/>
              <a:endCxn id="73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テキスト ボックス 81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84" name="テキスト ボックス 83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85" name="正方形/長方形 84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2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6" name="正方形/長方形 85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1" name="右矢印 50"/>
          <p:cNvSpPr/>
          <p:nvPr/>
        </p:nvSpPr>
        <p:spPr>
          <a:xfrm>
            <a:off x="5429256" y="1928802"/>
            <a:ext cx="785818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rgbClr val="FF0000"/>
                </a:solidFill>
              </a:rPr>
              <a:t>fact(1)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grpSp>
        <p:nvGrpSpPr>
          <p:cNvPr id="5" name="グループ化 51"/>
          <p:cNvGrpSpPr/>
          <p:nvPr/>
        </p:nvGrpSpPr>
        <p:grpSpPr>
          <a:xfrm>
            <a:off x="6286512" y="1000108"/>
            <a:ext cx="2643206" cy="3071834"/>
            <a:chOff x="142844" y="428604"/>
            <a:chExt cx="2643206" cy="3071834"/>
          </a:xfrm>
        </p:grpSpPr>
        <p:sp>
          <p:nvSpPr>
            <p:cNvPr id="53" name="正方形/長方形 52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fact(1)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56" name="正方形/長方形 55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8" name="テキスト ボックス 57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59" name="正方形/長方形 58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正方形/長方形 59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1" name="正方形/長方形 60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63" name="テキスト ボックス 62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87" name="正方形/長方形 86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88" name="正方形/長方形 87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89" name="ひし形 88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91" name="正方形/長方形 90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fn=1*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fact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(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0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dirty="0"/>
            </a:p>
          </p:txBody>
        </p:sp>
        <p:cxnSp>
          <p:nvCxnSpPr>
            <p:cNvPr id="93" name="直線矢印コネクタ 92"/>
            <p:cNvCxnSpPr>
              <a:stCxn id="87" idx="2"/>
              <a:endCxn id="89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図形 94"/>
            <p:cNvCxnSpPr>
              <a:stCxn id="89" idx="3"/>
              <a:endCxn id="91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カギ線コネクタ 96"/>
            <p:cNvCxnSpPr>
              <a:stCxn id="91" idx="2"/>
              <a:endCxn id="88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テキスト ボックス 97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100" name="テキスト ボックス 99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101" name="正方形/長方形 100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chemeClr val="tx1"/>
                  </a:solidFill>
                </a:rPr>
                <a:t>1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02" name="正方形/長方形 101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3" name="右矢印 102"/>
          <p:cNvSpPr/>
          <p:nvPr/>
        </p:nvSpPr>
        <p:spPr>
          <a:xfrm rot="8420379">
            <a:off x="5394967" y="3447544"/>
            <a:ext cx="2080852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rgbClr val="FF0000"/>
                </a:solidFill>
              </a:rPr>
              <a:t>fact(0)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grpSp>
        <p:nvGrpSpPr>
          <p:cNvPr id="7" name="グループ化 103"/>
          <p:cNvGrpSpPr/>
          <p:nvPr/>
        </p:nvGrpSpPr>
        <p:grpSpPr>
          <a:xfrm>
            <a:off x="3000364" y="3643314"/>
            <a:ext cx="2643206" cy="3071834"/>
            <a:chOff x="142844" y="428604"/>
            <a:chExt cx="2643206" cy="3071834"/>
          </a:xfrm>
        </p:grpSpPr>
        <p:sp>
          <p:nvSpPr>
            <p:cNvPr id="105" name="正方形/長方形 104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fact(0)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106" name="正方形/長方形 105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7" name="正方形/長方形 106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8" name="テキスト ボックス 107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109" name="正方形/長方形 108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0" name="正方形/長方形 109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1" name="正方形/長方形 110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112" name="テキスト ボックス 111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113" name="正方形/長方形 112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0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114" name="正方形/長方形 113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115" name="ひし形 114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0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116" name="正方形/長方形 115"/>
            <p:cNvSpPr/>
            <p:nvPr/>
          </p:nvSpPr>
          <p:spPr>
            <a:xfrm>
              <a:off x="214282" y="2143116"/>
              <a:ext cx="714380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fn=1;</a:t>
              </a:r>
              <a:endParaRPr kumimoji="1" lang="ja-JP" altLang="en-US" dirty="0"/>
            </a:p>
          </p:txBody>
        </p:sp>
        <p:sp>
          <p:nvSpPr>
            <p:cNvPr id="117" name="正方形/長方形 116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fn=n*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fact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(n-1);</a:t>
              </a:r>
              <a:endParaRPr kumimoji="1" lang="ja-JP" altLang="en-US" dirty="0"/>
            </a:p>
          </p:txBody>
        </p:sp>
        <p:cxnSp>
          <p:nvCxnSpPr>
            <p:cNvPr id="118" name="直線矢印コネクタ 117"/>
            <p:cNvCxnSpPr>
              <a:stCxn id="113" idx="2"/>
              <a:endCxn id="115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図形 118"/>
            <p:cNvCxnSpPr>
              <a:stCxn id="115" idx="1"/>
              <a:endCxn id="116" idx="0"/>
            </p:cNvCxnSpPr>
            <p:nvPr/>
          </p:nvCxnSpPr>
          <p:spPr>
            <a:xfrm rot="10800000" flipV="1">
              <a:off x="571472" y="1928802"/>
              <a:ext cx="214314" cy="214314"/>
            </a:xfrm>
            <a:prstGeom prst="bentConnector2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図形 119"/>
            <p:cNvCxnSpPr>
              <a:stCxn id="115" idx="3"/>
              <a:endCxn id="117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カギ線コネクタ 120"/>
            <p:cNvCxnSpPr>
              <a:stCxn id="116" idx="2"/>
              <a:endCxn id="114" idx="0"/>
            </p:cNvCxnSpPr>
            <p:nvPr/>
          </p:nvCxnSpPr>
          <p:spPr>
            <a:xfrm rot="16200000" flipH="1">
              <a:off x="910802" y="2160975"/>
              <a:ext cx="214314" cy="892975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カギ線コネクタ 121"/>
            <p:cNvCxnSpPr>
              <a:stCxn id="117" idx="2"/>
              <a:endCxn id="114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テキスト ボックス 122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124" name="テキスト ボックス 123"/>
            <p:cNvSpPr txBox="1"/>
            <p:nvPr/>
          </p:nvSpPr>
          <p:spPr>
            <a:xfrm>
              <a:off x="214282" y="1714488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solidFill>
                    <a:srgbClr val="FF0000"/>
                  </a:solidFill>
                </a:rPr>
                <a:t>no</a:t>
              </a:r>
              <a:endParaRPr kumimoji="1" lang="ja-JP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27" name="テキスト ボックス 126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128" name="正方形/長方形 127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0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29" name="正方形/長方形 128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27"/>
          <p:cNvGrpSpPr/>
          <p:nvPr/>
        </p:nvGrpSpPr>
        <p:grpSpPr>
          <a:xfrm>
            <a:off x="142844" y="142852"/>
            <a:ext cx="2643206" cy="3071834"/>
            <a:chOff x="142844" y="428604"/>
            <a:chExt cx="2643206" cy="3071834"/>
          </a:xfrm>
        </p:grpSpPr>
        <p:sp>
          <p:nvSpPr>
            <p:cNvPr id="6" name="正方形/長方形 5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fact(3)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4" name="正方形/長方形 3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31" name="ひし形 30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33" name="正方形/長方形 32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fn=3*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fact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(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dirty="0"/>
            </a:p>
          </p:txBody>
        </p:sp>
        <p:cxnSp>
          <p:nvCxnSpPr>
            <p:cNvPr id="35" name="直線矢印コネクタ 34"/>
            <p:cNvCxnSpPr>
              <a:stCxn id="29" idx="2"/>
              <a:endCxn id="31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図形 38"/>
            <p:cNvCxnSpPr>
              <a:stCxn id="31" idx="3"/>
              <a:endCxn id="33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カギ線コネクタ 42"/>
            <p:cNvCxnSpPr>
              <a:stCxn id="33" idx="2"/>
              <a:endCxn id="30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テキスト ボックス 53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92" name="テキスト ボックス 91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125" name="正方形/長方形 124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3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26" name="正方形/長方形 125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2" name="右矢印 61"/>
          <p:cNvSpPr/>
          <p:nvPr/>
        </p:nvSpPr>
        <p:spPr>
          <a:xfrm>
            <a:off x="2357422" y="1571612"/>
            <a:ext cx="785818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rgbClr val="FF0000"/>
                </a:solidFill>
              </a:rPr>
              <a:t>fact(2)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grpSp>
        <p:nvGrpSpPr>
          <p:cNvPr id="3" name="グループ化 62"/>
          <p:cNvGrpSpPr/>
          <p:nvPr/>
        </p:nvGrpSpPr>
        <p:grpSpPr>
          <a:xfrm>
            <a:off x="3214678" y="500042"/>
            <a:ext cx="2643206" cy="3071834"/>
            <a:chOff x="142844" y="428604"/>
            <a:chExt cx="2643206" cy="3071834"/>
          </a:xfrm>
        </p:grpSpPr>
        <p:sp>
          <p:nvSpPr>
            <p:cNvPr id="64" name="正方形/長方形 63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fact(2)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65" name="正方形/長方形 64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6" name="正方形/長方形 65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7" name="テキスト ボックス 66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68" name="正方形/長方形 67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9" name="正方形/長方形 68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0" name="正方形/長方形 69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71" name="テキスト ボックス 70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72" name="正方形/長方形 71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73" name="正方形/長方形 72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74" name="ひし形 73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76" name="正方形/長方形 75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fn=2*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fact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(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dirty="0"/>
            </a:p>
          </p:txBody>
        </p:sp>
        <p:cxnSp>
          <p:nvCxnSpPr>
            <p:cNvPr id="77" name="直線矢印コネクタ 76"/>
            <p:cNvCxnSpPr>
              <a:stCxn id="72" idx="2"/>
              <a:endCxn id="74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図形 78"/>
            <p:cNvCxnSpPr>
              <a:stCxn id="74" idx="3"/>
              <a:endCxn id="76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カギ線コネクタ 80"/>
            <p:cNvCxnSpPr>
              <a:stCxn id="76" idx="2"/>
              <a:endCxn id="73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テキスト ボックス 81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84" name="テキスト ボックス 83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85" name="正方形/長方形 84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2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6" name="正方形/長方形 85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1" name="右矢印 50"/>
          <p:cNvSpPr/>
          <p:nvPr/>
        </p:nvSpPr>
        <p:spPr>
          <a:xfrm>
            <a:off x="5429256" y="1928802"/>
            <a:ext cx="785818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rgbClr val="FF0000"/>
                </a:solidFill>
              </a:rPr>
              <a:t>fact(1)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grpSp>
        <p:nvGrpSpPr>
          <p:cNvPr id="5" name="グループ化 51"/>
          <p:cNvGrpSpPr/>
          <p:nvPr/>
        </p:nvGrpSpPr>
        <p:grpSpPr>
          <a:xfrm>
            <a:off x="6286512" y="1000108"/>
            <a:ext cx="2643206" cy="3071834"/>
            <a:chOff x="142844" y="428604"/>
            <a:chExt cx="2643206" cy="3071834"/>
          </a:xfrm>
        </p:grpSpPr>
        <p:sp>
          <p:nvSpPr>
            <p:cNvPr id="53" name="正方形/長方形 52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fact(1)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56" name="正方形/長方形 55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8" name="テキスト ボックス 57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59" name="正方形/長方形 58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正方形/長方形 59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1" name="正方形/長方形 60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63" name="テキスト ボックス 62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87" name="正方形/長方形 86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88" name="正方形/長方形 87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89" name="ひし形 88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91" name="正方形/長方形 90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fn=1*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fact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(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0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dirty="0"/>
            </a:p>
          </p:txBody>
        </p:sp>
        <p:cxnSp>
          <p:nvCxnSpPr>
            <p:cNvPr id="93" name="直線矢印コネクタ 92"/>
            <p:cNvCxnSpPr>
              <a:stCxn id="87" idx="2"/>
              <a:endCxn id="89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図形 94"/>
            <p:cNvCxnSpPr>
              <a:stCxn id="89" idx="3"/>
              <a:endCxn id="91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カギ線コネクタ 96"/>
            <p:cNvCxnSpPr>
              <a:stCxn id="91" idx="2"/>
              <a:endCxn id="88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テキスト ボックス 97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100" name="テキスト ボックス 99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101" name="正方形/長方形 100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chemeClr val="tx1"/>
                  </a:solidFill>
                </a:rPr>
                <a:t>1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02" name="正方形/長方形 101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3" name="右矢印 102"/>
          <p:cNvSpPr/>
          <p:nvPr/>
        </p:nvSpPr>
        <p:spPr>
          <a:xfrm rot="8420379">
            <a:off x="5394967" y="3447544"/>
            <a:ext cx="2080852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rgbClr val="FF0000"/>
                </a:solidFill>
              </a:rPr>
              <a:t>fact(0)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grpSp>
        <p:nvGrpSpPr>
          <p:cNvPr id="7" name="グループ化 103"/>
          <p:cNvGrpSpPr/>
          <p:nvPr/>
        </p:nvGrpSpPr>
        <p:grpSpPr>
          <a:xfrm>
            <a:off x="3000364" y="3643314"/>
            <a:ext cx="2643206" cy="3071834"/>
            <a:chOff x="142844" y="428604"/>
            <a:chExt cx="2643206" cy="3071834"/>
          </a:xfrm>
        </p:grpSpPr>
        <p:sp>
          <p:nvSpPr>
            <p:cNvPr id="105" name="正方形/長方形 104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fact(0)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106" name="正方形/長方形 105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7" name="正方形/長方形 106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8" name="テキスト ボックス 107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109" name="正方形/長方形 108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1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sp>
          <p:nvSpPr>
            <p:cNvPr id="110" name="正方形/長方形 109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1" name="正方形/長方形 110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112" name="テキスト ボックス 111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113" name="正方形/長方形 112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0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114" name="正方形/長方形 113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115" name="ひし形 114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0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116" name="正方形/長方形 115"/>
            <p:cNvSpPr/>
            <p:nvPr/>
          </p:nvSpPr>
          <p:spPr>
            <a:xfrm>
              <a:off x="214282" y="2143116"/>
              <a:ext cx="714380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FF0000"/>
                  </a:solidFill>
                </a:rPr>
                <a:t>fn=1;</a:t>
              </a:r>
              <a:endParaRPr kumimoji="1" lang="ja-JP" altLang="en-US" dirty="0">
                <a:solidFill>
                  <a:srgbClr val="FF0000"/>
                </a:solidFill>
              </a:endParaRPr>
            </a:p>
          </p:txBody>
        </p:sp>
        <p:cxnSp>
          <p:nvCxnSpPr>
            <p:cNvPr id="118" name="直線矢印コネクタ 117"/>
            <p:cNvCxnSpPr>
              <a:stCxn id="113" idx="2"/>
              <a:endCxn id="115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図形 118"/>
            <p:cNvCxnSpPr>
              <a:stCxn id="115" idx="1"/>
              <a:endCxn id="116" idx="0"/>
            </p:cNvCxnSpPr>
            <p:nvPr/>
          </p:nvCxnSpPr>
          <p:spPr>
            <a:xfrm rot="10800000" flipV="1">
              <a:off x="571472" y="1928802"/>
              <a:ext cx="214314" cy="214314"/>
            </a:xfrm>
            <a:prstGeom prst="bentConnector2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カギ線コネクタ 120"/>
            <p:cNvCxnSpPr>
              <a:stCxn id="116" idx="2"/>
              <a:endCxn id="114" idx="0"/>
            </p:cNvCxnSpPr>
            <p:nvPr/>
          </p:nvCxnSpPr>
          <p:spPr>
            <a:xfrm rot="16200000" flipH="1">
              <a:off x="910802" y="2160975"/>
              <a:ext cx="214314" cy="892975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テキスト ボックス 123"/>
            <p:cNvSpPr txBox="1"/>
            <p:nvPr/>
          </p:nvSpPr>
          <p:spPr>
            <a:xfrm>
              <a:off x="214282" y="1714488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solidFill>
                    <a:srgbClr val="FF0000"/>
                  </a:solidFill>
                </a:rPr>
                <a:t>no</a:t>
              </a:r>
              <a:endParaRPr kumimoji="1" lang="ja-JP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27" name="テキスト ボックス 126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128" name="正方形/長方形 127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0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29" name="正方形/長方形 128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27"/>
          <p:cNvGrpSpPr/>
          <p:nvPr/>
        </p:nvGrpSpPr>
        <p:grpSpPr>
          <a:xfrm>
            <a:off x="142844" y="142852"/>
            <a:ext cx="2643206" cy="3071834"/>
            <a:chOff x="142844" y="428604"/>
            <a:chExt cx="2643206" cy="3071834"/>
          </a:xfrm>
        </p:grpSpPr>
        <p:sp>
          <p:nvSpPr>
            <p:cNvPr id="6" name="正方形/長方形 5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fact(3)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4" name="正方形/長方形 3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31" name="ひし形 30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33" name="正方形/長方形 32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fn=3*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fact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(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dirty="0"/>
            </a:p>
          </p:txBody>
        </p:sp>
        <p:cxnSp>
          <p:nvCxnSpPr>
            <p:cNvPr id="35" name="直線矢印コネクタ 34"/>
            <p:cNvCxnSpPr>
              <a:stCxn id="29" idx="2"/>
              <a:endCxn id="31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図形 38"/>
            <p:cNvCxnSpPr>
              <a:stCxn id="31" idx="3"/>
              <a:endCxn id="33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カギ線コネクタ 42"/>
            <p:cNvCxnSpPr>
              <a:stCxn id="33" idx="2"/>
              <a:endCxn id="30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テキスト ボックス 53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92" name="テキスト ボックス 91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125" name="正方形/長方形 124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3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26" name="正方形/長方形 125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2" name="右矢印 61"/>
          <p:cNvSpPr/>
          <p:nvPr/>
        </p:nvSpPr>
        <p:spPr>
          <a:xfrm>
            <a:off x="2357422" y="1571612"/>
            <a:ext cx="785818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rgbClr val="FF0000"/>
                </a:solidFill>
              </a:rPr>
              <a:t>fact(2)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grpSp>
        <p:nvGrpSpPr>
          <p:cNvPr id="3" name="グループ化 62"/>
          <p:cNvGrpSpPr/>
          <p:nvPr/>
        </p:nvGrpSpPr>
        <p:grpSpPr>
          <a:xfrm>
            <a:off x="3214678" y="500042"/>
            <a:ext cx="2643206" cy="3071834"/>
            <a:chOff x="142844" y="428604"/>
            <a:chExt cx="2643206" cy="3071834"/>
          </a:xfrm>
        </p:grpSpPr>
        <p:sp>
          <p:nvSpPr>
            <p:cNvPr id="64" name="正方形/長方形 63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fact(2)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65" name="正方形/長方形 64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6" name="正方形/長方形 65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7" name="テキスト ボックス 66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68" name="正方形/長方形 67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9" name="正方形/長方形 68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0" name="正方形/長方形 69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71" name="テキスト ボックス 70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72" name="正方形/長方形 71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73" name="正方形/長方形 72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74" name="ひし形 73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76" name="正方形/長方形 75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fn=2*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fact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(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dirty="0"/>
            </a:p>
          </p:txBody>
        </p:sp>
        <p:cxnSp>
          <p:nvCxnSpPr>
            <p:cNvPr id="77" name="直線矢印コネクタ 76"/>
            <p:cNvCxnSpPr>
              <a:stCxn id="72" idx="2"/>
              <a:endCxn id="74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図形 78"/>
            <p:cNvCxnSpPr>
              <a:stCxn id="74" idx="3"/>
              <a:endCxn id="76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カギ線コネクタ 80"/>
            <p:cNvCxnSpPr>
              <a:stCxn id="76" idx="2"/>
              <a:endCxn id="73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テキスト ボックス 81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84" name="テキスト ボックス 83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85" name="正方形/長方形 84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2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6" name="正方形/長方形 85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1" name="右矢印 50"/>
          <p:cNvSpPr/>
          <p:nvPr/>
        </p:nvSpPr>
        <p:spPr>
          <a:xfrm>
            <a:off x="5429256" y="1928802"/>
            <a:ext cx="785818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rgbClr val="FF0000"/>
                </a:solidFill>
              </a:rPr>
              <a:t>fact(1)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grpSp>
        <p:nvGrpSpPr>
          <p:cNvPr id="5" name="グループ化 51"/>
          <p:cNvGrpSpPr/>
          <p:nvPr/>
        </p:nvGrpSpPr>
        <p:grpSpPr>
          <a:xfrm>
            <a:off x="6286512" y="1000108"/>
            <a:ext cx="2643206" cy="3071834"/>
            <a:chOff x="142844" y="428604"/>
            <a:chExt cx="2643206" cy="3071834"/>
          </a:xfrm>
        </p:grpSpPr>
        <p:sp>
          <p:nvSpPr>
            <p:cNvPr id="53" name="正方形/長方形 52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fact(1)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56" name="正方形/長方形 55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8" name="テキスト ボックス 57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59" name="正方形/長方形 58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正方形/長方形 59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1" name="正方形/長方形 60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63" name="テキスト ボックス 62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87" name="正方形/長方形 86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88" name="正方形/長方形 87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89" name="ひし形 88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91" name="正方形/長方形 90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*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fact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(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0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dirty="0"/>
            </a:p>
          </p:txBody>
        </p:sp>
        <p:cxnSp>
          <p:nvCxnSpPr>
            <p:cNvPr id="93" name="直線矢印コネクタ 92"/>
            <p:cNvCxnSpPr>
              <a:stCxn id="87" idx="2"/>
              <a:endCxn id="89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図形 94"/>
            <p:cNvCxnSpPr>
              <a:stCxn id="89" idx="3"/>
              <a:endCxn id="91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カギ線コネクタ 96"/>
            <p:cNvCxnSpPr>
              <a:stCxn id="91" idx="2"/>
              <a:endCxn id="88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テキスト ボックス 97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100" name="テキスト ボックス 99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101" name="正方形/長方形 100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chemeClr val="tx1"/>
                  </a:solidFill>
                </a:rPr>
                <a:t>1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02" name="正方形/長方形 101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3" name="右矢印 102"/>
          <p:cNvSpPr/>
          <p:nvPr/>
        </p:nvSpPr>
        <p:spPr>
          <a:xfrm rot="8420379">
            <a:off x="5394967" y="3447544"/>
            <a:ext cx="2080852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rgbClr val="FF0000"/>
                </a:solidFill>
              </a:rPr>
              <a:t>fact(0)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grpSp>
        <p:nvGrpSpPr>
          <p:cNvPr id="7" name="グループ化 103"/>
          <p:cNvGrpSpPr/>
          <p:nvPr/>
        </p:nvGrpSpPr>
        <p:grpSpPr>
          <a:xfrm>
            <a:off x="3000364" y="3643314"/>
            <a:ext cx="2643206" cy="3071834"/>
            <a:chOff x="142844" y="428604"/>
            <a:chExt cx="2643206" cy="3071834"/>
          </a:xfrm>
        </p:grpSpPr>
        <p:sp>
          <p:nvSpPr>
            <p:cNvPr id="105" name="正方形/長方形 104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fact(0)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106" name="正方形/長方形 105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7" name="正方形/長方形 106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8" name="テキスト ボックス 107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109" name="正方形/長方形 108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1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sp>
          <p:nvSpPr>
            <p:cNvPr id="110" name="正方形/長方形 109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1" name="正方形/長方形 110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112" name="テキスト ボックス 111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113" name="正方形/長方形 112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0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114" name="正方形/長方形 113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(%d)==%d\n”,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0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,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115" name="ひし形 114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0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116" name="正方形/長方形 115"/>
            <p:cNvSpPr/>
            <p:nvPr/>
          </p:nvSpPr>
          <p:spPr>
            <a:xfrm>
              <a:off x="214282" y="2143116"/>
              <a:ext cx="714380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FF0000"/>
                  </a:solidFill>
                </a:rPr>
                <a:t>fn=1;</a:t>
              </a:r>
              <a:endParaRPr kumimoji="1" lang="ja-JP" altLang="en-US" dirty="0">
                <a:solidFill>
                  <a:srgbClr val="FF0000"/>
                </a:solidFill>
              </a:endParaRPr>
            </a:p>
          </p:txBody>
        </p:sp>
        <p:cxnSp>
          <p:nvCxnSpPr>
            <p:cNvPr id="118" name="直線矢印コネクタ 117"/>
            <p:cNvCxnSpPr>
              <a:stCxn id="113" idx="2"/>
              <a:endCxn id="115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図形 118"/>
            <p:cNvCxnSpPr>
              <a:stCxn id="115" idx="1"/>
              <a:endCxn id="116" idx="0"/>
            </p:cNvCxnSpPr>
            <p:nvPr/>
          </p:nvCxnSpPr>
          <p:spPr>
            <a:xfrm rot="10800000" flipV="1">
              <a:off x="571472" y="1928802"/>
              <a:ext cx="214314" cy="214314"/>
            </a:xfrm>
            <a:prstGeom prst="bentConnector2">
              <a:avLst/>
            </a:prstGeom>
            <a:ln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カギ線コネクタ 120"/>
            <p:cNvCxnSpPr>
              <a:stCxn id="116" idx="2"/>
              <a:endCxn id="114" idx="0"/>
            </p:cNvCxnSpPr>
            <p:nvPr/>
          </p:nvCxnSpPr>
          <p:spPr>
            <a:xfrm rot="16200000" flipH="1">
              <a:off x="910802" y="2160975"/>
              <a:ext cx="214314" cy="892975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テキスト ボックス 123"/>
            <p:cNvSpPr txBox="1"/>
            <p:nvPr/>
          </p:nvSpPr>
          <p:spPr>
            <a:xfrm>
              <a:off x="214282" y="1714488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solidFill>
                    <a:srgbClr val="FF0000"/>
                  </a:solidFill>
                </a:rPr>
                <a:t>no</a:t>
              </a:r>
              <a:endParaRPr kumimoji="1" lang="ja-JP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27" name="テキスト ボックス 126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128" name="正方形/長方形 127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0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29" name="正方形/長方形 128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1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27"/>
          <p:cNvGrpSpPr/>
          <p:nvPr/>
        </p:nvGrpSpPr>
        <p:grpSpPr>
          <a:xfrm>
            <a:off x="142844" y="142852"/>
            <a:ext cx="2643206" cy="3071834"/>
            <a:chOff x="142844" y="428604"/>
            <a:chExt cx="2643206" cy="3071834"/>
          </a:xfrm>
        </p:grpSpPr>
        <p:sp>
          <p:nvSpPr>
            <p:cNvPr id="6" name="正方形/長方形 5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fact(3)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4" name="正方形/長方形 3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31" name="ひし形 30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33" name="正方形/長方形 32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fn=3*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fact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(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dirty="0"/>
            </a:p>
          </p:txBody>
        </p:sp>
        <p:cxnSp>
          <p:nvCxnSpPr>
            <p:cNvPr id="35" name="直線矢印コネクタ 34"/>
            <p:cNvCxnSpPr>
              <a:stCxn id="29" idx="2"/>
              <a:endCxn id="31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図形 38"/>
            <p:cNvCxnSpPr>
              <a:stCxn id="31" idx="3"/>
              <a:endCxn id="33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カギ線コネクタ 42"/>
            <p:cNvCxnSpPr>
              <a:stCxn id="33" idx="2"/>
              <a:endCxn id="30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テキスト ボックス 53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92" name="テキスト ボックス 91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125" name="正方形/長方形 124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3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26" name="正方形/長方形 125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2" name="右矢印 61"/>
          <p:cNvSpPr/>
          <p:nvPr/>
        </p:nvSpPr>
        <p:spPr>
          <a:xfrm>
            <a:off x="2357422" y="1571612"/>
            <a:ext cx="785818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rgbClr val="FF0000"/>
                </a:solidFill>
              </a:rPr>
              <a:t>fact(2)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grpSp>
        <p:nvGrpSpPr>
          <p:cNvPr id="3" name="グループ化 62"/>
          <p:cNvGrpSpPr/>
          <p:nvPr/>
        </p:nvGrpSpPr>
        <p:grpSpPr>
          <a:xfrm>
            <a:off x="3214678" y="500042"/>
            <a:ext cx="2643206" cy="3071834"/>
            <a:chOff x="142844" y="428604"/>
            <a:chExt cx="2643206" cy="3071834"/>
          </a:xfrm>
        </p:grpSpPr>
        <p:sp>
          <p:nvSpPr>
            <p:cNvPr id="64" name="正方形/長方形 63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fact(2)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65" name="正方形/長方形 64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6" name="正方形/長方形 65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7" name="テキスト ボックス 66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68" name="正方形/長方形 67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9" name="正方形/長方形 68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0" name="正方形/長方形 69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71" name="テキスト ボックス 70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72" name="正方形/長方形 71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73" name="正方形/長方形 72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74" name="ひし形 73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76" name="正方形/長方形 75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fn=2*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fact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(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dirty="0"/>
            </a:p>
          </p:txBody>
        </p:sp>
        <p:cxnSp>
          <p:nvCxnSpPr>
            <p:cNvPr id="77" name="直線矢印コネクタ 76"/>
            <p:cNvCxnSpPr>
              <a:stCxn id="72" idx="2"/>
              <a:endCxn id="74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図形 78"/>
            <p:cNvCxnSpPr>
              <a:stCxn id="74" idx="3"/>
              <a:endCxn id="76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カギ線コネクタ 80"/>
            <p:cNvCxnSpPr>
              <a:stCxn id="76" idx="2"/>
              <a:endCxn id="73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テキスト ボックス 81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84" name="テキスト ボックス 83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85" name="正方形/長方形 84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2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6" name="正方形/長方形 85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1" name="右矢印 50"/>
          <p:cNvSpPr/>
          <p:nvPr/>
        </p:nvSpPr>
        <p:spPr>
          <a:xfrm>
            <a:off x="5429256" y="1928802"/>
            <a:ext cx="785818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rgbClr val="FF0000"/>
                </a:solidFill>
              </a:rPr>
              <a:t>fact(1)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grpSp>
        <p:nvGrpSpPr>
          <p:cNvPr id="5" name="グループ化 51"/>
          <p:cNvGrpSpPr/>
          <p:nvPr/>
        </p:nvGrpSpPr>
        <p:grpSpPr>
          <a:xfrm>
            <a:off x="6286512" y="1000108"/>
            <a:ext cx="2643206" cy="3071834"/>
            <a:chOff x="142844" y="428604"/>
            <a:chExt cx="2643206" cy="3071834"/>
          </a:xfrm>
        </p:grpSpPr>
        <p:sp>
          <p:nvSpPr>
            <p:cNvPr id="53" name="正方形/長方形 52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fact(1)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56" name="正方形/長方形 55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8" name="テキスト ボックス 57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59" name="正方形/長方形 58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正方形/長方形 59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1" name="正方形/長方形 60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63" name="テキスト ボックス 62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87" name="正方形/長方形 86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88" name="正方形/長方形 87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89" name="ひし形 88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91" name="正方形/長方形 90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fn=1*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fact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(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0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dirty="0"/>
            </a:p>
          </p:txBody>
        </p:sp>
        <p:cxnSp>
          <p:nvCxnSpPr>
            <p:cNvPr id="93" name="直線矢印コネクタ 92"/>
            <p:cNvCxnSpPr>
              <a:stCxn id="87" idx="2"/>
              <a:endCxn id="89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図形 94"/>
            <p:cNvCxnSpPr>
              <a:stCxn id="89" idx="3"/>
              <a:endCxn id="91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カギ線コネクタ 96"/>
            <p:cNvCxnSpPr>
              <a:stCxn id="91" idx="2"/>
              <a:endCxn id="88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テキスト ボックス 97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100" name="テキスト ボックス 99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101" name="正方形/長方形 100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chemeClr val="tx1"/>
                  </a:solidFill>
                </a:rPr>
                <a:t>1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02" name="正方形/長方形 101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" name="グループ化 103"/>
          <p:cNvGrpSpPr/>
          <p:nvPr/>
        </p:nvGrpSpPr>
        <p:grpSpPr>
          <a:xfrm>
            <a:off x="3000364" y="3643314"/>
            <a:ext cx="2643206" cy="3071834"/>
            <a:chOff x="142844" y="428604"/>
            <a:chExt cx="2643206" cy="3071834"/>
          </a:xfrm>
        </p:grpSpPr>
        <p:sp>
          <p:nvSpPr>
            <p:cNvPr id="105" name="正方形/長方形 104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fact(0)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106" name="正方形/長方形 105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7" name="正方形/長方形 106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8" name="テキスト ボックス 107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109" name="正方形/長方形 108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1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sp>
          <p:nvSpPr>
            <p:cNvPr id="110" name="正方形/長方形 109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1" name="正方形/長方形 110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112" name="テキスト ボックス 111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113" name="正方形/長方形 112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0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114" name="正方形/長方形 113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(%d)==%d\n”,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0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,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115" name="ひし形 114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0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116" name="正方形/長方形 115"/>
            <p:cNvSpPr/>
            <p:nvPr/>
          </p:nvSpPr>
          <p:spPr>
            <a:xfrm>
              <a:off x="214282" y="2143116"/>
              <a:ext cx="714380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FF0000"/>
                  </a:solidFill>
                </a:rPr>
                <a:t>fn=1;</a:t>
              </a:r>
              <a:endParaRPr kumimoji="1" lang="ja-JP" altLang="en-US" dirty="0">
                <a:solidFill>
                  <a:srgbClr val="FF0000"/>
                </a:solidFill>
              </a:endParaRPr>
            </a:p>
          </p:txBody>
        </p:sp>
        <p:cxnSp>
          <p:nvCxnSpPr>
            <p:cNvPr id="118" name="直線矢印コネクタ 117"/>
            <p:cNvCxnSpPr>
              <a:stCxn id="113" idx="2"/>
              <a:endCxn id="115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図形 118"/>
            <p:cNvCxnSpPr>
              <a:stCxn id="115" idx="1"/>
              <a:endCxn id="116" idx="0"/>
            </p:cNvCxnSpPr>
            <p:nvPr/>
          </p:nvCxnSpPr>
          <p:spPr>
            <a:xfrm rot="10800000" flipV="1">
              <a:off x="571472" y="1928802"/>
              <a:ext cx="214314" cy="214314"/>
            </a:xfrm>
            <a:prstGeom prst="bentConnector2">
              <a:avLst/>
            </a:prstGeom>
            <a:ln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カギ線コネクタ 120"/>
            <p:cNvCxnSpPr>
              <a:stCxn id="116" idx="2"/>
              <a:endCxn id="114" idx="0"/>
            </p:cNvCxnSpPr>
            <p:nvPr/>
          </p:nvCxnSpPr>
          <p:spPr>
            <a:xfrm rot="16200000" flipH="1">
              <a:off x="910802" y="2160975"/>
              <a:ext cx="214314" cy="892975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テキスト ボックス 123"/>
            <p:cNvSpPr txBox="1"/>
            <p:nvPr/>
          </p:nvSpPr>
          <p:spPr>
            <a:xfrm>
              <a:off x="214282" y="1714488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solidFill>
                    <a:srgbClr val="FF0000"/>
                  </a:solidFill>
                </a:rPr>
                <a:t>no</a:t>
              </a:r>
              <a:endParaRPr kumimoji="1" lang="ja-JP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27" name="テキスト ボックス 126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128" name="正方形/長方形 127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0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29" name="正方形/長方形 128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1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04" name="右矢印 103"/>
          <p:cNvSpPr/>
          <p:nvPr/>
        </p:nvSpPr>
        <p:spPr>
          <a:xfrm rot="18548288">
            <a:off x="4720332" y="4628323"/>
            <a:ext cx="4358791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rgbClr val="FF0000"/>
                </a:solidFill>
              </a:rPr>
              <a:t>fact(0)=1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27"/>
          <p:cNvGrpSpPr/>
          <p:nvPr/>
        </p:nvGrpSpPr>
        <p:grpSpPr>
          <a:xfrm>
            <a:off x="142844" y="142852"/>
            <a:ext cx="2643206" cy="3071834"/>
            <a:chOff x="142844" y="428604"/>
            <a:chExt cx="2643206" cy="3071834"/>
          </a:xfrm>
        </p:grpSpPr>
        <p:sp>
          <p:nvSpPr>
            <p:cNvPr id="6" name="正方形/長方形 5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fact(3)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4" name="正方形/長方形 3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31" name="ひし形 30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33" name="正方形/長方形 32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fn=3*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fact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(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dirty="0"/>
            </a:p>
          </p:txBody>
        </p:sp>
        <p:cxnSp>
          <p:nvCxnSpPr>
            <p:cNvPr id="35" name="直線矢印コネクタ 34"/>
            <p:cNvCxnSpPr>
              <a:stCxn id="29" idx="2"/>
              <a:endCxn id="31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図形 38"/>
            <p:cNvCxnSpPr>
              <a:stCxn id="31" idx="3"/>
              <a:endCxn id="33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カギ線コネクタ 42"/>
            <p:cNvCxnSpPr>
              <a:stCxn id="33" idx="2"/>
              <a:endCxn id="30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テキスト ボックス 53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92" name="テキスト ボックス 91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125" name="正方形/長方形 124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3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26" name="正方形/長方形 125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2" name="右矢印 61"/>
          <p:cNvSpPr/>
          <p:nvPr/>
        </p:nvSpPr>
        <p:spPr>
          <a:xfrm>
            <a:off x="2357422" y="1571612"/>
            <a:ext cx="785818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rgbClr val="FF0000"/>
                </a:solidFill>
              </a:rPr>
              <a:t>fact(2)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grpSp>
        <p:nvGrpSpPr>
          <p:cNvPr id="3" name="グループ化 62"/>
          <p:cNvGrpSpPr/>
          <p:nvPr/>
        </p:nvGrpSpPr>
        <p:grpSpPr>
          <a:xfrm>
            <a:off x="3214678" y="500042"/>
            <a:ext cx="2643206" cy="3071834"/>
            <a:chOff x="142844" y="428604"/>
            <a:chExt cx="2643206" cy="3071834"/>
          </a:xfrm>
        </p:grpSpPr>
        <p:sp>
          <p:nvSpPr>
            <p:cNvPr id="64" name="正方形/長方形 63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fact(2)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65" name="正方形/長方形 64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6" name="正方形/長方形 65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7" name="テキスト ボックス 66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68" name="正方形/長方形 67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9" name="正方形/長方形 68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0" name="正方形/長方形 69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71" name="テキスト ボックス 70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72" name="正方形/長方形 71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73" name="正方形/長方形 72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74" name="ひし形 73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76" name="正方形/長方形 75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fn=2*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fact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(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dirty="0"/>
            </a:p>
          </p:txBody>
        </p:sp>
        <p:cxnSp>
          <p:nvCxnSpPr>
            <p:cNvPr id="77" name="直線矢印コネクタ 76"/>
            <p:cNvCxnSpPr>
              <a:stCxn id="72" idx="2"/>
              <a:endCxn id="74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図形 78"/>
            <p:cNvCxnSpPr>
              <a:stCxn id="74" idx="3"/>
              <a:endCxn id="76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カギ線コネクタ 80"/>
            <p:cNvCxnSpPr>
              <a:stCxn id="76" idx="2"/>
              <a:endCxn id="73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テキスト ボックス 81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84" name="テキスト ボックス 83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85" name="正方形/長方形 84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2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6" name="正方形/長方形 85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1" name="右矢印 50"/>
          <p:cNvSpPr/>
          <p:nvPr/>
        </p:nvSpPr>
        <p:spPr>
          <a:xfrm>
            <a:off x="5429256" y="1928802"/>
            <a:ext cx="785818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rgbClr val="FF0000"/>
                </a:solidFill>
              </a:rPr>
              <a:t>fact(1)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grpSp>
        <p:nvGrpSpPr>
          <p:cNvPr id="5" name="グループ化 51"/>
          <p:cNvGrpSpPr/>
          <p:nvPr/>
        </p:nvGrpSpPr>
        <p:grpSpPr>
          <a:xfrm>
            <a:off x="6286512" y="1000108"/>
            <a:ext cx="2643206" cy="3071834"/>
            <a:chOff x="142844" y="428604"/>
            <a:chExt cx="2643206" cy="3071834"/>
          </a:xfrm>
        </p:grpSpPr>
        <p:sp>
          <p:nvSpPr>
            <p:cNvPr id="53" name="正方形/長方形 52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fact(1)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56" name="正方形/長方形 55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8" name="テキスト ボックス 57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59" name="正方形/長方形 58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正方形/長方形 59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1" name="正方形/長方形 60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63" name="テキスト ボックス 62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87" name="正方形/長方形 86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88" name="正方形/長方形 87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89" name="ひし形 88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91" name="正方形/長方形 90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fn=1* 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;</a:t>
              </a:r>
              <a:endParaRPr kumimoji="1" lang="ja-JP" altLang="en-US" dirty="0"/>
            </a:p>
          </p:txBody>
        </p:sp>
        <p:cxnSp>
          <p:nvCxnSpPr>
            <p:cNvPr id="93" name="直線矢印コネクタ 92"/>
            <p:cNvCxnSpPr>
              <a:stCxn id="87" idx="2"/>
              <a:endCxn id="89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図形 94"/>
            <p:cNvCxnSpPr>
              <a:stCxn id="89" idx="3"/>
              <a:endCxn id="91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カギ線コネクタ 96"/>
            <p:cNvCxnSpPr>
              <a:stCxn id="91" idx="2"/>
              <a:endCxn id="88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テキスト ボックス 97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100" name="テキスト ボックス 99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101" name="正方形/長方形 100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chemeClr val="tx1"/>
                  </a:solidFill>
                </a:rPr>
                <a:t>1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02" name="正方形/長方形 101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" name="グループ化 103"/>
          <p:cNvGrpSpPr/>
          <p:nvPr/>
        </p:nvGrpSpPr>
        <p:grpSpPr>
          <a:xfrm>
            <a:off x="3000364" y="3643314"/>
            <a:ext cx="2643206" cy="3071834"/>
            <a:chOff x="142844" y="428604"/>
            <a:chExt cx="2643206" cy="3071834"/>
          </a:xfrm>
        </p:grpSpPr>
        <p:sp>
          <p:nvSpPr>
            <p:cNvPr id="105" name="正方形/長方形 104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fact(0)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106" name="正方形/長方形 105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7" name="正方形/長方形 106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8" name="テキスト ボックス 107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109" name="正方形/長方形 108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1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sp>
          <p:nvSpPr>
            <p:cNvPr id="110" name="正方形/長方形 109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1" name="正方形/長方形 110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112" name="テキスト ボックス 111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113" name="正方形/長方形 112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0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114" name="正方形/長方形 113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(%d)==%d\n”,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0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,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115" name="ひし形 114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0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116" name="正方形/長方形 115"/>
            <p:cNvSpPr/>
            <p:nvPr/>
          </p:nvSpPr>
          <p:spPr>
            <a:xfrm>
              <a:off x="214282" y="2143116"/>
              <a:ext cx="714380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FF0000"/>
                  </a:solidFill>
                </a:rPr>
                <a:t>fn=1;</a:t>
              </a:r>
              <a:endParaRPr kumimoji="1" lang="ja-JP" altLang="en-US" dirty="0">
                <a:solidFill>
                  <a:srgbClr val="FF0000"/>
                </a:solidFill>
              </a:endParaRPr>
            </a:p>
          </p:txBody>
        </p:sp>
        <p:cxnSp>
          <p:nvCxnSpPr>
            <p:cNvPr id="118" name="直線矢印コネクタ 117"/>
            <p:cNvCxnSpPr>
              <a:stCxn id="113" idx="2"/>
              <a:endCxn id="115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図形 118"/>
            <p:cNvCxnSpPr>
              <a:stCxn id="115" idx="1"/>
              <a:endCxn id="116" idx="0"/>
            </p:cNvCxnSpPr>
            <p:nvPr/>
          </p:nvCxnSpPr>
          <p:spPr>
            <a:xfrm rot="10800000" flipV="1">
              <a:off x="571472" y="1928802"/>
              <a:ext cx="214314" cy="214314"/>
            </a:xfrm>
            <a:prstGeom prst="bentConnector2">
              <a:avLst/>
            </a:prstGeom>
            <a:ln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カギ線コネクタ 120"/>
            <p:cNvCxnSpPr>
              <a:stCxn id="116" idx="2"/>
              <a:endCxn id="114" idx="0"/>
            </p:cNvCxnSpPr>
            <p:nvPr/>
          </p:nvCxnSpPr>
          <p:spPr>
            <a:xfrm rot="16200000" flipH="1">
              <a:off x="910802" y="2160975"/>
              <a:ext cx="214314" cy="892975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テキスト ボックス 123"/>
            <p:cNvSpPr txBox="1"/>
            <p:nvPr/>
          </p:nvSpPr>
          <p:spPr>
            <a:xfrm>
              <a:off x="214282" y="1714488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solidFill>
                    <a:srgbClr val="FF0000"/>
                  </a:solidFill>
                </a:rPr>
                <a:t>no</a:t>
              </a:r>
              <a:endParaRPr kumimoji="1" lang="ja-JP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27" name="テキスト ボックス 126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128" name="正方形/長方形 127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0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29" name="正方形/長方形 128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1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04" name="右矢印 103"/>
          <p:cNvSpPr/>
          <p:nvPr/>
        </p:nvSpPr>
        <p:spPr>
          <a:xfrm rot="18548288">
            <a:off x="4720332" y="4628323"/>
            <a:ext cx="4358791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rgbClr val="FF0000"/>
                </a:solidFill>
              </a:rPr>
              <a:t>fact(0)=1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27"/>
          <p:cNvGrpSpPr/>
          <p:nvPr/>
        </p:nvGrpSpPr>
        <p:grpSpPr>
          <a:xfrm>
            <a:off x="142844" y="142852"/>
            <a:ext cx="2643206" cy="3071834"/>
            <a:chOff x="142844" y="428604"/>
            <a:chExt cx="2643206" cy="3071834"/>
          </a:xfrm>
        </p:grpSpPr>
        <p:sp>
          <p:nvSpPr>
            <p:cNvPr id="6" name="正方形/長方形 5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fact(3)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4" name="正方形/長方形 3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31" name="ひし形 30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33" name="正方形/長方形 32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fn=3*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fact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(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dirty="0"/>
            </a:p>
          </p:txBody>
        </p:sp>
        <p:cxnSp>
          <p:nvCxnSpPr>
            <p:cNvPr id="35" name="直線矢印コネクタ 34"/>
            <p:cNvCxnSpPr>
              <a:stCxn id="29" idx="2"/>
              <a:endCxn id="31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図形 38"/>
            <p:cNvCxnSpPr>
              <a:stCxn id="31" idx="3"/>
              <a:endCxn id="33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カギ線コネクタ 42"/>
            <p:cNvCxnSpPr>
              <a:stCxn id="33" idx="2"/>
              <a:endCxn id="30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テキスト ボックス 53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92" name="テキスト ボックス 91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125" name="正方形/長方形 124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3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26" name="正方形/長方形 125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2" name="右矢印 61"/>
          <p:cNvSpPr/>
          <p:nvPr/>
        </p:nvSpPr>
        <p:spPr>
          <a:xfrm>
            <a:off x="2357422" y="1571612"/>
            <a:ext cx="785818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rgbClr val="FF0000"/>
                </a:solidFill>
              </a:rPr>
              <a:t>fact(2)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grpSp>
        <p:nvGrpSpPr>
          <p:cNvPr id="3" name="グループ化 62"/>
          <p:cNvGrpSpPr/>
          <p:nvPr/>
        </p:nvGrpSpPr>
        <p:grpSpPr>
          <a:xfrm>
            <a:off x="3214678" y="500042"/>
            <a:ext cx="2643206" cy="3071834"/>
            <a:chOff x="142844" y="428604"/>
            <a:chExt cx="2643206" cy="3071834"/>
          </a:xfrm>
        </p:grpSpPr>
        <p:sp>
          <p:nvSpPr>
            <p:cNvPr id="64" name="正方形/長方形 63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fact(2)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65" name="正方形/長方形 64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6" name="正方形/長方形 65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7" name="テキスト ボックス 66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68" name="正方形/長方形 67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9" name="正方形/長方形 68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0" name="正方形/長方形 69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71" name="テキスト ボックス 70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72" name="正方形/長方形 71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73" name="正方形/長方形 72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74" name="ひし形 73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76" name="正方形/長方形 75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fn=2*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fact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(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dirty="0"/>
            </a:p>
          </p:txBody>
        </p:sp>
        <p:cxnSp>
          <p:nvCxnSpPr>
            <p:cNvPr id="77" name="直線矢印コネクタ 76"/>
            <p:cNvCxnSpPr>
              <a:stCxn id="72" idx="2"/>
              <a:endCxn id="74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図形 78"/>
            <p:cNvCxnSpPr>
              <a:stCxn id="74" idx="3"/>
              <a:endCxn id="76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カギ線コネクタ 80"/>
            <p:cNvCxnSpPr>
              <a:stCxn id="76" idx="2"/>
              <a:endCxn id="73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テキスト ボックス 81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84" name="テキスト ボックス 83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85" name="正方形/長方形 84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2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6" name="正方形/長方形 85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1" name="右矢印 50"/>
          <p:cNvSpPr/>
          <p:nvPr/>
        </p:nvSpPr>
        <p:spPr>
          <a:xfrm>
            <a:off x="5429256" y="1928802"/>
            <a:ext cx="785818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rgbClr val="FF0000"/>
                </a:solidFill>
              </a:rPr>
              <a:t>fact(1)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grpSp>
        <p:nvGrpSpPr>
          <p:cNvPr id="5" name="グループ化 51"/>
          <p:cNvGrpSpPr/>
          <p:nvPr/>
        </p:nvGrpSpPr>
        <p:grpSpPr>
          <a:xfrm>
            <a:off x="6286512" y="1000108"/>
            <a:ext cx="2643206" cy="3071834"/>
            <a:chOff x="142844" y="428604"/>
            <a:chExt cx="2643206" cy="3071834"/>
          </a:xfrm>
        </p:grpSpPr>
        <p:sp>
          <p:nvSpPr>
            <p:cNvPr id="53" name="正方形/長方形 52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fact(1)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56" name="正方形/長方形 55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8" name="テキスト ボックス 57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59" name="正方形/長方形 58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1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sp>
          <p:nvSpPr>
            <p:cNvPr id="60" name="正方形/長方形 59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1" name="正方形/長方形 60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63" name="テキスト ボックス 62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87" name="正方形/長方形 86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88" name="正方形/長方形 87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89" name="ひし形 88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91" name="正方形/長方形 90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FF0000"/>
                  </a:solidFill>
                </a:rPr>
                <a:t>fn= 1;</a:t>
              </a:r>
              <a:endParaRPr kumimoji="1" lang="ja-JP" altLang="en-US" dirty="0">
                <a:solidFill>
                  <a:srgbClr val="FF0000"/>
                </a:solidFill>
              </a:endParaRPr>
            </a:p>
          </p:txBody>
        </p:sp>
        <p:cxnSp>
          <p:nvCxnSpPr>
            <p:cNvPr id="93" name="直線矢印コネクタ 92"/>
            <p:cNvCxnSpPr>
              <a:stCxn id="87" idx="2"/>
              <a:endCxn id="89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図形 94"/>
            <p:cNvCxnSpPr>
              <a:stCxn id="89" idx="3"/>
              <a:endCxn id="91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カギ線コネクタ 96"/>
            <p:cNvCxnSpPr>
              <a:stCxn id="91" idx="2"/>
              <a:endCxn id="88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テキスト ボックス 97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100" name="テキスト ボックス 99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101" name="正方形/長方形 100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chemeClr val="tx1"/>
                  </a:solidFill>
                </a:rPr>
                <a:t>1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02" name="正方形/長方形 101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27"/>
          <p:cNvGrpSpPr/>
          <p:nvPr/>
        </p:nvGrpSpPr>
        <p:grpSpPr>
          <a:xfrm>
            <a:off x="142844" y="142852"/>
            <a:ext cx="2643206" cy="3071834"/>
            <a:chOff x="142844" y="428604"/>
            <a:chExt cx="2643206" cy="3071834"/>
          </a:xfrm>
        </p:grpSpPr>
        <p:sp>
          <p:nvSpPr>
            <p:cNvPr id="6" name="正方形/長方形 5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fact(3)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4" name="正方形/長方形 3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31" name="ひし形 30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33" name="正方形/長方形 32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fn=3*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fact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(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dirty="0"/>
            </a:p>
          </p:txBody>
        </p:sp>
        <p:cxnSp>
          <p:nvCxnSpPr>
            <p:cNvPr id="35" name="直線矢印コネクタ 34"/>
            <p:cNvCxnSpPr>
              <a:stCxn id="29" idx="2"/>
              <a:endCxn id="31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図形 38"/>
            <p:cNvCxnSpPr>
              <a:stCxn id="31" idx="3"/>
              <a:endCxn id="33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カギ線コネクタ 42"/>
            <p:cNvCxnSpPr>
              <a:stCxn id="33" idx="2"/>
              <a:endCxn id="30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テキスト ボックス 53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92" name="テキスト ボックス 91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125" name="正方形/長方形 124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3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26" name="正方形/長方形 125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2" name="右矢印 61"/>
          <p:cNvSpPr/>
          <p:nvPr/>
        </p:nvSpPr>
        <p:spPr>
          <a:xfrm>
            <a:off x="2357422" y="1571612"/>
            <a:ext cx="785818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rgbClr val="FF0000"/>
                </a:solidFill>
              </a:rPr>
              <a:t>fact(2)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grpSp>
        <p:nvGrpSpPr>
          <p:cNvPr id="3" name="グループ化 62"/>
          <p:cNvGrpSpPr/>
          <p:nvPr/>
        </p:nvGrpSpPr>
        <p:grpSpPr>
          <a:xfrm>
            <a:off x="3214678" y="500042"/>
            <a:ext cx="2643206" cy="3071834"/>
            <a:chOff x="142844" y="428604"/>
            <a:chExt cx="2643206" cy="3071834"/>
          </a:xfrm>
        </p:grpSpPr>
        <p:sp>
          <p:nvSpPr>
            <p:cNvPr id="64" name="正方形/長方形 63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fact(2)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65" name="正方形/長方形 64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6" name="正方形/長方形 65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7" name="テキスト ボックス 66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68" name="正方形/長方形 67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9" name="正方形/長方形 68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0" name="正方形/長方形 69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71" name="テキスト ボックス 70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72" name="正方形/長方形 71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73" name="正方形/長方形 72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74" name="ひし形 73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76" name="正方形/長方形 75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fn=2*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fact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(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dirty="0"/>
            </a:p>
          </p:txBody>
        </p:sp>
        <p:cxnSp>
          <p:nvCxnSpPr>
            <p:cNvPr id="77" name="直線矢印コネクタ 76"/>
            <p:cNvCxnSpPr>
              <a:stCxn id="72" idx="2"/>
              <a:endCxn id="74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図形 78"/>
            <p:cNvCxnSpPr>
              <a:stCxn id="74" idx="3"/>
              <a:endCxn id="76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カギ線コネクタ 80"/>
            <p:cNvCxnSpPr>
              <a:stCxn id="76" idx="2"/>
              <a:endCxn id="73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テキスト ボックス 81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84" name="テキスト ボックス 83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85" name="正方形/長方形 84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2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6" name="正方形/長方形 85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1" name="右矢印 50"/>
          <p:cNvSpPr/>
          <p:nvPr/>
        </p:nvSpPr>
        <p:spPr>
          <a:xfrm>
            <a:off x="5429256" y="1928802"/>
            <a:ext cx="785818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rgbClr val="FF0000"/>
                </a:solidFill>
              </a:rPr>
              <a:t>fact(1)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grpSp>
        <p:nvGrpSpPr>
          <p:cNvPr id="5" name="グループ化 51"/>
          <p:cNvGrpSpPr/>
          <p:nvPr/>
        </p:nvGrpSpPr>
        <p:grpSpPr>
          <a:xfrm>
            <a:off x="6286512" y="1000108"/>
            <a:ext cx="2643206" cy="3071834"/>
            <a:chOff x="142844" y="428604"/>
            <a:chExt cx="2643206" cy="3071834"/>
          </a:xfrm>
        </p:grpSpPr>
        <p:sp>
          <p:nvSpPr>
            <p:cNvPr id="53" name="正方形/長方形 52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fact(1)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56" name="正方形/長方形 55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8" name="テキスト ボックス 57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59" name="正方形/長方形 58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1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sp>
          <p:nvSpPr>
            <p:cNvPr id="60" name="正方形/長方形 59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1" name="正方形/長方形 60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63" name="テキスト ボックス 62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87" name="正方形/長方形 86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88" name="正方形/長方形 87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(%d)==%d\n”,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,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89" name="ひし形 88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91" name="正方形/長方形 90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FF0000"/>
                  </a:solidFill>
                </a:rPr>
                <a:t>fn= 1;</a:t>
              </a:r>
              <a:endParaRPr kumimoji="1" lang="ja-JP" altLang="en-US" dirty="0">
                <a:solidFill>
                  <a:srgbClr val="FF0000"/>
                </a:solidFill>
              </a:endParaRPr>
            </a:p>
          </p:txBody>
        </p:sp>
        <p:cxnSp>
          <p:nvCxnSpPr>
            <p:cNvPr id="93" name="直線矢印コネクタ 92"/>
            <p:cNvCxnSpPr>
              <a:stCxn id="87" idx="2"/>
              <a:endCxn id="89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図形 94"/>
            <p:cNvCxnSpPr>
              <a:stCxn id="89" idx="3"/>
              <a:endCxn id="91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カギ線コネクタ 96"/>
            <p:cNvCxnSpPr>
              <a:stCxn id="91" idx="2"/>
              <a:endCxn id="88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テキスト ボックス 97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100" name="テキスト ボックス 99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101" name="正方形/長方形 100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chemeClr val="tx1"/>
                  </a:solidFill>
                </a:rPr>
                <a:t>1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02" name="正方形/長方形 101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1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4357686" y="785794"/>
            <a:ext cx="4071966" cy="9286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42844" y="1571612"/>
            <a:ext cx="3956019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B050"/>
                </a:solidFill>
              </a:rPr>
              <a:t>int</a:t>
            </a:r>
            <a:r>
              <a:rPr kumimoji="1" lang="en-US" altLang="ja-JP" dirty="0" smtClean="0"/>
              <a:t> </a:t>
            </a:r>
            <a:r>
              <a:rPr kumimoji="1" lang="en-US" altLang="ja-JP" dirty="0" smtClean="0">
                <a:solidFill>
                  <a:srgbClr val="FF0000"/>
                </a:solidFill>
              </a:rPr>
              <a:t>fact</a:t>
            </a:r>
            <a:r>
              <a:rPr kumimoji="1" lang="en-US" altLang="ja-JP" dirty="0" smtClean="0"/>
              <a:t>(</a:t>
            </a:r>
            <a:r>
              <a:rPr kumimoji="1" lang="en-US" altLang="ja-JP" dirty="0" err="1" smtClean="0">
                <a:solidFill>
                  <a:srgbClr val="0070C0"/>
                </a:solidFill>
              </a:rPr>
              <a:t>int</a:t>
            </a:r>
            <a:r>
              <a:rPr kumimoji="1" lang="en-US" altLang="ja-JP" dirty="0" smtClean="0">
                <a:solidFill>
                  <a:srgbClr val="0070C0"/>
                </a:solidFill>
              </a:rPr>
              <a:t> n</a:t>
            </a:r>
            <a:r>
              <a:rPr kumimoji="1" lang="en-US" altLang="ja-JP" dirty="0" smtClean="0"/>
              <a:t>)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>
                <a:solidFill>
                  <a:srgbClr val="FFC000"/>
                </a:solidFill>
              </a:rPr>
              <a:t>int</a:t>
            </a:r>
            <a:r>
              <a:rPr lang="en-US" altLang="ja-JP" dirty="0" smtClean="0">
                <a:solidFill>
                  <a:srgbClr val="FFC000"/>
                </a:solidFill>
              </a:rPr>
              <a:t> fn;</a:t>
            </a:r>
          </a:p>
          <a:p>
            <a:endParaRPr kumimoji="1" lang="en-US" altLang="ja-JP" dirty="0"/>
          </a:p>
          <a:p>
            <a:r>
              <a:rPr lang="en-US" altLang="ja-JP" dirty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7030A0"/>
                </a:solidFill>
              </a:rPr>
              <a:t>   </a:t>
            </a:r>
            <a:r>
              <a:rPr lang="en-US" altLang="ja-JP" dirty="0" err="1" smtClean="0">
                <a:solidFill>
                  <a:srgbClr val="7030A0"/>
                </a:solidFill>
              </a:rPr>
              <a:t>printf</a:t>
            </a:r>
            <a:r>
              <a:rPr lang="en-US" altLang="ja-JP" dirty="0" smtClean="0">
                <a:solidFill>
                  <a:srgbClr val="7030A0"/>
                </a:solidFill>
              </a:rPr>
              <a:t>(“Call   :fact(%d)\n”, n);</a:t>
            </a:r>
          </a:p>
          <a:p>
            <a:endParaRPr lang="en-US" altLang="ja-JP" dirty="0" smtClean="0">
              <a:solidFill>
                <a:srgbClr val="7030A0"/>
              </a:solidFill>
            </a:endParaRPr>
          </a:p>
          <a:p>
            <a:r>
              <a:rPr lang="en-US" altLang="ja-JP" dirty="0" smtClean="0">
                <a:solidFill>
                  <a:srgbClr val="7030A0"/>
                </a:solidFill>
              </a:rPr>
              <a:t>    if(n&gt;0)</a:t>
            </a:r>
          </a:p>
          <a:p>
            <a:r>
              <a:rPr lang="en-US" altLang="ja-JP" dirty="0" smtClean="0">
                <a:solidFill>
                  <a:srgbClr val="7030A0"/>
                </a:solidFill>
              </a:rPr>
              <a:t>        fn=n*</a:t>
            </a:r>
            <a:r>
              <a:rPr lang="en-US" altLang="ja-JP" dirty="0" smtClean="0">
                <a:solidFill>
                  <a:srgbClr val="FF0000"/>
                </a:solidFill>
              </a:rPr>
              <a:t>fact</a:t>
            </a:r>
            <a:r>
              <a:rPr lang="en-US" altLang="ja-JP" dirty="0" smtClean="0">
                <a:solidFill>
                  <a:srgbClr val="7030A0"/>
                </a:solidFill>
              </a:rPr>
              <a:t>(n-1);</a:t>
            </a:r>
          </a:p>
          <a:p>
            <a:r>
              <a:rPr lang="en-US" altLang="ja-JP" dirty="0" smtClean="0">
                <a:solidFill>
                  <a:srgbClr val="7030A0"/>
                </a:solidFill>
              </a:rPr>
              <a:t>    else</a:t>
            </a:r>
          </a:p>
          <a:p>
            <a:r>
              <a:rPr lang="en-US" altLang="ja-JP" dirty="0" smtClean="0">
                <a:solidFill>
                  <a:srgbClr val="7030A0"/>
                </a:solidFill>
              </a:rPr>
              <a:t>        fn=1;</a:t>
            </a:r>
          </a:p>
          <a:p>
            <a:endParaRPr lang="en-US" altLang="ja-JP" dirty="0" smtClean="0">
              <a:solidFill>
                <a:srgbClr val="7030A0"/>
              </a:solidFill>
            </a:endParaRPr>
          </a:p>
          <a:p>
            <a:r>
              <a:rPr lang="en-US" altLang="ja-JP" dirty="0" smtClean="0">
                <a:solidFill>
                  <a:srgbClr val="7030A0"/>
                </a:solidFill>
              </a:rPr>
              <a:t>    </a:t>
            </a:r>
            <a:r>
              <a:rPr lang="en-US" altLang="ja-JP" dirty="0" err="1" smtClean="0">
                <a:solidFill>
                  <a:srgbClr val="7030A0"/>
                </a:solidFill>
              </a:rPr>
              <a:t>printf</a:t>
            </a:r>
            <a:r>
              <a:rPr lang="en-US" altLang="ja-JP" dirty="0" smtClean="0">
                <a:solidFill>
                  <a:srgbClr val="7030A0"/>
                </a:solidFill>
              </a:rPr>
              <a:t>(“</a:t>
            </a:r>
            <a:r>
              <a:rPr lang="en-US" altLang="ja-JP" dirty="0" err="1" smtClean="0">
                <a:solidFill>
                  <a:srgbClr val="7030A0"/>
                </a:solidFill>
              </a:rPr>
              <a:t>Return:fact</a:t>
            </a:r>
            <a:r>
              <a:rPr lang="en-US" altLang="ja-JP" dirty="0" smtClean="0">
                <a:solidFill>
                  <a:srgbClr val="7030A0"/>
                </a:solidFill>
              </a:rPr>
              <a:t>(%d)==%d\</a:t>
            </a:r>
            <a:r>
              <a:rPr lang="en-US" altLang="ja-JP" dirty="0" err="1" smtClean="0">
                <a:solidFill>
                  <a:srgbClr val="7030A0"/>
                </a:solidFill>
              </a:rPr>
              <a:t>n”,n,fn</a:t>
            </a:r>
            <a:r>
              <a:rPr lang="en-US" altLang="ja-JP" dirty="0" smtClean="0">
                <a:solidFill>
                  <a:srgbClr val="7030A0"/>
                </a:solidFill>
              </a:rPr>
              <a:t>);</a:t>
            </a:r>
          </a:p>
          <a:p>
            <a:endParaRPr kumimoji="1" lang="en-US" altLang="ja-JP" dirty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lang="en-US" altLang="ja-JP" dirty="0" smtClean="0">
                <a:solidFill>
                  <a:srgbClr val="00B050"/>
                </a:solidFill>
              </a:rPr>
              <a:t>return fn;</a:t>
            </a:r>
          </a:p>
          <a:p>
            <a:r>
              <a:rPr kumimoji="1" lang="en-US" altLang="ja-JP" dirty="0" smtClean="0"/>
              <a:t>}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4286248" y="285728"/>
            <a:ext cx="35067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B050"/>
                </a:solidFill>
              </a:rPr>
              <a:t>戻り値が</a:t>
            </a:r>
            <a:r>
              <a:rPr lang="en-US" altLang="ja-JP" sz="2400" dirty="0" err="1" smtClean="0">
                <a:solidFill>
                  <a:srgbClr val="00B050"/>
                </a:solidFill>
              </a:rPr>
              <a:t>int</a:t>
            </a:r>
            <a:r>
              <a:rPr lang="ja-JP" altLang="en-US" sz="2400" dirty="0" smtClean="0">
                <a:solidFill>
                  <a:srgbClr val="00B050"/>
                </a:solidFill>
              </a:rPr>
              <a:t>型の関数 </a:t>
            </a:r>
            <a:r>
              <a:rPr lang="en-US" altLang="ja-JP" sz="2400" dirty="0" smtClean="0">
                <a:solidFill>
                  <a:srgbClr val="FF0000"/>
                </a:solidFill>
              </a:rPr>
              <a:t>fact</a:t>
            </a:r>
            <a:r>
              <a:rPr lang="en-US" altLang="ja-JP" sz="2400" dirty="0" smtClean="0"/>
              <a:t> 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6215074" y="857232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直線矢印コネクタ 8"/>
          <p:cNvCxnSpPr/>
          <p:nvPr/>
        </p:nvCxnSpPr>
        <p:spPr>
          <a:xfrm>
            <a:off x="6215074" y="1428736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/>
          <p:cNvSpPr txBox="1"/>
          <p:nvPr/>
        </p:nvSpPr>
        <p:spPr>
          <a:xfrm>
            <a:off x="6572264" y="1285860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70C0"/>
                </a:solidFill>
              </a:rPr>
              <a:t>int</a:t>
            </a:r>
            <a:r>
              <a:rPr kumimoji="1" lang="en-US" altLang="ja-JP" dirty="0" smtClean="0">
                <a:solidFill>
                  <a:srgbClr val="0070C0"/>
                </a:solidFill>
              </a:rPr>
              <a:t> </a:t>
            </a:r>
            <a:r>
              <a:rPr kumimoji="1" lang="ja-JP" altLang="en-US" dirty="0" smtClean="0">
                <a:solidFill>
                  <a:srgbClr val="0070C0"/>
                </a:solidFill>
              </a:rPr>
              <a:t>型</a:t>
            </a:r>
            <a:r>
              <a:rPr kumimoji="1" lang="en-US" altLang="ja-JP" dirty="0" smtClean="0">
                <a:solidFill>
                  <a:srgbClr val="0070C0"/>
                </a:solidFill>
              </a:rPr>
              <a:t>(32bit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786314" y="857232"/>
            <a:ext cx="1091966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</a:t>
            </a:r>
            <a:r>
              <a:rPr lang="en-US" altLang="ja-JP" sz="2400" dirty="0" smtClean="0">
                <a:solidFill>
                  <a:srgbClr val="0070C0"/>
                </a:solidFill>
              </a:rPr>
              <a:t>n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4357686" y="1714488"/>
            <a:ext cx="4071966" cy="10001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572000" y="1785926"/>
            <a:ext cx="1417696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FFC000"/>
                </a:solidFill>
              </a:rPr>
              <a:t>（自動）変数 </a:t>
            </a:r>
            <a:endParaRPr lang="en-US" altLang="ja-JP" dirty="0" smtClean="0">
              <a:solidFill>
                <a:srgbClr val="FFC000"/>
              </a:solidFill>
            </a:endParaRPr>
          </a:p>
          <a:p>
            <a:pPr algn="r"/>
            <a:r>
              <a:rPr lang="en-US" altLang="ja-JP" dirty="0" smtClean="0">
                <a:solidFill>
                  <a:srgbClr val="FFC000"/>
                </a:solidFill>
              </a:rPr>
              <a:t>fn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6215074" y="1857364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" name="直線矢印コネクタ 15"/>
          <p:cNvCxnSpPr/>
          <p:nvPr/>
        </p:nvCxnSpPr>
        <p:spPr>
          <a:xfrm>
            <a:off x="6215074" y="2428868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6572264" y="2285992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FFC000"/>
                </a:solidFill>
              </a:rPr>
              <a:t>int</a:t>
            </a:r>
            <a:r>
              <a:rPr kumimoji="1" lang="en-US" altLang="ja-JP" dirty="0" smtClean="0">
                <a:solidFill>
                  <a:srgbClr val="FFC000"/>
                </a:solidFill>
              </a:rPr>
              <a:t> </a:t>
            </a:r>
            <a:r>
              <a:rPr kumimoji="1" lang="ja-JP" altLang="en-US" dirty="0" smtClean="0">
                <a:solidFill>
                  <a:srgbClr val="FFC000"/>
                </a:solidFill>
              </a:rPr>
              <a:t>型</a:t>
            </a:r>
            <a:r>
              <a:rPr kumimoji="1" lang="en-US" altLang="ja-JP" dirty="0" smtClean="0">
                <a:solidFill>
                  <a:srgbClr val="FFC000"/>
                </a:solidFill>
              </a:rPr>
              <a:t>(32bit)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357686" y="2714620"/>
            <a:ext cx="4071966" cy="28575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正方形/長方形 19"/>
          <p:cNvSpPr/>
          <p:nvPr/>
        </p:nvSpPr>
        <p:spPr>
          <a:xfrm>
            <a:off x="4357686" y="5572140"/>
            <a:ext cx="4071966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572000" y="5857892"/>
            <a:ext cx="88254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return</a:t>
            </a:r>
            <a:r>
              <a:rPr lang="ja-JP" altLang="en-US" dirty="0" smtClean="0">
                <a:solidFill>
                  <a:srgbClr val="00B050"/>
                </a:solidFill>
              </a:rPr>
              <a:t> 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6072198" y="5857892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矢印コネクタ 24"/>
          <p:cNvCxnSpPr/>
          <p:nvPr/>
        </p:nvCxnSpPr>
        <p:spPr>
          <a:xfrm>
            <a:off x="6072198" y="6500834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6429388" y="6357958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B050"/>
                </a:solidFill>
              </a:rPr>
              <a:t>int</a:t>
            </a:r>
            <a:r>
              <a:rPr kumimoji="1" lang="en-US" altLang="ja-JP" dirty="0" smtClean="0">
                <a:solidFill>
                  <a:srgbClr val="00B050"/>
                </a:solidFill>
              </a:rPr>
              <a:t> </a:t>
            </a:r>
            <a:r>
              <a:rPr kumimoji="1" lang="ja-JP" altLang="en-US" dirty="0" smtClean="0">
                <a:solidFill>
                  <a:srgbClr val="00B050"/>
                </a:solidFill>
              </a:rPr>
              <a:t>型</a:t>
            </a:r>
            <a:r>
              <a:rPr kumimoji="1" lang="en-US" altLang="ja-JP" dirty="0" smtClean="0">
                <a:solidFill>
                  <a:srgbClr val="00B050"/>
                </a:solidFill>
              </a:rPr>
              <a:t>(32bit)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4714876" y="2928934"/>
            <a:ext cx="3286148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dirty="0" err="1" smtClean="0">
                <a:solidFill>
                  <a:srgbClr val="7030A0"/>
                </a:solidFill>
              </a:rPr>
              <a:t>printf</a:t>
            </a:r>
            <a:r>
              <a:rPr lang="en-US" altLang="ja-JP" dirty="0" smtClean="0">
                <a:solidFill>
                  <a:srgbClr val="7030A0"/>
                </a:solidFill>
              </a:rPr>
              <a:t>(“Call   :fact(%d)\n”, n);</a:t>
            </a:r>
            <a:endParaRPr kumimoji="1" lang="ja-JP" altLang="en-US" dirty="0"/>
          </a:p>
        </p:txBody>
      </p:sp>
      <p:sp>
        <p:nvSpPr>
          <p:cNvPr id="30" name="正方形/長方形 29"/>
          <p:cNvSpPr/>
          <p:nvPr/>
        </p:nvSpPr>
        <p:spPr>
          <a:xfrm>
            <a:off x="4429124" y="4857760"/>
            <a:ext cx="392909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7030A0"/>
                </a:solidFill>
              </a:rPr>
              <a:t>printf</a:t>
            </a:r>
            <a:r>
              <a:rPr lang="en-US" altLang="ja-JP" dirty="0" smtClean="0">
                <a:solidFill>
                  <a:srgbClr val="7030A0"/>
                </a:solidFill>
              </a:rPr>
              <a:t>(“</a:t>
            </a:r>
            <a:r>
              <a:rPr lang="en-US" altLang="ja-JP" dirty="0" err="1" smtClean="0">
                <a:solidFill>
                  <a:srgbClr val="7030A0"/>
                </a:solidFill>
              </a:rPr>
              <a:t>Return:fact</a:t>
            </a:r>
            <a:r>
              <a:rPr lang="en-US" altLang="ja-JP" dirty="0" smtClean="0">
                <a:solidFill>
                  <a:srgbClr val="7030A0"/>
                </a:solidFill>
              </a:rPr>
              <a:t>(%d)==%d\</a:t>
            </a:r>
            <a:r>
              <a:rPr lang="en-US" altLang="ja-JP" dirty="0" err="1" smtClean="0">
                <a:solidFill>
                  <a:srgbClr val="7030A0"/>
                </a:solidFill>
              </a:rPr>
              <a:t>n”,n,fn</a:t>
            </a:r>
            <a:r>
              <a:rPr lang="en-US" altLang="ja-JP" dirty="0" smtClean="0">
                <a:solidFill>
                  <a:srgbClr val="7030A0"/>
                </a:solidFill>
              </a:rPr>
              <a:t>);</a:t>
            </a:r>
            <a:endParaRPr kumimoji="1" lang="ja-JP" altLang="en-US" dirty="0"/>
          </a:p>
        </p:txBody>
      </p:sp>
      <p:sp>
        <p:nvSpPr>
          <p:cNvPr id="31" name="ひし形 30"/>
          <p:cNvSpPr/>
          <p:nvPr/>
        </p:nvSpPr>
        <p:spPr>
          <a:xfrm>
            <a:off x="5643570" y="3429000"/>
            <a:ext cx="1428760" cy="571504"/>
          </a:xfrm>
          <a:prstGeom prst="diamond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7030A0"/>
                </a:solidFill>
              </a:rPr>
              <a:t>n&gt;0 ?</a:t>
            </a:r>
            <a:endParaRPr kumimoji="1" lang="ja-JP" altLang="en-US" dirty="0"/>
          </a:p>
        </p:txBody>
      </p:sp>
      <p:sp>
        <p:nvSpPr>
          <p:cNvPr id="32" name="正方形/長方形 31"/>
          <p:cNvSpPr/>
          <p:nvPr/>
        </p:nvSpPr>
        <p:spPr>
          <a:xfrm>
            <a:off x="5000628" y="4214818"/>
            <a:ext cx="71438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fn=1;</a:t>
            </a:r>
            <a:endParaRPr kumimoji="1" lang="ja-JP" altLang="en-US" dirty="0"/>
          </a:p>
        </p:txBody>
      </p:sp>
      <p:sp>
        <p:nvSpPr>
          <p:cNvPr id="33" name="正方形/長方形 32"/>
          <p:cNvSpPr/>
          <p:nvPr/>
        </p:nvSpPr>
        <p:spPr>
          <a:xfrm>
            <a:off x="6715140" y="4214818"/>
            <a:ext cx="1643074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fn=n*</a:t>
            </a:r>
            <a:r>
              <a:rPr lang="en-US" altLang="ja-JP" dirty="0" smtClean="0">
                <a:solidFill>
                  <a:srgbClr val="FF0000"/>
                </a:solidFill>
              </a:rPr>
              <a:t>fact</a:t>
            </a:r>
            <a:r>
              <a:rPr lang="en-US" altLang="ja-JP" dirty="0" smtClean="0">
                <a:solidFill>
                  <a:srgbClr val="7030A0"/>
                </a:solidFill>
              </a:rPr>
              <a:t>(n-1);</a:t>
            </a:r>
            <a:endParaRPr kumimoji="1" lang="ja-JP" altLang="en-US" dirty="0"/>
          </a:p>
        </p:txBody>
      </p:sp>
      <p:cxnSp>
        <p:nvCxnSpPr>
          <p:cNvPr id="35" name="直線矢印コネクタ 34"/>
          <p:cNvCxnSpPr>
            <a:stCxn id="29" idx="2"/>
            <a:endCxn id="31" idx="0"/>
          </p:cNvCxnSpPr>
          <p:nvPr/>
        </p:nvCxnSpPr>
        <p:spPr>
          <a:xfrm rot="5400000">
            <a:off x="6286512" y="3357562"/>
            <a:ext cx="14287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図形 36"/>
          <p:cNvCxnSpPr>
            <a:stCxn id="31" idx="1"/>
            <a:endCxn id="32" idx="0"/>
          </p:cNvCxnSpPr>
          <p:nvPr/>
        </p:nvCxnSpPr>
        <p:spPr>
          <a:xfrm rot="10800000" flipV="1">
            <a:off x="5357818" y="3714752"/>
            <a:ext cx="285752" cy="50006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図形 38"/>
          <p:cNvCxnSpPr>
            <a:stCxn id="31" idx="3"/>
            <a:endCxn id="33" idx="0"/>
          </p:cNvCxnSpPr>
          <p:nvPr/>
        </p:nvCxnSpPr>
        <p:spPr>
          <a:xfrm>
            <a:off x="7072330" y="3714752"/>
            <a:ext cx="464347" cy="50006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カギ線コネクタ 40"/>
          <p:cNvCxnSpPr>
            <a:stCxn id="32" idx="2"/>
            <a:endCxn id="30" idx="0"/>
          </p:cNvCxnSpPr>
          <p:nvPr/>
        </p:nvCxnSpPr>
        <p:spPr>
          <a:xfrm rot="16200000" flipH="1">
            <a:off x="5732867" y="4196958"/>
            <a:ext cx="285752" cy="1035851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カギ線コネクタ 42"/>
          <p:cNvCxnSpPr>
            <a:stCxn id="33" idx="2"/>
            <a:endCxn id="30" idx="0"/>
          </p:cNvCxnSpPr>
          <p:nvPr/>
        </p:nvCxnSpPr>
        <p:spPr>
          <a:xfrm rot="5400000">
            <a:off x="6822297" y="4143380"/>
            <a:ext cx="285752" cy="114300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テキスト ボックス 53"/>
          <p:cNvSpPr txBox="1"/>
          <p:nvPr/>
        </p:nvSpPr>
        <p:spPr>
          <a:xfrm>
            <a:off x="7143768" y="3357562"/>
            <a:ext cx="4912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yes</a:t>
            </a:r>
            <a:endParaRPr kumimoji="1" lang="ja-JP" altLang="en-US" dirty="0"/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5072066" y="3357562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no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27"/>
          <p:cNvGrpSpPr/>
          <p:nvPr/>
        </p:nvGrpSpPr>
        <p:grpSpPr>
          <a:xfrm>
            <a:off x="142844" y="142852"/>
            <a:ext cx="2643206" cy="3071834"/>
            <a:chOff x="142844" y="428604"/>
            <a:chExt cx="2643206" cy="3071834"/>
          </a:xfrm>
        </p:grpSpPr>
        <p:sp>
          <p:nvSpPr>
            <p:cNvPr id="6" name="正方形/長方形 5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fact(3)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4" name="正方形/長方形 3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31" name="ひし形 30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33" name="正方形/長方形 32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fn=3*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fact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(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dirty="0"/>
            </a:p>
          </p:txBody>
        </p:sp>
        <p:cxnSp>
          <p:nvCxnSpPr>
            <p:cNvPr id="35" name="直線矢印コネクタ 34"/>
            <p:cNvCxnSpPr>
              <a:stCxn id="29" idx="2"/>
              <a:endCxn id="31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図形 38"/>
            <p:cNvCxnSpPr>
              <a:stCxn id="31" idx="3"/>
              <a:endCxn id="33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カギ線コネクタ 42"/>
            <p:cNvCxnSpPr>
              <a:stCxn id="33" idx="2"/>
              <a:endCxn id="30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テキスト ボックス 53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92" name="テキスト ボックス 91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125" name="正方形/長方形 124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3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26" name="正方形/長方形 125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2" name="右矢印 61"/>
          <p:cNvSpPr/>
          <p:nvPr/>
        </p:nvSpPr>
        <p:spPr>
          <a:xfrm>
            <a:off x="2357422" y="1571612"/>
            <a:ext cx="785818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rgbClr val="FF0000"/>
                </a:solidFill>
              </a:rPr>
              <a:t>fact(2)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grpSp>
        <p:nvGrpSpPr>
          <p:cNvPr id="3" name="グループ化 62"/>
          <p:cNvGrpSpPr/>
          <p:nvPr/>
        </p:nvGrpSpPr>
        <p:grpSpPr>
          <a:xfrm>
            <a:off x="3214678" y="500042"/>
            <a:ext cx="2643206" cy="3071834"/>
            <a:chOff x="142844" y="428604"/>
            <a:chExt cx="2643206" cy="3071834"/>
          </a:xfrm>
        </p:grpSpPr>
        <p:sp>
          <p:nvSpPr>
            <p:cNvPr id="64" name="正方形/長方形 63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fact(2)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65" name="正方形/長方形 64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6" name="正方形/長方形 65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7" name="テキスト ボックス 66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68" name="正方形/長方形 67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9" name="正方形/長方形 68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0" name="正方形/長方形 69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71" name="テキスト ボックス 70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72" name="正方形/長方形 71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73" name="正方形/長方形 72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74" name="ひし形 73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76" name="正方形/長方形 75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fn=2*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fact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(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dirty="0"/>
            </a:p>
          </p:txBody>
        </p:sp>
        <p:cxnSp>
          <p:nvCxnSpPr>
            <p:cNvPr id="77" name="直線矢印コネクタ 76"/>
            <p:cNvCxnSpPr>
              <a:stCxn id="72" idx="2"/>
              <a:endCxn id="74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図形 78"/>
            <p:cNvCxnSpPr>
              <a:stCxn id="74" idx="3"/>
              <a:endCxn id="76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カギ線コネクタ 80"/>
            <p:cNvCxnSpPr>
              <a:stCxn id="76" idx="2"/>
              <a:endCxn id="73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テキスト ボックス 81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84" name="テキスト ボックス 83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85" name="正方形/長方形 84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2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6" name="正方形/長方形 85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" name="グループ化 51"/>
          <p:cNvGrpSpPr/>
          <p:nvPr/>
        </p:nvGrpSpPr>
        <p:grpSpPr>
          <a:xfrm>
            <a:off x="6286512" y="1000108"/>
            <a:ext cx="2643206" cy="3071834"/>
            <a:chOff x="142844" y="428604"/>
            <a:chExt cx="2643206" cy="3071834"/>
          </a:xfrm>
        </p:grpSpPr>
        <p:sp>
          <p:nvSpPr>
            <p:cNvPr id="53" name="正方形/長方形 52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fact(1)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56" name="正方形/長方形 55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8" name="テキスト ボックス 57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59" name="正方形/長方形 58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1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sp>
          <p:nvSpPr>
            <p:cNvPr id="60" name="正方形/長方形 59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1" name="正方形/長方形 60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63" name="テキスト ボックス 62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87" name="正方形/長方形 86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88" name="正方形/長方形 87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(%d)==%d\n”,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,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89" name="ひし形 88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91" name="正方形/長方形 90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FF0000"/>
                  </a:solidFill>
                </a:rPr>
                <a:t>fn= 1;</a:t>
              </a:r>
              <a:endParaRPr kumimoji="1" lang="ja-JP" altLang="en-US" dirty="0">
                <a:solidFill>
                  <a:srgbClr val="FF0000"/>
                </a:solidFill>
              </a:endParaRPr>
            </a:p>
          </p:txBody>
        </p:sp>
        <p:cxnSp>
          <p:nvCxnSpPr>
            <p:cNvPr id="93" name="直線矢印コネクタ 92"/>
            <p:cNvCxnSpPr>
              <a:stCxn id="87" idx="2"/>
              <a:endCxn id="89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図形 94"/>
            <p:cNvCxnSpPr>
              <a:stCxn id="89" idx="3"/>
              <a:endCxn id="91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カギ線コネクタ 96"/>
            <p:cNvCxnSpPr>
              <a:stCxn id="91" idx="2"/>
              <a:endCxn id="88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テキスト ボックス 97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100" name="テキスト ボックス 99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101" name="正方形/長方形 100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chemeClr val="tx1"/>
                  </a:solidFill>
                </a:rPr>
                <a:t>1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02" name="正方形/長方形 101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1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</p:grpSp>
      <p:sp>
        <p:nvSpPr>
          <p:cNvPr id="83" name="右矢印 82"/>
          <p:cNvSpPr/>
          <p:nvPr/>
        </p:nvSpPr>
        <p:spPr>
          <a:xfrm rot="13606621" flipV="1">
            <a:off x="5036148" y="2880792"/>
            <a:ext cx="1714512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rgbClr val="FF0000"/>
                </a:solidFill>
              </a:rPr>
              <a:t>fact(1)=</a:t>
            </a:r>
            <a:r>
              <a:rPr kumimoji="1" lang="en-US" altLang="ja-JP" sz="1200" i="1" dirty="0" smtClean="0">
                <a:solidFill>
                  <a:srgbClr val="FF0000"/>
                </a:solidFill>
              </a:rPr>
              <a:t>1</a:t>
            </a:r>
            <a:endParaRPr kumimoji="1" lang="ja-JP" altLang="en-US" sz="12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27"/>
          <p:cNvGrpSpPr/>
          <p:nvPr/>
        </p:nvGrpSpPr>
        <p:grpSpPr>
          <a:xfrm>
            <a:off x="142844" y="142852"/>
            <a:ext cx="2643206" cy="3071834"/>
            <a:chOff x="142844" y="428604"/>
            <a:chExt cx="2643206" cy="3071834"/>
          </a:xfrm>
        </p:grpSpPr>
        <p:sp>
          <p:nvSpPr>
            <p:cNvPr id="6" name="正方形/長方形 5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fact(3)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4" name="正方形/長方形 3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31" name="ひし形 30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33" name="正方形/長方形 32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fn=3*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fact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(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dirty="0"/>
            </a:p>
          </p:txBody>
        </p:sp>
        <p:cxnSp>
          <p:nvCxnSpPr>
            <p:cNvPr id="35" name="直線矢印コネクタ 34"/>
            <p:cNvCxnSpPr>
              <a:stCxn id="29" idx="2"/>
              <a:endCxn id="31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図形 38"/>
            <p:cNvCxnSpPr>
              <a:stCxn id="31" idx="3"/>
              <a:endCxn id="33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カギ線コネクタ 42"/>
            <p:cNvCxnSpPr>
              <a:stCxn id="33" idx="2"/>
              <a:endCxn id="30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テキスト ボックス 53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92" name="テキスト ボックス 91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125" name="正方形/長方形 124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3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26" name="正方形/長方形 125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2" name="右矢印 61"/>
          <p:cNvSpPr/>
          <p:nvPr/>
        </p:nvSpPr>
        <p:spPr>
          <a:xfrm>
            <a:off x="2357422" y="1571612"/>
            <a:ext cx="785818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rgbClr val="FF0000"/>
                </a:solidFill>
              </a:rPr>
              <a:t>fact(2)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grpSp>
        <p:nvGrpSpPr>
          <p:cNvPr id="3" name="グループ化 62"/>
          <p:cNvGrpSpPr/>
          <p:nvPr/>
        </p:nvGrpSpPr>
        <p:grpSpPr>
          <a:xfrm>
            <a:off x="3214678" y="500042"/>
            <a:ext cx="2643206" cy="3071834"/>
            <a:chOff x="142844" y="428604"/>
            <a:chExt cx="2643206" cy="3071834"/>
          </a:xfrm>
        </p:grpSpPr>
        <p:sp>
          <p:nvSpPr>
            <p:cNvPr id="64" name="正方形/長方形 63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fact(2)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65" name="正方形/長方形 64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6" name="正方形/長方形 65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7" name="テキスト ボックス 66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68" name="正方形/長方形 67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sp>
          <p:nvSpPr>
            <p:cNvPr id="69" name="正方形/長方形 68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0" name="正方形/長方形 69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71" name="テキスト ボックス 70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72" name="正方形/長方形 71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73" name="正方形/長方形 72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74" name="ひし形 73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76" name="正方形/長方形 75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FF0000"/>
                  </a:solidFill>
                </a:rPr>
                <a:t>fn=2;</a:t>
              </a:r>
              <a:endParaRPr kumimoji="1" lang="ja-JP" altLang="en-US" dirty="0">
                <a:solidFill>
                  <a:srgbClr val="FF0000"/>
                </a:solidFill>
              </a:endParaRPr>
            </a:p>
          </p:txBody>
        </p:sp>
        <p:cxnSp>
          <p:nvCxnSpPr>
            <p:cNvPr id="77" name="直線矢印コネクタ 76"/>
            <p:cNvCxnSpPr>
              <a:stCxn id="72" idx="2"/>
              <a:endCxn id="74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図形 78"/>
            <p:cNvCxnSpPr>
              <a:stCxn id="74" idx="3"/>
              <a:endCxn id="76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カギ線コネクタ 80"/>
            <p:cNvCxnSpPr>
              <a:stCxn id="76" idx="2"/>
              <a:endCxn id="73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テキスト ボックス 81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84" name="テキスト ボックス 83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85" name="正方形/長方形 84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2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6" name="正方形/長方形 85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27"/>
          <p:cNvGrpSpPr/>
          <p:nvPr/>
        </p:nvGrpSpPr>
        <p:grpSpPr>
          <a:xfrm>
            <a:off x="142844" y="142852"/>
            <a:ext cx="2643206" cy="3071834"/>
            <a:chOff x="142844" y="428604"/>
            <a:chExt cx="2643206" cy="3071834"/>
          </a:xfrm>
        </p:grpSpPr>
        <p:sp>
          <p:nvSpPr>
            <p:cNvPr id="6" name="正方形/長方形 5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fact(3)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4" name="正方形/長方形 3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31" name="ひし形 30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33" name="正方形/長方形 32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fn=3*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fact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(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dirty="0"/>
            </a:p>
          </p:txBody>
        </p:sp>
        <p:cxnSp>
          <p:nvCxnSpPr>
            <p:cNvPr id="35" name="直線矢印コネクタ 34"/>
            <p:cNvCxnSpPr>
              <a:stCxn id="29" idx="2"/>
              <a:endCxn id="31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図形 38"/>
            <p:cNvCxnSpPr>
              <a:stCxn id="31" idx="3"/>
              <a:endCxn id="33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カギ線コネクタ 42"/>
            <p:cNvCxnSpPr>
              <a:stCxn id="33" idx="2"/>
              <a:endCxn id="30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テキスト ボックス 53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92" name="テキスト ボックス 91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125" name="正方形/長方形 124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3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26" name="正方形/長方形 125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2" name="右矢印 61"/>
          <p:cNvSpPr/>
          <p:nvPr/>
        </p:nvSpPr>
        <p:spPr>
          <a:xfrm>
            <a:off x="2357422" y="1571612"/>
            <a:ext cx="785818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rgbClr val="FF0000"/>
                </a:solidFill>
              </a:rPr>
              <a:t>fact(2)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grpSp>
        <p:nvGrpSpPr>
          <p:cNvPr id="3" name="グループ化 62"/>
          <p:cNvGrpSpPr/>
          <p:nvPr/>
        </p:nvGrpSpPr>
        <p:grpSpPr>
          <a:xfrm>
            <a:off x="3214678" y="500042"/>
            <a:ext cx="2643206" cy="3071834"/>
            <a:chOff x="142844" y="428604"/>
            <a:chExt cx="2643206" cy="3071834"/>
          </a:xfrm>
        </p:grpSpPr>
        <p:sp>
          <p:nvSpPr>
            <p:cNvPr id="64" name="正方形/長方形 63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fact(2)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65" name="正方形/長方形 64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6" name="正方形/長方形 65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7" name="テキスト ボックス 66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68" name="正方形/長方形 67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sp>
          <p:nvSpPr>
            <p:cNvPr id="69" name="正方形/長方形 68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0" name="正方形/長方形 69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71" name="テキスト ボックス 70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72" name="正方形/長方形 71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73" name="正方形/長方形 72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(%d)==%d\n”,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,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74" name="ひし形 73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76" name="正方形/長方形 75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FF0000"/>
                  </a:solidFill>
                </a:rPr>
                <a:t>fn=2;</a:t>
              </a:r>
              <a:endParaRPr kumimoji="1" lang="ja-JP" altLang="en-US" dirty="0">
                <a:solidFill>
                  <a:srgbClr val="FF0000"/>
                </a:solidFill>
              </a:endParaRPr>
            </a:p>
          </p:txBody>
        </p:sp>
        <p:cxnSp>
          <p:nvCxnSpPr>
            <p:cNvPr id="77" name="直線矢印コネクタ 76"/>
            <p:cNvCxnSpPr>
              <a:stCxn id="72" idx="2"/>
              <a:endCxn id="74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図形 78"/>
            <p:cNvCxnSpPr>
              <a:stCxn id="74" idx="3"/>
              <a:endCxn id="76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カギ線コネクタ 80"/>
            <p:cNvCxnSpPr>
              <a:stCxn id="76" idx="2"/>
              <a:endCxn id="73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テキスト ボックス 81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84" name="テキスト ボックス 83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85" name="正方形/長方形 84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2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6" name="正方形/長方形 85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27"/>
          <p:cNvGrpSpPr/>
          <p:nvPr/>
        </p:nvGrpSpPr>
        <p:grpSpPr>
          <a:xfrm>
            <a:off x="142844" y="142852"/>
            <a:ext cx="2643206" cy="3071834"/>
            <a:chOff x="142844" y="428604"/>
            <a:chExt cx="2643206" cy="3071834"/>
          </a:xfrm>
        </p:grpSpPr>
        <p:sp>
          <p:nvSpPr>
            <p:cNvPr id="6" name="正方形/長方形 5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fact(3)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4" name="正方形/長方形 3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31" name="ひし形 30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33" name="正方形/長方形 32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fn=3*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fact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(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dirty="0"/>
            </a:p>
          </p:txBody>
        </p:sp>
        <p:cxnSp>
          <p:nvCxnSpPr>
            <p:cNvPr id="35" name="直線矢印コネクタ 34"/>
            <p:cNvCxnSpPr>
              <a:stCxn id="29" idx="2"/>
              <a:endCxn id="31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図形 38"/>
            <p:cNvCxnSpPr>
              <a:stCxn id="31" idx="3"/>
              <a:endCxn id="33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カギ線コネクタ 42"/>
            <p:cNvCxnSpPr>
              <a:stCxn id="33" idx="2"/>
              <a:endCxn id="30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テキスト ボックス 53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92" name="テキスト ボックス 91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125" name="正方形/長方形 124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3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26" name="正方形/長方形 125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" name="グループ化 62"/>
          <p:cNvGrpSpPr/>
          <p:nvPr/>
        </p:nvGrpSpPr>
        <p:grpSpPr>
          <a:xfrm>
            <a:off x="3214678" y="500042"/>
            <a:ext cx="2643206" cy="3071834"/>
            <a:chOff x="142844" y="428604"/>
            <a:chExt cx="2643206" cy="3071834"/>
          </a:xfrm>
        </p:grpSpPr>
        <p:sp>
          <p:nvSpPr>
            <p:cNvPr id="64" name="正方形/長方形 63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fact(2)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65" name="正方形/長方形 64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6" name="正方形/長方形 65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7" name="テキスト ボックス 66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68" name="正方形/長方形 67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sp>
          <p:nvSpPr>
            <p:cNvPr id="69" name="正方形/長方形 68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0" name="正方形/長方形 69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71" name="テキスト ボックス 70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72" name="正方形/長方形 71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73" name="正方形/長方形 72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(%d)==%d\n”,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,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74" name="ひし形 73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76" name="正方形/長方形 75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FF0000"/>
                  </a:solidFill>
                </a:rPr>
                <a:t>fn=2;</a:t>
              </a:r>
              <a:endParaRPr kumimoji="1" lang="ja-JP" altLang="en-US" dirty="0">
                <a:solidFill>
                  <a:srgbClr val="FF0000"/>
                </a:solidFill>
              </a:endParaRPr>
            </a:p>
          </p:txBody>
        </p:sp>
        <p:cxnSp>
          <p:nvCxnSpPr>
            <p:cNvPr id="77" name="直線矢印コネクタ 76"/>
            <p:cNvCxnSpPr>
              <a:stCxn id="72" idx="2"/>
              <a:endCxn id="74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図形 78"/>
            <p:cNvCxnSpPr>
              <a:stCxn id="74" idx="3"/>
              <a:endCxn id="76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カギ線コネクタ 80"/>
            <p:cNvCxnSpPr>
              <a:stCxn id="76" idx="2"/>
              <a:endCxn id="73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テキスト ボックス 81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84" name="テキスト ボックス 83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85" name="正方形/長方形 84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2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6" name="正方形/長方形 85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</p:grpSp>
      <p:sp>
        <p:nvSpPr>
          <p:cNvPr id="44" name="右矢印 43"/>
          <p:cNvSpPr/>
          <p:nvPr/>
        </p:nvSpPr>
        <p:spPr>
          <a:xfrm rot="13606621" flipV="1">
            <a:off x="2035751" y="2452165"/>
            <a:ext cx="1714512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rgbClr val="FF0000"/>
                </a:solidFill>
              </a:rPr>
              <a:t>fact(2)=</a:t>
            </a:r>
            <a:r>
              <a:rPr lang="en-US" altLang="ja-JP" sz="1200" i="1" dirty="0" smtClean="0">
                <a:solidFill>
                  <a:srgbClr val="FF0000"/>
                </a:solidFill>
              </a:rPr>
              <a:t>2</a:t>
            </a:r>
            <a:endParaRPr kumimoji="1" lang="ja-JP" altLang="en-US" sz="12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27"/>
          <p:cNvGrpSpPr/>
          <p:nvPr/>
        </p:nvGrpSpPr>
        <p:grpSpPr>
          <a:xfrm>
            <a:off x="142844" y="142852"/>
            <a:ext cx="2643206" cy="3071834"/>
            <a:chOff x="142844" y="428604"/>
            <a:chExt cx="2643206" cy="3071834"/>
          </a:xfrm>
        </p:grpSpPr>
        <p:sp>
          <p:nvSpPr>
            <p:cNvPr id="6" name="正方形/長方形 5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fact(3)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4" name="正方形/長方形 3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31" name="ひし形 30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33" name="正方形/長方形 32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fn=3*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;</a:t>
              </a:r>
              <a:endParaRPr kumimoji="1" lang="ja-JP" altLang="en-US" dirty="0"/>
            </a:p>
          </p:txBody>
        </p:sp>
        <p:cxnSp>
          <p:nvCxnSpPr>
            <p:cNvPr id="35" name="直線矢印コネクタ 34"/>
            <p:cNvCxnSpPr>
              <a:stCxn id="29" idx="2"/>
              <a:endCxn id="31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図形 38"/>
            <p:cNvCxnSpPr>
              <a:stCxn id="31" idx="3"/>
              <a:endCxn id="33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カギ線コネクタ 42"/>
            <p:cNvCxnSpPr>
              <a:stCxn id="33" idx="2"/>
              <a:endCxn id="30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テキスト ボックス 53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92" name="テキスト ボックス 91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125" name="正方形/長方形 124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3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26" name="正方形/長方形 125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27"/>
          <p:cNvGrpSpPr/>
          <p:nvPr/>
        </p:nvGrpSpPr>
        <p:grpSpPr>
          <a:xfrm>
            <a:off x="142844" y="142852"/>
            <a:ext cx="2643206" cy="3071834"/>
            <a:chOff x="142844" y="428604"/>
            <a:chExt cx="2643206" cy="3071834"/>
          </a:xfrm>
        </p:grpSpPr>
        <p:sp>
          <p:nvSpPr>
            <p:cNvPr id="6" name="正方形/長方形 5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fact(3)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4" name="正方形/長方形 3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6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31" name="ひし形 30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33" name="正方形/長方形 32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FF0000"/>
                  </a:solidFill>
                </a:rPr>
                <a:t>fn=6;</a:t>
              </a:r>
              <a:endParaRPr kumimoji="1" lang="ja-JP" altLang="en-US" dirty="0">
                <a:solidFill>
                  <a:srgbClr val="FF0000"/>
                </a:solidFill>
              </a:endParaRPr>
            </a:p>
          </p:txBody>
        </p:sp>
        <p:cxnSp>
          <p:nvCxnSpPr>
            <p:cNvPr id="35" name="直線矢印コネクタ 34"/>
            <p:cNvCxnSpPr>
              <a:stCxn id="29" idx="2"/>
              <a:endCxn id="31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図形 38"/>
            <p:cNvCxnSpPr>
              <a:stCxn id="31" idx="3"/>
              <a:endCxn id="33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カギ線コネクタ 42"/>
            <p:cNvCxnSpPr>
              <a:stCxn id="33" idx="2"/>
              <a:endCxn id="30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テキスト ボックス 53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92" name="テキスト ボックス 91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125" name="正方形/長方形 124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3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26" name="正方形/長方形 125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27"/>
          <p:cNvGrpSpPr/>
          <p:nvPr/>
        </p:nvGrpSpPr>
        <p:grpSpPr>
          <a:xfrm>
            <a:off x="142844" y="142852"/>
            <a:ext cx="2643206" cy="3071834"/>
            <a:chOff x="142844" y="428604"/>
            <a:chExt cx="2643206" cy="3071834"/>
          </a:xfrm>
        </p:grpSpPr>
        <p:sp>
          <p:nvSpPr>
            <p:cNvPr id="6" name="正方形/長方形 5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fact(3)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4" name="正方形/長方形 3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6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(%d)==%d\n”,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,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6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31" name="ひし形 30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33" name="正方形/長方形 32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FF0000"/>
                  </a:solidFill>
                </a:rPr>
                <a:t>fn=6;</a:t>
              </a:r>
              <a:endParaRPr kumimoji="1" lang="ja-JP" altLang="en-US" dirty="0">
                <a:solidFill>
                  <a:srgbClr val="FF0000"/>
                </a:solidFill>
              </a:endParaRPr>
            </a:p>
          </p:txBody>
        </p:sp>
        <p:cxnSp>
          <p:nvCxnSpPr>
            <p:cNvPr id="35" name="直線矢印コネクタ 34"/>
            <p:cNvCxnSpPr>
              <a:stCxn id="29" idx="2"/>
              <a:endCxn id="31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図形 38"/>
            <p:cNvCxnSpPr>
              <a:stCxn id="31" idx="3"/>
              <a:endCxn id="33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カギ線コネクタ 42"/>
            <p:cNvCxnSpPr>
              <a:stCxn id="33" idx="2"/>
              <a:endCxn id="30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テキスト ボックス 53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92" name="テキスト ボックス 91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125" name="正方形/長方形 124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3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26" name="正方形/長方形 125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6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27"/>
          <p:cNvGrpSpPr/>
          <p:nvPr/>
        </p:nvGrpSpPr>
        <p:grpSpPr>
          <a:xfrm>
            <a:off x="142844" y="142852"/>
            <a:ext cx="2643206" cy="3071834"/>
            <a:chOff x="142844" y="428604"/>
            <a:chExt cx="2643206" cy="3071834"/>
          </a:xfrm>
        </p:grpSpPr>
        <p:sp>
          <p:nvSpPr>
            <p:cNvPr id="6" name="正方形/長方形 5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fact(3)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4" name="正方形/長方形 3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6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(%d)==%d\n”,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,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6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31" name="ひし形 30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33" name="正方形/長方形 32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FF0000"/>
                  </a:solidFill>
                </a:rPr>
                <a:t>fn=6;</a:t>
              </a:r>
              <a:endParaRPr kumimoji="1" lang="ja-JP" altLang="en-US" dirty="0">
                <a:solidFill>
                  <a:srgbClr val="FF0000"/>
                </a:solidFill>
              </a:endParaRPr>
            </a:p>
          </p:txBody>
        </p:sp>
        <p:cxnSp>
          <p:nvCxnSpPr>
            <p:cNvPr id="35" name="直線矢印コネクタ 34"/>
            <p:cNvCxnSpPr>
              <a:stCxn id="29" idx="2"/>
              <a:endCxn id="31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図形 38"/>
            <p:cNvCxnSpPr>
              <a:stCxn id="31" idx="3"/>
              <a:endCxn id="33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カギ線コネクタ 42"/>
            <p:cNvCxnSpPr>
              <a:stCxn id="33" idx="2"/>
              <a:endCxn id="30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テキスト ボックス 53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92" name="テキスト ボックス 91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125" name="正方形/長方形 124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3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26" name="正方形/長方形 125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6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</p:grpSp>
      <p:sp>
        <p:nvSpPr>
          <p:cNvPr id="22" name="右矢印 21"/>
          <p:cNvSpPr/>
          <p:nvPr/>
        </p:nvSpPr>
        <p:spPr>
          <a:xfrm flipH="1">
            <a:off x="571472" y="3357562"/>
            <a:ext cx="2143140" cy="1143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main</a:t>
            </a:r>
            <a:r>
              <a:rPr lang="ja-JP" altLang="en-US" dirty="0" smtClean="0"/>
              <a:t>関数へ</a:t>
            </a:r>
            <a:r>
              <a:rPr lang="en-US" altLang="ja-JP" dirty="0" smtClean="0">
                <a:solidFill>
                  <a:srgbClr val="FF0000"/>
                </a:solidFill>
              </a:rPr>
              <a:t>fact(3)=6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4357686" y="714356"/>
            <a:ext cx="4071966" cy="12858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4286248" y="214290"/>
            <a:ext cx="3663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B050"/>
                </a:solidFill>
              </a:rPr>
              <a:t>戻り値が</a:t>
            </a:r>
            <a:r>
              <a:rPr lang="en-US" altLang="ja-JP" sz="2400" dirty="0" err="1" smtClean="0">
                <a:solidFill>
                  <a:srgbClr val="00B050"/>
                </a:solidFill>
              </a:rPr>
              <a:t>int</a:t>
            </a:r>
            <a:r>
              <a:rPr lang="ja-JP" altLang="en-US" sz="2400" dirty="0" smtClean="0">
                <a:solidFill>
                  <a:srgbClr val="00B050"/>
                </a:solidFill>
              </a:rPr>
              <a:t>型の関数 </a:t>
            </a:r>
            <a:r>
              <a:rPr lang="en-US" altLang="ja-JP" sz="2400" dirty="0" smtClean="0">
                <a:solidFill>
                  <a:srgbClr val="FF0000"/>
                </a:solidFill>
              </a:rPr>
              <a:t>main</a:t>
            </a:r>
            <a:r>
              <a:rPr lang="en-US" altLang="ja-JP" sz="2400" dirty="0" smtClean="0"/>
              <a:t> 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500826" y="1428736"/>
            <a:ext cx="137678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70C0"/>
                </a:solidFill>
              </a:rPr>
              <a:t>void </a:t>
            </a:r>
            <a:r>
              <a:rPr kumimoji="1" lang="ja-JP" altLang="en-US" dirty="0" smtClean="0">
                <a:solidFill>
                  <a:srgbClr val="0070C0"/>
                </a:solidFill>
              </a:rPr>
              <a:t>型</a:t>
            </a:r>
            <a:r>
              <a:rPr kumimoji="1" lang="en-US" altLang="ja-JP" dirty="0" smtClean="0">
                <a:solidFill>
                  <a:srgbClr val="0070C0"/>
                </a:solidFill>
              </a:rPr>
              <a:t>(</a:t>
            </a:r>
            <a:r>
              <a:rPr lang="en-US" altLang="ja-JP" dirty="0" smtClean="0">
                <a:solidFill>
                  <a:srgbClr val="0070C0"/>
                </a:solidFill>
              </a:rPr>
              <a:t>0</a:t>
            </a:r>
            <a:r>
              <a:rPr kumimoji="1" lang="en-US" altLang="ja-JP" dirty="0" smtClean="0">
                <a:solidFill>
                  <a:srgbClr val="0070C0"/>
                </a:solidFill>
              </a:rPr>
              <a:t>bit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786314" y="928670"/>
            <a:ext cx="143020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</a:t>
            </a:r>
            <a:r>
              <a:rPr lang="en-US" altLang="ja-JP" dirty="0" smtClean="0">
                <a:solidFill>
                  <a:srgbClr val="0070C0"/>
                </a:solidFill>
              </a:rPr>
              <a:t>:</a:t>
            </a:r>
            <a:r>
              <a:rPr lang="ja-JP" altLang="en-US" dirty="0" smtClean="0">
                <a:solidFill>
                  <a:srgbClr val="0070C0"/>
                </a:solidFill>
              </a:rPr>
              <a:t> なし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4357686" y="2000240"/>
            <a:ext cx="4071966" cy="12858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572000" y="2071678"/>
            <a:ext cx="1443344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FFC000"/>
                </a:solidFill>
              </a:rPr>
              <a:t>（自動）変数 </a:t>
            </a:r>
            <a:endParaRPr lang="en-US" altLang="ja-JP" dirty="0" smtClean="0">
              <a:solidFill>
                <a:srgbClr val="FFC000"/>
              </a:solidFill>
            </a:endParaRPr>
          </a:p>
          <a:p>
            <a:pPr algn="r"/>
            <a:r>
              <a:rPr lang="en-US" altLang="ja-JP" dirty="0" smtClean="0">
                <a:solidFill>
                  <a:srgbClr val="FFC000"/>
                </a:solidFill>
              </a:rPr>
              <a:t>k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6143636" y="2214554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</a:rPr>
              <a:t>3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16" name="直線矢印コネクタ 15"/>
          <p:cNvCxnSpPr/>
          <p:nvPr/>
        </p:nvCxnSpPr>
        <p:spPr>
          <a:xfrm>
            <a:off x="6143636" y="2786058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6500826" y="2643182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FFC000"/>
                </a:solidFill>
              </a:rPr>
              <a:t>int</a:t>
            </a:r>
            <a:r>
              <a:rPr kumimoji="1" lang="en-US" altLang="ja-JP" dirty="0" smtClean="0">
                <a:solidFill>
                  <a:srgbClr val="FFC000"/>
                </a:solidFill>
              </a:rPr>
              <a:t> </a:t>
            </a:r>
            <a:r>
              <a:rPr kumimoji="1" lang="ja-JP" altLang="en-US" dirty="0" smtClean="0">
                <a:solidFill>
                  <a:srgbClr val="FFC000"/>
                </a:solidFill>
              </a:rPr>
              <a:t>型</a:t>
            </a:r>
            <a:r>
              <a:rPr kumimoji="1" lang="en-US" altLang="ja-JP" dirty="0" smtClean="0">
                <a:solidFill>
                  <a:srgbClr val="FFC000"/>
                </a:solidFill>
              </a:rPr>
              <a:t>(32bit)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357686" y="3286124"/>
            <a:ext cx="4071966" cy="221457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714876" y="3786190"/>
            <a:ext cx="343581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err="1" smtClean="0">
                <a:solidFill>
                  <a:srgbClr val="7030A0"/>
                </a:solidFill>
              </a:rPr>
              <a:t>printf</a:t>
            </a:r>
            <a:r>
              <a:rPr lang="en-US" altLang="ja-JP" dirty="0" smtClean="0">
                <a:solidFill>
                  <a:srgbClr val="7030A0"/>
                </a:solidFill>
              </a:rPr>
              <a:t>(“fact(%d)=%d\n”, 3, </a:t>
            </a:r>
            <a:r>
              <a:rPr lang="en-US" altLang="ja-JP" dirty="0" smtClean="0">
                <a:solidFill>
                  <a:srgbClr val="FF0000"/>
                </a:solidFill>
              </a:rPr>
              <a:t>fact</a:t>
            </a:r>
            <a:r>
              <a:rPr lang="en-US" altLang="ja-JP" dirty="0" smtClean="0">
                <a:solidFill>
                  <a:srgbClr val="7030A0"/>
                </a:solidFill>
              </a:rPr>
              <a:t>(</a:t>
            </a:r>
            <a:r>
              <a:rPr lang="en-US" altLang="ja-JP" dirty="0" smtClean="0">
                <a:solidFill>
                  <a:srgbClr val="FF0000"/>
                </a:solidFill>
              </a:rPr>
              <a:t>3</a:t>
            </a:r>
            <a:r>
              <a:rPr lang="en-US" altLang="ja-JP" dirty="0" smtClean="0">
                <a:solidFill>
                  <a:srgbClr val="7030A0"/>
                </a:solidFill>
              </a:rPr>
              <a:t>));</a:t>
            </a:r>
            <a:endParaRPr kumimoji="1" lang="en-US" altLang="ja-JP" sz="2400" dirty="0" smtClean="0">
              <a:solidFill>
                <a:srgbClr val="7030A0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357686" y="5500702"/>
            <a:ext cx="4071966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572000" y="5786454"/>
            <a:ext cx="88254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return</a:t>
            </a:r>
            <a:r>
              <a:rPr lang="ja-JP" altLang="en-US" dirty="0" smtClean="0">
                <a:solidFill>
                  <a:srgbClr val="00B050"/>
                </a:solidFill>
              </a:rPr>
              <a:t> 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6072198" y="5786454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矢印コネクタ 24"/>
          <p:cNvCxnSpPr/>
          <p:nvPr/>
        </p:nvCxnSpPr>
        <p:spPr>
          <a:xfrm>
            <a:off x="6072198" y="6429396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6429388" y="6286520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B050"/>
                </a:solidFill>
              </a:rPr>
              <a:t>int</a:t>
            </a:r>
            <a:r>
              <a:rPr kumimoji="1" lang="en-US" altLang="ja-JP" dirty="0" smtClean="0">
                <a:solidFill>
                  <a:srgbClr val="00B050"/>
                </a:solidFill>
              </a:rPr>
              <a:t> </a:t>
            </a:r>
            <a:r>
              <a:rPr kumimoji="1" lang="ja-JP" altLang="en-US" dirty="0" smtClean="0">
                <a:solidFill>
                  <a:srgbClr val="00B050"/>
                </a:solidFill>
              </a:rPr>
              <a:t>型</a:t>
            </a:r>
            <a:r>
              <a:rPr kumimoji="1" lang="en-US" altLang="ja-JP" dirty="0" smtClean="0">
                <a:solidFill>
                  <a:srgbClr val="00B050"/>
                </a:solidFill>
              </a:rPr>
              <a:t>(32bit)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0" y="2357430"/>
            <a:ext cx="368748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B050"/>
                </a:solidFill>
              </a:rPr>
              <a:t>int</a:t>
            </a:r>
            <a:r>
              <a:rPr kumimoji="1" lang="en-US" altLang="ja-JP" dirty="0" smtClean="0"/>
              <a:t> </a:t>
            </a:r>
            <a:r>
              <a:rPr kumimoji="1" lang="en-US" altLang="ja-JP" dirty="0" smtClean="0">
                <a:solidFill>
                  <a:srgbClr val="FF0000"/>
                </a:solidFill>
              </a:rPr>
              <a:t>main</a:t>
            </a:r>
            <a:r>
              <a:rPr kumimoji="1" lang="en-US" altLang="ja-JP" dirty="0" smtClean="0"/>
              <a:t>(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kumimoji="1" lang="en-US" altLang="ja-JP" dirty="0" smtClean="0"/>
              <a:t>)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>
                <a:solidFill>
                  <a:srgbClr val="FFC000"/>
                </a:solidFill>
              </a:rPr>
              <a:t>int</a:t>
            </a:r>
            <a:r>
              <a:rPr lang="en-US" altLang="ja-JP" dirty="0" smtClean="0">
                <a:solidFill>
                  <a:srgbClr val="FFC000"/>
                </a:solidFill>
              </a:rPr>
              <a:t> k=3;</a:t>
            </a:r>
          </a:p>
          <a:p>
            <a:endParaRPr kumimoji="1" lang="en-US" altLang="ja-JP" dirty="0" smtClean="0"/>
          </a:p>
          <a:p>
            <a:r>
              <a:rPr lang="en-US" altLang="ja-JP" dirty="0" smtClean="0"/>
              <a:t>    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7030A0"/>
                </a:solidFill>
              </a:rPr>
              <a:t>printf</a:t>
            </a:r>
            <a:r>
              <a:rPr lang="en-US" altLang="ja-JP" dirty="0" smtClean="0">
                <a:solidFill>
                  <a:srgbClr val="7030A0"/>
                </a:solidFill>
              </a:rPr>
              <a:t>(“fact(%d)=%d\n”, k, </a:t>
            </a:r>
            <a:r>
              <a:rPr lang="en-US" altLang="ja-JP" dirty="0" smtClean="0">
                <a:solidFill>
                  <a:srgbClr val="FF0000"/>
                </a:solidFill>
              </a:rPr>
              <a:t>fact</a:t>
            </a:r>
            <a:r>
              <a:rPr lang="en-US" altLang="ja-JP" dirty="0" smtClean="0">
                <a:solidFill>
                  <a:srgbClr val="7030A0"/>
                </a:solidFill>
              </a:rPr>
              <a:t>(k));</a:t>
            </a:r>
          </a:p>
          <a:p>
            <a:endParaRPr kumimoji="1" lang="en-US" altLang="ja-JP" dirty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lang="en-US" altLang="ja-JP" dirty="0" smtClean="0">
                <a:solidFill>
                  <a:srgbClr val="00B050"/>
                </a:solidFill>
              </a:rPr>
              <a:t>return 0;</a:t>
            </a:r>
          </a:p>
          <a:p>
            <a:r>
              <a:rPr kumimoji="1" lang="en-US" altLang="ja-JP" dirty="0" smtClean="0"/>
              <a:t>}</a:t>
            </a:r>
          </a:p>
        </p:txBody>
      </p:sp>
      <p:sp>
        <p:nvSpPr>
          <p:cNvPr id="21" name="右矢印 20"/>
          <p:cNvSpPr/>
          <p:nvPr/>
        </p:nvSpPr>
        <p:spPr>
          <a:xfrm>
            <a:off x="4286248" y="3857628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214414" y="1214422"/>
            <a:ext cx="1763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main</a:t>
            </a:r>
            <a:r>
              <a:rPr kumimoji="1" lang="ja-JP" altLang="en-US" dirty="0" smtClean="0"/>
              <a:t>関数に戻る</a:t>
            </a:r>
            <a:endParaRPr kumimoji="1" lang="ja-JP" altLang="en-US" dirty="0"/>
          </a:p>
        </p:txBody>
      </p:sp>
      <p:cxnSp>
        <p:nvCxnSpPr>
          <p:cNvPr id="28" name="直線矢印コネクタ 27"/>
          <p:cNvCxnSpPr/>
          <p:nvPr/>
        </p:nvCxnSpPr>
        <p:spPr>
          <a:xfrm rot="5400000">
            <a:off x="7215206" y="3071810"/>
            <a:ext cx="1357322" cy="21431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右矢印 29"/>
          <p:cNvSpPr/>
          <p:nvPr/>
        </p:nvSpPr>
        <p:spPr>
          <a:xfrm>
            <a:off x="7358082" y="4071942"/>
            <a:ext cx="1357322" cy="1143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FF0000"/>
                </a:solidFill>
              </a:rPr>
              <a:t>fact(3)</a:t>
            </a:r>
            <a:r>
              <a:rPr kumimoji="1" lang="ja-JP" altLang="en-US" dirty="0" smtClean="0"/>
              <a:t>を呼び出し</a:t>
            </a:r>
            <a:endParaRPr kumimoji="1" lang="ja-JP" altLang="en-US" dirty="0"/>
          </a:p>
        </p:txBody>
      </p:sp>
      <p:sp>
        <p:nvSpPr>
          <p:cNvPr id="27" name="右矢印 26"/>
          <p:cNvSpPr/>
          <p:nvPr/>
        </p:nvSpPr>
        <p:spPr>
          <a:xfrm flipH="1">
            <a:off x="6643702" y="4714884"/>
            <a:ext cx="2143140" cy="1143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fact</a:t>
            </a:r>
            <a:r>
              <a:rPr lang="ja-JP" altLang="en-US" dirty="0" smtClean="0"/>
              <a:t>関数から</a:t>
            </a:r>
            <a:r>
              <a:rPr lang="en-US" altLang="ja-JP" dirty="0" smtClean="0">
                <a:solidFill>
                  <a:srgbClr val="FF0000"/>
                </a:solidFill>
              </a:rPr>
              <a:t>fact(3)=6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4357686" y="714356"/>
            <a:ext cx="4071966" cy="12858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4286248" y="214290"/>
            <a:ext cx="3663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B050"/>
                </a:solidFill>
              </a:rPr>
              <a:t>戻り値が</a:t>
            </a:r>
            <a:r>
              <a:rPr lang="en-US" altLang="ja-JP" sz="2400" dirty="0" err="1" smtClean="0">
                <a:solidFill>
                  <a:srgbClr val="00B050"/>
                </a:solidFill>
              </a:rPr>
              <a:t>int</a:t>
            </a:r>
            <a:r>
              <a:rPr lang="ja-JP" altLang="en-US" sz="2400" dirty="0" smtClean="0">
                <a:solidFill>
                  <a:srgbClr val="00B050"/>
                </a:solidFill>
              </a:rPr>
              <a:t>型の関数 </a:t>
            </a:r>
            <a:r>
              <a:rPr lang="en-US" altLang="ja-JP" sz="2400" dirty="0" smtClean="0">
                <a:solidFill>
                  <a:srgbClr val="FF0000"/>
                </a:solidFill>
              </a:rPr>
              <a:t>main</a:t>
            </a:r>
            <a:r>
              <a:rPr lang="en-US" altLang="ja-JP" sz="2400" dirty="0" smtClean="0"/>
              <a:t> 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500826" y="1428736"/>
            <a:ext cx="137678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70C0"/>
                </a:solidFill>
              </a:rPr>
              <a:t>void </a:t>
            </a:r>
            <a:r>
              <a:rPr kumimoji="1" lang="ja-JP" altLang="en-US" dirty="0" smtClean="0">
                <a:solidFill>
                  <a:srgbClr val="0070C0"/>
                </a:solidFill>
              </a:rPr>
              <a:t>型</a:t>
            </a:r>
            <a:r>
              <a:rPr kumimoji="1" lang="en-US" altLang="ja-JP" dirty="0" smtClean="0">
                <a:solidFill>
                  <a:srgbClr val="0070C0"/>
                </a:solidFill>
              </a:rPr>
              <a:t>(</a:t>
            </a:r>
            <a:r>
              <a:rPr lang="en-US" altLang="ja-JP" dirty="0" smtClean="0">
                <a:solidFill>
                  <a:srgbClr val="0070C0"/>
                </a:solidFill>
              </a:rPr>
              <a:t>0</a:t>
            </a:r>
            <a:r>
              <a:rPr kumimoji="1" lang="en-US" altLang="ja-JP" dirty="0" smtClean="0">
                <a:solidFill>
                  <a:srgbClr val="0070C0"/>
                </a:solidFill>
              </a:rPr>
              <a:t>bit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786314" y="928670"/>
            <a:ext cx="143020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</a:t>
            </a:r>
            <a:r>
              <a:rPr lang="en-US" altLang="ja-JP" dirty="0" smtClean="0">
                <a:solidFill>
                  <a:srgbClr val="0070C0"/>
                </a:solidFill>
              </a:rPr>
              <a:t>:</a:t>
            </a:r>
            <a:r>
              <a:rPr lang="ja-JP" altLang="en-US" dirty="0" smtClean="0">
                <a:solidFill>
                  <a:srgbClr val="0070C0"/>
                </a:solidFill>
              </a:rPr>
              <a:t> なし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4357686" y="2000240"/>
            <a:ext cx="4071966" cy="12858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572000" y="2071678"/>
            <a:ext cx="1443344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FFC000"/>
                </a:solidFill>
              </a:rPr>
              <a:t>（自動）変数 </a:t>
            </a:r>
            <a:endParaRPr lang="en-US" altLang="ja-JP" dirty="0" smtClean="0">
              <a:solidFill>
                <a:srgbClr val="FFC000"/>
              </a:solidFill>
            </a:endParaRPr>
          </a:p>
          <a:p>
            <a:pPr algn="r"/>
            <a:r>
              <a:rPr lang="en-US" altLang="ja-JP" dirty="0" smtClean="0">
                <a:solidFill>
                  <a:srgbClr val="FFC000"/>
                </a:solidFill>
              </a:rPr>
              <a:t>k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6143636" y="2214554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</a:rPr>
              <a:t>3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16" name="直線矢印コネクタ 15"/>
          <p:cNvCxnSpPr/>
          <p:nvPr/>
        </p:nvCxnSpPr>
        <p:spPr>
          <a:xfrm>
            <a:off x="6143636" y="2786058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6500826" y="2643182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FFC000"/>
                </a:solidFill>
              </a:rPr>
              <a:t>int</a:t>
            </a:r>
            <a:r>
              <a:rPr kumimoji="1" lang="en-US" altLang="ja-JP" dirty="0" smtClean="0">
                <a:solidFill>
                  <a:srgbClr val="FFC000"/>
                </a:solidFill>
              </a:rPr>
              <a:t> </a:t>
            </a:r>
            <a:r>
              <a:rPr kumimoji="1" lang="ja-JP" altLang="en-US" dirty="0" smtClean="0">
                <a:solidFill>
                  <a:srgbClr val="FFC000"/>
                </a:solidFill>
              </a:rPr>
              <a:t>型</a:t>
            </a:r>
            <a:r>
              <a:rPr kumimoji="1" lang="en-US" altLang="ja-JP" dirty="0" smtClean="0">
                <a:solidFill>
                  <a:srgbClr val="FFC000"/>
                </a:solidFill>
              </a:rPr>
              <a:t>(32bit)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357686" y="3286124"/>
            <a:ext cx="4071966" cy="221457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714876" y="3786190"/>
            <a:ext cx="295619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err="1" smtClean="0">
                <a:solidFill>
                  <a:srgbClr val="7030A0"/>
                </a:solidFill>
              </a:rPr>
              <a:t>printf</a:t>
            </a:r>
            <a:r>
              <a:rPr lang="en-US" altLang="ja-JP" dirty="0" smtClean="0">
                <a:solidFill>
                  <a:srgbClr val="7030A0"/>
                </a:solidFill>
              </a:rPr>
              <a:t>(“fact(%d)=%d\n”, 3, </a:t>
            </a:r>
            <a:r>
              <a:rPr lang="en-US" altLang="ja-JP" dirty="0" smtClean="0">
                <a:solidFill>
                  <a:srgbClr val="FF0000"/>
                </a:solidFill>
              </a:rPr>
              <a:t>6</a:t>
            </a:r>
            <a:r>
              <a:rPr lang="en-US" altLang="ja-JP" dirty="0" smtClean="0">
                <a:solidFill>
                  <a:srgbClr val="7030A0"/>
                </a:solidFill>
              </a:rPr>
              <a:t>);</a:t>
            </a:r>
            <a:endParaRPr kumimoji="1" lang="en-US" altLang="ja-JP" sz="2400" dirty="0" smtClean="0">
              <a:solidFill>
                <a:srgbClr val="7030A0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357686" y="5500702"/>
            <a:ext cx="4071966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572000" y="5786454"/>
            <a:ext cx="88254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return</a:t>
            </a:r>
            <a:r>
              <a:rPr lang="ja-JP" altLang="en-US" dirty="0" smtClean="0">
                <a:solidFill>
                  <a:srgbClr val="00B050"/>
                </a:solidFill>
              </a:rPr>
              <a:t> 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6072198" y="5786454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矢印コネクタ 24"/>
          <p:cNvCxnSpPr/>
          <p:nvPr/>
        </p:nvCxnSpPr>
        <p:spPr>
          <a:xfrm>
            <a:off x="6072198" y="6429396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6429388" y="6286520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B050"/>
                </a:solidFill>
              </a:rPr>
              <a:t>int</a:t>
            </a:r>
            <a:r>
              <a:rPr kumimoji="1" lang="en-US" altLang="ja-JP" dirty="0" smtClean="0">
                <a:solidFill>
                  <a:srgbClr val="00B050"/>
                </a:solidFill>
              </a:rPr>
              <a:t> </a:t>
            </a:r>
            <a:r>
              <a:rPr kumimoji="1" lang="ja-JP" altLang="en-US" dirty="0" smtClean="0">
                <a:solidFill>
                  <a:srgbClr val="00B050"/>
                </a:solidFill>
              </a:rPr>
              <a:t>型</a:t>
            </a:r>
            <a:r>
              <a:rPr kumimoji="1" lang="en-US" altLang="ja-JP" dirty="0" smtClean="0">
                <a:solidFill>
                  <a:srgbClr val="00B050"/>
                </a:solidFill>
              </a:rPr>
              <a:t>(32bit)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0" y="2357430"/>
            <a:ext cx="368748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B050"/>
                </a:solidFill>
              </a:rPr>
              <a:t>int</a:t>
            </a:r>
            <a:r>
              <a:rPr kumimoji="1" lang="en-US" altLang="ja-JP" dirty="0" smtClean="0"/>
              <a:t> </a:t>
            </a:r>
            <a:r>
              <a:rPr kumimoji="1" lang="en-US" altLang="ja-JP" dirty="0" smtClean="0">
                <a:solidFill>
                  <a:srgbClr val="FF0000"/>
                </a:solidFill>
              </a:rPr>
              <a:t>main</a:t>
            </a:r>
            <a:r>
              <a:rPr kumimoji="1" lang="en-US" altLang="ja-JP" dirty="0" smtClean="0"/>
              <a:t>(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kumimoji="1" lang="en-US" altLang="ja-JP" dirty="0" smtClean="0"/>
              <a:t>)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>
                <a:solidFill>
                  <a:srgbClr val="FFC000"/>
                </a:solidFill>
              </a:rPr>
              <a:t>int</a:t>
            </a:r>
            <a:r>
              <a:rPr lang="en-US" altLang="ja-JP" dirty="0" smtClean="0">
                <a:solidFill>
                  <a:srgbClr val="FFC000"/>
                </a:solidFill>
              </a:rPr>
              <a:t> k=3;</a:t>
            </a:r>
          </a:p>
          <a:p>
            <a:endParaRPr kumimoji="1" lang="en-US" altLang="ja-JP" dirty="0" smtClean="0"/>
          </a:p>
          <a:p>
            <a:r>
              <a:rPr lang="en-US" altLang="ja-JP" dirty="0" smtClean="0"/>
              <a:t>    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7030A0"/>
                </a:solidFill>
              </a:rPr>
              <a:t>printf</a:t>
            </a:r>
            <a:r>
              <a:rPr lang="en-US" altLang="ja-JP" dirty="0" smtClean="0">
                <a:solidFill>
                  <a:srgbClr val="7030A0"/>
                </a:solidFill>
              </a:rPr>
              <a:t>(“fact(%d)=%d\n”, k, </a:t>
            </a:r>
            <a:r>
              <a:rPr lang="en-US" altLang="ja-JP" dirty="0" smtClean="0">
                <a:solidFill>
                  <a:srgbClr val="FF0000"/>
                </a:solidFill>
              </a:rPr>
              <a:t>fact</a:t>
            </a:r>
            <a:r>
              <a:rPr lang="en-US" altLang="ja-JP" dirty="0" smtClean="0">
                <a:solidFill>
                  <a:srgbClr val="7030A0"/>
                </a:solidFill>
              </a:rPr>
              <a:t>(k));</a:t>
            </a:r>
          </a:p>
          <a:p>
            <a:endParaRPr kumimoji="1" lang="en-US" altLang="ja-JP" dirty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lang="en-US" altLang="ja-JP" dirty="0" smtClean="0">
                <a:solidFill>
                  <a:srgbClr val="00B050"/>
                </a:solidFill>
              </a:rPr>
              <a:t>return 0;</a:t>
            </a:r>
          </a:p>
          <a:p>
            <a:r>
              <a:rPr kumimoji="1" lang="en-US" altLang="ja-JP" dirty="0" smtClean="0"/>
              <a:t>}</a:t>
            </a:r>
          </a:p>
        </p:txBody>
      </p:sp>
      <p:sp>
        <p:nvSpPr>
          <p:cNvPr id="21" name="右矢印 20"/>
          <p:cNvSpPr/>
          <p:nvPr/>
        </p:nvSpPr>
        <p:spPr>
          <a:xfrm>
            <a:off x="4286248" y="3857628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右矢印 30"/>
          <p:cNvSpPr/>
          <p:nvPr/>
        </p:nvSpPr>
        <p:spPr>
          <a:xfrm flipH="1">
            <a:off x="6643702" y="4143380"/>
            <a:ext cx="2143140" cy="1143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fact</a:t>
            </a:r>
            <a:r>
              <a:rPr lang="ja-JP" altLang="en-US" dirty="0" smtClean="0"/>
              <a:t>関数から</a:t>
            </a:r>
            <a:r>
              <a:rPr lang="en-US" altLang="ja-JP" dirty="0" smtClean="0">
                <a:solidFill>
                  <a:srgbClr val="FF0000"/>
                </a:solidFill>
              </a:rPr>
              <a:t>fact(3)=6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214414" y="1214422"/>
            <a:ext cx="1763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main</a:t>
            </a:r>
            <a:r>
              <a:rPr kumimoji="1" lang="ja-JP" altLang="en-US" dirty="0" smtClean="0"/>
              <a:t>関数に戻る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4357686" y="714356"/>
            <a:ext cx="4071966" cy="12858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4286248" y="214290"/>
            <a:ext cx="3663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B050"/>
                </a:solidFill>
              </a:rPr>
              <a:t>戻り値が</a:t>
            </a:r>
            <a:r>
              <a:rPr lang="en-US" altLang="ja-JP" sz="2400" dirty="0" err="1" smtClean="0">
                <a:solidFill>
                  <a:srgbClr val="00B050"/>
                </a:solidFill>
              </a:rPr>
              <a:t>int</a:t>
            </a:r>
            <a:r>
              <a:rPr lang="ja-JP" altLang="en-US" sz="2400" dirty="0" smtClean="0">
                <a:solidFill>
                  <a:srgbClr val="00B050"/>
                </a:solidFill>
              </a:rPr>
              <a:t>型の関数 </a:t>
            </a:r>
            <a:r>
              <a:rPr lang="en-US" altLang="ja-JP" sz="2400" dirty="0" smtClean="0">
                <a:solidFill>
                  <a:srgbClr val="FF0000"/>
                </a:solidFill>
              </a:rPr>
              <a:t>main</a:t>
            </a:r>
            <a:r>
              <a:rPr lang="en-US" altLang="ja-JP" sz="2400" dirty="0" smtClean="0"/>
              <a:t> 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500826" y="1428736"/>
            <a:ext cx="137678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70C0"/>
                </a:solidFill>
              </a:rPr>
              <a:t>void </a:t>
            </a:r>
            <a:r>
              <a:rPr kumimoji="1" lang="ja-JP" altLang="en-US" dirty="0" smtClean="0">
                <a:solidFill>
                  <a:srgbClr val="0070C0"/>
                </a:solidFill>
              </a:rPr>
              <a:t>型</a:t>
            </a:r>
            <a:r>
              <a:rPr kumimoji="1" lang="en-US" altLang="ja-JP" dirty="0" smtClean="0">
                <a:solidFill>
                  <a:srgbClr val="0070C0"/>
                </a:solidFill>
              </a:rPr>
              <a:t>(</a:t>
            </a:r>
            <a:r>
              <a:rPr lang="en-US" altLang="ja-JP" dirty="0" smtClean="0">
                <a:solidFill>
                  <a:srgbClr val="0070C0"/>
                </a:solidFill>
              </a:rPr>
              <a:t>0</a:t>
            </a:r>
            <a:r>
              <a:rPr kumimoji="1" lang="en-US" altLang="ja-JP" dirty="0" smtClean="0">
                <a:solidFill>
                  <a:srgbClr val="0070C0"/>
                </a:solidFill>
              </a:rPr>
              <a:t>bit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786314" y="928670"/>
            <a:ext cx="143020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</a:t>
            </a:r>
            <a:r>
              <a:rPr lang="en-US" altLang="ja-JP" dirty="0" smtClean="0">
                <a:solidFill>
                  <a:srgbClr val="0070C0"/>
                </a:solidFill>
              </a:rPr>
              <a:t>:</a:t>
            </a:r>
            <a:r>
              <a:rPr lang="ja-JP" altLang="en-US" dirty="0" smtClean="0">
                <a:solidFill>
                  <a:srgbClr val="0070C0"/>
                </a:solidFill>
              </a:rPr>
              <a:t> なし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4357686" y="2000240"/>
            <a:ext cx="4071966" cy="12858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572000" y="2071678"/>
            <a:ext cx="1443344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FFC000"/>
                </a:solidFill>
              </a:rPr>
              <a:t>（自動）変数 </a:t>
            </a:r>
            <a:endParaRPr lang="en-US" altLang="ja-JP" dirty="0" smtClean="0">
              <a:solidFill>
                <a:srgbClr val="FFC000"/>
              </a:solidFill>
            </a:endParaRPr>
          </a:p>
          <a:p>
            <a:pPr algn="r"/>
            <a:r>
              <a:rPr lang="en-US" altLang="ja-JP" dirty="0" smtClean="0">
                <a:solidFill>
                  <a:srgbClr val="FFC000"/>
                </a:solidFill>
              </a:rPr>
              <a:t>k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6143636" y="2214554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rgbClr val="FFC000"/>
                </a:solidFill>
              </a:rPr>
              <a:t>3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16" name="直線矢印コネクタ 15"/>
          <p:cNvCxnSpPr/>
          <p:nvPr/>
        </p:nvCxnSpPr>
        <p:spPr>
          <a:xfrm>
            <a:off x="6143636" y="2786058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6500826" y="2643182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FFC000"/>
                </a:solidFill>
              </a:rPr>
              <a:t>int</a:t>
            </a:r>
            <a:r>
              <a:rPr kumimoji="1" lang="en-US" altLang="ja-JP" dirty="0" smtClean="0">
                <a:solidFill>
                  <a:srgbClr val="FFC000"/>
                </a:solidFill>
              </a:rPr>
              <a:t> </a:t>
            </a:r>
            <a:r>
              <a:rPr kumimoji="1" lang="ja-JP" altLang="en-US" dirty="0" smtClean="0">
                <a:solidFill>
                  <a:srgbClr val="FFC000"/>
                </a:solidFill>
              </a:rPr>
              <a:t>型</a:t>
            </a:r>
            <a:r>
              <a:rPr kumimoji="1" lang="en-US" altLang="ja-JP" dirty="0" smtClean="0">
                <a:solidFill>
                  <a:srgbClr val="FFC000"/>
                </a:solidFill>
              </a:rPr>
              <a:t>(32bit)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357686" y="3286124"/>
            <a:ext cx="4071966" cy="221457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714876" y="3786190"/>
            <a:ext cx="342298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err="1" smtClean="0">
                <a:solidFill>
                  <a:srgbClr val="7030A0"/>
                </a:solidFill>
              </a:rPr>
              <a:t>printf</a:t>
            </a:r>
            <a:r>
              <a:rPr lang="en-US" altLang="ja-JP" dirty="0" smtClean="0">
                <a:solidFill>
                  <a:srgbClr val="7030A0"/>
                </a:solidFill>
              </a:rPr>
              <a:t>(“fact(%d)=%d\n”, k, </a:t>
            </a:r>
            <a:r>
              <a:rPr lang="en-US" altLang="ja-JP" dirty="0" smtClean="0">
                <a:solidFill>
                  <a:srgbClr val="FF0000"/>
                </a:solidFill>
              </a:rPr>
              <a:t>fact</a:t>
            </a:r>
            <a:r>
              <a:rPr lang="en-US" altLang="ja-JP" dirty="0" smtClean="0">
                <a:solidFill>
                  <a:srgbClr val="7030A0"/>
                </a:solidFill>
              </a:rPr>
              <a:t>(k));</a:t>
            </a:r>
            <a:endParaRPr kumimoji="1" lang="en-US" altLang="ja-JP" sz="2400" dirty="0" smtClean="0">
              <a:solidFill>
                <a:srgbClr val="7030A0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357686" y="5500702"/>
            <a:ext cx="4071966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572000" y="5786454"/>
            <a:ext cx="88254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return</a:t>
            </a:r>
            <a:r>
              <a:rPr lang="ja-JP" altLang="en-US" dirty="0" smtClean="0">
                <a:solidFill>
                  <a:srgbClr val="00B050"/>
                </a:solidFill>
              </a:rPr>
              <a:t> 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6072198" y="5786454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矢印コネクタ 24"/>
          <p:cNvCxnSpPr/>
          <p:nvPr/>
        </p:nvCxnSpPr>
        <p:spPr>
          <a:xfrm>
            <a:off x="6072198" y="6429396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6429388" y="6286520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B050"/>
                </a:solidFill>
              </a:rPr>
              <a:t>int</a:t>
            </a:r>
            <a:r>
              <a:rPr kumimoji="1" lang="en-US" altLang="ja-JP" dirty="0" smtClean="0">
                <a:solidFill>
                  <a:srgbClr val="00B050"/>
                </a:solidFill>
              </a:rPr>
              <a:t> </a:t>
            </a:r>
            <a:r>
              <a:rPr kumimoji="1" lang="ja-JP" altLang="en-US" dirty="0" smtClean="0">
                <a:solidFill>
                  <a:srgbClr val="00B050"/>
                </a:solidFill>
              </a:rPr>
              <a:t>型</a:t>
            </a:r>
            <a:r>
              <a:rPr kumimoji="1" lang="en-US" altLang="ja-JP" dirty="0" smtClean="0">
                <a:solidFill>
                  <a:srgbClr val="00B050"/>
                </a:solidFill>
              </a:rPr>
              <a:t>(32bit)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0" y="2357430"/>
            <a:ext cx="368748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B050"/>
                </a:solidFill>
              </a:rPr>
              <a:t>int</a:t>
            </a:r>
            <a:r>
              <a:rPr kumimoji="1" lang="en-US" altLang="ja-JP" dirty="0" smtClean="0"/>
              <a:t> </a:t>
            </a:r>
            <a:r>
              <a:rPr kumimoji="1" lang="en-US" altLang="ja-JP" dirty="0" smtClean="0">
                <a:solidFill>
                  <a:srgbClr val="FF0000"/>
                </a:solidFill>
              </a:rPr>
              <a:t>main</a:t>
            </a:r>
            <a:r>
              <a:rPr kumimoji="1" lang="en-US" altLang="ja-JP" dirty="0" smtClean="0"/>
              <a:t>(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kumimoji="1" lang="en-US" altLang="ja-JP" dirty="0" smtClean="0"/>
              <a:t>)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>
                <a:solidFill>
                  <a:srgbClr val="FFC000"/>
                </a:solidFill>
              </a:rPr>
              <a:t>int</a:t>
            </a:r>
            <a:r>
              <a:rPr lang="en-US" altLang="ja-JP" dirty="0" smtClean="0">
                <a:solidFill>
                  <a:srgbClr val="FFC000"/>
                </a:solidFill>
              </a:rPr>
              <a:t> k=3;</a:t>
            </a:r>
          </a:p>
          <a:p>
            <a:endParaRPr kumimoji="1" lang="en-US" altLang="ja-JP" dirty="0" smtClean="0"/>
          </a:p>
          <a:p>
            <a:r>
              <a:rPr lang="en-US" altLang="ja-JP" dirty="0" smtClean="0"/>
              <a:t>    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7030A0"/>
                </a:solidFill>
              </a:rPr>
              <a:t>printf</a:t>
            </a:r>
            <a:r>
              <a:rPr lang="en-US" altLang="ja-JP" dirty="0" smtClean="0">
                <a:solidFill>
                  <a:srgbClr val="7030A0"/>
                </a:solidFill>
              </a:rPr>
              <a:t>(“fact(%d)=%d\n”, k, </a:t>
            </a:r>
            <a:r>
              <a:rPr lang="en-US" altLang="ja-JP" dirty="0" smtClean="0">
                <a:solidFill>
                  <a:srgbClr val="FF0000"/>
                </a:solidFill>
              </a:rPr>
              <a:t>fact</a:t>
            </a:r>
            <a:r>
              <a:rPr lang="en-US" altLang="ja-JP" dirty="0" smtClean="0">
                <a:solidFill>
                  <a:srgbClr val="7030A0"/>
                </a:solidFill>
              </a:rPr>
              <a:t>(k));</a:t>
            </a:r>
          </a:p>
          <a:p>
            <a:endParaRPr kumimoji="1" lang="en-US" altLang="ja-JP" dirty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lang="en-US" altLang="ja-JP" dirty="0" smtClean="0">
                <a:solidFill>
                  <a:srgbClr val="00B050"/>
                </a:solidFill>
              </a:rPr>
              <a:t>return 0;</a:t>
            </a:r>
          </a:p>
          <a:p>
            <a:r>
              <a:rPr kumimoji="1" lang="en-US" altLang="ja-JP" dirty="0" smtClean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4357686" y="714356"/>
            <a:ext cx="4071966" cy="12858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4286248" y="214290"/>
            <a:ext cx="3663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B050"/>
                </a:solidFill>
              </a:rPr>
              <a:t>戻り値が</a:t>
            </a:r>
            <a:r>
              <a:rPr lang="en-US" altLang="ja-JP" sz="2400" dirty="0" err="1" smtClean="0">
                <a:solidFill>
                  <a:srgbClr val="00B050"/>
                </a:solidFill>
              </a:rPr>
              <a:t>int</a:t>
            </a:r>
            <a:r>
              <a:rPr lang="ja-JP" altLang="en-US" sz="2400" dirty="0" smtClean="0">
                <a:solidFill>
                  <a:srgbClr val="00B050"/>
                </a:solidFill>
              </a:rPr>
              <a:t>型の関数 </a:t>
            </a:r>
            <a:r>
              <a:rPr lang="en-US" altLang="ja-JP" sz="2400" dirty="0" smtClean="0">
                <a:solidFill>
                  <a:srgbClr val="FF0000"/>
                </a:solidFill>
              </a:rPr>
              <a:t>main</a:t>
            </a:r>
            <a:r>
              <a:rPr lang="en-US" altLang="ja-JP" sz="2400" dirty="0" smtClean="0"/>
              <a:t> 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500826" y="1428736"/>
            <a:ext cx="137678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70C0"/>
                </a:solidFill>
              </a:rPr>
              <a:t>void </a:t>
            </a:r>
            <a:r>
              <a:rPr kumimoji="1" lang="ja-JP" altLang="en-US" dirty="0" smtClean="0">
                <a:solidFill>
                  <a:srgbClr val="0070C0"/>
                </a:solidFill>
              </a:rPr>
              <a:t>型</a:t>
            </a:r>
            <a:r>
              <a:rPr kumimoji="1" lang="en-US" altLang="ja-JP" dirty="0" smtClean="0">
                <a:solidFill>
                  <a:srgbClr val="0070C0"/>
                </a:solidFill>
              </a:rPr>
              <a:t>(</a:t>
            </a:r>
            <a:r>
              <a:rPr lang="en-US" altLang="ja-JP" dirty="0" smtClean="0">
                <a:solidFill>
                  <a:srgbClr val="0070C0"/>
                </a:solidFill>
              </a:rPr>
              <a:t>0</a:t>
            </a:r>
            <a:r>
              <a:rPr kumimoji="1" lang="en-US" altLang="ja-JP" dirty="0" smtClean="0">
                <a:solidFill>
                  <a:srgbClr val="0070C0"/>
                </a:solidFill>
              </a:rPr>
              <a:t>bit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786314" y="928670"/>
            <a:ext cx="143020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</a:t>
            </a:r>
            <a:r>
              <a:rPr lang="en-US" altLang="ja-JP" dirty="0" smtClean="0">
                <a:solidFill>
                  <a:srgbClr val="0070C0"/>
                </a:solidFill>
              </a:rPr>
              <a:t>:</a:t>
            </a:r>
            <a:r>
              <a:rPr lang="ja-JP" altLang="en-US" dirty="0" smtClean="0">
                <a:solidFill>
                  <a:srgbClr val="0070C0"/>
                </a:solidFill>
              </a:rPr>
              <a:t> なし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4357686" y="2000240"/>
            <a:ext cx="4071966" cy="12858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572000" y="2071678"/>
            <a:ext cx="1443344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FFC000"/>
                </a:solidFill>
              </a:rPr>
              <a:t>（自動）変数 </a:t>
            </a:r>
            <a:endParaRPr lang="en-US" altLang="ja-JP" dirty="0" smtClean="0">
              <a:solidFill>
                <a:srgbClr val="FFC000"/>
              </a:solidFill>
            </a:endParaRPr>
          </a:p>
          <a:p>
            <a:pPr algn="r"/>
            <a:r>
              <a:rPr lang="en-US" altLang="ja-JP" dirty="0" smtClean="0">
                <a:solidFill>
                  <a:srgbClr val="FFC000"/>
                </a:solidFill>
              </a:rPr>
              <a:t>k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6143636" y="2214554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</a:rPr>
              <a:t>3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16" name="直線矢印コネクタ 15"/>
          <p:cNvCxnSpPr/>
          <p:nvPr/>
        </p:nvCxnSpPr>
        <p:spPr>
          <a:xfrm>
            <a:off x="6143636" y="2786058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6500826" y="2643182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FFC000"/>
                </a:solidFill>
              </a:rPr>
              <a:t>int</a:t>
            </a:r>
            <a:r>
              <a:rPr kumimoji="1" lang="en-US" altLang="ja-JP" dirty="0" smtClean="0">
                <a:solidFill>
                  <a:srgbClr val="FFC000"/>
                </a:solidFill>
              </a:rPr>
              <a:t> </a:t>
            </a:r>
            <a:r>
              <a:rPr kumimoji="1" lang="ja-JP" altLang="en-US" dirty="0" smtClean="0">
                <a:solidFill>
                  <a:srgbClr val="FFC000"/>
                </a:solidFill>
              </a:rPr>
              <a:t>型</a:t>
            </a:r>
            <a:r>
              <a:rPr kumimoji="1" lang="en-US" altLang="ja-JP" dirty="0" smtClean="0">
                <a:solidFill>
                  <a:srgbClr val="FFC000"/>
                </a:solidFill>
              </a:rPr>
              <a:t>(32bit)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357686" y="3286124"/>
            <a:ext cx="4071966" cy="221457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714876" y="3786190"/>
            <a:ext cx="295619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err="1" smtClean="0">
                <a:solidFill>
                  <a:srgbClr val="7030A0"/>
                </a:solidFill>
              </a:rPr>
              <a:t>printf</a:t>
            </a:r>
            <a:r>
              <a:rPr lang="en-US" altLang="ja-JP" dirty="0" smtClean="0">
                <a:solidFill>
                  <a:srgbClr val="7030A0"/>
                </a:solidFill>
              </a:rPr>
              <a:t>(“fact(%d)=%d\n”, 3, </a:t>
            </a:r>
            <a:r>
              <a:rPr lang="en-US" altLang="ja-JP" dirty="0" smtClean="0">
                <a:solidFill>
                  <a:srgbClr val="FF0000"/>
                </a:solidFill>
              </a:rPr>
              <a:t>6</a:t>
            </a:r>
            <a:r>
              <a:rPr lang="en-US" altLang="ja-JP" dirty="0" smtClean="0">
                <a:solidFill>
                  <a:srgbClr val="7030A0"/>
                </a:solidFill>
              </a:rPr>
              <a:t>);</a:t>
            </a:r>
            <a:endParaRPr kumimoji="1" lang="en-US" altLang="ja-JP" sz="2400" dirty="0" smtClean="0">
              <a:solidFill>
                <a:srgbClr val="7030A0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357686" y="5500702"/>
            <a:ext cx="4071966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572000" y="5786454"/>
            <a:ext cx="88254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return</a:t>
            </a:r>
            <a:r>
              <a:rPr lang="ja-JP" altLang="en-US" dirty="0" smtClean="0">
                <a:solidFill>
                  <a:srgbClr val="00B050"/>
                </a:solidFill>
              </a:rPr>
              <a:t> 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6072198" y="5786454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rgbClr val="FF0000"/>
                </a:solidFill>
              </a:rPr>
              <a:t>0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25" name="直線矢印コネクタ 24"/>
          <p:cNvCxnSpPr/>
          <p:nvPr/>
        </p:nvCxnSpPr>
        <p:spPr>
          <a:xfrm>
            <a:off x="6072198" y="6429396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6429388" y="6286520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B050"/>
                </a:solidFill>
              </a:rPr>
              <a:t>int</a:t>
            </a:r>
            <a:r>
              <a:rPr kumimoji="1" lang="en-US" altLang="ja-JP" dirty="0" smtClean="0">
                <a:solidFill>
                  <a:srgbClr val="00B050"/>
                </a:solidFill>
              </a:rPr>
              <a:t> </a:t>
            </a:r>
            <a:r>
              <a:rPr kumimoji="1" lang="ja-JP" altLang="en-US" dirty="0" smtClean="0">
                <a:solidFill>
                  <a:srgbClr val="00B050"/>
                </a:solidFill>
              </a:rPr>
              <a:t>型</a:t>
            </a:r>
            <a:r>
              <a:rPr kumimoji="1" lang="en-US" altLang="ja-JP" dirty="0" smtClean="0">
                <a:solidFill>
                  <a:srgbClr val="00B050"/>
                </a:solidFill>
              </a:rPr>
              <a:t>(32bit)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0" y="2357430"/>
            <a:ext cx="368748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B050"/>
                </a:solidFill>
              </a:rPr>
              <a:t>int</a:t>
            </a:r>
            <a:r>
              <a:rPr kumimoji="1" lang="en-US" altLang="ja-JP" dirty="0" smtClean="0"/>
              <a:t> </a:t>
            </a:r>
            <a:r>
              <a:rPr kumimoji="1" lang="en-US" altLang="ja-JP" dirty="0" smtClean="0">
                <a:solidFill>
                  <a:srgbClr val="FF0000"/>
                </a:solidFill>
              </a:rPr>
              <a:t>main</a:t>
            </a:r>
            <a:r>
              <a:rPr kumimoji="1" lang="en-US" altLang="ja-JP" dirty="0" smtClean="0"/>
              <a:t>(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kumimoji="1" lang="en-US" altLang="ja-JP" dirty="0" smtClean="0"/>
              <a:t>)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>
                <a:solidFill>
                  <a:srgbClr val="FFC000"/>
                </a:solidFill>
              </a:rPr>
              <a:t>int</a:t>
            </a:r>
            <a:r>
              <a:rPr lang="en-US" altLang="ja-JP" dirty="0" smtClean="0">
                <a:solidFill>
                  <a:srgbClr val="FFC000"/>
                </a:solidFill>
              </a:rPr>
              <a:t> k=3;</a:t>
            </a:r>
          </a:p>
          <a:p>
            <a:endParaRPr kumimoji="1" lang="en-US" altLang="ja-JP" dirty="0" smtClean="0"/>
          </a:p>
          <a:p>
            <a:r>
              <a:rPr lang="en-US" altLang="ja-JP" dirty="0" smtClean="0"/>
              <a:t>    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7030A0"/>
                </a:solidFill>
              </a:rPr>
              <a:t>printf</a:t>
            </a:r>
            <a:r>
              <a:rPr lang="en-US" altLang="ja-JP" dirty="0" smtClean="0">
                <a:solidFill>
                  <a:srgbClr val="7030A0"/>
                </a:solidFill>
              </a:rPr>
              <a:t>(“fact(%d)=%d\n”, k, </a:t>
            </a:r>
            <a:r>
              <a:rPr lang="en-US" altLang="ja-JP" dirty="0" smtClean="0">
                <a:solidFill>
                  <a:srgbClr val="FF0000"/>
                </a:solidFill>
              </a:rPr>
              <a:t>fact</a:t>
            </a:r>
            <a:r>
              <a:rPr lang="en-US" altLang="ja-JP" dirty="0" smtClean="0">
                <a:solidFill>
                  <a:srgbClr val="7030A0"/>
                </a:solidFill>
              </a:rPr>
              <a:t>(k));</a:t>
            </a:r>
          </a:p>
          <a:p>
            <a:endParaRPr kumimoji="1" lang="en-US" altLang="ja-JP" dirty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lang="en-US" altLang="ja-JP" dirty="0" smtClean="0">
                <a:solidFill>
                  <a:srgbClr val="00B050"/>
                </a:solidFill>
              </a:rPr>
              <a:t>return 0;</a:t>
            </a:r>
          </a:p>
          <a:p>
            <a:r>
              <a:rPr kumimoji="1" lang="en-US" altLang="ja-JP" dirty="0" smtClean="0"/>
              <a:t>}</a:t>
            </a:r>
          </a:p>
        </p:txBody>
      </p:sp>
      <p:sp>
        <p:nvSpPr>
          <p:cNvPr id="21" name="右矢印 20"/>
          <p:cNvSpPr/>
          <p:nvPr/>
        </p:nvSpPr>
        <p:spPr>
          <a:xfrm>
            <a:off x="4143372" y="5929330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71472" y="6143644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正常終了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4357686" y="714356"/>
            <a:ext cx="4071966" cy="12858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4286248" y="214290"/>
            <a:ext cx="3663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B050"/>
                </a:solidFill>
              </a:rPr>
              <a:t>戻り値が</a:t>
            </a:r>
            <a:r>
              <a:rPr lang="en-US" altLang="ja-JP" sz="2400" dirty="0" err="1" smtClean="0">
                <a:solidFill>
                  <a:srgbClr val="00B050"/>
                </a:solidFill>
              </a:rPr>
              <a:t>int</a:t>
            </a:r>
            <a:r>
              <a:rPr lang="ja-JP" altLang="en-US" sz="2400" dirty="0" smtClean="0">
                <a:solidFill>
                  <a:srgbClr val="00B050"/>
                </a:solidFill>
              </a:rPr>
              <a:t>型の関数 </a:t>
            </a:r>
            <a:r>
              <a:rPr lang="en-US" altLang="ja-JP" sz="2400" dirty="0" smtClean="0">
                <a:solidFill>
                  <a:srgbClr val="FF0000"/>
                </a:solidFill>
              </a:rPr>
              <a:t>main</a:t>
            </a:r>
            <a:r>
              <a:rPr lang="en-US" altLang="ja-JP" sz="2400" dirty="0" smtClean="0"/>
              <a:t> 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500826" y="1428736"/>
            <a:ext cx="137678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70C0"/>
                </a:solidFill>
              </a:rPr>
              <a:t>void </a:t>
            </a:r>
            <a:r>
              <a:rPr kumimoji="1" lang="ja-JP" altLang="en-US" dirty="0" smtClean="0">
                <a:solidFill>
                  <a:srgbClr val="0070C0"/>
                </a:solidFill>
              </a:rPr>
              <a:t>型</a:t>
            </a:r>
            <a:r>
              <a:rPr kumimoji="1" lang="en-US" altLang="ja-JP" dirty="0" smtClean="0">
                <a:solidFill>
                  <a:srgbClr val="0070C0"/>
                </a:solidFill>
              </a:rPr>
              <a:t>(</a:t>
            </a:r>
            <a:r>
              <a:rPr lang="en-US" altLang="ja-JP" dirty="0" smtClean="0">
                <a:solidFill>
                  <a:srgbClr val="0070C0"/>
                </a:solidFill>
              </a:rPr>
              <a:t>0</a:t>
            </a:r>
            <a:r>
              <a:rPr kumimoji="1" lang="en-US" altLang="ja-JP" dirty="0" smtClean="0">
                <a:solidFill>
                  <a:srgbClr val="0070C0"/>
                </a:solidFill>
              </a:rPr>
              <a:t>bit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786314" y="928670"/>
            <a:ext cx="143020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</a:t>
            </a:r>
            <a:r>
              <a:rPr lang="en-US" altLang="ja-JP" dirty="0" smtClean="0">
                <a:solidFill>
                  <a:srgbClr val="0070C0"/>
                </a:solidFill>
              </a:rPr>
              <a:t>:</a:t>
            </a:r>
            <a:r>
              <a:rPr lang="ja-JP" altLang="en-US" dirty="0" smtClean="0">
                <a:solidFill>
                  <a:srgbClr val="0070C0"/>
                </a:solidFill>
              </a:rPr>
              <a:t> なし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4357686" y="2000240"/>
            <a:ext cx="4071966" cy="12858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572000" y="2071678"/>
            <a:ext cx="1443344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FFC000"/>
                </a:solidFill>
              </a:rPr>
              <a:t>（自動）変数 </a:t>
            </a:r>
            <a:endParaRPr lang="en-US" altLang="ja-JP" dirty="0" smtClean="0">
              <a:solidFill>
                <a:srgbClr val="FFC000"/>
              </a:solidFill>
            </a:endParaRPr>
          </a:p>
          <a:p>
            <a:pPr algn="r"/>
            <a:r>
              <a:rPr lang="en-US" altLang="ja-JP" dirty="0" smtClean="0">
                <a:solidFill>
                  <a:srgbClr val="FFC000"/>
                </a:solidFill>
              </a:rPr>
              <a:t>k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6143636" y="2214554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</a:rPr>
              <a:t>3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16" name="直線矢印コネクタ 15"/>
          <p:cNvCxnSpPr/>
          <p:nvPr/>
        </p:nvCxnSpPr>
        <p:spPr>
          <a:xfrm>
            <a:off x="6143636" y="2786058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6500826" y="2643182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FFC000"/>
                </a:solidFill>
              </a:rPr>
              <a:t>int</a:t>
            </a:r>
            <a:r>
              <a:rPr kumimoji="1" lang="en-US" altLang="ja-JP" dirty="0" smtClean="0">
                <a:solidFill>
                  <a:srgbClr val="FFC000"/>
                </a:solidFill>
              </a:rPr>
              <a:t> </a:t>
            </a:r>
            <a:r>
              <a:rPr kumimoji="1" lang="ja-JP" altLang="en-US" dirty="0" smtClean="0">
                <a:solidFill>
                  <a:srgbClr val="FFC000"/>
                </a:solidFill>
              </a:rPr>
              <a:t>型</a:t>
            </a:r>
            <a:r>
              <a:rPr kumimoji="1" lang="en-US" altLang="ja-JP" dirty="0" smtClean="0">
                <a:solidFill>
                  <a:srgbClr val="FFC000"/>
                </a:solidFill>
              </a:rPr>
              <a:t>(32bit)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357686" y="3286124"/>
            <a:ext cx="4071966" cy="221457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714876" y="3786190"/>
            <a:ext cx="343581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err="1" smtClean="0">
                <a:solidFill>
                  <a:srgbClr val="7030A0"/>
                </a:solidFill>
              </a:rPr>
              <a:t>printf</a:t>
            </a:r>
            <a:r>
              <a:rPr lang="en-US" altLang="ja-JP" dirty="0" smtClean="0">
                <a:solidFill>
                  <a:srgbClr val="7030A0"/>
                </a:solidFill>
              </a:rPr>
              <a:t>(“fact(%d)=%d\n”, </a:t>
            </a:r>
            <a:r>
              <a:rPr lang="en-US" altLang="ja-JP" dirty="0" smtClean="0">
                <a:solidFill>
                  <a:srgbClr val="FF0000"/>
                </a:solidFill>
              </a:rPr>
              <a:t>3</a:t>
            </a:r>
            <a:r>
              <a:rPr lang="en-US" altLang="ja-JP" dirty="0" smtClean="0">
                <a:solidFill>
                  <a:srgbClr val="7030A0"/>
                </a:solidFill>
              </a:rPr>
              <a:t>, </a:t>
            </a:r>
            <a:r>
              <a:rPr lang="en-US" altLang="ja-JP" dirty="0" smtClean="0">
                <a:solidFill>
                  <a:srgbClr val="FF0000"/>
                </a:solidFill>
              </a:rPr>
              <a:t>fact</a:t>
            </a:r>
            <a:r>
              <a:rPr lang="en-US" altLang="ja-JP" dirty="0" smtClean="0">
                <a:solidFill>
                  <a:srgbClr val="7030A0"/>
                </a:solidFill>
              </a:rPr>
              <a:t>(</a:t>
            </a:r>
            <a:r>
              <a:rPr lang="en-US" altLang="ja-JP" dirty="0" smtClean="0">
                <a:solidFill>
                  <a:srgbClr val="FF0000"/>
                </a:solidFill>
              </a:rPr>
              <a:t>3</a:t>
            </a:r>
            <a:r>
              <a:rPr lang="en-US" altLang="ja-JP" dirty="0" smtClean="0">
                <a:solidFill>
                  <a:srgbClr val="7030A0"/>
                </a:solidFill>
              </a:rPr>
              <a:t>));</a:t>
            </a:r>
            <a:endParaRPr kumimoji="1" lang="en-US" altLang="ja-JP" sz="2400" dirty="0" smtClean="0">
              <a:solidFill>
                <a:srgbClr val="7030A0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357686" y="5500702"/>
            <a:ext cx="4071966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572000" y="5786454"/>
            <a:ext cx="88254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return</a:t>
            </a:r>
            <a:r>
              <a:rPr lang="ja-JP" altLang="en-US" dirty="0" smtClean="0">
                <a:solidFill>
                  <a:srgbClr val="00B050"/>
                </a:solidFill>
              </a:rPr>
              <a:t> 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6072198" y="5786454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矢印コネクタ 24"/>
          <p:cNvCxnSpPr/>
          <p:nvPr/>
        </p:nvCxnSpPr>
        <p:spPr>
          <a:xfrm>
            <a:off x="6072198" y="6429396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6429388" y="6286520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B050"/>
                </a:solidFill>
              </a:rPr>
              <a:t>int</a:t>
            </a:r>
            <a:r>
              <a:rPr kumimoji="1" lang="en-US" altLang="ja-JP" dirty="0" smtClean="0">
                <a:solidFill>
                  <a:srgbClr val="00B050"/>
                </a:solidFill>
              </a:rPr>
              <a:t> </a:t>
            </a:r>
            <a:r>
              <a:rPr kumimoji="1" lang="ja-JP" altLang="en-US" dirty="0" smtClean="0">
                <a:solidFill>
                  <a:srgbClr val="00B050"/>
                </a:solidFill>
              </a:rPr>
              <a:t>型</a:t>
            </a:r>
            <a:r>
              <a:rPr kumimoji="1" lang="en-US" altLang="ja-JP" dirty="0" smtClean="0">
                <a:solidFill>
                  <a:srgbClr val="00B050"/>
                </a:solidFill>
              </a:rPr>
              <a:t>(32bit)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0" y="2357430"/>
            <a:ext cx="368748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B050"/>
                </a:solidFill>
              </a:rPr>
              <a:t>int</a:t>
            </a:r>
            <a:r>
              <a:rPr kumimoji="1" lang="en-US" altLang="ja-JP" dirty="0" smtClean="0"/>
              <a:t> </a:t>
            </a:r>
            <a:r>
              <a:rPr kumimoji="1" lang="en-US" altLang="ja-JP" dirty="0" smtClean="0">
                <a:solidFill>
                  <a:srgbClr val="FF0000"/>
                </a:solidFill>
              </a:rPr>
              <a:t>main</a:t>
            </a:r>
            <a:r>
              <a:rPr kumimoji="1" lang="en-US" altLang="ja-JP" dirty="0" smtClean="0"/>
              <a:t>(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kumimoji="1" lang="en-US" altLang="ja-JP" dirty="0" smtClean="0"/>
              <a:t>)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>
                <a:solidFill>
                  <a:srgbClr val="FFC000"/>
                </a:solidFill>
              </a:rPr>
              <a:t>int</a:t>
            </a:r>
            <a:r>
              <a:rPr lang="en-US" altLang="ja-JP" dirty="0" smtClean="0">
                <a:solidFill>
                  <a:srgbClr val="FFC000"/>
                </a:solidFill>
              </a:rPr>
              <a:t> k=3;</a:t>
            </a:r>
          </a:p>
          <a:p>
            <a:endParaRPr kumimoji="1" lang="en-US" altLang="ja-JP" dirty="0" smtClean="0"/>
          </a:p>
          <a:p>
            <a:r>
              <a:rPr lang="en-US" altLang="ja-JP" dirty="0" smtClean="0"/>
              <a:t>    </a:t>
            </a:r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err="1" smtClean="0">
                <a:solidFill>
                  <a:srgbClr val="7030A0"/>
                </a:solidFill>
              </a:rPr>
              <a:t>printf</a:t>
            </a:r>
            <a:r>
              <a:rPr lang="en-US" altLang="ja-JP" dirty="0" smtClean="0">
                <a:solidFill>
                  <a:srgbClr val="7030A0"/>
                </a:solidFill>
              </a:rPr>
              <a:t>(“fact(%d)=%d\n”, k, </a:t>
            </a:r>
            <a:r>
              <a:rPr lang="en-US" altLang="ja-JP" dirty="0" smtClean="0">
                <a:solidFill>
                  <a:srgbClr val="FF0000"/>
                </a:solidFill>
              </a:rPr>
              <a:t>fact</a:t>
            </a:r>
            <a:r>
              <a:rPr lang="en-US" altLang="ja-JP" dirty="0" smtClean="0">
                <a:solidFill>
                  <a:srgbClr val="7030A0"/>
                </a:solidFill>
              </a:rPr>
              <a:t>(k));</a:t>
            </a:r>
          </a:p>
          <a:p>
            <a:endParaRPr kumimoji="1" lang="en-US" altLang="ja-JP" dirty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lang="en-US" altLang="ja-JP" dirty="0" smtClean="0">
                <a:solidFill>
                  <a:srgbClr val="00B050"/>
                </a:solidFill>
              </a:rPr>
              <a:t>return 0;</a:t>
            </a:r>
          </a:p>
          <a:p>
            <a:r>
              <a:rPr kumimoji="1" lang="en-US" altLang="ja-JP" dirty="0" smtClean="0"/>
              <a:t>}</a:t>
            </a:r>
          </a:p>
        </p:txBody>
      </p:sp>
      <p:sp>
        <p:nvSpPr>
          <p:cNvPr id="21" name="右矢印 20"/>
          <p:cNvSpPr/>
          <p:nvPr/>
        </p:nvSpPr>
        <p:spPr>
          <a:xfrm>
            <a:off x="4286248" y="3857628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214414" y="1214422"/>
            <a:ext cx="2238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main</a:t>
            </a:r>
            <a:r>
              <a:rPr kumimoji="1" lang="ja-JP" altLang="en-US" dirty="0" smtClean="0"/>
              <a:t>から実行開始！</a:t>
            </a:r>
            <a:endParaRPr kumimoji="1" lang="ja-JP" altLang="en-US" dirty="0"/>
          </a:p>
        </p:txBody>
      </p:sp>
      <p:cxnSp>
        <p:nvCxnSpPr>
          <p:cNvPr id="28" name="直線矢印コネクタ 27"/>
          <p:cNvCxnSpPr/>
          <p:nvPr/>
        </p:nvCxnSpPr>
        <p:spPr>
          <a:xfrm rot="5400000">
            <a:off x="7215206" y="3071810"/>
            <a:ext cx="1357322" cy="21431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右矢印 29"/>
          <p:cNvSpPr/>
          <p:nvPr/>
        </p:nvSpPr>
        <p:spPr>
          <a:xfrm>
            <a:off x="7358082" y="4071942"/>
            <a:ext cx="1357322" cy="1143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FF0000"/>
                </a:solidFill>
              </a:rPr>
              <a:t>fact(3)</a:t>
            </a:r>
            <a:r>
              <a:rPr kumimoji="1" lang="ja-JP" altLang="en-US" dirty="0" smtClean="0"/>
              <a:t>を呼び出し</a:t>
            </a:r>
            <a:endParaRPr kumimoji="1" lang="ja-JP" altLang="en-US" dirty="0"/>
          </a:p>
        </p:txBody>
      </p:sp>
      <p:cxnSp>
        <p:nvCxnSpPr>
          <p:cNvPr id="31" name="直線矢印コネクタ 30"/>
          <p:cNvCxnSpPr/>
          <p:nvPr/>
        </p:nvCxnSpPr>
        <p:spPr>
          <a:xfrm rot="5400000">
            <a:off x="6893735" y="2750339"/>
            <a:ext cx="1357322" cy="85725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グループ化 127"/>
          <p:cNvGrpSpPr/>
          <p:nvPr/>
        </p:nvGrpSpPr>
        <p:grpSpPr>
          <a:xfrm>
            <a:off x="142844" y="142852"/>
            <a:ext cx="2643206" cy="3071834"/>
            <a:chOff x="142844" y="428604"/>
            <a:chExt cx="2643206" cy="3071834"/>
          </a:xfrm>
        </p:grpSpPr>
        <p:sp>
          <p:nvSpPr>
            <p:cNvPr id="6" name="正方形/長方形 5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fact(3)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4" name="正方形/長方形 3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n);</a:t>
              </a:r>
              <a:endParaRPr kumimoji="1" lang="ja-JP" altLang="en-US" sz="1200" dirty="0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31" name="ひし形 30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7030A0"/>
                  </a:solidFill>
                </a:rPr>
                <a:t>n&gt;0 ?</a:t>
              </a:r>
              <a:endParaRPr kumimoji="1" lang="ja-JP" altLang="en-US" sz="1200" dirty="0"/>
            </a:p>
          </p:txBody>
        </p:sp>
        <p:sp>
          <p:nvSpPr>
            <p:cNvPr id="32" name="正方形/長方形 31"/>
            <p:cNvSpPr/>
            <p:nvPr/>
          </p:nvSpPr>
          <p:spPr>
            <a:xfrm>
              <a:off x="214282" y="2143116"/>
              <a:ext cx="714380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fn=1;</a:t>
              </a:r>
              <a:endParaRPr kumimoji="1" lang="ja-JP" altLang="en-US" dirty="0"/>
            </a:p>
          </p:txBody>
        </p:sp>
        <p:sp>
          <p:nvSpPr>
            <p:cNvPr id="33" name="正方形/長方形 32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fn=n*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fact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(n-1);</a:t>
              </a:r>
              <a:endParaRPr kumimoji="1" lang="ja-JP" altLang="en-US" dirty="0"/>
            </a:p>
          </p:txBody>
        </p:sp>
        <p:cxnSp>
          <p:nvCxnSpPr>
            <p:cNvPr id="35" name="直線矢印コネクタ 34"/>
            <p:cNvCxnSpPr>
              <a:stCxn id="29" idx="2"/>
              <a:endCxn id="31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図形 36"/>
            <p:cNvCxnSpPr>
              <a:stCxn id="31" idx="1"/>
              <a:endCxn id="32" idx="0"/>
            </p:cNvCxnSpPr>
            <p:nvPr/>
          </p:nvCxnSpPr>
          <p:spPr>
            <a:xfrm rot="10800000" flipV="1">
              <a:off x="571472" y="1928802"/>
              <a:ext cx="214314" cy="214314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図形 38"/>
            <p:cNvCxnSpPr>
              <a:stCxn id="31" idx="3"/>
              <a:endCxn id="33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カギ線コネクタ 40"/>
            <p:cNvCxnSpPr>
              <a:stCxn id="32" idx="2"/>
              <a:endCxn id="30" idx="0"/>
            </p:cNvCxnSpPr>
            <p:nvPr/>
          </p:nvCxnSpPr>
          <p:spPr>
            <a:xfrm rot="16200000" flipH="1">
              <a:off x="910802" y="2160975"/>
              <a:ext cx="214314" cy="892975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カギ線コネクタ 42"/>
            <p:cNvCxnSpPr>
              <a:stCxn id="33" idx="2"/>
              <a:endCxn id="30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テキスト ボックス 53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55" name="テキスト ボックス 54"/>
            <p:cNvSpPr txBox="1"/>
            <p:nvPr/>
          </p:nvSpPr>
          <p:spPr>
            <a:xfrm>
              <a:off x="214282" y="1714488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no</a:t>
              </a:r>
              <a:endParaRPr kumimoji="1" lang="ja-JP" altLang="en-US" dirty="0"/>
            </a:p>
          </p:txBody>
        </p:sp>
        <p:sp>
          <p:nvSpPr>
            <p:cNvPr id="92" name="テキスト ボックス 91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125" name="正方形/長方形 124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sp>
          <p:nvSpPr>
            <p:cNvPr id="126" name="正方形/長方形 125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27"/>
          <p:cNvGrpSpPr/>
          <p:nvPr/>
        </p:nvGrpSpPr>
        <p:grpSpPr>
          <a:xfrm>
            <a:off x="142844" y="142852"/>
            <a:ext cx="2643206" cy="3071834"/>
            <a:chOff x="142844" y="428604"/>
            <a:chExt cx="2643206" cy="3071834"/>
          </a:xfrm>
        </p:grpSpPr>
        <p:sp>
          <p:nvSpPr>
            <p:cNvPr id="6" name="正方形/長方形 5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fact(3)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4" name="正方形/長方形 3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31" name="ひし形 30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32" name="正方形/長方形 31"/>
            <p:cNvSpPr/>
            <p:nvPr/>
          </p:nvSpPr>
          <p:spPr>
            <a:xfrm>
              <a:off x="214282" y="2143116"/>
              <a:ext cx="714380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fn=1;</a:t>
              </a:r>
              <a:endParaRPr kumimoji="1" lang="ja-JP" altLang="en-US" dirty="0"/>
            </a:p>
          </p:txBody>
        </p:sp>
        <p:sp>
          <p:nvSpPr>
            <p:cNvPr id="33" name="正方形/長方形 32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fn=n*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fact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(n-1);</a:t>
              </a:r>
              <a:endParaRPr kumimoji="1" lang="ja-JP" altLang="en-US" dirty="0"/>
            </a:p>
          </p:txBody>
        </p:sp>
        <p:cxnSp>
          <p:nvCxnSpPr>
            <p:cNvPr id="35" name="直線矢印コネクタ 34"/>
            <p:cNvCxnSpPr>
              <a:stCxn id="29" idx="2"/>
              <a:endCxn id="31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図形 36"/>
            <p:cNvCxnSpPr>
              <a:stCxn id="31" idx="1"/>
              <a:endCxn id="32" idx="0"/>
            </p:cNvCxnSpPr>
            <p:nvPr/>
          </p:nvCxnSpPr>
          <p:spPr>
            <a:xfrm rot="10800000" flipV="1">
              <a:off x="571472" y="1928802"/>
              <a:ext cx="214314" cy="214314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図形 38"/>
            <p:cNvCxnSpPr>
              <a:stCxn id="31" idx="3"/>
              <a:endCxn id="33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カギ線コネクタ 40"/>
            <p:cNvCxnSpPr>
              <a:stCxn id="32" idx="2"/>
              <a:endCxn id="30" idx="0"/>
            </p:cNvCxnSpPr>
            <p:nvPr/>
          </p:nvCxnSpPr>
          <p:spPr>
            <a:xfrm rot="16200000" flipH="1">
              <a:off x="910802" y="2160975"/>
              <a:ext cx="214314" cy="892975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カギ線コネクタ 42"/>
            <p:cNvCxnSpPr>
              <a:stCxn id="33" idx="2"/>
              <a:endCxn id="30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テキスト ボックス 53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solidFill>
                    <a:srgbClr val="FF0000"/>
                  </a:solidFill>
                </a:rPr>
                <a:t>yes</a:t>
              </a:r>
              <a:endParaRPr kumimoji="1" lang="ja-JP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55" name="テキスト ボックス 54"/>
            <p:cNvSpPr txBox="1"/>
            <p:nvPr/>
          </p:nvSpPr>
          <p:spPr>
            <a:xfrm>
              <a:off x="214282" y="1714488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no</a:t>
              </a:r>
              <a:endParaRPr kumimoji="1" lang="ja-JP" altLang="en-US" dirty="0"/>
            </a:p>
          </p:txBody>
        </p:sp>
        <p:sp>
          <p:nvSpPr>
            <p:cNvPr id="92" name="テキスト ボックス 91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125" name="正方形/長方形 124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3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26" name="正方形/長方形 125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27"/>
          <p:cNvGrpSpPr/>
          <p:nvPr/>
        </p:nvGrpSpPr>
        <p:grpSpPr>
          <a:xfrm>
            <a:off x="142844" y="142852"/>
            <a:ext cx="2643206" cy="3071834"/>
            <a:chOff x="142844" y="428604"/>
            <a:chExt cx="2643206" cy="3071834"/>
          </a:xfrm>
        </p:grpSpPr>
        <p:sp>
          <p:nvSpPr>
            <p:cNvPr id="6" name="正方形/長方形 5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fact(3)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4" name="正方形/長方形 3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31" name="ひし形 30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33" name="正方形/長方形 32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*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fact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(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-1);</a:t>
              </a:r>
              <a:endParaRPr kumimoji="1" lang="ja-JP" altLang="en-US" dirty="0"/>
            </a:p>
          </p:txBody>
        </p:sp>
        <p:cxnSp>
          <p:nvCxnSpPr>
            <p:cNvPr id="35" name="直線矢印コネクタ 34"/>
            <p:cNvCxnSpPr>
              <a:stCxn id="29" idx="2"/>
              <a:endCxn id="31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図形 38"/>
            <p:cNvCxnSpPr>
              <a:stCxn id="31" idx="3"/>
              <a:endCxn id="33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カギ線コネクタ 42"/>
            <p:cNvCxnSpPr>
              <a:stCxn id="33" idx="2"/>
              <a:endCxn id="30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テキスト ボックス 53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92" name="テキスト ボックス 91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125" name="正方形/長方形 124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3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26" name="正方形/長方形 125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27"/>
          <p:cNvGrpSpPr/>
          <p:nvPr/>
        </p:nvGrpSpPr>
        <p:grpSpPr>
          <a:xfrm>
            <a:off x="142844" y="142852"/>
            <a:ext cx="2643206" cy="3071834"/>
            <a:chOff x="142844" y="428604"/>
            <a:chExt cx="2643206" cy="3071834"/>
          </a:xfrm>
        </p:grpSpPr>
        <p:sp>
          <p:nvSpPr>
            <p:cNvPr id="6" name="正方形/長方形 5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fact(3)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4" name="正方形/長方形 3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31" name="ひし形 30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33" name="正方形/長方形 32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fn=3*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fact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(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dirty="0"/>
            </a:p>
          </p:txBody>
        </p:sp>
        <p:cxnSp>
          <p:nvCxnSpPr>
            <p:cNvPr id="35" name="直線矢印コネクタ 34"/>
            <p:cNvCxnSpPr>
              <a:stCxn id="29" idx="2"/>
              <a:endCxn id="31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図形 38"/>
            <p:cNvCxnSpPr>
              <a:stCxn id="31" idx="3"/>
              <a:endCxn id="33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カギ線コネクタ 42"/>
            <p:cNvCxnSpPr>
              <a:stCxn id="33" idx="2"/>
              <a:endCxn id="30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テキスト ボックス 53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92" name="テキスト ボックス 91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125" name="正方形/長方形 124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3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26" name="正方形/長方形 125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2" name="右矢印 61"/>
          <p:cNvSpPr/>
          <p:nvPr/>
        </p:nvSpPr>
        <p:spPr>
          <a:xfrm>
            <a:off x="2357422" y="1571612"/>
            <a:ext cx="785818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rgbClr val="FF0000"/>
                </a:solidFill>
              </a:rPr>
              <a:t>fact(2)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grpSp>
        <p:nvGrpSpPr>
          <p:cNvPr id="63" name="グループ化 62"/>
          <p:cNvGrpSpPr/>
          <p:nvPr/>
        </p:nvGrpSpPr>
        <p:grpSpPr>
          <a:xfrm>
            <a:off x="3214678" y="500042"/>
            <a:ext cx="2643206" cy="3071834"/>
            <a:chOff x="142844" y="428604"/>
            <a:chExt cx="2643206" cy="3071834"/>
          </a:xfrm>
        </p:grpSpPr>
        <p:sp>
          <p:nvSpPr>
            <p:cNvPr id="64" name="正方形/長方形 63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fact(2)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65" name="正方形/長方形 64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6" name="正方形/長方形 65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7" name="テキスト ボックス 66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68" name="正方形/長方形 67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9" name="正方形/長方形 68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0" name="正方形/長方形 69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71" name="テキスト ボックス 70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72" name="正方形/長方形 71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n);</a:t>
              </a:r>
              <a:endParaRPr kumimoji="1" lang="ja-JP" altLang="en-US" sz="1200" dirty="0"/>
            </a:p>
          </p:txBody>
        </p:sp>
        <p:sp>
          <p:nvSpPr>
            <p:cNvPr id="73" name="正方形/長方形 72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74" name="ひし形 73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7030A0"/>
                  </a:solidFill>
                </a:rPr>
                <a:t>n&gt;0 ?</a:t>
              </a:r>
              <a:endParaRPr kumimoji="1" lang="ja-JP" altLang="en-US" sz="1200" dirty="0"/>
            </a:p>
          </p:txBody>
        </p:sp>
        <p:sp>
          <p:nvSpPr>
            <p:cNvPr id="75" name="正方形/長方形 74"/>
            <p:cNvSpPr/>
            <p:nvPr/>
          </p:nvSpPr>
          <p:spPr>
            <a:xfrm>
              <a:off x="214282" y="2143116"/>
              <a:ext cx="714380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fn=1;</a:t>
              </a:r>
              <a:endParaRPr kumimoji="1" lang="ja-JP" altLang="en-US" dirty="0"/>
            </a:p>
          </p:txBody>
        </p:sp>
        <p:sp>
          <p:nvSpPr>
            <p:cNvPr id="76" name="正方形/長方形 75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fn=n*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fact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(n-1);</a:t>
              </a:r>
              <a:endParaRPr kumimoji="1" lang="ja-JP" altLang="en-US" dirty="0"/>
            </a:p>
          </p:txBody>
        </p:sp>
        <p:cxnSp>
          <p:nvCxnSpPr>
            <p:cNvPr id="77" name="直線矢印コネクタ 76"/>
            <p:cNvCxnSpPr>
              <a:stCxn id="72" idx="2"/>
              <a:endCxn id="74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図形 77"/>
            <p:cNvCxnSpPr>
              <a:stCxn id="74" idx="1"/>
              <a:endCxn id="75" idx="0"/>
            </p:cNvCxnSpPr>
            <p:nvPr/>
          </p:nvCxnSpPr>
          <p:spPr>
            <a:xfrm rot="10800000" flipV="1">
              <a:off x="571472" y="1928802"/>
              <a:ext cx="214314" cy="214314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図形 78"/>
            <p:cNvCxnSpPr>
              <a:stCxn id="74" idx="3"/>
              <a:endCxn id="76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カギ線コネクタ 79"/>
            <p:cNvCxnSpPr>
              <a:stCxn id="75" idx="2"/>
              <a:endCxn id="73" idx="0"/>
            </p:cNvCxnSpPr>
            <p:nvPr/>
          </p:nvCxnSpPr>
          <p:spPr>
            <a:xfrm rot="16200000" flipH="1">
              <a:off x="910802" y="2160975"/>
              <a:ext cx="214314" cy="892975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カギ線コネクタ 80"/>
            <p:cNvCxnSpPr>
              <a:stCxn id="76" idx="2"/>
              <a:endCxn id="73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テキスト ボックス 81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83" name="テキスト ボックス 82"/>
            <p:cNvSpPr txBox="1"/>
            <p:nvPr/>
          </p:nvSpPr>
          <p:spPr>
            <a:xfrm>
              <a:off x="214282" y="1714488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no</a:t>
              </a:r>
              <a:endParaRPr kumimoji="1" lang="ja-JP" altLang="en-US" dirty="0"/>
            </a:p>
          </p:txBody>
        </p:sp>
        <p:sp>
          <p:nvSpPr>
            <p:cNvPr id="84" name="テキスト ボックス 83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85" name="正方形/長方形 84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sp>
          <p:nvSpPr>
            <p:cNvPr id="86" name="正方形/長方形 85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27"/>
          <p:cNvGrpSpPr/>
          <p:nvPr/>
        </p:nvGrpSpPr>
        <p:grpSpPr>
          <a:xfrm>
            <a:off x="142844" y="142852"/>
            <a:ext cx="2643206" cy="3071834"/>
            <a:chOff x="142844" y="428604"/>
            <a:chExt cx="2643206" cy="3071834"/>
          </a:xfrm>
        </p:grpSpPr>
        <p:sp>
          <p:nvSpPr>
            <p:cNvPr id="6" name="正方形/長方形 5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fact(3)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4" name="正方形/長方形 3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31" name="ひし形 30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3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33" name="正方形/長方形 32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fn=3*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fact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(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dirty="0"/>
            </a:p>
          </p:txBody>
        </p:sp>
        <p:cxnSp>
          <p:nvCxnSpPr>
            <p:cNvPr id="35" name="直線矢印コネクタ 34"/>
            <p:cNvCxnSpPr>
              <a:stCxn id="29" idx="2"/>
              <a:endCxn id="31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図形 38"/>
            <p:cNvCxnSpPr>
              <a:stCxn id="31" idx="3"/>
              <a:endCxn id="33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カギ線コネクタ 42"/>
            <p:cNvCxnSpPr>
              <a:stCxn id="33" idx="2"/>
              <a:endCxn id="30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テキスト ボックス 53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yes</a:t>
              </a:r>
              <a:endParaRPr kumimoji="1" lang="ja-JP" altLang="en-US" dirty="0"/>
            </a:p>
          </p:txBody>
        </p:sp>
        <p:sp>
          <p:nvSpPr>
            <p:cNvPr id="92" name="テキスト ボックス 91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125" name="正方形/長方形 124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3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26" name="正方形/長方形 125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2" name="右矢印 61"/>
          <p:cNvSpPr/>
          <p:nvPr/>
        </p:nvSpPr>
        <p:spPr>
          <a:xfrm>
            <a:off x="2357422" y="1571612"/>
            <a:ext cx="785818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rgbClr val="FF0000"/>
                </a:solidFill>
              </a:rPr>
              <a:t>fact(2)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grpSp>
        <p:nvGrpSpPr>
          <p:cNvPr id="3" name="グループ化 62"/>
          <p:cNvGrpSpPr/>
          <p:nvPr/>
        </p:nvGrpSpPr>
        <p:grpSpPr>
          <a:xfrm>
            <a:off x="3214678" y="500042"/>
            <a:ext cx="2643206" cy="3071834"/>
            <a:chOff x="142844" y="428604"/>
            <a:chExt cx="2643206" cy="3071834"/>
          </a:xfrm>
        </p:grpSpPr>
        <p:sp>
          <p:nvSpPr>
            <p:cNvPr id="64" name="正方形/長方形 63"/>
            <p:cNvSpPr/>
            <p:nvPr/>
          </p:nvSpPr>
          <p:spPr>
            <a:xfrm>
              <a:off x="142844" y="428604"/>
              <a:ext cx="77213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smtClean="0">
                  <a:solidFill>
                    <a:srgbClr val="FF0000"/>
                  </a:solidFill>
                </a:rPr>
                <a:t>fact(2)</a:t>
              </a:r>
              <a:r>
                <a:rPr lang="en-US" altLang="ja-JP" sz="1600" dirty="0" smtClean="0"/>
                <a:t> </a:t>
              </a:r>
            </a:p>
          </p:txBody>
        </p:sp>
        <p:sp>
          <p:nvSpPr>
            <p:cNvPr id="65" name="正方形/長方形 64"/>
            <p:cNvSpPr/>
            <p:nvPr/>
          </p:nvSpPr>
          <p:spPr>
            <a:xfrm>
              <a:off x="142844" y="714356"/>
              <a:ext cx="2643206" cy="357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6" name="正方形/長方形 65"/>
            <p:cNvSpPr/>
            <p:nvPr/>
          </p:nvSpPr>
          <p:spPr>
            <a:xfrm>
              <a:off x="142844" y="1071546"/>
              <a:ext cx="2643206" cy="3571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7" name="テキスト ボックス 66"/>
            <p:cNvSpPr txBox="1"/>
            <p:nvPr/>
          </p:nvSpPr>
          <p:spPr>
            <a:xfrm>
              <a:off x="285720" y="1142984"/>
              <a:ext cx="311303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FFC000"/>
                  </a:solidFill>
                </a:rPr>
                <a:t>fn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68" name="正方形/長方形 67"/>
            <p:cNvSpPr/>
            <p:nvPr/>
          </p:nvSpPr>
          <p:spPr>
            <a:xfrm>
              <a:off x="785786" y="114298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9" name="正方形/長方形 68"/>
            <p:cNvSpPr/>
            <p:nvPr/>
          </p:nvSpPr>
          <p:spPr>
            <a:xfrm>
              <a:off x="142844" y="1428736"/>
              <a:ext cx="2643206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0" name="正方形/長方形 69"/>
            <p:cNvSpPr/>
            <p:nvPr/>
          </p:nvSpPr>
          <p:spPr>
            <a:xfrm>
              <a:off x="142844" y="3143248"/>
              <a:ext cx="2643206" cy="35719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92D050"/>
                </a:solidFill>
              </a:endParaRPr>
            </a:p>
          </p:txBody>
        </p:sp>
        <p:sp>
          <p:nvSpPr>
            <p:cNvPr id="71" name="テキスト ボックス 70"/>
            <p:cNvSpPr txBox="1"/>
            <p:nvPr/>
          </p:nvSpPr>
          <p:spPr>
            <a:xfrm>
              <a:off x="214282" y="3214686"/>
              <a:ext cx="64665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>
                  <a:solidFill>
                    <a:srgbClr val="7030A0"/>
                  </a:solidFill>
                </a:rPr>
                <a:t> </a:t>
              </a:r>
              <a:r>
                <a:rPr lang="en-US" altLang="ja-JP" sz="1200" dirty="0" smtClean="0">
                  <a:solidFill>
                    <a:srgbClr val="00B050"/>
                  </a:solidFill>
                </a:rPr>
                <a:t>return</a:t>
              </a:r>
              <a:r>
                <a:rPr lang="ja-JP" altLang="en-US" sz="1200" dirty="0" smtClean="0">
                  <a:solidFill>
                    <a:srgbClr val="00B050"/>
                  </a:solidFill>
                </a:rPr>
                <a:t> </a:t>
              </a:r>
              <a:endParaRPr kumimoji="1" lang="ja-JP" altLang="en-US" sz="1200" dirty="0">
                <a:solidFill>
                  <a:srgbClr val="FFC000"/>
                </a:solidFill>
              </a:endParaRPr>
            </a:p>
          </p:txBody>
        </p:sp>
        <p:sp>
          <p:nvSpPr>
            <p:cNvPr id="72" name="正方形/長方形 71"/>
            <p:cNvSpPr/>
            <p:nvPr/>
          </p:nvSpPr>
          <p:spPr>
            <a:xfrm>
              <a:off x="285720" y="1500174"/>
              <a:ext cx="2000264" cy="2143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(“Call   :fact(%d)\n”, </a:t>
              </a:r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);</a:t>
              </a:r>
              <a:endParaRPr kumimoji="1" lang="ja-JP" altLang="en-US" sz="1200" dirty="0"/>
            </a:p>
          </p:txBody>
        </p:sp>
        <p:sp>
          <p:nvSpPr>
            <p:cNvPr id="73" name="正方形/長方形 72"/>
            <p:cNvSpPr/>
            <p:nvPr/>
          </p:nvSpPr>
          <p:spPr>
            <a:xfrm>
              <a:off x="214282" y="2714620"/>
              <a:ext cx="2500330" cy="28575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 err="1" smtClean="0">
                  <a:solidFill>
                    <a:srgbClr val="7030A0"/>
                  </a:solidFill>
                </a:rPr>
                <a:t>printf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(“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Return:fact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(%d)==%d\</a:t>
              </a:r>
              <a:r>
                <a:rPr lang="en-US" altLang="ja-JP" sz="1200" dirty="0" err="1" smtClean="0">
                  <a:solidFill>
                    <a:srgbClr val="7030A0"/>
                  </a:solidFill>
                </a:rPr>
                <a:t>n”,n,fn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)</a:t>
              </a:r>
              <a:endParaRPr kumimoji="1" lang="ja-JP" altLang="en-US" sz="1200" dirty="0"/>
            </a:p>
          </p:txBody>
        </p:sp>
        <p:sp>
          <p:nvSpPr>
            <p:cNvPr id="74" name="ひし形 73"/>
            <p:cNvSpPr/>
            <p:nvPr/>
          </p:nvSpPr>
          <p:spPr>
            <a:xfrm>
              <a:off x="785786" y="1785926"/>
              <a:ext cx="1071570" cy="28575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200" dirty="0" smtClean="0">
                  <a:solidFill>
                    <a:srgbClr val="7030A0"/>
                  </a:solidFill>
                </a:rPr>
                <a:t>&gt;0 ?</a:t>
              </a:r>
              <a:endParaRPr kumimoji="1" lang="ja-JP" altLang="en-US" sz="1200" dirty="0"/>
            </a:p>
          </p:txBody>
        </p:sp>
        <p:sp>
          <p:nvSpPr>
            <p:cNvPr id="75" name="正方形/長方形 74"/>
            <p:cNvSpPr/>
            <p:nvPr/>
          </p:nvSpPr>
          <p:spPr>
            <a:xfrm>
              <a:off x="214282" y="2143116"/>
              <a:ext cx="714380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fn=1;</a:t>
              </a:r>
              <a:endParaRPr kumimoji="1" lang="ja-JP" altLang="en-US" dirty="0"/>
            </a:p>
          </p:txBody>
        </p:sp>
        <p:sp>
          <p:nvSpPr>
            <p:cNvPr id="76" name="正方形/長方形 75"/>
            <p:cNvSpPr/>
            <p:nvPr/>
          </p:nvSpPr>
          <p:spPr>
            <a:xfrm>
              <a:off x="1071538" y="2143116"/>
              <a:ext cx="1643074" cy="35719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dirty="0" smtClean="0">
                  <a:solidFill>
                    <a:srgbClr val="7030A0"/>
                  </a:solidFill>
                </a:rPr>
                <a:t>fn=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*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fact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(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dirty="0" smtClean="0">
                  <a:solidFill>
                    <a:srgbClr val="7030A0"/>
                  </a:solidFill>
                </a:rPr>
                <a:t>-1);</a:t>
              </a:r>
              <a:endParaRPr kumimoji="1" lang="ja-JP" altLang="en-US" dirty="0"/>
            </a:p>
          </p:txBody>
        </p:sp>
        <p:cxnSp>
          <p:nvCxnSpPr>
            <p:cNvPr id="77" name="直線矢印コネクタ 76"/>
            <p:cNvCxnSpPr>
              <a:stCxn id="72" idx="2"/>
              <a:endCxn id="74" idx="0"/>
            </p:cNvCxnSpPr>
            <p:nvPr/>
          </p:nvCxnSpPr>
          <p:spPr>
            <a:xfrm rot="16200000" flipH="1">
              <a:off x="1267992" y="1732347"/>
              <a:ext cx="71438" cy="35719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図形 77"/>
            <p:cNvCxnSpPr>
              <a:stCxn id="74" idx="1"/>
              <a:endCxn id="75" idx="0"/>
            </p:cNvCxnSpPr>
            <p:nvPr/>
          </p:nvCxnSpPr>
          <p:spPr>
            <a:xfrm rot="10800000" flipV="1">
              <a:off x="571472" y="1928802"/>
              <a:ext cx="214314" cy="214314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図形 78"/>
            <p:cNvCxnSpPr>
              <a:stCxn id="74" idx="3"/>
              <a:endCxn id="76" idx="0"/>
            </p:cNvCxnSpPr>
            <p:nvPr/>
          </p:nvCxnSpPr>
          <p:spPr>
            <a:xfrm>
              <a:off x="1857356" y="1928802"/>
              <a:ext cx="35719" cy="214314"/>
            </a:xfrm>
            <a:prstGeom prst="bentConnector2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カギ線コネクタ 79"/>
            <p:cNvCxnSpPr>
              <a:stCxn id="75" idx="2"/>
              <a:endCxn id="73" idx="0"/>
            </p:cNvCxnSpPr>
            <p:nvPr/>
          </p:nvCxnSpPr>
          <p:spPr>
            <a:xfrm rot="16200000" flipH="1">
              <a:off x="910802" y="2160975"/>
              <a:ext cx="214314" cy="892975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カギ線コネクタ 80"/>
            <p:cNvCxnSpPr>
              <a:stCxn id="76" idx="2"/>
              <a:endCxn id="73" idx="0"/>
            </p:cNvCxnSpPr>
            <p:nvPr/>
          </p:nvCxnSpPr>
          <p:spPr>
            <a:xfrm rot="5400000">
              <a:off x="1571604" y="2393149"/>
              <a:ext cx="214314" cy="42862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テキスト ボックス 81"/>
            <p:cNvSpPr txBox="1"/>
            <p:nvPr/>
          </p:nvSpPr>
          <p:spPr>
            <a:xfrm>
              <a:off x="1928794" y="1785926"/>
              <a:ext cx="4912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solidFill>
                    <a:srgbClr val="FF0000"/>
                  </a:solidFill>
                </a:rPr>
                <a:t>yes</a:t>
              </a:r>
              <a:endParaRPr kumimoji="1" lang="ja-JP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83" name="テキスト ボックス 82"/>
            <p:cNvSpPr txBox="1"/>
            <p:nvPr/>
          </p:nvSpPr>
          <p:spPr>
            <a:xfrm>
              <a:off x="214282" y="1714488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no</a:t>
              </a:r>
              <a:endParaRPr kumimoji="1" lang="ja-JP" altLang="en-US" dirty="0"/>
            </a:p>
          </p:txBody>
        </p:sp>
        <p:sp>
          <p:nvSpPr>
            <p:cNvPr id="84" name="テキスト ボックス 83"/>
            <p:cNvSpPr txBox="1"/>
            <p:nvPr/>
          </p:nvSpPr>
          <p:spPr>
            <a:xfrm>
              <a:off x="285720" y="714356"/>
              <a:ext cx="26481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smtClean="0">
                  <a:solidFill>
                    <a:srgbClr val="0070C0"/>
                  </a:solidFill>
                </a:rPr>
                <a:t>n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85" name="正方形/長方形 84"/>
            <p:cNvSpPr/>
            <p:nvPr/>
          </p:nvSpPr>
          <p:spPr>
            <a:xfrm>
              <a:off x="785786" y="785794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2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6" name="正方形/長方形 85"/>
            <p:cNvSpPr/>
            <p:nvPr/>
          </p:nvSpPr>
          <p:spPr>
            <a:xfrm>
              <a:off x="1000100" y="3214686"/>
              <a:ext cx="1143008" cy="21431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2555</Words>
  <Application>Microsoft Office PowerPoint</Application>
  <PresentationFormat>画面に合わせる (4:3)</PresentationFormat>
  <Paragraphs>766</Paragraphs>
  <Slides>30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30</vt:i4>
      </vt:variant>
    </vt:vector>
  </HeadingPairs>
  <TitlesOfParts>
    <vt:vector size="31" baseType="lpstr">
      <vt:lpstr>Office テーマ</vt:lpstr>
      <vt:lpstr>アルゴリズムとデータ構造 補足資料3-2 「関数factの再帰呼出」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tommy</dc:creator>
  <cp:lastModifiedBy>Takashi Tomii</cp:lastModifiedBy>
  <cp:revision>33</cp:revision>
  <dcterms:created xsi:type="dcterms:W3CDTF">2008-04-22T06:29:24Z</dcterms:created>
  <dcterms:modified xsi:type="dcterms:W3CDTF">2012-04-02T07:35:13Z</dcterms:modified>
</cp:coreProperties>
</file>